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74" r:id="rId4"/>
    <p:sldId id="263" r:id="rId5"/>
    <p:sldId id="264" r:id="rId6"/>
    <p:sldId id="265" r:id="rId7"/>
    <p:sldId id="266" r:id="rId8"/>
    <p:sldId id="267" r:id="rId9"/>
    <p:sldId id="270" r:id="rId10"/>
    <p:sldId id="268" r:id="rId11"/>
    <p:sldId id="271" r:id="rId12"/>
    <p:sldId id="272" r:id="rId13"/>
    <p:sldId id="273" r:id="rId14"/>
    <p:sldId id="275" r:id="rId15"/>
    <p:sldId id="276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18.02.2021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18.02.2021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18.02.2021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18.02.2021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18.02.2021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18.02.2021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18.02.2021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18.02.2021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18.02.2021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18.02.2021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18.02.2021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18.02.2021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18.02.2021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18.02.2021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netzwerksicherheit-grundkurs/" TargetMode="External"/><Relationship Id="rId2" Type="http://schemas.openxmlformats.org/officeDocument/2006/relationships/hyperlink" Target="https://de.wikipedia.org/wiki/Virtual_Private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xtra-data.at/blog/remote-desktop-das-schlaue-system-zu-arbeiten/" TargetMode="External"/><Relationship Id="rId5" Type="http://schemas.openxmlformats.org/officeDocument/2006/relationships/hyperlink" Target="https://www.ip-insider.de/was-ist-rdp-remote-desktop-protocol-a-907477/" TargetMode="External"/><Relationship Id="rId4" Type="http://schemas.openxmlformats.org/officeDocument/2006/relationships/hyperlink" Target="https://www.shellfire.de/blog/vpn-vorteile-nachteil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3600" dirty="0">
                <a:solidFill>
                  <a:schemeClr val="tx1"/>
                </a:solidFill>
              </a:rPr>
              <a:t>Device as a service VPN, RDP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V</a:t>
            </a:r>
            <a:r>
              <a:rPr lang="de" dirty="0">
                <a:solidFill>
                  <a:schemeClr val="tx1"/>
                </a:solidFill>
              </a:rPr>
              <a:t>on Paul Patzer &amp; Anna Zelt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B196DCA-5AE8-4467-B418-6D5362B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RDP?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19B66E-BFF3-446B-8DB6-6A5D40D8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Microsoft entwickeltes Protokoll für den Remote-Zugriff auf einen Rechner</a:t>
            </a:r>
          </a:p>
          <a:p>
            <a:r>
              <a:rPr lang="de-DE" dirty="0"/>
              <a:t>Bildschirmdarstellungen und Steuerungsbefehle lassen sich verschlüsselt über IP-Netze übertragen</a:t>
            </a:r>
          </a:p>
          <a:p>
            <a:r>
              <a:rPr lang="de-DE" dirty="0"/>
              <a:t>unabhängig vom zugrundeliegenden Netzwerk</a:t>
            </a:r>
          </a:p>
          <a:p>
            <a:pPr lvl="1"/>
            <a:r>
              <a:rPr lang="de-DE" dirty="0"/>
              <a:t>IP-Netzen (IPv4 und IPv6)</a:t>
            </a:r>
          </a:p>
          <a:p>
            <a:pPr lvl="1"/>
            <a:r>
              <a:rPr lang="de-DE" dirty="0"/>
              <a:t>üblicherweise TCP</a:t>
            </a:r>
          </a:p>
          <a:p>
            <a:r>
              <a:rPr lang="de-DE" dirty="0"/>
              <a:t>Im OSI-Referenzmodell arbeitet RDP auf der Anwendungsebene</a:t>
            </a:r>
          </a:p>
          <a:p>
            <a:r>
              <a:rPr lang="de-DE" dirty="0"/>
              <a:t>wird seit Windows NT 4.0 und Windows XP unterstützt</a:t>
            </a:r>
          </a:p>
          <a:p>
            <a:r>
              <a:rPr lang="de-DE" dirty="0"/>
              <a:t>Implementierungen für andere Betriebssysteme</a:t>
            </a:r>
          </a:p>
        </p:txBody>
      </p:sp>
    </p:spTree>
    <p:extLst>
      <p:ext uri="{BB962C8B-B14F-4D97-AF65-F5344CB8AC3E}">
        <p14:creationId xmlns:p14="http://schemas.microsoft.com/office/powerpoint/2010/main" val="40224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CA32F-904B-4A05-A8B2-6FC761B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9B9EC-C705-42A0-91B5-1DFEC463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Client-Server-Prinzip</a:t>
            </a:r>
          </a:p>
          <a:p>
            <a:pPr lvl="1"/>
            <a:r>
              <a:rPr lang="de-DE" dirty="0"/>
              <a:t>ein System fungiert als Terminalserver</a:t>
            </a:r>
          </a:p>
          <a:p>
            <a:pPr lvl="1"/>
            <a:r>
              <a:rPr lang="de-DE" dirty="0"/>
              <a:t>ein System fungiert als Client</a:t>
            </a:r>
          </a:p>
          <a:p>
            <a:r>
              <a:rPr lang="de-DE" dirty="0"/>
              <a:t>bereits geöffnete Session oder neue Session</a:t>
            </a:r>
          </a:p>
          <a:p>
            <a:r>
              <a:rPr lang="de-DE" dirty="0"/>
              <a:t>Audioinformationen oder Druckerdaten können auch übertragen werden</a:t>
            </a:r>
          </a:p>
          <a:p>
            <a:r>
              <a:rPr lang="de-DE" dirty="0"/>
              <a:t>Firewall des Netzwerks als auch die Firewall auf dem Server müssen Verbindungen von außen zulassen</a:t>
            </a:r>
          </a:p>
          <a:p>
            <a:r>
              <a:rPr lang="de-DE" dirty="0"/>
              <a:t>Wird NAT (Network Address Translation) verwendet, benötigt der Remote-Rechner die öffentliche IP-Adresse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7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7E77-457C-4D1A-AC6C-6E9B747C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3E0C1-9C4E-4175-B541-9BE6A139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mobiler Mitarbeiter auf ihren Arbeitsplatzrechner</a:t>
            </a:r>
          </a:p>
          <a:p>
            <a:r>
              <a:rPr lang="de-DE" dirty="0"/>
              <a:t>Bereitstellung von Arbeitsplätzen über die Cloud</a:t>
            </a:r>
          </a:p>
          <a:p>
            <a:r>
              <a:rPr lang="de-DE" dirty="0"/>
              <a:t>Remote-Support für Endanwender</a:t>
            </a:r>
          </a:p>
          <a:p>
            <a:r>
              <a:rPr lang="de-DE" dirty="0"/>
              <a:t>Fernverwaltung von Servern</a:t>
            </a:r>
          </a:p>
          <a:p>
            <a:r>
              <a:rPr lang="de-DE" dirty="0"/>
              <a:t>Desktop-Freigaben für die gemeinsame Arbeit an Dokumenten oder Projekten</a:t>
            </a:r>
          </a:p>
          <a:p>
            <a:r>
              <a:rPr lang="de-DE" dirty="0"/>
              <a:t>Desktop-Freigaben für Telefonkonferenzen</a:t>
            </a:r>
          </a:p>
          <a:p>
            <a:r>
              <a:rPr lang="de-DE" dirty="0"/>
              <a:t>interaktive, virtuelle Whiteboard-Anwendungen für mehrere Teilnehmer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6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B4578C1-4C76-4B50-B5E5-3D75E6D3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&amp; Nachteile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7C21D28-CE30-4E50-9662-6812D34C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5A446E4-E835-4224-BDFA-343708A9A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Ersparnis bei Anschaffung von Clients (Computer, Notebooks)</a:t>
            </a:r>
          </a:p>
          <a:p>
            <a:r>
              <a:rPr lang="de-DE" dirty="0"/>
              <a:t>Weniger IT Support für Clients notwendig</a:t>
            </a:r>
          </a:p>
          <a:p>
            <a:r>
              <a:rPr lang="de-DE" dirty="0"/>
              <a:t>Kein Datenverlust bei Diebstahl oder Defekt der Clients</a:t>
            </a:r>
          </a:p>
          <a:p>
            <a:r>
              <a:rPr lang="de-DE" dirty="0"/>
              <a:t>Zentrale Administration erlaubt einfacheres Management der virtuellen Geräte</a:t>
            </a:r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2CC5322-4418-4047-B843-BDB34A38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D3FBBCC-27D7-4B08-A502-E7CF65C324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Größere Abhängigkeit zu  IT Dienstleister (bei Outsourcing)</a:t>
            </a:r>
          </a:p>
          <a:p>
            <a:r>
              <a:rPr lang="de-DE" dirty="0"/>
              <a:t>Migration / Umstellung meist notwendig</a:t>
            </a:r>
          </a:p>
          <a:p>
            <a:r>
              <a:rPr lang="de-DE" dirty="0"/>
              <a:t>Hohe erstmalige Kosten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27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DD62482-C5EA-455C-9AEF-9DA89974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B4BD2AF-DEB1-4CBD-B15C-5D86E5DC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https://de.wikipedia.org/wiki/Virtual_Private_Network</a:t>
            </a:r>
            <a:endParaRPr lang="de-DE" dirty="0"/>
          </a:p>
          <a:p>
            <a:r>
              <a:rPr lang="de-DE" dirty="0">
                <a:hlinkClick r:id="rId3"/>
              </a:rPr>
              <a:t>https://www.linkedin.com/learning/netzwerksicherheit-grundkurs/</a:t>
            </a:r>
            <a:endParaRPr lang="de-DE" dirty="0"/>
          </a:p>
          <a:p>
            <a:r>
              <a:rPr lang="de-DE" dirty="0">
                <a:hlinkClick r:id="rId4"/>
              </a:rPr>
              <a:t>https://www.shellfire.de/blog/vpn-vorteile-nachteile/</a:t>
            </a:r>
            <a:r>
              <a:rPr lang="de-DE" dirty="0"/>
              <a:t> </a:t>
            </a:r>
          </a:p>
          <a:p>
            <a:r>
              <a:rPr lang="de-DE" dirty="0">
                <a:hlinkClick r:id="rId5"/>
              </a:rPr>
              <a:t>https://www.ip-insider.de/was-ist-rdp-remote-desktop-protocol-a-907477/</a:t>
            </a:r>
            <a:r>
              <a:rPr lang="de-DE" dirty="0"/>
              <a:t> </a:t>
            </a:r>
          </a:p>
          <a:p>
            <a:r>
              <a:rPr lang="de-DE">
                <a:hlinkClick r:id="rId6"/>
              </a:rPr>
              <a:t>https://www.dextra-data.at/blog/remote-desktop-das-schlaue-system-zu-arbeiten/</a:t>
            </a:r>
            <a:r>
              <a:rPr lang="de-DE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46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5F40E-4E9D-4F8A-8294-1B9F7FCC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9919"/>
            <a:ext cx="10058400" cy="1371600"/>
          </a:xfrm>
        </p:spPr>
        <p:txBody>
          <a:bodyPr/>
          <a:lstStyle/>
          <a:p>
            <a:pPr algn="ctr"/>
            <a:r>
              <a:rPr lang="de-DE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65427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F1130-ACD5-420F-9258-394E6858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C6572-E03C-4E61-8E90-DB360082F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VPN</a:t>
            </a:r>
          </a:p>
          <a:p>
            <a:pPr lvl="1"/>
            <a:r>
              <a:rPr lang="de-DE" dirty="0"/>
              <a:t>Was ist VPN?</a:t>
            </a:r>
          </a:p>
          <a:p>
            <a:pPr lvl="1"/>
            <a:r>
              <a:rPr lang="de-DE" dirty="0"/>
              <a:t>Funktionsweise</a:t>
            </a:r>
          </a:p>
          <a:p>
            <a:pPr lvl="1"/>
            <a:r>
              <a:rPr lang="de-DE" dirty="0"/>
              <a:t>Implementierungen</a:t>
            </a:r>
          </a:p>
          <a:p>
            <a:pPr lvl="1"/>
            <a:r>
              <a:rPr lang="de-DE" dirty="0"/>
              <a:t>Mögliche Anwendungen</a:t>
            </a:r>
          </a:p>
          <a:p>
            <a:pPr lvl="1"/>
            <a:r>
              <a:rPr lang="de-DE" dirty="0"/>
              <a:t>Vorteile &amp; Nachteile</a:t>
            </a:r>
          </a:p>
          <a:p>
            <a:pPr lvl="1"/>
            <a:endParaRPr lang="de-DE" dirty="0"/>
          </a:p>
          <a:p>
            <a:r>
              <a:rPr lang="de-DE" dirty="0"/>
              <a:t>RDP</a:t>
            </a:r>
          </a:p>
          <a:p>
            <a:pPr lvl="1"/>
            <a:r>
              <a:rPr lang="de-DE" dirty="0"/>
              <a:t>Was ist RDP?</a:t>
            </a:r>
          </a:p>
          <a:p>
            <a:pPr lvl="1"/>
            <a:r>
              <a:rPr lang="de-DE" dirty="0"/>
              <a:t>Funktionsweise</a:t>
            </a:r>
          </a:p>
          <a:p>
            <a:pPr lvl="1"/>
            <a:r>
              <a:rPr lang="de-DE" dirty="0"/>
              <a:t>Mögliche Anwendungen</a:t>
            </a:r>
          </a:p>
          <a:p>
            <a:pPr lvl="1"/>
            <a:r>
              <a:rPr lang="de-DE" dirty="0"/>
              <a:t>Vorteile &amp; Nachteile</a:t>
            </a:r>
          </a:p>
        </p:txBody>
      </p:sp>
    </p:spTree>
    <p:extLst>
      <p:ext uri="{BB962C8B-B14F-4D97-AF65-F5344CB8AC3E}">
        <p14:creationId xmlns:p14="http://schemas.microsoft.com/office/powerpoint/2010/main" val="404618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3CED072-C7FC-4252-8C56-25DFDAB5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770" y="0"/>
            <a:ext cx="14661865" cy="71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F636D-B610-4991-A2F8-8455182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VPN?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FF586-1ACF-4E04-A6E0-67F8A608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reines Softwareprodukt, das in der Lage ist einen Tunnel aufzubauen</a:t>
            </a:r>
          </a:p>
          <a:p>
            <a:r>
              <a:rPr lang="de-DE" dirty="0"/>
              <a:t>schafft einem die Möglichkeit über das Internet einen Tunnel zu einem anderen Netzwerk herzustellen</a:t>
            </a:r>
          </a:p>
          <a:p>
            <a:r>
              <a:rPr lang="de-DE" dirty="0"/>
              <a:t>über diesen Tunnel können Daten (verschlüsselt) transportiert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83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C831C-1924-4E5C-A084-326F59A3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5320B-90D4-4087-AC73-27ED116EA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zwei private Clients/Netzwerke/Kombination aus beidem werden miteinander verbunden</a:t>
            </a:r>
          </a:p>
          <a:p>
            <a:r>
              <a:rPr lang="de-DE" dirty="0"/>
              <a:t>Verbindung erfolgt i.d.R. über ein drittes Netzwerk z.B. Internet, Firmennetzwerk</a:t>
            </a:r>
          </a:p>
          <a:p>
            <a:r>
              <a:rPr lang="de-DE" dirty="0"/>
              <a:t>Verbindungsnetzwerk fungiert als virtuelles Verlängerungskabel</a:t>
            </a:r>
          </a:p>
          <a:p>
            <a:r>
              <a:rPr lang="de-DE" dirty="0"/>
              <a:t>VPN-Teilnehmer wird zum Mitglied des verbundenen VPN-Netzwerks</a:t>
            </a:r>
          </a:p>
          <a:p>
            <a:r>
              <a:rPr lang="de-DE" dirty="0"/>
              <a:t>entstehende Verbindung entspricht einem direkten Netzwerkanschluss</a:t>
            </a:r>
          </a:p>
          <a:p>
            <a:r>
              <a:rPr lang="de-DE" dirty="0"/>
              <a:t>Verbindung abhängig vom Protokoll</a:t>
            </a:r>
          </a:p>
        </p:txBody>
      </p:sp>
    </p:spTree>
    <p:extLst>
      <p:ext uri="{BB962C8B-B14F-4D97-AF65-F5344CB8AC3E}">
        <p14:creationId xmlns:p14="http://schemas.microsoft.com/office/powerpoint/2010/main" val="8824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C71B5-4BFE-4606-AE9E-7F26D83D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80B0-A7D7-419E-95E1-30F65FC8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PPTP (Point-to-Point Tunneling Protocol)</a:t>
            </a:r>
          </a:p>
          <a:p>
            <a:r>
              <a:rPr lang="de-DE" dirty="0"/>
              <a:t>L2TP (Layer 2 Tunneling Protocol)</a:t>
            </a:r>
          </a:p>
          <a:p>
            <a:r>
              <a:rPr lang="de-DE" dirty="0"/>
              <a:t>TLS/SSL (Transport Layer Security)/(Secure Sockets Layer)</a:t>
            </a:r>
          </a:p>
          <a:p>
            <a:r>
              <a:rPr lang="de-DE" dirty="0"/>
              <a:t>SSTP (Secure Socket Tunneling Protocol)</a:t>
            </a:r>
          </a:p>
          <a:p>
            <a:r>
              <a:rPr lang="de-DE" dirty="0"/>
              <a:t>IPSec (Internet Protocol Security)</a:t>
            </a:r>
          </a:p>
          <a:p>
            <a:r>
              <a:rPr lang="de-DE" dirty="0" err="1"/>
              <a:t>getVPN</a:t>
            </a:r>
            <a:r>
              <a:rPr lang="de-DE" dirty="0"/>
              <a:t> (Group </a:t>
            </a:r>
            <a:r>
              <a:rPr lang="de-DE" dirty="0" err="1"/>
              <a:t>Encrypted</a:t>
            </a:r>
            <a:r>
              <a:rPr lang="de-DE" dirty="0"/>
              <a:t> Transport VPN)</a:t>
            </a:r>
          </a:p>
        </p:txBody>
      </p:sp>
    </p:spTree>
    <p:extLst>
      <p:ext uri="{BB962C8B-B14F-4D97-AF65-F5344CB8AC3E}">
        <p14:creationId xmlns:p14="http://schemas.microsoft.com/office/powerpoint/2010/main" val="9587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EB7AF-3FA4-43F2-AA21-96C0F235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BF4AC-9445-4D2E-AEDE-B57D75A3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Home-Office-Computer erhält Zugang an das Firmennetz (End-to-Site)</a:t>
            </a:r>
          </a:p>
          <a:p>
            <a:r>
              <a:rPr lang="de-DE" dirty="0"/>
              <a:t>Geschäftsstellennetzwerke über das Internet verbunden (Site-to-Site)</a:t>
            </a:r>
          </a:p>
          <a:p>
            <a:r>
              <a:rPr lang="de-DE" dirty="0"/>
              <a:t>Computer verbindet sich direkt mit einem Server (End-to-End)</a:t>
            </a:r>
          </a:p>
        </p:txBody>
      </p:sp>
    </p:spTree>
    <p:extLst>
      <p:ext uri="{BB962C8B-B14F-4D97-AF65-F5344CB8AC3E}">
        <p14:creationId xmlns:p14="http://schemas.microsoft.com/office/powerpoint/2010/main" val="211908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FE86F-7DAA-4EE9-9801-8DAA18F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&amp; Nachteile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437D87-F5E8-44C5-92F0-5210CB682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85C88-8474-498E-8B5D-52AD598E65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Anonym surfen &amp; downloaden</a:t>
            </a:r>
          </a:p>
          <a:p>
            <a:r>
              <a:rPr lang="de-DE" dirty="0"/>
              <a:t>Geo-Blocking &amp; Firewalls umgehen</a:t>
            </a:r>
          </a:p>
          <a:p>
            <a:r>
              <a:rPr lang="de-DE" dirty="0"/>
              <a:t>Gesicherte Verbindung mit dem Internet herstellen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285A49-887D-4ECF-8B99-A54AF7872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80FA77A-F717-4B5C-BDF4-E87CF99EC2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Unter Umständen geringere Bandbreite (abhängig vom VPN-Service)</a:t>
            </a:r>
          </a:p>
          <a:p>
            <a:r>
              <a:rPr lang="de-DE" dirty="0"/>
              <a:t>keine 100%ige Anonymität</a:t>
            </a:r>
          </a:p>
          <a:p>
            <a:pPr lvl="1"/>
            <a:r>
              <a:rPr lang="de-DE" dirty="0"/>
              <a:t>Aktivitäten auf VPN-Server</a:t>
            </a:r>
          </a:p>
          <a:p>
            <a:pPr lvl="1"/>
            <a:r>
              <a:rPr lang="de-DE" dirty="0"/>
              <a:t>Datenleaks auf Seiten des VPN-Servers</a:t>
            </a:r>
          </a:p>
          <a:p>
            <a:pPr lvl="1"/>
            <a:r>
              <a:rPr lang="de-DE" dirty="0"/>
              <a:t>Beteiligten an Kommunikation erkennbar, Zahl und Größe der Datenpakete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165C984-D838-4D15-A47B-F8A165039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06" y="-54429"/>
            <a:ext cx="12437706" cy="69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{3578146A-24F7-4057-81BB-9C78073BB172}tf78438558_win32</Template>
  <TotalTime>0</TotalTime>
  <Words>528</Words>
  <Application>Microsoft Office PowerPoint</Application>
  <PresentationFormat>Breitbild</PresentationFormat>
  <Paragraphs>90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Garamond</vt:lpstr>
      <vt:lpstr>SavonVTI</vt:lpstr>
      <vt:lpstr>Device as a service VPN, RDP</vt:lpstr>
      <vt:lpstr>Inhaltsverzeichnis</vt:lpstr>
      <vt:lpstr>PowerPoint-Präsentation</vt:lpstr>
      <vt:lpstr>Was ist VPN?</vt:lpstr>
      <vt:lpstr>Funktionsweise</vt:lpstr>
      <vt:lpstr>Implementierungen</vt:lpstr>
      <vt:lpstr>Mögliche Anwendungen</vt:lpstr>
      <vt:lpstr>Vorteile &amp; Nachteile</vt:lpstr>
      <vt:lpstr>PowerPoint-Präsentation</vt:lpstr>
      <vt:lpstr>Was ist RDP?</vt:lpstr>
      <vt:lpstr>Funktionsweise</vt:lpstr>
      <vt:lpstr>Mögliche Anwendungen</vt:lpstr>
      <vt:lpstr>Vorteile &amp; Nachteile</vt:lpstr>
      <vt:lpstr>Quellenverzeichnis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as a service VPN, RDP</dc:title>
  <dc:creator>Anna Zelt</dc:creator>
  <cp:lastModifiedBy>Anna Zelt</cp:lastModifiedBy>
  <cp:revision>7</cp:revision>
  <dcterms:created xsi:type="dcterms:W3CDTF">2021-02-11T10:22:55Z</dcterms:created>
  <dcterms:modified xsi:type="dcterms:W3CDTF">2021-02-18T07:09:34Z</dcterms:modified>
</cp:coreProperties>
</file>