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PT Sans Narrow" panose="020B0604020202020204" charset="0"/>
      <p:regular r:id="rId20"/>
      <p:bold r:id="rId21"/>
    </p:embeddedFont>
    <p:embeddedFont>
      <p:font typeface="Open Sans" panose="020B060402020202020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5F68B7C-DB8F-421E-8DEC-F1F64A1D9486}">
  <a:tblStyle styleId="{85F68B7C-DB8F-421E-8DEC-F1F64A1D94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7" d="100"/>
          <a:sy n="157" d="100"/>
        </p:scale>
        <p:origin x="-29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941876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pttech.wordpress.com/2011/02/01/special-ip-address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cademy.technikum-wien.at/ratgeber/was-ist-ipv4"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blog.alertlogic.com/blog/where-is-ipv1,-2,-3,and-5/" TargetMode="External"/><Relationship Id="rId4" Type="http://schemas.openxmlformats.org/officeDocument/2006/relationships/hyperlink" Target="https://www.golem.de/news/internet-protocol-der-adresskollaps-von-ipv4-kann-verzoegert-werden-1610-123773-3.html"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t-learner.de/was-ist-eine-ipv4-adress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44c5cd44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44c5cd44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81f16bb9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81f16bb9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2ab8df7c8_4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2ab8df7c8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IP-Adressen, die von der IANA nicht im Internet vergeben sind .(Internet Assigned Numbers Authority)</a:t>
            </a:r>
            <a:endParaRPr sz="1800">
              <a:solidFill>
                <a:schemeClr val="dk2"/>
              </a:solidFill>
              <a:latin typeface="Open Sans"/>
              <a:ea typeface="Open Sans"/>
              <a:cs typeface="Open Sans"/>
              <a:sym typeface="Open Sans"/>
            </a:endParaRPr>
          </a:p>
          <a:p>
            <a:pPr marL="914400" lvl="1" indent="-317500" algn="l" rtl="0">
              <a:lnSpc>
                <a:spcPct val="115000"/>
              </a:lnSpc>
              <a:spcBef>
                <a:spcPts val="0"/>
              </a:spcBef>
              <a:spcAft>
                <a:spcPts val="0"/>
              </a:spcAft>
              <a:buClr>
                <a:schemeClr val="dk2"/>
              </a:buClr>
              <a:buSzPts val="1400"/>
              <a:buFont typeface="Open Sans"/>
              <a:buChar char="○"/>
            </a:pPr>
            <a:r>
              <a:rPr lang="en" sz="1400">
                <a:solidFill>
                  <a:schemeClr val="dk2"/>
                </a:solidFill>
                <a:latin typeface="Open Sans"/>
                <a:ea typeface="Open Sans"/>
                <a:cs typeface="Open Sans"/>
                <a:sym typeface="Open Sans"/>
              </a:rPr>
              <a:t>Sie wurden für die private Nutzung aus dem öffentlichen Adressraum ausgespart,</a:t>
            </a:r>
            <a:endParaRPr sz="1400">
              <a:solidFill>
                <a:schemeClr val="dk2"/>
              </a:solidFill>
              <a:latin typeface="Open Sans"/>
              <a:ea typeface="Open Sans"/>
              <a:cs typeface="Open Sans"/>
              <a:sym typeface="Open Sans"/>
            </a:endParaRPr>
          </a:p>
          <a:p>
            <a:pPr marL="914400" lvl="1" indent="-317500" algn="l" rtl="0">
              <a:lnSpc>
                <a:spcPct val="115000"/>
              </a:lnSpc>
              <a:spcBef>
                <a:spcPts val="0"/>
              </a:spcBef>
              <a:spcAft>
                <a:spcPts val="0"/>
              </a:spcAft>
              <a:buClr>
                <a:schemeClr val="dk2"/>
              </a:buClr>
              <a:buSzPts val="1400"/>
              <a:buFont typeface="Open Sans"/>
              <a:buChar char="○"/>
            </a:pPr>
            <a:r>
              <a:rPr lang="en" sz="1400">
                <a:solidFill>
                  <a:schemeClr val="dk2"/>
                </a:solidFill>
                <a:latin typeface="Open Sans"/>
                <a:ea typeface="Open Sans"/>
                <a:cs typeface="Open Sans"/>
                <a:sym typeface="Open Sans"/>
              </a:rPr>
              <a:t>damit sie ohne administrativen Mehraufwand (Registrierung der IP-Adressen)  in lokalen Netzwerken genutzt werden können.</a:t>
            </a:r>
            <a:endParaRPr sz="1400">
              <a:solidFill>
                <a:schemeClr val="dk2"/>
              </a:solidFill>
              <a:latin typeface="Open Sans"/>
              <a:ea typeface="Open Sans"/>
              <a:cs typeface="Open Sans"/>
              <a:sym typeface="Open Sans"/>
            </a:endParaRPr>
          </a:p>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Die IP-Adressen, die für private Netze reserviert sind, in RFC 2050 definiert. </a:t>
            </a:r>
            <a:endParaRPr sz="1800">
              <a:solidFill>
                <a:schemeClr val="dk2"/>
              </a:solidFill>
              <a:latin typeface="Open Sans"/>
              <a:ea typeface="Open Sans"/>
              <a:cs typeface="Open Sans"/>
              <a:sym typeface="Open Sans"/>
            </a:endParaRPr>
          </a:p>
          <a:p>
            <a:pPr marL="914400" lvl="1" indent="-317500" algn="l" rtl="0">
              <a:lnSpc>
                <a:spcPct val="115000"/>
              </a:lnSpc>
              <a:spcBef>
                <a:spcPts val="0"/>
              </a:spcBef>
              <a:spcAft>
                <a:spcPts val="0"/>
              </a:spcAft>
              <a:buClr>
                <a:schemeClr val="dk2"/>
              </a:buClr>
              <a:buSzPts val="1400"/>
              <a:buFont typeface="Open Sans"/>
              <a:buChar char="○"/>
            </a:pPr>
            <a:r>
              <a:rPr lang="en" sz="1400">
                <a:solidFill>
                  <a:schemeClr val="dk2"/>
                </a:solidFill>
                <a:latin typeface="Open Sans"/>
                <a:ea typeface="Open Sans"/>
                <a:cs typeface="Open Sans"/>
                <a:sym typeface="Open Sans"/>
              </a:rPr>
              <a:t>Die Reservierung von einer oder mehreren IP-Adressen erfolgt immer über einen Internet-Provider. Nicht alle TCP/IP-Netze sind untereinander über das Internet verbunden.</a:t>
            </a:r>
            <a:endParaRPr sz="1400">
              <a:solidFill>
                <a:schemeClr val="dk2"/>
              </a:solidFill>
              <a:latin typeface="Open Sans"/>
              <a:ea typeface="Open Sans"/>
              <a:cs typeface="Open Sans"/>
              <a:sym typeface="Open Sans"/>
            </a:endParaRPr>
          </a:p>
          <a:p>
            <a:pPr marL="457200" lvl="0" indent="-317500" algn="l" rtl="0">
              <a:spcBef>
                <a:spcPts val="0"/>
              </a:spcBef>
              <a:spcAft>
                <a:spcPts val="0"/>
              </a:spcAft>
              <a:buClr>
                <a:schemeClr val="dk2"/>
              </a:buClr>
              <a:buSzPts val="1400"/>
              <a:buFont typeface="Open Sans"/>
              <a:buChar char="●"/>
            </a:pPr>
            <a:r>
              <a:rPr lang="en"/>
              <a:t>Vorteile</a:t>
            </a:r>
            <a:endParaRPr/>
          </a:p>
          <a:p>
            <a:pPr marL="914400" lvl="1" indent="-317500" algn="l" rtl="0">
              <a:spcBef>
                <a:spcPts val="0"/>
              </a:spcBef>
              <a:spcAft>
                <a:spcPts val="0"/>
              </a:spcAft>
              <a:buClr>
                <a:schemeClr val="dk2"/>
              </a:buClr>
              <a:buSzPts val="1400"/>
              <a:buFont typeface="Open Sans"/>
              <a:buChar char="○"/>
            </a:pPr>
            <a:r>
              <a:rPr lang="en"/>
              <a:t>Privaten Netzwerken verbinden Geräte an ein lokales Netzwerk, nicht direkt sichtbar im Internet.</a:t>
            </a:r>
            <a:endParaRPr/>
          </a:p>
          <a:p>
            <a:pPr marL="914400" lvl="1" indent="-317500" algn="l" rtl="0">
              <a:spcBef>
                <a:spcPts val="0"/>
              </a:spcBef>
              <a:spcAft>
                <a:spcPts val="0"/>
              </a:spcAft>
              <a:buClr>
                <a:schemeClr val="dk2"/>
              </a:buClr>
              <a:buSzPts val="1400"/>
              <a:buFont typeface="Open Sans"/>
              <a:buChar char="○"/>
            </a:pPr>
            <a:r>
              <a:rPr lang="en"/>
              <a:t> Privat Networks Limited Eindringen von Internet-Verbindungen. </a:t>
            </a:r>
            <a:endParaRPr/>
          </a:p>
          <a:p>
            <a:pPr marL="914400" lvl="1" indent="-317500" algn="l" rtl="0">
              <a:spcBef>
                <a:spcPts val="0"/>
              </a:spcBef>
              <a:spcAft>
                <a:spcPts val="0"/>
              </a:spcAft>
              <a:buClr>
                <a:schemeClr val="dk2"/>
              </a:buClr>
              <a:buSzPts val="1400"/>
              <a:buFont typeface="Open Sans"/>
              <a:buChar char="○"/>
            </a:pPr>
            <a:r>
              <a:rPr lang="en"/>
              <a:t>Internet-Konnektivität wird nicht auf private Netzwerke erforderlich.</a:t>
            </a:r>
            <a:endParaRPr sz="1400">
              <a:solidFill>
                <a:schemeClr val="dk2"/>
              </a:solidFill>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2ab8df7c8_6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2ab8df7c8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https://apttech.wordpress.com/2011/02/01/special-ip-addresses/</a:t>
            </a:r>
            <a:endParaRPr/>
          </a:p>
          <a:p>
            <a:pPr marL="0" lvl="0" indent="0" algn="l" rtl="0">
              <a:spcBef>
                <a:spcPts val="0"/>
              </a:spcBef>
              <a:spcAft>
                <a:spcPts val="0"/>
              </a:spcAft>
              <a:buNone/>
            </a:pPr>
            <a:endParaRPr/>
          </a:p>
          <a:p>
            <a:pPr marL="0" lvl="0" indent="0" algn="l" rtl="0">
              <a:spcBef>
                <a:spcPts val="0"/>
              </a:spcBef>
              <a:spcAft>
                <a:spcPts val="0"/>
              </a:spcAft>
              <a:buNone/>
            </a:pPr>
            <a:r>
              <a:rPr lang="en"/>
              <a:t>https://www.lifewire.com/network-computer-special-ip-address-818385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5e0c1a0a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5e0c1a0a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https://de.wikipedia.org/wiki/IP-Adresse#Besondere_IP-Adressen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81f16bb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81f16bb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5d514443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5d514443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865919a02_6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865919a02_6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865919a02_6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865919a02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2ab8df7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2ab8df7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t>Ich möchte Ihnen zunächst einen kurzen Überblick über IP-Adresse geben.</a:t>
            </a:r>
            <a:endParaRPr sz="1000"/>
          </a:p>
          <a:p>
            <a:pPr marL="0" lvl="0" indent="0" algn="l" rtl="0">
              <a:lnSpc>
                <a:spcPct val="115000"/>
              </a:lnSpc>
              <a:spcBef>
                <a:spcPts val="1600"/>
              </a:spcBef>
              <a:spcAft>
                <a:spcPts val="0"/>
              </a:spcAft>
              <a:buClr>
                <a:srgbClr val="000000"/>
              </a:buClr>
              <a:buSzPts val="1100"/>
              <a:buFont typeface="Arial"/>
              <a:buNone/>
            </a:pPr>
            <a:r>
              <a:rPr lang="en" sz="1000"/>
              <a:t>Wenn Sie etwas in einem Online-Shop bestellen, dann wählen Sie das gewünschte Produkt aus und geben Ihre Adresse an, damit der Shop das Produkt an Sie liefern kann. Genau so ist dies auch bei einer IP-Adresse: Geben Sie beispielsweise "www.billiger.de" in Ihren Browser ein, so wird diese "Bestellung" von Ihrem Computer in Form von Datenpaketen ins Netz geschickt und landet beim Webserver von Billiger-Telefonieren.de. Dann sendet der Webserver die angefragte Seite in Form von "Paketen" an Ihre IP-Adresse - also die Anschrift Ihres Computers - zurück. Als Ergebnis sehen Sie die Startseite von Billiger-Telefonieren.de in Ihrem Browser - im Gegensatz zu der Bestellung im Online-Shop geschieht dies innerhalb von Sekunden.</a:t>
            </a:r>
            <a:endParaRPr sz="1000"/>
          </a:p>
          <a:p>
            <a:pPr marL="0" lvl="0" indent="0" algn="l" rtl="0">
              <a:lnSpc>
                <a:spcPct val="115000"/>
              </a:lnSpc>
              <a:spcBef>
                <a:spcPts val="1600"/>
              </a:spcBef>
              <a:spcAft>
                <a:spcPts val="0"/>
              </a:spcAft>
              <a:buClr>
                <a:srgbClr val="000000"/>
              </a:buClr>
              <a:buSzPts val="1100"/>
              <a:buFont typeface="Arial"/>
              <a:buNone/>
            </a:pPr>
            <a:r>
              <a:rPr lang="en" sz="1000"/>
              <a:t>Die IP-Adresse, welche durch die Datenpakete als Lieferadresse ins Internet gelangt, stammt vom Internetprovider und ist in der Regel nur für eine begrenzte Zeit gültig. Nutzt man einen Router, erhält dies</a:t>
            </a:r>
            <a:endParaRPr sz="1000"/>
          </a:p>
          <a:p>
            <a:pPr marL="0" lvl="0" indent="0" algn="l" rtl="0">
              <a:lnSpc>
                <a:spcPct val="115000"/>
              </a:lnSpc>
              <a:spcBef>
                <a:spcPts val="1600"/>
              </a:spcBef>
              <a:spcAft>
                <a:spcPts val="0"/>
              </a:spcAft>
              <a:buClr>
                <a:srgbClr val="000000"/>
              </a:buClr>
              <a:buSzPts val="1100"/>
              <a:buFont typeface="Arial"/>
              <a:buNone/>
            </a:pPr>
            <a:r>
              <a:rPr lang="en" sz="1000"/>
              <a:t>er die IP-Adresse des Providers und die Endgeräte wiederum eine IP-Adresse vom Router. Es gibt auch dauerhafte IP-Adressen, die beispielsweise für Server oder an Standleitungen eingesetzt werden.</a:t>
            </a:r>
            <a:endParaRPr sz="1000"/>
          </a:p>
          <a:p>
            <a:pPr marL="0" lvl="0" indent="0" algn="l" rtl="0">
              <a:lnSpc>
                <a:spcPct val="115000"/>
              </a:lnSpc>
              <a:spcBef>
                <a:spcPts val="1600"/>
              </a:spcBef>
              <a:spcAft>
                <a:spcPts val="0"/>
              </a:spcAft>
              <a:buClr>
                <a:srgbClr val="000000"/>
              </a:buClr>
              <a:buSzPts val="1100"/>
              <a:buFont typeface="Arial"/>
              <a:buNone/>
            </a:pPr>
            <a:r>
              <a:rPr lang="en" sz="1000"/>
              <a:t>Neben der Hauptfunktion der Datenzuordnung kann man über die IP-Adresse zudem den Internetprovider und den ungefähren Standort herausfinden. Zudem kann der Anbieter über die IP-Adresse seine Kunden zuordnen und den Datenstrom verfolgen, auf diese Weise können beispielsweise Straftaten wie Abmahn verletzungen nachgewiesen werden. Die Vorratsdatenspeicherung, auch von IP-Adressen, ist ein umstrittenes Thema. Eigentlich sollten ab Juli 2017 alle Provider die Daten ihrer Kunden für zehn Wochen speichern. Da viele nicht bereit waren, dies umzusetzen, hat die Bundesnetzagentur die Vorschrift zunächst ausgesetzt.</a:t>
            </a:r>
            <a:endParaRPr sz="1000"/>
          </a:p>
          <a:p>
            <a:pPr marL="0" lvl="0" indent="0" algn="l" rtl="0">
              <a:spcBef>
                <a:spcPts val="16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2ab8df7c8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2ab8df7c8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2ab8df7c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2ab8df7c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https://academy.technikum-wien.at/ratgeber/was-ist-ipv4</a:t>
            </a:r>
            <a:endParaRPr/>
          </a:p>
          <a:p>
            <a:pPr marL="0" lvl="0" indent="0" algn="l" rtl="0">
              <a:spcBef>
                <a:spcPts val="0"/>
              </a:spcBef>
              <a:spcAft>
                <a:spcPts val="0"/>
              </a:spcAft>
              <a:buNone/>
            </a:pPr>
            <a:r>
              <a:rPr lang="en" u="sng">
                <a:solidFill>
                  <a:schemeClr val="hlink"/>
                </a:solidFill>
                <a:hlinkClick r:id="rId4"/>
              </a:rPr>
              <a:t>https://www.golem.de/news/internet-protocol-der-adresskollaps-von-ipv4-kann-verzoegert-werden-1610-123773-3.html</a:t>
            </a:r>
            <a:endParaRPr/>
          </a:p>
          <a:p>
            <a:pPr marL="0" lvl="0" indent="0" algn="l" rtl="0">
              <a:spcBef>
                <a:spcPts val="0"/>
              </a:spcBef>
              <a:spcAft>
                <a:spcPts val="0"/>
              </a:spcAft>
              <a:buNone/>
            </a:pPr>
            <a:r>
              <a:rPr lang="en" u="sng">
                <a:solidFill>
                  <a:schemeClr val="hlink"/>
                </a:solidFill>
                <a:hlinkClick r:id="rId5"/>
              </a:rPr>
              <a:t>https://blog.alertlogic.com/blog/where-is-ipv1,-2,-3,and-5/</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2ab8df7c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2ab8df7c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https://it-learner.de/was-ist-eine-ipv4-adresse/</a:t>
            </a:r>
            <a:endParaRPr/>
          </a:p>
          <a:p>
            <a:pPr marL="0" lvl="0" indent="0" algn="l" rtl="0">
              <a:lnSpc>
                <a:spcPct val="115000"/>
              </a:lnSpc>
              <a:spcBef>
                <a:spcPts val="0"/>
              </a:spcBef>
              <a:spcAft>
                <a:spcPts val="0"/>
              </a:spcAft>
              <a:buNone/>
            </a:pPr>
            <a:r>
              <a:rPr lang="en" sz="1000">
                <a:solidFill>
                  <a:schemeClr val="dk2"/>
                </a:solidFill>
              </a:rPr>
              <a:t>192.168.1.10 (nur für Menschen) // 11000000.10101000.00000001.00001010</a:t>
            </a:r>
            <a:endParaRPr sz="1000">
              <a:solidFill>
                <a:schemeClr val="dk2"/>
              </a:solidFill>
            </a:endParaRPr>
          </a:p>
          <a:p>
            <a:pPr marL="0" lvl="0" indent="0" algn="l" rtl="0">
              <a:lnSpc>
                <a:spcPct val="115000"/>
              </a:lnSpc>
              <a:spcBef>
                <a:spcPts val="1600"/>
              </a:spcBef>
              <a:spcAft>
                <a:spcPts val="0"/>
              </a:spcAft>
              <a:buNone/>
            </a:pPr>
            <a:r>
              <a:rPr lang="en" sz="1000">
                <a:solidFill>
                  <a:schemeClr val="dk2"/>
                </a:solidFill>
              </a:rPr>
              <a:t>Subnetzmaske:</a:t>
            </a:r>
            <a:endParaRPr sz="1000">
              <a:solidFill>
                <a:schemeClr val="dk2"/>
              </a:solidFill>
            </a:endParaRPr>
          </a:p>
          <a:p>
            <a:pPr marL="0" lvl="0" indent="0" algn="l" rtl="0">
              <a:lnSpc>
                <a:spcPct val="115000"/>
              </a:lnSpc>
              <a:spcBef>
                <a:spcPts val="1600"/>
              </a:spcBef>
              <a:spcAft>
                <a:spcPts val="0"/>
              </a:spcAft>
              <a:buNone/>
            </a:pPr>
            <a:r>
              <a:rPr lang="en" sz="1000">
                <a:solidFill>
                  <a:schemeClr val="dk2"/>
                </a:solidFill>
              </a:rPr>
              <a:t>255.255.255.0  (nur für Menschen) // 11111111.11111111.11111111.00000000</a:t>
            </a:r>
            <a:endParaRPr sz="1000">
              <a:solidFill>
                <a:schemeClr val="dk2"/>
              </a:solidFill>
            </a:endParaRPr>
          </a:p>
          <a:p>
            <a:pPr marL="0" lvl="0" indent="0" algn="l" rtl="0">
              <a:lnSpc>
                <a:spcPct val="115000"/>
              </a:lnSpc>
              <a:spcBef>
                <a:spcPts val="1600"/>
              </a:spcBef>
              <a:spcAft>
                <a:spcPts val="0"/>
              </a:spcAft>
              <a:buNone/>
            </a:pPr>
            <a:r>
              <a:rPr lang="en" sz="1000" b="1">
                <a:solidFill>
                  <a:schemeClr val="dk2"/>
                </a:solidFill>
              </a:rPr>
              <a:t>Hat zwei Bereiche:</a:t>
            </a:r>
            <a:endParaRPr sz="1000" b="1">
              <a:solidFill>
                <a:schemeClr val="dk2"/>
              </a:solidFill>
            </a:endParaRPr>
          </a:p>
          <a:p>
            <a:pPr marL="0" lvl="0" indent="0" algn="l" rtl="0">
              <a:lnSpc>
                <a:spcPct val="115000"/>
              </a:lnSpc>
              <a:spcBef>
                <a:spcPts val="1600"/>
              </a:spcBef>
              <a:spcAft>
                <a:spcPts val="0"/>
              </a:spcAft>
              <a:buNone/>
            </a:pPr>
            <a:r>
              <a:rPr lang="en" sz="1000">
                <a:solidFill>
                  <a:schemeClr val="dk2"/>
                </a:solidFill>
              </a:rPr>
              <a:t>Netzanteil: 255.255.255. //in welchem Netzwerksegment  befindet sich die Adresse</a:t>
            </a:r>
            <a:endParaRPr sz="1000">
              <a:solidFill>
                <a:schemeClr val="dk2"/>
              </a:solidFill>
            </a:endParaRPr>
          </a:p>
          <a:p>
            <a:pPr marL="0" lvl="0" indent="0" algn="l" rtl="0">
              <a:lnSpc>
                <a:spcPct val="115000"/>
              </a:lnSpc>
              <a:spcBef>
                <a:spcPts val="1600"/>
              </a:spcBef>
              <a:spcAft>
                <a:spcPts val="1600"/>
              </a:spcAft>
              <a:buNone/>
            </a:pPr>
            <a:r>
              <a:rPr lang="en" sz="1000">
                <a:solidFill>
                  <a:schemeClr val="dk2"/>
                </a:solidFill>
              </a:rPr>
              <a:t>Hostanteil: .0 //wie viele Adressen kann man hier vergeben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72468559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72468559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2ab8df7c8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2ab8df7c8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put :: instead of 1 or more blocks of zeros for example 0000:0000 can be represented as :: but it can only be done 1 time per ip.</a:t>
            </a:r>
            <a:endParaRPr/>
          </a:p>
          <a:p>
            <a:pPr marL="0" lvl="0" indent="0" algn="l" rtl="0">
              <a:spcBef>
                <a:spcPts val="0"/>
              </a:spcBef>
              <a:spcAft>
                <a:spcPts val="0"/>
              </a:spcAft>
              <a:buNone/>
            </a:pPr>
            <a:r>
              <a:rPr lang="en"/>
              <a:t>Leading Zeros can be omitted, trailing Zeros cannot be omitted.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2ab8df7c8_4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2ab8df7c8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e.wikipedia.org/wiki/IP-Adresse#Besondere_IP-Adresse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IP Adresse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188650"/>
            <a:ext cx="8520600" cy="9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Arten von IPv6 Adressen</a:t>
            </a:r>
            <a:endParaRPr/>
          </a:p>
        </p:txBody>
      </p:sp>
      <p:sp>
        <p:nvSpPr>
          <p:cNvPr id="123" name="Google Shape;123;p22"/>
          <p:cNvSpPr txBox="1">
            <a:spLocks noGrp="1"/>
          </p:cNvSpPr>
          <p:nvPr>
            <p:ph type="body" idx="1"/>
          </p:nvPr>
        </p:nvSpPr>
        <p:spPr>
          <a:xfrm>
            <a:off x="311700" y="781950"/>
            <a:ext cx="8758800" cy="412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2B2B2B"/>
                </a:solidFill>
                <a:highlight>
                  <a:schemeClr val="lt1"/>
                </a:highlight>
              </a:rPr>
              <a:t>Unicast</a:t>
            </a:r>
            <a:endParaRPr sz="1200" b="1">
              <a:solidFill>
                <a:srgbClr val="2B2B2B"/>
              </a:solidFill>
              <a:highlight>
                <a:schemeClr val="lt1"/>
              </a:highlight>
            </a:endParaRPr>
          </a:p>
          <a:p>
            <a:pPr marL="457200" lvl="0" indent="-304800" algn="l" rtl="0">
              <a:spcBef>
                <a:spcPts val="0"/>
              </a:spcBef>
              <a:spcAft>
                <a:spcPts val="0"/>
              </a:spcAft>
              <a:buClr>
                <a:srgbClr val="2B2B2B"/>
              </a:buClr>
              <a:buSzPts val="1200"/>
              <a:buChar char="●"/>
            </a:pPr>
            <a:r>
              <a:rPr lang="en" sz="1200">
                <a:solidFill>
                  <a:srgbClr val="2B2B2B"/>
                </a:solidFill>
                <a:highlight>
                  <a:schemeClr val="lt1"/>
                </a:highlight>
              </a:rPr>
              <a:t>Datenübertragung von einer Quelle an nur bestimmtes Ziel</a:t>
            </a:r>
            <a:endParaRPr sz="1200">
              <a:solidFill>
                <a:srgbClr val="2B2B2B"/>
              </a:solidFill>
              <a:highlight>
                <a:schemeClr val="lt1"/>
              </a:highlight>
            </a:endParaRPr>
          </a:p>
          <a:p>
            <a:pPr marL="914400" lvl="1" indent="-304800" algn="l" rtl="0">
              <a:spcBef>
                <a:spcPts val="0"/>
              </a:spcBef>
              <a:spcAft>
                <a:spcPts val="0"/>
              </a:spcAft>
              <a:buClr>
                <a:srgbClr val="2B2B2B"/>
              </a:buClr>
              <a:buSzPts val="1200"/>
              <a:buChar char="○"/>
            </a:pPr>
            <a:r>
              <a:rPr lang="en" sz="1200">
                <a:solidFill>
                  <a:srgbClr val="2B2B2B"/>
                </a:solidFill>
                <a:highlight>
                  <a:schemeClr val="lt1"/>
                </a:highlight>
              </a:rPr>
              <a:t>z.B : Brief</a:t>
            </a:r>
            <a:endParaRPr sz="1200">
              <a:solidFill>
                <a:srgbClr val="2B2B2B"/>
              </a:solidFill>
              <a:highlight>
                <a:schemeClr val="lt1"/>
              </a:highlight>
            </a:endParaRPr>
          </a:p>
          <a:p>
            <a:pPr marL="914400" lvl="0" indent="0" algn="l" rtl="0">
              <a:spcBef>
                <a:spcPts val="0"/>
              </a:spcBef>
              <a:spcAft>
                <a:spcPts val="0"/>
              </a:spcAft>
              <a:buNone/>
            </a:pPr>
            <a:endParaRPr sz="1200">
              <a:solidFill>
                <a:srgbClr val="2B2B2B"/>
              </a:solidFill>
              <a:highlight>
                <a:schemeClr val="lt1"/>
              </a:highlight>
            </a:endParaRPr>
          </a:p>
          <a:p>
            <a:pPr marL="0" lvl="0" indent="0" algn="l" rtl="0">
              <a:spcBef>
                <a:spcPts val="0"/>
              </a:spcBef>
              <a:spcAft>
                <a:spcPts val="0"/>
              </a:spcAft>
              <a:buNone/>
            </a:pPr>
            <a:r>
              <a:rPr lang="en" sz="1200" b="1">
                <a:solidFill>
                  <a:srgbClr val="2B2B2B"/>
                </a:solidFill>
                <a:highlight>
                  <a:srgbClr val="FFFFFF"/>
                </a:highlight>
              </a:rPr>
              <a:t>Multicast</a:t>
            </a:r>
            <a:endParaRPr sz="1200" b="1">
              <a:solidFill>
                <a:srgbClr val="2B2B2B"/>
              </a:solidFill>
              <a:highlight>
                <a:srgbClr val="FFFFFF"/>
              </a:highlight>
            </a:endParaRPr>
          </a:p>
          <a:p>
            <a:pPr marL="0" lvl="0" indent="0" algn="l" rtl="0">
              <a:spcBef>
                <a:spcPts val="0"/>
              </a:spcBef>
              <a:spcAft>
                <a:spcPts val="0"/>
              </a:spcAft>
              <a:buNone/>
            </a:pPr>
            <a:endParaRPr sz="1200" b="1">
              <a:solidFill>
                <a:srgbClr val="2B2B2B"/>
              </a:solidFill>
              <a:highlight>
                <a:srgbClr val="FFFFFF"/>
              </a:highlight>
            </a:endParaRPr>
          </a:p>
          <a:p>
            <a:pPr marL="457200" lvl="0" indent="-304800" algn="l" rtl="0">
              <a:spcBef>
                <a:spcPts val="0"/>
              </a:spcBef>
              <a:spcAft>
                <a:spcPts val="0"/>
              </a:spcAft>
              <a:buClr>
                <a:srgbClr val="2B2B2B"/>
              </a:buClr>
              <a:buSzPts val="1200"/>
              <a:buChar char="●"/>
            </a:pPr>
            <a:r>
              <a:rPr lang="en" sz="1200">
                <a:solidFill>
                  <a:srgbClr val="2B2B2B"/>
                </a:solidFill>
                <a:highlight>
                  <a:srgbClr val="FFFFFF"/>
                </a:highlight>
              </a:rPr>
              <a:t>Multicast dient zur Adressierung einer Gruppe von Schnittstellen</a:t>
            </a:r>
            <a:endParaRPr sz="1200">
              <a:solidFill>
                <a:srgbClr val="2B2B2B"/>
              </a:solidFill>
              <a:highlight>
                <a:srgbClr val="FFFFFF"/>
              </a:highlight>
            </a:endParaRPr>
          </a:p>
          <a:p>
            <a:pPr marL="457200" lvl="0" indent="-304800" algn="l" rtl="0">
              <a:spcBef>
                <a:spcPts val="0"/>
              </a:spcBef>
              <a:spcAft>
                <a:spcPts val="0"/>
              </a:spcAft>
              <a:buClr>
                <a:srgbClr val="2B2B2B"/>
              </a:buClr>
              <a:buSzPts val="1200"/>
              <a:buChar char="●"/>
            </a:pPr>
            <a:r>
              <a:rPr lang="en" sz="1200">
                <a:solidFill>
                  <a:srgbClr val="2B2B2B"/>
                </a:solidFill>
                <a:highlight>
                  <a:srgbClr val="FFFFFF"/>
                </a:highlight>
              </a:rPr>
              <a:t>an eine Multicast-Adresse gesendete Datenpakete werden an alle </a:t>
            </a:r>
            <a:br>
              <a:rPr lang="en" sz="1200">
                <a:solidFill>
                  <a:srgbClr val="2B2B2B"/>
                </a:solidFill>
                <a:highlight>
                  <a:srgbClr val="FFFFFF"/>
                </a:highlight>
              </a:rPr>
            </a:br>
            <a:r>
              <a:rPr lang="en" sz="1200">
                <a:solidFill>
                  <a:srgbClr val="2B2B2B"/>
                </a:solidFill>
                <a:highlight>
                  <a:srgbClr val="FFFFFF"/>
                </a:highlight>
              </a:rPr>
              <a:t>Schnittstellen der Multicast-Gruppe ausgeliefert</a:t>
            </a:r>
            <a:endParaRPr sz="1200">
              <a:solidFill>
                <a:srgbClr val="2B2B2B"/>
              </a:solidFill>
              <a:highlight>
                <a:srgbClr val="FFFFFF"/>
              </a:highlight>
            </a:endParaRPr>
          </a:p>
          <a:p>
            <a:pPr marL="457200" lvl="0" indent="-304800" algn="l" rtl="0">
              <a:spcBef>
                <a:spcPts val="0"/>
              </a:spcBef>
              <a:spcAft>
                <a:spcPts val="0"/>
              </a:spcAft>
              <a:buClr>
                <a:srgbClr val="2B2B2B"/>
              </a:buClr>
              <a:buSzPts val="1200"/>
              <a:buChar char="●"/>
            </a:pPr>
            <a:r>
              <a:rPr lang="en" sz="1200">
                <a:solidFill>
                  <a:srgbClr val="2B2B2B"/>
                </a:solidFill>
                <a:highlight>
                  <a:srgbClr val="FFFFFF"/>
                </a:highlight>
              </a:rPr>
              <a:t>Multicast-Adressen sind durch besondere Adressbereiche </a:t>
            </a:r>
            <a:br>
              <a:rPr lang="en" sz="1200">
                <a:solidFill>
                  <a:srgbClr val="2B2B2B"/>
                </a:solidFill>
                <a:highlight>
                  <a:srgbClr val="FFFFFF"/>
                </a:highlight>
              </a:rPr>
            </a:br>
            <a:r>
              <a:rPr lang="en" sz="1200">
                <a:solidFill>
                  <a:srgbClr val="2B2B2B"/>
                </a:solidFill>
                <a:highlight>
                  <a:srgbClr val="FFFFFF"/>
                </a:highlight>
              </a:rPr>
              <a:t>gekennzeichnet</a:t>
            </a:r>
            <a:endParaRPr sz="1200">
              <a:solidFill>
                <a:srgbClr val="2B2B2B"/>
              </a:solidFill>
              <a:highlight>
                <a:srgbClr val="FFFFFF"/>
              </a:highlight>
            </a:endParaRPr>
          </a:p>
          <a:p>
            <a:pPr marL="457200" lvl="0" indent="0" algn="l" rtl="0">
              <a:spcBef>
                <a:spcPts val="0"/>
              </a:spcBef>
              <a:spcAft>
                <a:spcPts val="0"/>
              </a:spcAft>
              <a:buNone/>
            </a:pPr>
            <a:endParaRPr sz="1200">
              <a:solidFill>
                <a:srgbClr val="2B2B2B"/>
              </a:solidFill>
              <a:highlight>
                <a:srgbClr val="FFFFFF"/>
              </a:highlight>
            </a:endParaRPr>
          </a:p>
          <a:p>
            <a:pPr marL="0" lvl="0" indent="0" algn="l" rtl="0">
              <a:spcBef>
                <a:spcPts val="0"/>
              </a:spcBef>
              <a:spcAft>
                <a:spcPts val="0"/>
              </a:spcAft>
              <a:buNone/>
            </a:pPr>
            <a:r>
              <a:rPr lang="en" sz="1200" b="1">
                <a:solidFill>
                  <a:srgbClr val="2B2B2B"/>
                </a:solidFill>
                <a:highlight>
                  <a:srgbClr val="FFFFFF"/>
                </a:highlight>
              </a:rPr>
              <a:t>Anycast</a:t>
            </a:r>
            <a:endParaRPr sz="1200" b="1">
              <a:solidFill>
                <a:srgbClr val="2B2B2B"/>
              </a:solidFill>
              <a:highlight>
                <a:srgbClr val="FFFFFF"/>
              </a:highlight>
            </a:endParaRPr>
          </a:p>
          <a:p>
            <a:pPr marL="0" lvl="0" indent="0" algn="l" rtl="0">
              <a:spcBef>
                <a:spcPts val="0"/>
              </a:spcBef>
              <a:spcAft>
                <a:spcPts val="0"/>
              </a:spcAft>
              <a:buNone/>
            </a:pPr>
            <a:endParaRPr sz="1200" b="1">
              <a:solidFill>
                <a:srgbClr val="2B2B2B"/>
              </a:solidFill>
              <a:highlight>
                <a:srgbClr val="FFFFFF"/>
              </a:highlight>
            </a:endParaRPr>
          </a:p>
          <a:p>
            <a:pPr marL="457200" lvl="0" indent="-304800" algn="l" rtl="0">
              <a:spcBef>
                <a:spcPts val="0"/>
              </a:spcBef>
              <a:spcAft>
                <a:spcPts val="0"/>
              </a:spcAft>
              <a:buClr>
                <a:srgbClr val="2B2B2B"/>
              </a:buClr>
              <a:buSzPts val="1200"/>
              <a:buChar char="●"/>
            </a:pPr>
            <a:r>
              <a:rPr lang="en" sz="1200">
                <a:solidFill>
                  <a:srgbClr val="2B2B2B"/>
                </a:solidFill>
                <a:highlight>
                  <a:srgbClr val="FFFFFF"/>
                </a:highlight>
              </a:rPr>
              <a:t>durch Anycast wird wie beim Multicast eine Gruppe von </a:t>
            </a:r>
            <a:br>
              <a:rPr lang="en" sz="1200">
                <a:solidFill>
                  <a:srgbClr val="2B2B2B"/>
                </a:solidFill>
                <a:highlight>
                  <a:srgbClr val="FFFFFF"/>
                </a:highlight>
              </a:rPr>
            </a:br>
            <a:r>
              <a:rPr lang="en" sz="1200">
                <a:solidFill>
                  <a:srgbClr val="2B2B2B"/>
                </a:solidFill>
                <a:highlight>
                  <a:srgbClr val="FFFFFF"/>
                </a:highlight>
              </a:rPr>
              <a:t>Schnittstellen adressiert</a:t>
            </a:r>
            <a:endParaRPr sz="1200">
              <a:solidFill>
                <a:srgbClr val="2B2B2B"/>
              </a:solidFill>
              <a:highlight>
                <a:srgbClr val="FFFFFF"/>
              </a:highlight>
            </a:endParaRPr>
          </a:p>
          <a:p>
            <a:pPr marL="457200" lvl="0" indent="-304800" algn="l" rtl="0">
              <a:spcBef>
                <a:spcPts val="0"/>
              </a:spcBef>
              <a:spcAft>
                <a:spcPts val="0"/>
              </a:spcAft>
              <a:buClr>
                <a:srgbClr val="2B2B2B"/>
              </a:buClr>
              <a:buSzPts val="1200"/>
              <a:buChar char="●"/>
            </a:pPr>
            <a:r>
              <a:rPr lang="en" sz="1200">
                <a:solidFill>
                  <a:srgbClr val="2B2B2B"/>
                </a:solidFill>
                <a:highlight>
                  <a:srgbClr val="FFFFFF"/>
                </a:highlight>
              </a:rPr>
              <a:t>jedoch werden an eine Anycast-Adresse gesendete Datenpakete </a:t>
            </a:r>
            <a:br>
              <a:rPr lang="en" sz="1200">
                <a:solidFill>
                  <a:srgbClr val="2B2B2B"/>
                </a:solidFill>
                <a:highlight>
                  <a:srgbClr val="FFFFFF"/>
                </a:highlight>
              </a:rPr>
            </a:br>
            <a:r>
              <a:rPr lang="en" sz="1200">
                <a:solidFill>
                  <a:srgbClr val="2B2B2B"/>
                </a:solidFill>
                <a:highlight>
                  <a:srgbClr val="FFFFFF"/>
                </a:highlight>
              </a:rPr>
              <a:t>nur an eine Schnittstelle der Gruppe ausgeliefert, </a:t>
            </a:r>
            <a:endParaRPr sz="1200">
              <a:solidFill>
                <a:srgbClr val="2B2B2B"/>
              </a:solidFill>
              <a:highlight>
                <a:srgbClr val="FFFFFF"/>
              </a:highlight>
            </a:endParaRPr>
          </a:p>
          <a:p>
            <a:pPr marL="457200" lvl="0" indent="0" algn="l" rtl="0">
              <a:spcBef>
                <a:spcPts val="0"/>
              </a:spcBef>
              <a:spcAft>
                <a:spcPts val="0"/>
              </a:spcAft>
              <a:buNone/>
            </a:pPr>
            <a:r>
              <a:rPr lang="en" sz="1200">
                <a:solidFill>
                  <a:srgbClr val="2B2B2B"/>
                </a:solidFill>
                <a:highlight>
                  <a:srgbClr val="FFFFFF"/>
                </a:highlight>
              </a:rPr>
              <a:t>z.B. die nächste erreichbare Schnittstelle</a:t>
            </a:r>
            <a:endParaRPr sz="1200">
              <a:solidFill>
                <a:srgbClr val="2B2B2B"/>
              </a:solidFill>
              <a:highlight>
                <a:srgbClr val="FFFFFF"/>
              </a:highlight>
            </a:endParaRPr>
          </a:p>
          <a:p>
            <a:pPr marL="457200" lvl="0" indent="0" algn="l" rtl="0">
              <a:spcBef>
                <a:spcPts val="0"/>
              </a:spcBef>
              <a:spcAft>
                <a:spcPts val="0"/>
              </a:spcAft>
              <a:buNone/>
            </a:pPr>
            <a:endParaRPr sz="1200">
              <a:solidFill>
                <a:srgbClr val="2B2B2B"/>
              </a:solidFill>
              <a:highlight>
                <a:srgbClr val="FFFFFF"/>
              </a:highlight>
            </a:endParaRPr>
          </a:p>
        </p:txBody>
      </p:sp>
      <p:pic>
        <p:nvPicPr>
          <p:cNvPr id="124" name="Google Shape;124;p22"/>
          <p:cNvPicPr preferRelativeResize="0"/>
          <p:nvPr/>
        </p:nvPicPr>
        <p:blipFill>
          <a:blip r:embed="rId3">
            <a:alphaModFix/>
          </a:blip>
          <a:stretch>
            <a:fillRect/>
          </a:stretch>
        </p:blipFill>
        <p:spPr>
          <a:xfrm>
            <a:off x="6864560" y="720900"/>
            <a:ext cx="2196341" cy="4006500"/>
          </a:xfrm>
          <a:prstGeom prst="rect">
            <a:avLst/>
          </a:prstGeom>
          <a:noFill/>
          <a:ln>
            <a:noFill/>
          </a:ln>
        </p:spPr>
      </p:pic>
      <p:sp>
        <p:nvSpPr>
          <p:cNvPr id="125" name="Google Shape;125;p22"/>
          <p:cNvSpPr/>
          <p:nvPr/>
        </p:nvSpPr>
        <p:spPr>
          <a:xfrm>
            <a:off x="5560175" y="929950"/>
            <a:ext cx="1121700" cy="375000"/>
          </a:xfrm>
          <a:prstGeom prst="homePlat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t>Ein Interface</a:t>
            </a:r>
            <a:endParaRPr sz="1100" b="1"/>
          </a:p>
        </p:txBody>
      </p:sp>
      <p:sp>
        <p:nvSpPr>
          <p:cNvPr id="126" name="Google Shape;126;p22"/>
          <p:cNvSpPr/>
          <p:nvPr/>
        </p:nvSpPr>
        <p:spPr>
          <a:xfrm>
            <a:off x="5560175" y="2141175"/>
            <a:ext cx="1245900" cy="479700"/>
          </a:xfrm>
          <a:prstGeom prst="homePlat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t>alle Interfaces einer Gruppe</a:t>
            </a:r>
            <a:endParaRPr sz="1100" b="1"/>
          </a:p>
        </p:txBody>
      </p:sp>
      <p:sp>
        <p:nvSpPr>
          <p:cNvPr id="127" name="Google Shape;127;p22"/>
          <p:cNvSpPr/>
          <p:nvPr/>
        </p:nvSpPr>
        <p:spPr>
          <a:xfrm>
            <a:off x="5560175" y="3806675"/>
            <a:ext cx="1245900" cy="435000"/>
          </a:xfrm>
          <a:prstGeom prst="homePlat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t>ein Interface einer Gruppe </a:t>
            </a:r>
            <a:endParaRPr sz="11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173450"/>
            <a:ext cx="8520600" cy="9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Arten von IPv6 Adressen</a:t>
            </a:r>
            <a:endParaRPr/>
          </a:p>
        </p:txBody>
      </p:sp>
      <p:sp>
        <p:nvSpPr>
          <p:cNvPr id="133" name="Google Shape;133;p23"/>
          <p:cNvSpPr txBox="1">
            <a:spLocks noGrp="1"/>
          </p:cNvSpPr>
          <p:nvPr>
            <p:ph type="body" idx="1"/>
          </p:nvPr>
        </p:nvSpPr>
        <p:spPr>
          <a:xfrm>
            <a:off x="311700" y="865250"/>
            <a:ext cx="8520600" cy="399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400" b="1">
              <a:solidFill>
                <a:srgbClr val="000000"/>
              </a:solidFill>
              <a:highlight>
                <a:schemeClr val="lt1"/>
              </a:highlight>
            </a:endParaRPr>
          </a:p>
          <a:p>
            <a:pPr marL="0" lvl="0" indent="0" algn="l" rtl="0">
              <a:lnSpc>
                <a:spcPct val="150000"/>
              </a:lnSpc>
              <a:spcBef>
                <a:spcPts val="0"/>
              </a:spcBef>
              <a:spcAft>
                <a:spcPts val="0"/>
              </a:spcAft>
              <a:buNone/>
            </a:pPr>
            <a:r>
              <a:rPr lang="en" sz="1400" b="1">
                <a:solidFill>
                  <a:srgbClr val="000000"/>
                </a:solidFill>
                <a:highlight>
                  <a:schemeClr val="lt1"/>
                </a:highlight>
              </a:rPr>
              <a:t>Arten von Unicast-Adressen</a:t>
            </a:r>
            <a:endParaRPr sz="1400" b="1">
              <a:solidFill>
                <a:srgbClr val="000000"/>
              </a:solidFill>
              <a:highlight>
                <a:schemeClr val="lt1"/>
              </a:highlight>
            </a:endParaRPr>
          </a:p>
          <a:p>
            <a:pPr marL="457200" lvl="0" indent="-317500" algn="l" rtl="0">
              <a:lnSpc>
                <a:spcPct val="150000"/>
              </a:lnSpc>
              <a:spcBef>
                <a:spcPts val="1100"/>
              </a:spcBef>
              <a:spcAft>
                <a:spcPts val="0"/>
              </a:spcAft>
              <a:buClr>
                <a:srgbClr val="000000"/>
              </a:buClr>
              <a:buSzPts val="1400"/>
              <a:buChar char="●"/>
            </a:pPr>
            <a:r>
              <a:rPr lang="en" sz="1400" b="1">
                <a:solidFill>
                  <a:srgbClr val="000000"/>
                </a:solidFill>
                <a:highlight>
                  <a:schemeClr val="lt1"/>
                </a:highlight>
              </a:rPr>
              <a:t>link-lokale Adressen</a:t>
            </a:r>
            <a:endParaRPr sz="1400" b="1">
              <a:solidFill>
                <a:srgbClr val="000000"/>
              </a:solidFill>
              <a:highlight>
                <a:schemeClr val="lt1"/>
              </a:highlight>
            </a:endParaRPr>
          </a:p>
          <a:p>
            <a:pPr marL="914400" lvl="1" indent="-317500" algn="l" rtl="0">
              <a:lnSpc>
                <a:spcPct val="150000"/>
              </a:lnSpc>
              <a:spcBef>
                <a:spcPts val="0"/>
              </a:spcBef>
              <a:spcAft>
                <a:spcPts val="0"/>
              </a:spcAft>
              <a:buClr>
                <a:srgbClr val="000000"/>
              </a:buClr>
              <a:buSzPts val="1400"/>
              <a:buChar char="○"/>
            </a:pPr>
            <a:r>
              <a:rPr lang="en">
                <a:solidFill>
                  <a:srgbClr val="000000"/>
                </a:solidFill>
                <a:highlight>
                  <a:schemeClr val="lt1"/>
                </a:highlight>
              </a:rPr>
              <a:t> beziehen sich nur auf das jeweilige Schicht-2-Segment.</a:t>
            </a:r>
            <a:endParaRPr b="1">
              <a:solidFill>
                <a:srgbClr val="000000"/>
              </a:solidFill>
              <a:highlight>
                <a:schemeClr val="lt1"/>
              </a:highlight>
            </a:endParaRPr>
          </a:p>
          <a:p>
            <a:pPr marL="457200" lvl="0" indent="-317500" algn="l" rtl="0">
              <a:lnSpc>
                <a:spcPct val="150000"/>
              </a:lnSpc>
              <a:spcBef>
                <a:spcPts val="0"/>
              </a:spcBef>
              <a:spcAft>
                <a:spcPts val="0"/>
              </a:spcAft>
              <a:buClr>
                <a:srgbClr val="000000"/>
              </a:buClr>
              <a:buSzPts val="1400"/>
              <a:buChar char="●"/>
            </a:pPr>
            <a:r>
              <a:rPr lang="en" sz="1400" b="1">
                <a:solidFill>
                  <a:srgbClr val="000000"/>
                </a:solidFill>
                <a:highlight>
                  <a:schemeClr val="lt1"/>
                </a:highlight>
              </a:rPr>
              <a:t>Unique lokale Adressen (RFC 4193)</a:t>
            </a:r>
            <a:endParaRPr sz="1400" b="1">
              <a:solidFill>
                <a:srgbClr val="000000"/>
              </a:solidFill>
              <a:highlight>
                <a:schemeClr val="lt1"/>
              </a:highlight>
            </a:endParaRPr>
          </a:p>
          <a:p>
            <a:pPr marL="914400" lvl="1" indent="-317500" algn="l" rtl="0">
              <a:lnSpc>
                <a:spcPct val="150000"/>
              </a:lnSpc>
              <a:spcBef>
                <a:spcPts val="0"/>
              </a:spcBef>
              <a:spcAft>
                <a:spcPts val="0"/>
              </a:spcAft>
              <a:buClr>
                <a:srgbClr val="000000"/>
              </a:buClr>
              <a:buSzPts val="1400"/>
              <a:buChar char="○"/>
            </a:pPr>
            <a:r>
              <a:rPr lang="en">
                <a:solidFill>
                  <a:srgbClr val="000000"/>
                </a:solidFill>
                <a:highlight>
                  <a:schemeClr val="lt1"/>
                </a:highlight>
              </a:rPr>
              <a:t> Gesamte lokale Netz.</a:t>
            </a:r>
            <a:endParaRPr>
              <a:solidFill>
                <a:srgbClr val="000000"/>
              </a:solidFill>
              <a:highlight>
                <a:schemeClr val="lt1"/>
              </a:highlight>
            </a:endParaRPr>
          </a:p>
          <a:p>
            <a:pPr marL="914400" lvl="1" indent="-317500" algn="l" rtl="0">
              <a:lnSpc>
                <a:spcPct val="150000"/>
              </a:lnSpc>
              <a:spcBef>
                <a:spcPts val="0"/>
              </a:spcBef>
              <a:spcAft>
                <a:spcPts val="0"/>
              </a:spcAft>
              <a:buClr>
                <a:srgbClr val="000000"/>
              </a:buClr>
              <a:buSzPts val="1400"/>
              <a:buChar char="○"/>
            </a:pPr>
            <a:r>
              <a:rPr lang="en">
                <a:solidFill>
                  <a:srgbClr val="000000"/>
                </a:solidFill>
                <a:highlight>
                  <a:schemeClr val="lt1"/>
                </a:highlight>
              </a:rPr>
              <a:t> wie private Adressen bei IPv4.                  </a:t>
            </a:r>
            <a:endParaRPr>
              <a:solidFill>
                <a:srgbClr val="000000"/>
              </a:solidFill>
              <a:highlight>
                <a:schemeClr val="lt1"/>
              </a:highlight>
            </a:endParaRPr>
          </a:p>
          <a:p>
            <a:pPr marL="457200" lvl="0" indent="-317500" algn="l" rtl="0">
              <a:lnSpc>
                <a:spcPct val="150000"/>
              </a:lnSpc>
              <a:spcBef>
                <a:spcPts val="0"/>
              </a:spcBef>
              <a:spcAft>
                <a:spcPts val="0"/>
              </a:spcAft>
              <a:buClr>
                <a:srgbClr val="000000"/>
              </a:buClr>
              <a:buSzPts val="1400"/>
              <a:buChar char="●"/>
            </a:pPr>
            <a:r>
              <a:rPr lang="en" sz="1400" b="1">
                <a:solidFill>
                  <a:srgbClr val="000000"/>
                </a:solidFill>
                <a:highlight>
                  <a:schemeClr val="lt1"/>
                </a:highlight>
              </a:rPr>
              <a:t>globale Adressen</a:t>
            </a:r>
            <a:endParaRPr sz="1400" b="1">
              <a:solidFill>
                <a:srgbClr val="000000"/>
              </a:solidFill>
              <a:highlight>
                <a:schemeClr val="lt1"/>
              </a:highlight>
            </a:endParaRPr>
          </a:p>
          <a:p>
            <a:pPr marL="914400" lvl="1" indent="-317500" algn="l" rtl="0">
              <a:lnSpc>
                <a:spcPct val="150000"/>
              </a:lnSpc>
              <a:spcBef>
                <a:spcPts val="0"/>
              </a:spcBef>
              <a:spcAft>
                <a:spcPts val="0"/>
              </a:spcAft>
              <a:buClr>
                <a:srgbClr val="000000"/>
              </a:buClr>
              <a:buSzPts val="1400"/>
              <a:buChar char="○"/>
            </a:pPr>
            <a:r>
              <a:rPr lang="en">
                <a:solidFill>
                  <a:srgbClr val="000000"/>
                </a:solidFill>
                <a:highlight>
                  <a:schemeClr val="lt1"/>
                </a:highlight>
              </a:rPr>
              <a:t>eindeutige Adressen weltweit.</a:t>
            </a:r>
            <a:endParaRPr>
              <a:solidFill>
                <a:srgbClr val="000000"/>
              </a:solidFill>
              <a:highlight>
                <a:schemeClr val="lt1"/>
              </a:highlight>
            </a:endParaRPr>
          </a:p>
          <a:p>
            <a:pPr marL="914400" lvl="0" indent="0" algn="l" rtl="0">
              <a:spcBef>
                <a:spcPts val="0"/>
              </a:spcBef>
              <a:spcAft>
                <a:spcPts val="1600"/>
              </a:spcAft>
              <a:buNone/>
            </a:pPr>
            <a:endParaRPr sz="800">
              <a:solidFill>
                <a:srgbClr val="2B2B2B"/>
              </a:solidFill>
              <a:highlight>
                <a:srgbClr val="000000"/>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Private IP-Adresse </a:t>
            </a:r>
            <a:endParaRPr/>
          </a:p>
        </p:txBody>
      </p:sp>
      <p:sp>
        <p:nvSpPr>
          <p:cNvPr id="139" name="Google Shape;139;p24"/>
          <p:cNvSpPr txBox="1">
            <a:spLocks noGrp="1"/>
          </p:cNvSpPr>
          <p:nvPr>
            <p:ph type="body" idx="1"/>
          </p:nvPr>
        </p:nvSpPr>
        <p:spPr>
          <a:xfrm>
            <a:off x="311700" y="1266325"/>
            <a:ext cx="8520600" cy="351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n">
                <a:solidFill>
                  <a:srgbClr val="000000"/>
                </a:solidFill>
              </a:rPr>
              <a:t>IP-Adressen, die von der IANA nicht im Internet vergeben sind </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IANA (Internet Assigned Numbers Authority)</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Die IP-Adressen, die für private Netze reserviert sind, in RFC 2050 definiert.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Netzwerkklassen A, B und C</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Vorteile</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verbinden Geräte an ein lokales Netzwerk.</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Limitiert Eindringen von Internetverbindungen.</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Internet-Konnektivität wird nicht auf private Netzwerke erforderlich.</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Besondere IP-Adressen </a:t>
            </a:r>
            <a:endParaRPr/>
          </a:p>
        </p:txBody>
      </p:sp>
      <p:sp>
        <p:nvSpPr>
          <p:cNvPr id="145" name="Google Shape;145;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n">
                <a:solidFill>
                  <a:srgbClr val="000000"/>
                </a:solidFill>
              </a:rPr>
              <a:t>Besondere IP-Adressen sind privaten IP-Adressen ähnlich</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die nicht für die Kommunikation im größeren Internet verwendet werden können.</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Sie sind jedoch noch von Privaten Ip-Adressen restriktiver.</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Die bekannteste reservierte IP-Adresse ist 127.0.0.1</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ist für das Loopback reserviert.</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Die eigene Adresse eines Hosts, die auch als localhost-Adresse bezeichnet wird.</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en">
                <a:solidFill>
                  <a:srgbClr val="000000"/>
                </a:solidFill>
              </a:rPr>
              <a:t>Diese Loopback-IP-Adresse wird vollständig von und innerhalb des Betriebssystems verwaltet.</a:t>
            </a:r>
            <a:endParaRPr>
              <a:solidFill>
                <a:srgbClr val="000000"/>
              </a:solidFill>
            </a:endParaRPr>
          </a:p>
          <a:p>
            <a:pPr marL="914400" lvl="0" indent="0" algn="l" rtl="0">
              <a:lnSpc>
                <a:spcPct val="150000"/>
              </a:lnSpc>
              <a:spcBef>
                <a:spcPts val="1600"/>
              </a:spcBef>
              <a:spcAft>
                <a:spcPts val="1600"/>
              </a:spcAft>
              <a:buNone/>
            </a:pP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Besondere IP-Adressen </a:t>
            </a:r>
            <a:endParaRPr/>
          </a:p>
          <a:p>
            <a:pPr marL="0" lvl="0" indent="0" algn="l" rtl="0">
              <a:spcBef>
                <a:spcPts val="0"/>
              </a:spcBef>
              <a:spcAft>
                <a:spcPts val="0"/>
              </a:spcAft>
              <a:buNone/>
            </a:pPr>
            <a:endParaRPr/>
          </a:p>
        </p:txBody>
      </p:sp>
      <p:sp>
        <p:nvSpPr>
          <p:cNvPr id="151" name="Google Shape;151;p26"/>
          <p:cNvSpPr txBox="1">
            <a:spLocks noGrp="1"/>
          </p:cNvSpPr>
          <p:nvPr>
            <p:ph type="body" idx="1"/>
          </p:nvPr>
        </p:nvSpPr>
        <p:spPr>
          <a:xfrm>
            <a:off x="311700" y="1266325"/>
            <a:ext cx="8732700" cy="3675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 sz="1400">
                <a:highlight>
                  <a:srgbClr val="FFFFFF"/>
                </a:highlight>
                <a:latin typeface="Arial"/>
                <a:ea typeface="Arial"/>
                <a:cs typeface="Arial"/>
                <a:sym typeface="Arial"/>
              </a:rPr>
              <a:t>Besondere IPv4-Adressen nach </a:t>
            </a:r>
            <a:r>
              <a:rPr lang="en" sz="1400" u="sng">
                <a:latin typeface="Arial"/>
                <a:ea typeface="Arial"/>
                <a:cs typeface="Arial"/>
                <a:sym typeface="Arial"/>
                <a:hlinkClick r:id="rId3"/>
              </a:rPr>
              <a:t>RFC 6890</a:t>
            </a:r>
            <a:endParaRPr sz="1400"/>
          </a:p>
        </p:txBody>
      </p:sp>
      <p:pic>
        <p:nvPicPr>
          <p:cNvPr id="152" name="Google Shape;152;p26"/>
          <p:cNvPicPr preferRelativeResize="0"/>
          <p:nvPr/>
        </p:nvPicPr>
        <p:blipFill>
          <a:blip r:embed="rId4">
            <a:alphaModFix/>
          </a:blip>
          <a:stretch>
            <a:fillRect/>
          </a:stretch>
        </p:blipFill>
        <p:spPr>
          <a:xfrm>
            <a:off x="523225" y="1574825"/>
            <a:ext cx="8309651" cy="3366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Dynamic IP</a:t>
            </a:r>
            <a:endParaRPr/>
          </a:p>
        </p:txBody>
      </p:sp>
      <p:sp>
        <p:nvSpPr>
          <p:cNvPr id="158" name="Google Shape;158;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bei jeder neuen Verbindung mit einem Netz wird eine neue IP-Adresse zugewiesen.</a:t>
            </a: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Im LAN-Bereich ist die dynamische Adressierung per DHCP (Dynamic Host Configuration Protocol)  verbreitet.</a:t>
            </a:r>
            <a:endParaRPr>
              <a:solidFill>
                <a:srgbClr val="000000"/>
              </a:solidFill>
            </a:endParaRPr>
          </a:p>
          <a:p>
            <a:pPr marL="457200" lvl="0" indent="-342900" algn="l" rtl="0">
              <a:spcBef>
                <a:spcPts val="1600"/>
              </a:spcBef>
              <a:spcAft>
                <a:spcPts val="1600"/>
              </a:spcAft>
              <a:buClr>
                <a:srgbClr val="000000"/>
              </a:buClr>
              <a:buSzPts val="1800"/>
              <a:buChar char="●"/>
            </a:pPr>
            <a:r>
              <a:rPr lang="en">
                <a:solidFill>
                  <a:srgbClr val="000000"/>
                </a:solidFill>
              </a:rPr>
              <a:t>Bei DSL-Anbindung des Kunden verwenden die Provider meist ebenfalls dynamisch vergebene IPs.</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Static IP</a:t>
            </a:r>
            <a:endParaRPr/>
          </a:p>
        </p:txBody>
      </p:sp>
      <p:sp>
        <p:nvSpPr>
          <p:cNvPr id="164" name="Google Shape;164;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wird dort verwendet, wo eine dynamische Adressierung technisch nicht möglich oder nicht sinnvoll ist.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So erhalten in LANs zum Beispiel Gateways, Server oder Netzwerk-Drucker in der Regel feste IP-Adressen.</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 Im Internet-Zugangsbereich wird statische Adressierung vor allem für Router an Standleitungen verwendet.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Auch für Machine-to-Machine-Kommunikation wird insbesondere im Mobilfunkbereich (GPRS) zunehmend statische Adressierung verwendet.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Statische Adressen werden meist manuell konfiguriert.</a:t>
            </a:r>
            <a:endParaRPr sz="14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70" name="Google Shape;170;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sz="3600" b="1">
              <a:solidFill>
                <a:schemeClr val="accent1"/>
              </a:solidFill>
              <a:latin typeface="PT Sans Narrow"/>
              <a:ea typeface="PT Sans Narrow"/>
              <a:cs typeface="PT Sans Narrow"/>
              <a:sym typeface="PT Sans Narrow"/>
            </a:endParaRPr>
          </a:p>
          <a:p>
            <a:pPr marL="0" lvl="0" indent="0" algn="ctr" rtl="0">
              <a:lnSpc>
                <a:spcPct val="100000"/>
              </a:lnSpc>
              <a:spcBef>
                <a:spcPts val="0"/>
              </a:spcBef>
              <a:spcAft>
                <a:spcPts val="0"/>
              </a:spcAft>
              <a:buClr>
                <a:srgbClr val="000000"/>
              </a:buClr>
              <a:buSzPts val="1100"/>
              <a:buFont typeface="Arial"/>
              <a:buNone/>
            </a:pPr>
            <a:r>
              <a:rPr lang="en" sz="3600" b="1">
                <a:solidFill>
                  <a:schemeClr val="accent1"/>
                </a:solidFill>
                <a:latin typeface="PT Sans Narrow"/>
                <a:ea typeface="PT Sans Narrow"/>
                <a:cs typeface="PT Sans Narrow"/>
                <a:sym typeface="PT Sans Narrow"/>
              </a:rPr>
              <a:t>Vielen Dank!</a:t>
            </a:r>
            <a:endParaRPr sz="3600" b="1">
              <a:solidFill>
                <a:schemeClr val="accent1"/>
              </a:solidFill>
              <a:latin typeface="PT Sans Narrow"/>
              <a:ea typeface="PT Sans Narrow"/>
              <a:cs typeface="PT Sans Narrow"/>
              <a:sym typeface="PT Sans Narrow"/>
            </a:endParaRPr>
          </a:p>
          <a:p>
            <a:pPr marL="0" lvl="0" indent="0" algn="ctr"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Inhalt</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800"/>
              </a:spcBef>
              <a:spcAft>
                <a:spcPts val="0"/>
              </a:spcAft>
              <a:buClr>
                <a:srgbClr val="434343"/>
              </a:buClr>
              <a:buSzPts val="1400"/>
              <a:buChar char="●"/>
            </a:pPr>
            <a:r>
              <a:rPr lang="en" sz="1400" b="1">
                <a:solidFill>
                  <a:srgbClr val="434343"/>
                </a:solidFill>
              </a:rPr>
              <a:t>Wo kommt die IP-Adresse her?</a:t>
            </a:r>
            <a:endParaRPr sz="1400" b="1">
              <a:solidFill>
                <a:srgbClr val="434343"/>
              </a:solidFill>
            </a:endParaRPr>
          </a:p>
          <a:p>
            <a:pPr marL="457200" lvl="0" indent="-317500" algn="l" rtl="0">
              <a:lnSpc>
                <a:spcPct val="115000"/>
              </a:lnSpc>
              <a:spcBef>
                <a:spcPts val="0"/>
              </a:spcBef>
              <a:spcAft>
                <a:spcPts val="0"/>
              </a:spcAft>
              <a:buClr>
                <a:srgbClr val="434343"/>
              </a:buClr>
              <a:buSzPts val="1400"/>
              <a:buChar char="●"/>
            </a:pPr>
            <a:r>
              <a:rPr lang="en" sz="1400" b="1">
                <a:solidFill>
                  <a:srgbClr val="434343"/>
                </a:solidFill>
              </a:rPr>
              <a:t>IP Versionen</a:t>
            </a:r>
            <a:endParaRPr sz="1400" b="1">
              <a:solidFill>
                <a:srgbClr val="434343"/>
              </a:solidFill>
            </a:endParaRPr>
          </a:p>
          <a:p>
            <a:pPr marL="457200" lvl="0" indent="-317500" algn="l" rtl="0">
              <a:lnSpc>
                <a:spcPct val="115000"/>
              </a:lnSpc>
              <a:spcBef>
                <a:spcPts val="0"/>
              </a:spcBef>
              <a:spcAft>
                <a:spcPts val="0"/>
              </a:spcAft>
              <a:buClr>
                <a:srgbClr val="434343"/>
              </a:buClr>
              <a:buSzPts val="1400"/>
              <a:buChar char="●"/>
            </a:pPr>
            <a:r>
              <a:rPr lang="en" sz="1400" b="1">
                <a:solidFill>
                  <a:srgbClr val="434343"/>
                </a:solidFill>
              </a:rPr>
              <a:t>Aufbau frühere Versionen der IP-Adresse</a:t>
            </a:r>
            <a:endParaRPr sz="1400" b="1">
              <a:solidFill>
                <a:srgbClr val="434343"/>
              </a:solidFill>
            </a:endParaRPr>
          </a:p>
          <a:p>
            <a:pPr marL="457200" lvl="0" indent="-317500" algn="l" rtl="0">
              <a:lnSpc>
                <a:spcPct val="115000"/>
              </a:lnSpc>
              <a:spcBef>
                <a:spcPts val="0"/>
              </a:spcBef>
              <a:spcAft>
                <a:spcPts val="0"/>
              </a:spcAft>
              <a:buClr>
                <a:srgbClr val="434343"/>
              </a:buClr>
              <a:buSzPts val="1400"/>
              <a:buChar char="●"/>
            </a:pPr>
            <a:r>
              <a:rPr lang="en" sz="1400" b="1">
                <a:solidFill>
                  <a:srgbClr val="434343"/>
                </a:solidFill>
              </a:rPr>
              <a:t>Aufbau einer IPv4 Adresse</a:t>
            </a:r>
            <a:endParaRPr sz="1400" b="1">
              <a:solidFill>
                <a:srgbClr val="434343"/>
              </a:solidFill>
            </a:endParaRPr>
          </a:p>
          <a:p>
            <a:pPr marL="457200" lvl="0" indent="-317500" algn="l" rtl="0">
              <a:lnSpc>
                <a:spcPct val="115000"/>
              </a:lnSpc>
              <a:spcBef>
                <a:spcPts val="0"/>
              </a:spcBef>
              <a:spcAft>
                <a:spcPts val="0"/>
              </a:spcAft>
              <a:buClr>
                <a:srgbClr val="434343"/>
              </a:buClr>
              <a:buSzPts val="1400"/>
              <a:buChar char="●"/>
            </a:pPr>
            <a:r>
              <a:rPr lang="en" sz="1400" b="1">
                <a:solidFill>
                  <a:srgbClr val="434343"/>
                </a:solidFill>
              </a:rPr>
              <a:t>Lösungen des IPv4 Adressen Problems</a:t>
            </a:r>
            <a:endParaRPr sz="1400" b="1">
              <a:solidFill>
                <a:srgbClr val="434343"/>
              </a:solidFill>
            </a:endParaRPr>
          </a:p>
          <a:p>
            <a:pPr marL="457200" lvl="0" indent="-317500" algn="l" rtl="0">
              <a:lnSpc>
                <a:spcPct val="115000"/>
              </a:lnSpc>
              <a:spcBef>
                <a:spcPts val="0"/>
              </a:spcBef>
              <a:spcAft>
                <a:spcPts val="0"/>
              </a:spcAft>
              <a:buClr>
                <a:srgbClr val="434343"/>
              </a:buClr>
              <a:buSzPts val="1400"/>
              <a:buChar char="●"/>
            </a:pPr>
            <a:r>
              <a:rPr lang="en" sz="1400" b="1">
                <a:solidFill>
                  <a:srgbClr val="434343"/>
                </a:solidFill>
              </a:rPr>
              <a:t>Aufbau eine IPv6</a:t>
            </a:r>
            <a:endParaRPr sz="1400" b="1">
              <a:solidFill>
                <a:srgbClr val="434343"/>
              </a:solidFill>
            </a:endParaRPr>
          </a:p>
          <a:p>
            <a:pPr marL="457200" lvl="0" indent="-317500" algn="l" rtl="0">
              <a:lnSpc>
                <a:spcPct val="115000"/>
              </a:lnSpc>
              <a:spcBef>
                <a:spcPts val="0"/>
              </a:spcBef>
              <a:spcAft>
                <a:spcPts val="0"/>
              </a:spcAft>
              <a:buClr>
                <a:srgbClr val="434343"/>
              </a:buClr>
              <a:buSzPts val="1400"/>
              <a:buChar char="●"/>
            </a:pPr>
            <a:r>
              <a:rPr lang="en" sz="1400" b="1">
                <a:solidFill>
                  <a:srgbClr val="434343"/>
                </a:solidFill>
              </a:rPr>
              <a:t>Arten von IPv6 Adressen</a:t>
            </a:r>
            <a:endParaRPr sz="1400" b="1">
              <a:solidFill>
                <a:srgbClr val="434343"/>
              </a:solidFill>
            </a:endParaRPr>
          </a:p>
          <a:p>
            <a:pPr marL="457200" lvl="0" indent="-317500" algn="l" rtl="0">
              <a:lnSpc>
                <a:spcPct val="115000"/>
              </a:lnSpc>
              <a:spcBef>
                <a:spcPts val="0"/>
              </a:spcBef>
              <a:spcAft>
                <a:spcPts val="0"/>
              </a:spcAft>
              <a:buClr>
                <a:srgbClr val="434343"/>
              </a:buClr>
              <a:buSzPts val="1400"/>
              <a:buChar char="●"/>
            </a:pPr>
            <a:r>
              <a:rPr lang="en" sz="1400" b="1">
                <a:solidFill>
                  <a:srgbClr val="434343"/>
                </a:solidFill>
              </a:rPr>
              <a:t>Private IP-Adresse </a:t>
            </a:r>
            <a:endParaRPr sz="1400" b="1">
              <a:solidFill>
                <a:srgbClr val="434343"/>
              </a:solidFill>
            </a:endParaRPr>
          </a:p>
          <a:p>
            <a:pPr marL="457200" lvl="0" indent="-317500" algn="l" rtl="0">
              <a:lnSpc>
                <a:spcPct val="115000"/>
              </a:lnSpc>
              <a:spcBef>
                <a:spcPts val="0"/>
              </a:spcBef>
              <a:spcAft>
                <a:spcPts val="0"/>
              </a:spcAft>
              <a:buClr>
                <a:srgbClr val="434343"/>
              </a:buClr>
              <a:buSzPts val="1400"/>
              <a:buChar char="●"/>
            </a:pPr>
            <a:r>
              <a:rPr lang="en" sz="1400" b="1">
                <a:solidFill>
                  <a:srgbClr val="434343"/>
                </a:solidFill>
              </a:rPr>
              <a:t>Besondere IP-Adressen </a:t>
            </a:r>
            <a:endParaRPr sz="1400" b="1">
              <a:solidFill>
                <a:srgbClr val="434343"/>
              </a:solidFill>
            </a:endParaRPr>
          </a:p>
          <a:p>
            <a:pPr marL="457200" lvl="0" indent="-317500" algn="l" rtl="0">
              <a:lnSpc>
                <a:spcPct val="115000"/>
              </a:lnSpc>
              <a:spcBef>
                <a:spcPts val="0"/>
              </a:spcBef>
              <a:spcAft>
                <a:spcPts val="0"/>
              </a:spcAft>
              <a:buClr>
                <a:srgbClr val="434343"/>
              </a:buClr>
              <a:buSzPts val="1400"/>
              <a:buChar char="●"/>
            </a:pPr>
            <a:r>
              <a:rPr lang="en" sz="1400" b="1">
                <a:solidFill>
                  <a:srgbClr val="434343"/>
                </a:solidFill>
              </a:rPr>
              <a:t>Dynamic IP</a:t>
            </a:r>
            <a:endParaRPr sz="1400" b="1">
              <a:solidFill>
                <a:srgbClr val="434343"/>
              </a:solidFill>
            </a:endParaRPr>
          </a:p>
          <a:p>
            <a:pPr marL="457200" lvl="0" indent="-317500" algn="l" rtl="0">
              <a:lnSpc>
                <a:spcPct val="115000"/>
              </a:lnSpc>
              <a:spcBef>
                <a:spcPts val="0"/>
              </a:spcBef>
              <a:spcAft>
                <a:spcPts val="0"/>
              </a:spcAft>
              <a:buClr>
                <a:srgbClr val="434343"/>
              </a:buClr>
              <a:buSzPts val="1400"/>
              <a:buChar char="●"/>
            </a:pPr>
            <a:r>
              <a:rPr lang="en" sz="1400" b="1">
                <a:solidFill>
                  <a:srgbClr val="434343"/>
                </a:solidFill>
              </a:rPr>
              <a:t>Static IP</a:t>
            </a:r>
            <a:endParaRPr sz="1400" b="1">
              <a:solidFill>
                <a:srgbClr val="434343"/>
              </a:solidFill>
            </a:endParaRPr>
          </a:p>
          <a:p>
            <a:pPr marL="0" lvl="0" indent="0" algn="l" rtl="0">
              <a:lnSpc>
                <a:spcPct val="100000"/>
              </a:lnSpc>
              <a:spcBef>
                <a:spcPts val="0"/>
              </a:spcBef>
              <a:spcAft>
                <a:spcPts val="0"/>
              </a:spcAft>
              <a:buNone/>
            </a:pPr>
            <a:endParaRPr sz="1400" b="1">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141700"/>
            <a:ext cx="8520600" cy="7086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2400">
                <a:latin typeface="Arial"/>
                <a:ea typeface="Arial"/>
                <a:cs typeface="Arial"/>
                <a:sym typeface="Arial"/>
              </a:rPr>
              <a:t>Wo kommt die IP-Adresse her?</a:t>
            </a:r>
            <a:endParaRPr sz="2400">
              <a:latin typeface="Arial"/>
              <a:ea typeface="Arial"/>
              <a:cs typeface="Arial"/>
              <a:sym typeface="Arial"/>
            </a:endParaRPr>
          </a:p>
          <a:p>
            <a:pPr marL="0" lvl="0" indent="0" algn="l" rtl="0">
              <a:spcBef>
                <a:spcPts val="400"/>
              </a:spcBef>
              <a:spcAft>
                <a:spcPts val="0"/>
              </a:spcAft>
              <a:buNone/>
            </a:pPr>
            <a:endParaRPr/>
          </a:p>
        </p:txBody>
      </p:sp>
      <p:sp>
        <p:nvSpPr>
          <p:cNvPr id="79" name="Google Shape;79;p15"/>
          <p:cNvSpPr txBox="1">
            <a:spLocks noGrp="1"/>
          </p:cNvSpPr>
          <p:nvPr>
            <p:ph type="body" idx="1"/>
          </p:nvPr>
        </p:nvSpPr>
        <p:spPr>
          <a:xfrm>
            <a:off x="311700" y="1076875"/>
            <a:ext cx="8520600" cy="372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222222"/>
                </a:solidFill>
                <a:highlight>
                  <a:srgbClr val="FFFFFF"/>
                </a:highlight>
              </a:rPr>
              <a:t>IP-Adresse</a:t>
            </a:r>
            <a:r>
              <a:rPr lang="en" sz="1400">
                <a:solidFill>
                  <a:srgbClr val="222222"/>
                </a:solidFill>
                <a:highlight>
                  <a:srgbClr val="FFFFFF"/>
                </a:highlight>
              </a:rPr>
              <a:t>:</a:t>
            </a:r>
            <a:endParaRPr sz="1400">
              <a:solidFill>
                <a:srgbClr val="222222"/>
              </a:solidFill>
              <a:highlight>
                <a:srgbClr val="FFFFFF"/>
              </a:highlight>
            </a:endParaRPr>
          </a:p>
          <a:p>
            <a:pPr marL="0" lvl="0" indent="0" algn="l" rtl="0">
              <a:spcBef>
                <a:spcPts val="1600"/>
              </a:spcBef>
              <a:spcAft>
                <a:spcPts val="0"/>
              </a:spcAft>
              <a:buNone/>
            </a:pPr>
            <a:r>
              <a:rPr lang="en" sz="1400">
                <a:solidFill>
                  <a:srgbClr val="222222"/>
                </a:solidFill>
                <a:highlight>
                  <a:srgbClr val="FFFFFF"/>
                </a:highlight>
              </a:rPr>
              <a:t>eine Adresse in Computernetzen, die auf dem Internetprotokoll (IP) basiert.</a:t>
            </a:r>
            <a:endParaRPr sz="1400">
              <a:solidFill>
                <a:srgbClr val="222222"/>
              </a:solidFill>
              <a:highlight>
                <a:srgbClr val="FFFFFF"/>
              </a:highlight>
            </a:endParaRPr>
          </a:p>
          <a:p>
            <a:pPr marL="457200" lvl="0" indent="-317500" algn="l" rtl="0">
              <a:spcBef>
                <a:spcPts val="1600"/>
              </a:spcBef>
              <a:spcAft>
                <a:spcPts val="0"/>
              </a:spcAft>
              <a:buClr>
                <a:srgbClr val="222222"/>
              </a:buClr>
              <a:buSzPts val="1400"/>
              <a:buChar char="●"/>
            </a:pPr>
            <a:r>
              <a:rPr lang="en" sz="1400">
                <a:solidFill>
                  <a:srgbClr val="222222"/>
                </a:solidFill>
                <a:highlight>
                  <a:srgbClr val="FFFFFF"/>
                </a:highlight>
              </a:rPr>
              <a:t>macht Geräte adressierbar und erreichbar (Postanschrift)</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 sz="1400">
                <a:solidFill>
                  <a:srgbClr val="222222"/>
                </a:solidFill>
                <a:highlight>
                  <a:srgbClr val="FFFFFF"/>
                </a:highlight>
              </a:rPr>
              <a:t>kann einen einzelnen Empfänger oder eine Gruppe von Empfängern bezeichnen</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 sz="1400">
                <a:solidFill>
                  <a:srgbClr val="222222"/>
                </a:solidFill>
                <a:highlight>
                  <a:srgbClr val="FFFFFF"/>
                </a:highlight>
              </a:rPr>
              <a:t>einem Computer kann mehrere IP-Adressen zugeordnet sein.</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 sz="1400">
                <a:solidFill>
                  <a:srgbClr val="000000"/>
                </a:solidFill>
              </a:rPr>
              <a:t>stammt vom Internet-Provider (Router-&gt; Endgerät)</a:t>
            </a:r>
            <a:endParaRPr sz="1400">
              <a:solidFill>
                <a:srgbClr val="000000"/>
              </a:solidFill>
            </a:endParaRPr>
          </a:p>
          <a:p>
            <a:pPr marL="457200" lvl="0" indent="-317500" algn="l" rtl="0">
              <a:spcBef>
                <a:spcPts val="0"/>
              </a:spcBef>
              <a:spcAft>
                <a:spcPts val="0"/>
              </a:spcAft>
              <a:buClr>
                <a:srgbClr val="222222"/>
              </a:buClr>
              <a:buSzPts val="1400"/>
              <a:buChar char="●"/>
            </a:pPr>
            <a:r>
              <a:rPr lang="en" sz="1400">
                <a:solidFill>
                  <a:srgbClr val="222222"/>
                </a:solidFill>
                <a:highlight>
                  <a:srgbClr val="FFFFFF"/>
                </a:highlight>
              </a:rPr>
              <a:t>Eindeutig</a:t>
            </a:r>
            <a:endParaRPr sz="1400">
              <a:solidFill>
                <a:srgbClr val="222222"/>
              </a:solidFill>
              <a:highlight>
                <a:srgbClr val="FFFFFF"/>
              </a:highlight>
            </a:endParaRPr>
          </a:p>
          <a:p>
            <a:pPr marL="914400" lvl="1" indent="-317500" algn="l" rtl="0">
              <a:spcBef>
                <a:spcPts val="0"/>
              </a:spcBef>
              <a:spcAft>
                <a:spcPts val="0"/>
              </a:spcAft>
              <a:buClr>
                <a:srgbClr val="222222"/>
              </a:buClr>
              <a:buSzPts val="1400"/>
              <a:buChar char="○"/>
            </a:pPr>
            <a:r>
              <a:rPr lang="en" sz="1400">
                <a:solidFill>
                  <a:srgbClr val="222222"/>
                </a:solidFill>
                <a:highlight>
                  <a:srgbClr val="FFFFFF"/>
                </a:highlight>
              </a:rPr>
              <a:t>IANA (Internet Assigned Numbers Association) - Vergabe und Zuordnung der IP-Adressen an Netzwerken; Regional Internet Registries. </a:t>
            </a:r>
            <a:endParaRPr>
              <a:solidFill>
                <a:srgbClr val="222222"/>
              </a:solidFill>
              <a:highlight>
                <a:srgbClr val="FFFFFF"/>
              </a:highlight>
            </a:endParaRPr>
          </a:p>
          <a:p>
            <a:pPr marL="914400" lvl="1" indent="-317500" algn="l" rtl="0">
              <a:spcBef>
                <a:spcPts val="0"/>
              </a:spcBef>
              <a:spcAft>
                <a:spcPts val="0"/>
              </a:spcAft>
              <a:buClr>
                <a:srgbClr val="222222"/>
              </a:buClr>
              <a:buSzPts val="1400"/>
              <a:buChar char="○"/>
            </a:pPr>
            <a:r>
              <a:rPr lang="en" sz="1400">
                <a:solidFill>
                  <a:srgbClr val="222222"/>
                </a:solidFill>
                <a:highlight>
                  <a:srgbClr val="FFFFFF"/>
                </a:highlight>
              </a:rPr>
              <a:t>Verwaltung aller IP-Adressen der Domain .de: DENIC/NICDE, Frankfurt</a:t>
            </a:r>
            <a:endParaRPr sz="1400">
              <a:solidFill>
                <a:srgbClr val="222222"/>
              </a:solidFill>
              <a:highlight>
                <a:srgbClr val="FFFFFF"/>
              </a:highlight>
            </a:endParaRPr>
          </a:p>
          <a:p>
            <a:pPr marL="457200" lvl="0" indent="0" algn="l" rtl="0">
              <a:spcBef>
                <a:spcPts val="1600"/>
              </a:spcBef>
              <a:spcAft>
                <a:spcPts val="1600"/>
              </a:spcAft>
              <a:buNone/>
            </a:pPr>
            <a:endParaRPr sz="1400">
              <a:solidFill>
                <a:srgbClr val="000000"/>
              </a:solidFill>
            </a:endParaRPr>
          </a:p>
        </p:txBody>
      </p:sp>
      <p:pic>
        <p:nvPicPr>
          <p:cNvPr id="80" name="Google Shape;80;p15"/>
          <p:cNvPicPr preferRelativeResize="0"/>
          <p:nvPr/>
        </p:nvPicPr>
        <p:blipFill rotWithShape="1">
          <a:blip r:embed="rId3">
            <a:alphaModFix/>
          </a:blip>
          <a:srcRect l="-2090" t="117630" r="2090" b="-117630"/>
          <a:stretch/>
        </p:blipFill>
        <p:spPr>
          <a:xfrm>
            <a:off x="4384775" y="2929100"/>
            <a:ext cx="4588500" cy="202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IP Versionen</a:t>
            </a:r>
            <a:endParaRPr/>
          </a:p>
        </p:txBody>
      </p:sp>
      <p:sp>
        <p:nvSpPr>
          <p:cNvPr id="86" name="Google Shape;86;p16"/>
          <p:cNvSpPr txBox="1">
            <a:spLocks noGrp="1"/>
          </p:cNvSpPr>
          <p:nvPr>
            <p:ph type="body" idx="1"/>
          </p:nvPr>
        </p:nvSpPr>
        <p:spPr>
          <a:xfrm>
            <a:off x="228300" y="11076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Wie viel versionen es gibt? Warum v4 und v6?</a:t>
            </a:r>
            <a:endParaRPr>
              <a:solidFill>
                <a:srgbClr val="000000"/>
              </a:solidFill>
            </a:endParaRPr>
          </a:p>
          <a:p>
            <a:pPr marL="0" lvl="0" indent="0" algn="l" rtl="0">
              <a:spcBef>
                <a:spcPts val="1600"/>
              </a:spcBef>
              <a:spcAft>
                <a:spcPts val="0"/>
              </a:spcAft>
              <a:buNone/>
            </a:pPr>
            <a:r>
              <a:rPr lang="en" sz="1400" b="1">
                <a:solidFill>
                  <a:srgbClr val="000000"/>
                </a:solidFill>
                <a:highlight>
                  <a:srgbClr val="FFFFFF"/>
                </a:highlight>
                <a:latin typeface="Arial"/>
                <a:ea typeface="Arial"/>
                <a:cs typeface="Arial"/>
                <a:sym typeface="Arial"/>
              </a:rPr>
              <a:t>IPv4-Adressen:</a:t>
            </a:r>
            <a:r>
              <a:rPr lang="en" sz="1400">
                <a:solidFill>
                  <a:srgbClr val="000000"/>
                </a:solidFill>
                <a:highlight>
                  <a:srgbClr val="FFFFFF"/>
                </a:highlight>
                <a:latin typeface="Arial"/>
                <a:ea typeface="Arial"/>
                <a:cs typeface="Arial"/>
                <a:sym typeface="Arial"/>
              </a:rPr>
              <a:t> bestehen aus </a:t>
            </a:r>
            <a:r>
              <a:rPr lang="en" sz="1400" b="1">
                <a:solidFill>
                  <a:srgbClr val="000000"/>
                </a:solidFill>
                <a:highlight>
                  <a:srgbClr val="FFFFFF"/>
                </a:highlight>
                <a:latin typeface="Arial"/>
                <a:ea typeface="Arial"/>
                <a:cs typeface="Arial"/>
                <a:sym typeface="Arial"/>
              </a:rPr>
              <a:t>32 Bits</a:t>
            </a:r>
            <a:r>
              <a:rPr lang="en" sz="1400">
                <a:solidFill>
                  <a:srgbClr val="000000"/>
                </a:solidFill>
                <a:highlight>
                  <a:srgbClr val="FFFFFF"/>
                </a:highlight>
                <a:latin typeface="Arial"/>
                <a:ea typeface="Arial"/>
                <a:cs typeface="Arial"/>
                <a:sym typeface="Arial"/>
              </a:rPr>
              <a:t>, also 4 Oktetten (Bytes). Damit sind </a:t>
            </a:r>
            <a:r>
              <a:rPr lang="en" sz="1400" b="1">
                <a:solidFill>
                  <a:srgbClr val="000000"/>
                </a:solidFill>
                <a:highlight>
                  <a:srgbClr val="FFFFFF"/>
                </a:highlight>
                <a:latin typeface="Arial"/>
                <a:ea typeface="Arial"/>
                <a:cs typeface="Arial"/>
                <a:sym typeface="Arial"/>
              </a:rPr>
              <a:t>2</a:t>
            </a:r>
            <a:r>
              <a:rPr lang="en" sz="1400" b="1" baseline="30000">
                <a:solidFill>
                  <a:srgbClr val="000000"/>
                </a:solidFill>
                <a:highlight>
                  <a:srgbClr val="FFFFFF"/>
                </a:highlight>
                <a:latin typeface="Arial"/>
                <a:ea typeface="Arial"/>
                <a:cs typeface="Arial"/>
                <a:sym typeface="Arial"/>
              </a:rPr>
              <a:t>32</a:t>
            </a:r>
            <a:r>
              <a:rPr lang="en" sz="1400">
                <a:solidFill>
                  <a:srgbClr val="000000"/>
                </a:solidFill>
                <a:highlight>
                  <a:srgbClr val="FFFFFF"/>
                </a:highlight>
                <a:latin typeface="Arial"/>
                <a:ea typeface="Arial"/>
                <a:cs typeface="Arial"/>
                <a:sym typeface="Arial"/>
              </a:rPr>
              <a:t>, also 4.294.967.296 Adressen darstellbar. In der </a:t>
            </a:r>
            <a:r>
              <a:rPr lang="en" sz="1400" i="1">
                <a:solidFill>
                  <a:srgbClr val="000000"/>
                </a:solidFill>
                <a:highlight>
                  <a:srgbClr val="FFFFFF"/>
                </a:highlight>
                <a:latin typeface="Arial"/>
                <a:ea typeface="Arial"/>
                <a:cs typeface="Arial"/>
                <a:sym typeface="Arial"/>
              </a:rPr>
              <a:t>dotted decimal notation</a:t>
            </a:r>
            <a:r>
              <a:rPr lang="en" sz="1400">
                <a:solidFill>
                  <a:srgbClr val="000000"/>
                </a:solidFill>
                <a:highlight>
                  <a:srgbClr val="FFFFFF"/>
                </a:highlight>
                <a:latin typeface="Arial"/>
                <a:ea typeface="Arial"/>
                <a:cs typeface="Arial"/>
                <a:sym typeface="Arial"/>
              </a:rPr>
              <a:t> werden die 4 Oktette als vier durch Punkte voneinander getrennte ganze Zahlen in Dezimaldarstellung im Bereich von 0 bis 255 geschrieben. </a:t>
            </a:r>
            <a:r>
              <a:rPr lang="en" sz="1400" b="1">
                <a:solidFill>
                  <a:srgbClr val="000000"/>
                </a:solidFill>
                <a:highlight>
                  <a:srgbClr val="FFFFFF"/>
                </a:highlight>
                <a:latin typeface="Arial"/>
                <a:ea typeface="Arial"/>
                <a:cs typeface="Arial"/>
                <a:sym typeface="Arial"/>
              </a:rPr>
              <a:t>Beispiel:</a:t>
            </a:r>
            <a:r>
              <a:rPr lang="en" sz="1400">
                <a:solidFill>
                  <a:srgbClr val="000000"/>
                </a:solidFill>
                <a:highlight>
                  <a:srgbClr val="FFFFFF"/>
                </a:highlight>
                <a:latin typeface="Arial"/>
                <a:ea typeface="Arial"/>
                <a:cs typeface="Arial"/>
                <a:sym typeface="Arial"/>
              </a:rPr>
              <a:t> </a:t>
            </a:r>
            <a:r>
              <a:rPr lang="en" sz="1400">
                <a:solidFill>
                  <a:srgbClr val="000000"/>
                </a:solidFill>
                <a:highlight>
                  <a:srgbClr val="F8F9FA"/>
                </a:highlight>
                <a:latin typeface="Verdana"/>
                <a:ea typeface="Verdana"/>
                <a:cs typeface="Verdana"/>
                <a:sym typeface="Verdana"/>
              </a:rPr>
              <a:t>203.0.113.195</a:t>
            </a:r>
            <a:endParaRPr sz="1050">
              <a:solidFill>
                <a:srgbClr val="000000"/>
              </a:solidFill>
              <a:highlight>
                <a:srgbClr val="F8F9FA"/>
              </a:highlight>
              <a:latin typeface="Verdana"/>
              <a:ea typeface="Verdana"/>
              <a:cs typeface="Verdana"/>
              <a:sym typeface="Verdana"/>
            </a:endParaRPr>
          </a:p>
          <a:p>
            <a:pPr marL="0" lvl="0" indent="0" algn="l" rtl="0">
              <a:spcBef>
                <a:spcPts val="1600"/>
              </a:spcBef>
              <a:spcAft>
                <a:spcPts val="0"/>
              </a:spcAft>
              <a:buNone/>
            </a:pPr>
            <a:r>
              <a:rPr lang="en" sz="1400" b="1">
                <a:solidFill>
                  <a:srgbClr val="000000"/>
                </a:solidFill>
                <a:highlight>
                  <a:srgbClr val="FFFFFF"/>
                </a:highlight>
                <a:latin typeface="Arial"/>
                <a:ea typeface="Arial"/>
                <a:cs typeface="Arial"/>
                <a:sym typeface="Arial"/>
              </a:rPr>
              <a:t>IPv6-Adressen: </a:t>
            </a:r>
            <a:r>
              <a:rPr lang="en" sz="1400">
                <a:solidFill>
                  <a:srgbClr val="000000"/>
                </a:solidFill>
                <a:highlight>
                  <a:srgbClr val="FFFFFF"/>
                </a:highlight>
                <a:latin typeface="Arial"/>
                <a:ea typeface="Arial"/>
                <a:cs typeface="Arial"/>
                <a:sym typeface="Arial"/>
              </a:rPr>
              <a:t>Es verwendet </a:t>
            </a:r>
            <a:r>
              <a:rPr lang="en" sz="1400" b="1">
                <a:solidFill>
                  <a:srgbClr val="000000"/>
                </a:solidFill>
                <a:highlight>
                  <a:srgbClr val="FFFFFF"/>
                </a:highlight>
                <a:latin typeface="Arial"/>
                <a:ea typeface="Arial"/>
                <a:cs typeface="Arial"/>
                <a:sym typeface="Arial"/>
              </a:rPr>
              <a:t>128 Bit</a:t>
            </a:r>
            <a:r>
              <a:rPr lang="en" sz="1400">
                <a:solidFill>
                  <a:srgbClr val="000000"/>
                </a:solidFill>
                <a:highlight>
                  <a:srgbClr val="FFFFFF"/>
                </a:highlight>
                <a:latin typeface="Arial"/>
                <a:ea typeface="Arial"/>
                <a:cs typeface="Arial"/>
                <a:sym typeface="Arial"/>
              </a:rPr>
              <a:t> zur Speicherung von Adressen, damit sind </a:t>
            </a:r>
            <a:r>
              <a:rPr lang="en" sz="1400" b="1">
                <a:solidFill>
                  <a:srgbClr val="000000"/>
                </a:solidFill>
                <a:highlight>
                  <a:srgbClr val="FFFFFF"/>
                </a:highlight>
                <a:latin typeface="Arial"/>
                <a:ea typeface="Arial"/>
                <a:cs typeface="Arial"/>
                <a:sym typeface="Arial"/>
              </a:rPr>
              <a:t>2</a:t>
            </a:r>
            <a:r>
              <a:rPr lang="en" sz="1400" b="1" baseline="30000">
                <a:solidFill>
                  <a:srgbClr val="000000"/>
                </a:solidFill>
                <a:highlight>
                  <a:srgbClr val="FFFFFF"/>
                </a:highlight>
                <a:latin typeface="Arial"/>
                <a:ea typeface="Arial"/>
                <a:cs typeface="Arial"/>
                <a:sym typeface="Arial"/>
              </a:rPr>
              <a:t>128</a:t>
            </a:r>
            <a:r>
              <a:rPr lang="en" sz="1400" b="1">
                <a:solidFill>
                  <a:srgbClr val="000000"/>
                </a:solidFill>
                <a:highlight>
                  <a:srgbClr val="FFFFFF"/>
                </a:highlight>
                <a:latin typeface="Arial"/>
                <a:ea typeface="Arial"/>
                <a:cs typeface="Arial"/>
                <a:sym typeface="Arial"/>
              </a:rPr>
              <a:t> </a:t>
            </a:r>
            <a:r>
              <a:rPr lang="en" sz="1400">
                <a:solidFill>
                  <a:srgbClr val="000000"/>
                </a:solidFill>
                <a:highlight>
                  <a:srgbClr val="FFFFFF"/>
                </a:highlight>
                <a:latin typeface="Arial"/>
                <a:ea typeface="Arial"/>
                <a:cs typeface="Arial"/>
                <a:sym typeface="Arial"/>
              </a:rPr>
              <a:t>= 256</a:t>
            </a:r>
            <a:r>
              <a:rPr lang="en" sz="1400" baseline="30000">
                <a:solidFill>
                  <a:srgbClr val="000000"/>
                </a:solidFill>
                <a:highlight>
                  <a:srgbClr val="FFFFFF"/>
                </a:highlight>
                <a:latin typeface="Arial"/>
                <a:ea typeface="Arial"/>
                <a:cs typeface="Arial"/>
                <a:sym typeface="Arial"/>
              </a:rPr>
              <a:t>16</a:t>
            </a:r>
            <a:r>
              <a:rPr lang="en" sz="1400">
                <a:solidFill>
                  <a:srgbClr val="000000"/>
                </a:solidFill>
                <a:highlight>
                  <a:srgbClr val="FFFFFF"/>
                </a:highlight>
                <a:latin typeface="Arial"/>
                <a:ea typeface="Arial"/>
                <a:cs typeface="Arial"/>
                <a:sym typeface="Arial"/>
              </a:rPr>
              <a:t> (= 340.282.366.920.938.463.463.374.607.431.768.211.456 ≈ 3,4 · 10</a:t>
            </a:r>
            <a:r>
              <a:rPr lang="en" sz="1400" baseline="30000">
                <a:solidFill>
                  <a:srgbClr val="000000"/>
                </a:solidFill>
                <a:highlight>
                  <a:srgbClr val="FFFFFF"/>
                </a:highlight>
                <a:latin typeface="Arial"/>
                <a:ea typeface="Arial"/>
                <a:cs typeface="Arial"/>
                <a:sym typeface="Arial"/>
              </a:rPr>
              <a:t>38</a:t>
            </a:r>
            <a:r>
              <a:rPr lang="en" sz="1400">
                <a:solidFill>
                  <a:srgbClr val="000000"/>
                </a:solidFill>
                <a:highlight>
                  <a:srgbClr val="FFFFFF"/>
                </a:highlight>
                <a:latin typeface="Arial"/>
                <a:ea typeface="Arial"/>
                <a:cs typeface="Arial"/>
                <a:sym typeface="Arial"/>
              </a:rPr>
              <a:t>) Adressen darstellbar. Diese Anzahl reicht aus, um für jeden Quadratmillimeter der Erdoberfläche mindestens 665.570.793.348.866.944 (= 6,65 · 10</a:t>
            </a:r>
            <a:r>
              <a:rPr lang="en" sz="1400" baseline="30000">
                <a:solidFill>
                  <a:srgbClr val="000000"/>
                </a:solidFill>
                <a:highlight>
                  <a:srgbClr val="FFFFFF"/>
                </a:highlight>
                <a:latin typeface="Arial"/>
                <a:ea typeface="Arial"/>
                <a:cs typeface="Arial"/>
                <a:sym typeface="Arial"/>
              </a:rPr>
              <a:t>17</a:t>
            </a:r>
            <a:r>
              <a:rPr lang="en" sz="1400">
                <a:solidFill>
                  <a:srgbClr val="000000"/>
                </a:solidFill>
                <a:highlight>
                  <a:srgbClr val="FFFFFF"/>
                </a:highlight>
                <a:latin typeface="Arial"/>
                <a:ea typeface="Arial"/>
                <a:cs typeface="Arial"/>
                <a:sym typeface="Arial"/>
              </a:rPr>
              <a:t>)</a:t>
            </a:r>
            <a:r>
              <a:rPr lang="en" sz="1400" baseline="30000">
                <a:solidFill>
                  <a:srgbClr val="000000"/>
                </a:solidFill>
                <a:highlight>
                  <a:srgbClr val="FFFFFF"/>
                </a:highlight>
                <a:latin typeface="Arial"/>
                <a:ea typeface="Arial"/>
                <a:cs typeface="Arial"/>
                <a:sym typeface="Arial"/>
              </a:rPr>
              <a:t>[2]</a:t>
            </a:r>
            <a:r>
              <a:rPr lang="en" sz="1400">
                <a:solidFill>
                  <a:srgbClr val="000000"/>
                </a:solidFill>
                <a:highlight>
                  <a:srgbClr val="FFFFFF"/>
                </a:highlight>
                <a:latin typeface="Arial"/>
                <a:ea typeface="Arial"/>
                <a:cs typeface="Arial"/>
                <a:sym typeface="Arial"/>
              </a:rPr>
              <a:t> IP-Adressen bereitzustellen.</a:t>
            </a:r>
            <a:endParaRPr sz="1400">
              <a:solidFill>
                <a:srgbClr val="000000"/>
              </a:solidFill>
              <a:highlight>
                <a:srgbClr val="FFFFFF"/>
              </a:highlight>
              <a:latin typeface="Arial"/>
              <a:ea typeface="Arial"/>
              <a:cs typeface="Arial"/>
              <a:sym typeface="Arial"/>
            </a:endParaRPr>
          </a:p>
          <a:p>
            <a:pPr marL="0" lvl="0" indent="0" algn="l" rtl="0">
              <a:spcBef>
                <a:spcPts val="1600"/>
              </a:spcBef>
              <a:spcAft>
                <a:spcPts val="1600"/>
              </a:spcAft>
              <a:buNone/>
            </a:pPr>
            <a:r>
              <a:rPr lang="en" sz="1400" b="1">
                <a:solidFill>
                  <a:srgbClr val="000000"/>
                </a:solidFill>
                <a:highlight>
                  <a:srgbClr val="FFFFFF"/>
                </a:highlight>
                <a:latin typeface="Arial"/>
                <a:ea typeface="Arial"/>
                <a:cs typeface="Arial"/>
                <a:sym typeface="Arial"/>
              </a:rPr>
              <a:t>Beispiel:</a:t>
            </a:r>
            <a:r>
              <a:rPr lang="en" sz="1400">
                <a:solidFill>
                  <a:srgbClr val="000000"/>
                </a:solidFill>
                <a:highlight>
                  <a:srgbClr val="FFFFFF"/>
                </a:highlight>
                <a:latin typeface="Arial"/>
                <a:ea typeface="Arial"/>
                <a:cs typeface="Arial"/>
                <a:sym typeface="Arial"/>
              </a:rPr>
              <a:t> </a:t>
            </a:r>
            <a:r>
              <a:rPr lang="en" sz="1400">
                <a:solidFill>
                  <a:srgbClr val="000000"/>
                </a:solidFill>
                <a:highlight>
                  <a:srgbClr val="F8F9FA"/>
                </a:highlight>
                <a:latin typeface="Arial"/>
                <a:ea typeface="Arial"/>
                <a:cs typeface="Arial"/>
                <a:sym typeface="Arial"/>
              </a:rPr>
              <a:t>2001:db8:85a3::8a2e:370:7344</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Aufbau frühere Versionen der IP-Adresse</a:t>
            </a:r>
            <a:endParaRPr/>
          </a:p>
        </p:txBody>
      </p:sp>
      <p:sp>
        <p:nvSpPr>
          <p:cNvPr id="92" name="Google Shape;92;p17"/>
          <p:cNvSpPr txBox="1">
            <a:spLocks noGrp="1"/>
          </p:cNvSpPr>
          <p:nvPr>
            <p:ph type="body" idx="1"/>
          </p:nvPr>
        </p:nvSpPr>
        <p:spPr>
          <a:xfrm>
            <a:off x="311700" y="1047625"/>
            <a:ext cx="8520600" cy="39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rgbClr val="FFFFFF"/>
                </a:highlight>
              </a:rPr>
              <a:t>Das Internet wurde anfangs als Netz konzipiert. </a:t>
            </a:r>
            <a:endParaRPr sz="1400">
              <a:solidFill>
                <a:srgbClr val="000000"/>
              </a:solidFill>
              <a:highlight>
                <a:srgbClr val="FFFFFF"/>
              </a:highlight>
            </a:endParaRPr>
          </a:p>
          <a:p>
            <a:pPr marL="457200" lvl="0" indent="-317500" algn="l" rtl="0">
              <a:spcBef>
                <a:spcPts val="1600"/>
              </a:spcBef>
              <a:spcAft>
                <a:spcPts val="0"/>
              </a:spcAft>
              <a:buClr>
                <a:srgbClr val="000000"/>
              </a:buClr>
              <a:buSzPts val="1400"/>
              <a:buChar char="●"/>
            </a:pPr>
            <a:r>
              <a:rPr lang="en" sz="1400">
                <a:solidFill>
                  <a:srgbClr val="000000"/>
                </a:solidFill>
                <a:highlight>
                  <a:srgbClr val="FFFFFF"/>
                </a:highlight>
              </a:rPr>
              <a:t>Keine IANA (Internet Assigned Numbers Authority)</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Font typeface="Arial"/>
              <a:buChar char="●"/>
            </a:pPr>
            <a:r>
              <a:rPr lang="en" sz="1400">
                <a:solidFill>
                  <a:srgbClr val="000000"/>
                </a:solidFill>
                <a:highlight>
                  <a:srgbClr val="FFFFFF"/>
                </a:highlight>
              </a:rPr>
              <a:t>Netzwerk-Adresse und eine Host-Adresse waren </a:t>
            </a:r>
            <a:r>
              <a:rPr lang="en" sz="1400" b="1">
                <a:solidFill>
                  <a:srgbClr val="000000"/>
                </a:solidFill>
                <a:highlight>
                  <a:srgbClr val="FFFFFF"/>
                </a:highlight>
              </a:rPr>
              <a:t>unabhängig voneinander definiert </a:t>
            </a:r>
            <a:endParaRPr sz="1400" b="1">
              <a:solidFill>
                <a:srgbClr val="000000"/>
              </a:solidFill>
              <a:highlight>
                <a:srgbClr val="FFFFFF"/>
              </a:highlight>
            </a:endParaRPr>
          </a:p>
          <a:p>
            <a:pPr marL="0" lvl="0" indent="0" algn="l" rtl="0">
              <a:spcBef>
                <a:spcPts val="1600"/>
              </a:spcBef>
              <a:spcAft>
                <a:spcPts val="0"/>
              </a:spcAft>
              <a:buNone/>
            </a:pPr>
            <a:r>
              <a:rPr lang="en" sz="1400" b="1">
                <a:solidFill>
                  <a:srgbClr val="000000"/>
                </a:solidFill>
                <a:highlight>
                  <a:srgbClr val="FFFFFF"/>
                </a:highlight>
              </a:rPr>
              <a:t>1973 </a:t>
            </a:r>
            <a:r>
              <a:rPr lang="en" sz="1400">
                <a:solidFill>
                  <a:srgbClr val="000000"/>
                </a:solidFill>
                <a:highlight>
                  <a:srgbClr val="FFFFFF"/>
                </a:highlight>
              </a:rPr>
              <a:t>- die Netzwerk-Adresse war eine Netzwerk-Kennziffer in Form eines </a:t>
            </a:r>
            <a:r>
              <a:rPr lang="en" sz="1400" b="1">
                <a:solidFill>
                  <a:srgbClr val="000000"/>
                </a:solidFill>
                <a:highlight>
                  <a:srgbClr val="FFFFFF"/>
                </a:highlight>
              </a:rPr>
              <a:t>8 Bit-Wertes</a:t>
            </a:r>
            <a:r>
              <a:rPr lang="en" sz="1400">
                <a:solidFill>
                  <a:srgbClr val="000000"/>
                </a:solidFill>
                <a:highlight>
                  <a:srgbClr val="FFFFFF"/>
                </a:highlight>
              </a:rPr>
              <a:t> (die Quell- und Zielnetz des jeweiligen Datenpaketes).</a:t>
            </a:r>
            <a:endParaRPr sz="1400">
              <a:solidFill>
                <a:srgbClr val="000000"/>
              </a:solidFill>
              <a:highlight>
                <a:srgbClr val="FFFFFF"/>
              </a:highlight>
            </a:endParaRPr>
          </a:p>
          <a:p>
            <a:pPr marL="0" lvl="0" indent="0" algn="l" rtl="0">
              <a:spcBef>
                <a:spcPts val="1600"/>
              </a:spcBef>
              <a:spcAft>
                <a:spcPts val="0"/>
              </a:spcAft>
              <a:buNone/>
            </a:pPr>
            <a:r>
              <a:rPr lang="en" sz="1400">
                <a:solidFill>
                  <a:srgbClr val="000000"/>
                </a:solidFill>
                <a:highlight>
                  <a:srgbClr val="FFFFFF"/>
                </a:highlight>
              </a:rPr>
              <a:t>Die Host-Adresse hatte in der ersten Version des Internetprotokolls von </a:t>
            </a:r>
            <a:r>
              <a:rPr lang="en" sz="1400" b="1">
                <a:solidFill>
                  <a:srgbClr val="000000"/>
                </a:solidFill>
                <a:highlight>
                  <a:srgbClr val="FFFFFF"/>
                </a:highlight>
              </a:rPr>
              <a:t>1974</a:t>
            </a:r>
            <a:r>
              <a:rPr lang="en" sz="1400">
                <a:solidFill>
                  <a:srgbClr val="000000"/>
                </a:solidFill>
                <a:highlight>
                  <a:srgbClr val="FFFFFF"/>
                </a:highlight>
              </a:rPr>
              <a:t> eine Länge von </a:t>
            </a:r>
            <a:r>
              <a:rPr lang="en" sz="1400" b="1">
                <a:solidFill>
                  <a:srgbClr val="000000"/>
                </a:solidFill>
                <a:highlight>
                  <a:srgbClr val="FFFFFF"/>
                </a:highlight>
              </a:rPr>
              <a:t>16 Bit, </a:t>
            </a:r>
            <a:r>
              <a:rPr lang="en" sz="1400">
                <a:solidFill>
                  <a:srgbClr val="000000"/>
                </a:solidFill>
                <a:highlight>
                  <a:srgbClr val="FFFFFF"/>
                </a:highlight>
              </a:rPr>
              <a:t>ab </a:t>
            </a:r>
            <a:r>
              <a:rPr lang="en" sz="1400" b="1">
                <a:solidFill>
                  <a:srgbClr val="000000"/>
                </a:solidFill>
                <a:highlight>
                  <a:srgbClr val="FFFFFF"/>
                </a:highlight>
              </a:rPr>
              <a:t>1977</a:t>
            </a:r>
            <a:r>
              <a:rPr lang="en" sz="1400">
                <a:solidFill>
                  <a:srgbClr val="000000"/>
                </a:solidFill>
                <a:highlight>
                  <a:srgbClr val="FFFFFF"/>
                </a:highlight>
              </a:rPr>
              <a:t> - </a:t>
            </a:r>
            <a:r>
              <a:rPr lang="en" sz="1400" b="1">
                <a:solidFill>
                  <a:srgbClr val="000000"/>
                </a:solidFill>
                <a:highlight>
                  <a:srgbClr val="FFFFFF"/>
                </a:highlight>
              </a:rPr>
              <a:t>24 Bit</a:t>
            </a:r>
            <a:endParaRPr sz="1400" b="1">
              <a:solidFill>
                <a:srgbClr val="000000"/>
              </a:solidFill>
              <a:highlight>
                <a:srgbClr val="FFFFFF"/>
              </a:highlight>
            </a:endParaRPr>
          </a:p>
          <a:p>
            <a:pPr marL="0" lvl="0" indent="0" algn="l" rtl="0">
              <a:spcBef>
                <a:spcPts val="1600"/>
              </a:spcBef>
              <a:spcAft>
                <a:spcPts val="0"/>
              </a:spcAft>
              <a:buNone/>
            </a:pPr>
            <a:r>
              <a:rPr lang="en" sz="1400" b="1">
                <a:solidFill>
                  <a:srgbClr val="000000"/>
                </a:solidFill>
                <a:highlight>
                  <a:srgbClr val="FFFFFF"/>
                </a:highlight>
              </a:rPr>
              <a:t>1981 </a:t>
            </a:r>
            <a:r>
              <a:rPr lang="en" sz="1400">
                <a:solidFill>
                  <a:srgbClr val="000000"/>
                </a:solidFill>
                <a:highlight>
                  <a:srgbClr val="FFFFFF"/>
                </a:highlight>
              </a:rPr>
              <a:t>- das </a:t>
            </a:r>
            <a:r>
              <a:rPr lang="en" sz="1400" b="1">
                <a:solidFill>
                  <a:srgbClr val="000000"/>
                </a:solidFill>
                <a:highlight>
                  <a:srgbClr val="FFFFFF"/>
                </a:highlight>
              </a:rPr>
              <a:t>IPv4-Protokoll </a:t>
            </a:r>
            <a:r>
              <a:rPr lang="en" sz="1400">
                <a:solidFill>
                  <a:srgbClr val="000000"/>
                </a:solidFill>
                <a:highlight>
                  <a:srgbClr val="FFFFFF"/>
                </a:highlight>
              </a:rPr>
              <a:t>wurde eingeführt. (RFC791): die erste Version des Internet Protocols, welche weltweit verbreitet und eingesetzt wurde</a:t>
            </a:r>
            <a:endParaRPr sz="1400">
              <a:solidFill>
                <a:srgbClr val="000000"/>
              </a:solidFill>
              <a:highlight>
                <a:srgbClr val="FFFFFF"/>
              </a:highlight>
            </a:endParaRPr>
          </a:p>
          <a:p>
            <a:pPr marL="457200" lvl="0" indent="-317500" algn="l" rtl="0">
              <a:spcBef>
                <a:spcPts val="1600"/>
              </a:spcBef>
              <a:spcAft>
                <a:spcPts val="0"/>
              </a:spcAft>
              <a:buClr>
                <a:srgbClr val="000000"/>
              </a:buClr>
              <a:buSzPts val="1400"/>
              <a:buChar char="●"/>
            </a:pPr>
            <a:r>
              <a:rPr lang="en" sz="1400">
                <a:solidFill>
                  <a:srgbClr val="000000"/>
                </a:solidFill>
                <a:highlight>
                  <a:schemeClr val="lt1"/>
                </a:highlight>
              </a:rPr>
              <a:t>Netzwerk-Adresse und Host-Adresse wurden nicht mehr getrennt</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IANA führt  der Netzklassen  ein und  vergibt  IP-Adressbereiche in unterschiedlichen Größen.</a:t>
            </a:r>
            <a:endParaRPr sz="1400">
              <a:solidFill>
                <a:srgbClr val="000000"/>
              </a:solidFill>
              <a:highlight>
                <a:srgbClr val="FFFFFF"/>
              </a:highlight>
            </a:endParaRPr>
          </a:p>
          <a:p>
            <a:pPr marL="457200" lvl="0" indent="0" algn="l" rtl="0">
              <a:spcBef>
                <a:spcPts val="1600"/>
              </a:spcBef>
              <a:spcAft>
                <a:spcPts val="1600"/>
              </a:spcAft>
              <a:buNone/>
            </a:pPr>
            <a:endParaRPr sz="1400">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257625" y="0"/>
            <a:ext cx="8520600" cy="4743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a:latin typeface="Arial"/>
                <a:ea typeface="Arial"/>
                <a:cs typeface="Arial"/>
                <a:sym typeface="Arial"/>
              </a:rPr>
              <a:t>Aufbau einer IPv4 Adresse</a:t>
            </a:r>
            <a:endParaRPr>
              <a:latin typeface="Arial"/>
              <a:ea typeface="Arial"/>
              <a:cs typeface="Arial"/>
              <a:sym typeface="Arial"/>
            </a:endParaRPr>
          </a:p>
          <a:p>
            <a:pPr marL="0" lvl="0" indent="0" algn="l" rtl="0">
              <a:spcBef>
                <a:spcPts val="400"/>
              </a:spcBef>
              <a:spcAft>
                <a:spcPts val="0"/>
              </a:spcAft>
              <a:buNone/>
            </a:pPr>
            <a:endParaRPr/>
          </a:p>
        </p:txBody>
      </p:sp>
      <p:sp>
        <p:nvSpPr>
          <p:cNvPr id="98" name="Google Shape;98;p18"/>
          <p:cNvSpPr txBox="1">
            <a:spLocks noGrp="1"/>
          </p:cNvSpPr>
          <p:nvPr>
            <p:ph type="body" idx="1"/>
          </p:nvPr>
        </p:nvSpPr>
        <p:spPr>
          <a:xfrm>
            <a:off x="311700" y="859600"/>
            <a:ext cx="8520600" cy="37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Damit ein PC im Netzwerk kommunizieren kann, benötigt er immer mindestens eine </a:t>
            </a:r>
            <a:r>
              <a:rPr lang="en" sz="1400" b="1">
                <a:solidFill>
                  <a:srgbClr val="000000"/>
                </a:solidFill>
              </a:rPr>
              <a:t>IPv4 Adresse </a:t>
            </a:r>
            <a:r>
              <a:rPr lang="en" sz="1400">
                <a:solidFill>
                  <a:srgbClr val="000000"/>
                </a:solidFill>
              </a:rPr>
              <a:t>und eine </a:t>
            </a:r>
            <a:r>
              <a:rPr lang="en" sz="1400" b="1">
                <a:solidFill>
                  <a:srgbClr val="000000"/>
                </a:solidFill>
              </a:rPr>
              <a:t>Subnetzmaske</a:t>
            </a:r>
            <a:r>
              <a:rPr lang="en" sz="1400">
                <a:solidFill>
                  <a:srgbClr val="000000"/>
                </a:solidFill>
              </a:rPr>
              <a:t>. IPv4 Adresse: </a:t>
            </a:r>
            <a:r>
              <a:rPr lang="en" sz="1400" b="1">
                <a:solidFill>
                  <a:srgbClr val="000000"/>
                </a:solidFill>
              </a:rPr>
              <a:t>32 Bit lang</a:t>
            </a:r>
            <a:r>
              <a:rPr lang="en" sz="1400">
                <a:solidFill>
                  <a:srgbClr val="000000"/>
                </a:solidFill>
              </a:rPr>
              <a:t> und bestehen aus </a:t>
            </a:r>
            <a:r>
              <a:rPr lang="en" sz="1400" b="1">
                <a:solidFill>
                  <a:srgbClr val="000000"/>
                </a:solidFill>
              </a:rPr>
              <a:t>4 Oktetten</a:t>
            </a:r>
            <a:r>
              <a:rPr lang="en" sz="1400">
                <a:solidFill>
                  <a:srgbClr val="000000"/>
                </a:solidFill>
              </a:rPr>
              <a:t> zu jeweils 8 Bit. Subnetzmaske hat 2 Bereiche: Netz und Hostanteil</a:t>
            </a:r>
            <a:endParaRPr sz="1400">
              <a:solidFill>
                <a:srgbClr val="000000"/>
              </a:solidFill>
            </a:endParaRPr>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b="1">
              <a:solidFill>
                <a:srgbClr val="000000"/>
              </a:solidFill>
            </a:endParaRPr>
          </a:p>
          <a:p>
            <a:pPr marL="0" lvl="0" indent="0" algn="l" rtl="0">
              <a:spcBef>
                <a:spcPts val="1600"/>
              </a:spcBef>
              <a:spcAft>
                <a:spcPts val="0"/>
              </a:spcAft>
              <a:buNone/>
            </a:pPr>
            <a:endParaRPr sz="1400" b="1">
              <a:solidFill>
                <a:srgbClr val="000000"/>
              </a:solidFill>
            </a:endParaRPr>
          </a:p>
          <a:p>
            <a:pPr marL="0" lvl="0" indent="0" algn="l" rtl="0">
              <a:spcBef>
                <a:spcPts val="1600"/>
              </a:spcBef>
              <a:spcAft>
                <a:spcPts val="1600"/>
              </a:spcAft>
              <a:buNone/>
            </a:pPr>
            <a:endParaRPr sz="1400" b="1">
              <a:solidFill>
                <a:srgbClr val="000000"/>
              </a:solidFill>
            </a:endParaRPr>
          </a:p>
        </p:txBody>
      </p:sp>
      <p:graphicFrame>
        <p:nvGraphicFramePr>
          <p:cNvPr id="99" name="Google Shape;99;p18"/>
          <p:cNvGraphicFramePr/>
          <p:nvPr/>
        </p:nvGraphicFramePr>
        <p:xfrm>
          <a:off x="952500" y="1958450"/>
          <a:ext cx="7239000" cy="2986830"/>
        </p:xfrm>
        <a:graphic>
          <a:graphicData uri="http://schemas.openxmlformats.org/drawingml/2006/table">
            <a:tbl>
              <a:tblPr>
                <a:noFill/>
                <a:tableStyleId>{85F68B7C-DB8F-421E-8DEC-F1F64A1D9486}</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1. Quad/Oktette</a:t>
                      </a:r>
                      <a:endParaRPr/>
                    </a:p>
                  </a:txBody>
                  <a:tcPr marL="91425" marR="91425" marT="91425" marB="91425"/>
                </a:tc>
                <a:tc>
                  <a:txBody>
                    <a:bodyPr/>
                    <a:lstStyle/>
                    <a:p>
                      <a:pPr marL="0" lvl="0" indent="0" algn="l" rtl="0">
                        <a:spcBef>
                          <a:spcPts val="0"/>
                        </a:spcBef>
                        <a:spcAft>
                          <a:spcPts val="0"/>
                        </a:spcAft>
                        <a:buNone/>
                      </a:pPr>
                      <a:r>
                        <a:rPr lang="en"/>
                        <a:t>2. Quad/Oktette</a:t>
                      </a:r>
                      <a:endParaRPr/>
                    </a:p>
                  </a:txBody>
                  <a:tcPr marL="91425" marR="91425" marT="91425" marB="91425"/>
                </a:tc>
                <a:tc>
                  <a:txBody>
                    <a:bodyPr/>
                    <a:lstStyle/>
                    <a:p>
                      <a:pPr marL="0" lvl="0" indent="0" algn="l" rtl="0">
                        <a:spcBef>
                          <a:spcPts val="0"/>
                        </a:spcBef>
                        <a:spcAft>
                          <a:spcPts val="0"/>
                        </a:spcAft>
                        <a:buNone/>
                      </a:pPr>
                      <a:r>
                        <a:rPr lang="en"/>
                        <a:t>3. Quad/Oktette</a:t>
                      </a:r>
                      <a:endParaRPr/>
                    </a:p>
                  </a:txBody>
                  <a:tcPr marL="91425" marR="91425" marT="91425" marB="91425"/>
                </a:tc>
                <a:tc>
                  <a:txBody>
                    <a:bodyPr/>
                    <a:lstStyle/>
                    <a:p>
                      <a:pPr marL="0" lvl="0" indent="0" algn="l" rtl="0">
                        <a:spcBef>
                          <a:spcPts val="0"/>
                        </a:spcBef>
                        <a:spcAft>
                          <a:spcPts val="0"/>
                        </a:spcAft>
                        <a:buNone/>
                      </a:pPr>
                      <a:r>
                        <a:rPr lang="en"/>
                        <a:t>4. Quad/Oktette</a:t>
                      </a:r>
                      <a:endParaRPr/>
                    </a:p>
                  </a:txBody>
                  <a:tcPr marL="91425" marR="91425" marT="91425" marB="91425"/>
                </a:tc>
              </a:tr>
              <a:tr h="381000">
                <a:tc>
                  <a:txBody>
                    <a:bodyPr/>
                    <a:lstStyle/>
                    <a:p>
                      <a:pPr marL="0" lvl="0" indent="0" algn="l" rtl="0">
                        <a:spcBef>
                          <a:spcPts val="0"/>
                        </a:spcBef>
                        <a:spcAft>
                          <a:spcPts val="0"/>
                        </a:spcAft>
                        <a:buNone/>
                      </a:pPr>
                      <a:r>
                        <a:rPr lang="en"/>
                        <a:t>32 Bit lang:</a:t>
                      </a:r>
                      <a:endParaRPr/>
                    </a:p>
                  </a:txBody>
                  <a:tcPr marL="91425" marR="91425" marT="91425" marB="91425"/>
                </a:tc>
                <a:tc>
                  <a:txBody>
                    <a:bodyPr/>
                    <a:lstStyle/>
                    <a:p>
                      <a:pPr marL="0" lvl="0" indent="0" algn="l" rtl="0">
                        <a:spcBef>
                          <a:spcPts val="0"/>
                        </a:spcBef>
                        <a:spcAft>
                          <a:spcPts val="0"/>
                        </a:spcAft>
                        <a:buNone/>
                      </a:pPr>
                      <a:r>
                        <a:rPr lang="en"/>
                        <a:t>0-255   /8 Bit</a:t>
                      </a:r>
                      <a:endParaRPr/>
                    </a:p>
                  </a:txBody>
                  <a:tcPr marL="91425" marR="91425" marT="91425" marB="91425"/>
                </a:tc>
                <a:tc>
                  <a:txBody>
                    <a:bodyPr/>
                    <a:lstStyle/>
                    <a:p>
                      <a:pPr marL="0" lvl="0" indent="0" algn="l" rtl="0">
                        <a:spcBef>
                          <a:spcPts val="0"/>
                        </a:spcBef>
                        <a:spcAft>
                          <a:spcPts val="0"/>
                        </a:spcAft>
                        <a:buNone/>
                      </a:pPr>
                      <a:r>
                        <a:rPr lang="en"/>
                        <a:t>0-255   / 8 Bit</a:t>
                      </a:r>
                      <a:endParaRPr/>
                    </a:p>
                  </a:txBody>
                  <a:tcPr marL="91425" marR="91425" marT="91425" marB="91425"/>
                </a:tc>
                <a:tc>
                  <a:txBody>
                    <a:bodyPr/>
                    <a:lstStyle/>
                    <a:p>
                      <a:pPr marL="0" lvl="0" indent="0" algn="l" rtl="0">
                        <a:spcBef>
                          <a:spcPts val="0"/>
                        </a:spcBef>
                        <a:spcAft>
                          <a:spcPts val="0"/>
                        </a:spcAft>
                        <a:buNone/>
                      </a:pPr>
                      <a:r>
                        <a:rPr lang="en"/>
                        <a:t>0-255  / 8 Bit</a:t>
                      </a:r>
                      <a:endParaRPr/>
                    </a:p>
                  </a:txBody>
                  <a:tcPr marL="91425" marR="91425" marT="91425" marB="91425"/>
                </a:tc>
                <a:tc>
                  <a:txBody>
                    <a:bodyPr/>
                    <a:lstStyle/>
                    <a:p>
                      <a:pPr marL="0" lvl="0" indent="0" algn="l" rtl="0">
                        <a:spcBef>
                          <a:spcPts val="0"/>
                        </a:spcBef>
                        <a:spcAft>
                          <a:spcPts val="0"/>
                        </a:spcAft>
                        <a:buNone/>
                      </a:pPr>
                      <a:r>
                        <a:rPr lang="en"/>
                        <a:t>0-255  / 8 Bit</a:t>
                      </a:r>
                      <a:endParaRPr/>
                    </a:p>
                  </a:txBody>
                  <a:tcPr marL="91425" marR="91425" marT="91425" marB="91425"/>
                </a:tc>
              </a:tr>
              <a:tr h="381000">
                <a:tc>
                  <a:txBody>
                    <a:bodyPr/>
                    <a:lstStyle/>
                    <a:p>
                      <a:pPr marL="0" lvl="0" indent="0" algn="l" rtl="0">
                        <a:spcBef>
                          <a:spcPts val="0"/>
                        </a:spcBef>
                        <a:spcAft>
                          <a:spcPts val="0"/>
                        </a:spcAft>
                        <a:buNone/>
                      </a:pPr>
                      <a:r>
                        <a:rPr lang="en" b="1"/>
                        <a:t>IPv4 Adresse</a:t>
                      </a:r>
                      <a:endParaRPr b="1"/>
                    </a:p>
                  </a:txBody>
                  <a:tcPr marL="91425" marR="91425" marT="91425" marB="91425"/>
                </a:tc>
                <a:tc>
                  <a:txBody>
                    <a:bodyPr/>
                    <a:lstStyle/>
                    <a:p>
                      <a:pPr marL="0" lvl="0" indent="0" algn="l" rtl="0">
                        <a:spcBef>
                          <a:spcPts val="0"/>
                        </a:spcBef>
                        <a:spcAft>
                          <a:spcPts val="0"/>
                        </a:spcAft>
                        <a:buNone/>
                      </a:pPr>
                      <a:r>
                        <a:rPr lang="en" b="1"/>
                        <a:t>192.</a:t>
                      </a:r>
                      <a:endParaRPr b="1"/>
                    </a:p>
                  </a:txBody>
                  <a:tcPr marL="91425" marR="91425" marT="91425" marB="91425"/>
                </a:tc>
                <a:tc>
                  <a:txBody>
                    <a:bodyPr/>
                    <a:lstStyle/>
                    <a:p>
                      <a:pPr marL="0" lvl="0" indent="0" algn="l" rtl="0">
                        <a:spcBef>
                          <a:spcPts val="0"/>
                        </a:spcBef>
                        <a:spcAft>
                          <a:spcPts val="0"/>
                        </a:spcAft>
                        <a:buNone/>
                      </a:pPr>
                      <a:r>
                        <a:rPr lang="en" b="1"/>
                        <a:t>128.</a:t>
                      </a:r>
                      <a:endParaRPr b="1"/>
                    </a:p>
                  </a:txBody>
                  <a:tcPr marL="91425" marR="91425" marT="91425" marB="91425"/>
                </a:tc>
                <a:tc>
                  <a:txBody>
                    <a:bodyPr/>
                    <a:lstStyle/>
                    <a:p>
                      <a:pPr marL="0" lvl="0" indent="0" algn="l" rtl="0">
                        <a:spcBef>
                          <a:spcPts val="0"/>
                        </a:spcBef>
                        <a:spcAft>
                          <a:spcPts val="0"/>
                        </a:spcAft>
                        <a:buNone/>
                      </a:pPr>
                      <a:r>
                        <a:rPr lang="en" b="1"/>
                        <a:t>64.</a:t>
                      </a:r>
                      <a:endParaRPr b="1"/>
                    </a:p>
                  </a:txBody>
                  <a:tcPr marL="91425" marR="91425" marT="91425" marB="91425"/>
                </a:tc>
                <a:tc>
                  <a:txBody>
                    <a:bodyPr/>
                    <a:lstStyle/>
                    <a:p>
                      <a:pPr marL="0" lvl="0" indent="0" algn="l" rtl="0">
                        <a:spcBef>
                          <a:spcPts val="0"/>
                        </a:spcBef>
                        <a:spcAft>
                          <a:spcPts val="0"/>
                        </a:spcAft>
                        <a:buNone/>
                      </a:pPr>
                      <a:r>
                        <a:rPr lang="en" b="1"/>
                        <a:t>7</a:t>
                      </a:r>
                      <a:endParaRPr b="1"/>
                    </a:p>
                  </a:txBody>
                  <a:tcPr marL="91425" marR="91425" marT="91425" marB="91425"/>
                </a:tc>
              </a:tr>
              <a:tr h="381000">
                <a:tc>
                  <a:txBody>
                    <a:bodyPr/>
                    <a:lstStyle/>
                    <a:p>
                      <a:pPr marL="0" lvl="0" indent="0" algn="l" rtl="0">
                        <a:spcBef>
                          <a:spcPts val="0"/>
                        </a:spcBef>
                        <a:spcAft>
                          <a:spcPts val="0"/>
                        </a:spcAft>
                        <a:buNone/>
                      </a:pPr>
                      <a:r>
                        <a:rPr lang="en"/>
                        <a:t>IPv4 Adresse</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11</a:t>
                      </a:r>
                      <a:r>
                        <a:rPr lang="en"/>
                        <a:t>000000.</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1</a:t>
                      </a:r>
                      <a:r>
                        <a:rPr lang="en"/>
                        <a:t>0000000.</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a:t>
                      </a:r>
                      <a:r>
                        <a:rPr lang="en" b="1"/>
                        <a:t>1</a:t>
                      </a:r>
                      <a:r>
                        <a:rPr lang="en"/>
                        <a:t>000000.</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00000111</a:t>
                      </a:r>
                      <a:endParaRPr/>
                    </a:p>
                  </a:txBody>
                  <a:tcPr marL="91425" marR="91425" marT="91425" marB="91425">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b="1">
                          <a:highlight>
                            <a:srgbClr val="D9EAD3"/>
                          </a:highlight>
                        </a:rPr>
                        <a:t>Subnetzmaske</a:t>
                      </a:r>
                      <a:endParaRPr b="1">
                        <a:highlight>
                          <a:srgbClr val="D9EAD3"/>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highlight>
                            <a:srgbClr val="D9EAD3"/>
                          </a:highlight>
                        </a:rPr>
                        <a:t>11</a:t>
                      </a:r>
                      <a:r>
                        <a:rPr lang="en">
                          <a:highlight>
                            <a:srgbClr val="D9EAD3"/>
                          </a:highlight>
                        </a:rPr>
                        <a:t>111111  /255</a:t>
                      </a:r>
                      <a:endParaRPr>
                        <a:highlight>
                          <a:srgbClr val="D9EAD3"/>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highlight>
                            <a:srgbClr val="D9EAD3"/>
                          </a:highlight>
                        </a:rPr>
                        <a:t>1</a:t>
                      </a:r>
                      <a:r>
                        <a:rPr lang="en">
                          <a:highlight>
                            <a:srgbClr val="D9EAD3"/>
                          </a:highlight>
                        </a:rPr>
                        <a:t>1111111  /255</a:t>
                      </a:r>
                      <a:endParaRPr>
                        <a:highlight>
                          <a:srgbClr val="D9EAD3"/>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highlight>
                            <a:srgbClr val="D9EAD3"/>
                          </a:highlight>
                        </a:rPr>
                        <a:t>1</a:t>
                      </a:r>
                      <a:r>
                        <a:rPr lang="en" b="1">
                          <a:highlight>
                            <a:srgbClr val="D9EAD3"/>
                          </a:highlight>
                        </a:rPr>
                        <a:t>1</a:t>
                      </a:r>
                      <a:r>
                        <a:rPr lang="en">
                          <a:highlight>
                            <a:srgbClr val="D9EAD3"/>
                          </a:highlight>
                        </a:rPr>
                        <a:t>111111  /255</a:t>
                      </a:r>
                      <a:endParaRPr>
                        <a:highlight>
                          <a:srgbClr val="D9EAD3"/>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highlight>
                            <a:srgbClr val="D9EAD3"/>
                          </a:highlight>
                        </a:rPr>
                        <a:t>00000000  /0</a:t>
                      </a:r>
                      <a:endParaRPr>
                        <a:highlight>
                          <a:srgbClr val="D9EAD3"/>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highlight>
                            <a:srgbClr val="FFE599"/>
                          </a:highlight>
                        </a:rPr>
                        <a:t>Netz-IP</a:t>
                      </a:r>
                      <a:endParaRPr>
                        <a:highlight>
                          <a:srgbClr val="FFE599"/>
                        </a:highlight>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highlight>
                            <a:srgbClr val="FFE599"/>
                          </a:highlight>
                        </a:rPr>
                        <a:t>1100000</a:t>
                      </a:r>
                      <a:endParaRPr>
                        <a:highlight>
                          <a:srgbClr val="FFE599"/>
                        </a:highlight>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highlight>
                            <a:srgbClr val="FFE599"/>
                          </a:highlight>
                        </a:rPr>
                        <a:t>1000000</a:t>
                      </a:r>
                      <a:endParaRPr>
                        <a:highlight>
                          <a:srgbClr val="FFE599"/>
                        </a:highlight>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highlight>
                            <a:srgbClr val="FFE599"/>
                          </a:highlight>
                        </a:rPr>
                        <a:t>01000000</a:t>
                      </a:r>
                      <a:endParaRPr>
                        <a:highlight>
                          <a:srgbClr val="FFE599"/>
                        </a:highlight>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00000000</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highlight>
                            <a:srgbClr val="9FC5E8"/>
                          </a:highlight>
                        </a:rPr>
                        <a:t>Host-IP</a:t>
                      </a:r>
                      <a:endParaRPr>
                        <a:highlight>
                          <a:srgbClr val="9FC5E8"/>
                        </a:highlight>
                      </a:endParaRPr>
                    </a:p>
                  </a:txBody>
                  <a:tcPr marL="91425" marR="91425" marT="91425" marB="91425">
                    <a:lnT w="9525" cap="flat" cmpd="sng">
                      <a:solidFill>
                        <a:srgbClr val="9E9E9E"/>
                      </a:solidFill>
                      <a:prstDash val="solid"/>
                      <a:round/>
                      <a:headEnd type="none" w="sm" len="sm"/>
                      <a:tailEnd type="none" w="sm" len="sm"/>
                    </a:lnT>
                  </a:tcPr>
                </a:tc>
                <a:tc gridSpan="3">
                  <a:txBody>
                    <a:bodyPr/>
                    <a:lstStyle/>
                    <a:p>
                      <a:pPr marL="0" lvl="0" indent="0" algn="l" rtl="0">
                        <a:spcBef>
                          <a:spcPts val="0"/>
                        </a:spcBef>
                        <a:spcAft>
                          <a:spcPts val="0"/>
                        </a:spcAft>
                        <a:buNone/>
                      </a:pPr>
                      <a:r>
                        <a:rPr lang="en"/>
                        <a:t>255 BroadCasting; 1 -1. Host, </a:t>
                      </a:r>
                      <a:endParaRPr/>
                    </a:p>
                    <a:p>
                      <a:pPr marL="0" lvl="0" indent="0" algn="l" rtl="0">
                        <a:spcBef>
                          <a:spcPts val="0"/>
                        </a:spcBef>
                        <a:spcAft>
                          <a:spcPts val="0"/>
                        </a:spcAft>
                        <a:buNone/>
                      </a:pPr>
                      <a:r>
                        <a:rPr lang="en"/>
                        <a:t>254 - letzte Host (Anzahl möglicher Host)</a:t>
                      </a:r>
                      <a:endParaRPr/>
                    </a:p>
                  </a:txBody>
                  <a:tcPr marL="91425" marR="91425" marT="91425" marB="91425">
                    <a:lnT w="9525" cap="flat" cmpd="sng">
                      <a:solidFill>
                        <a:srgbClr val="9E9E9E"/>
                      </a:solidFill>
                      <a:prstDash val="solid"/>
                      <a:round/>
                      <a:headEnd type="none" w="sm" len="sm"/>
                      <a:tailEnd type="none" w="sm" len="sm"/>
                    </a:lnT>
                  </a:tcPr>
                </a:tc>
                <a:tc hMerge="1">
                  <a:txBody>
                    <a:bodyPr/>
                    <a:lstStyle/>
                    <a:p>
                      <a:endParaRPr lang="de-DE"/>
                    </a:p>
                  </a:txBody>
                  <a:tcPr/>
                </a:tc>
                <a:tc hMerge="1">
                  <a:txBody>
                    <a:bodyPr/>
                    <a:lstStyle/>
                    <a:p>
                      <a:endParaRPr lang="de-DE"/>
                    </a:p>
                  </a:txBody>
                  <a:tcPr/>
                </a:tc>
                <a:tc>
                  <a:txBody>
                    <a:bodyPr/>
                    <a:lstStyle/>
                    <a:p>
                      <a:pPr marL="0" lvl="0" indent="0" algn="l" rtl="0">
                        <a:spcBef>
                          <a:spcPts val="0"/>
                        </a:spcBef>
                        <a:spcAft>
                          <a:spcPts val="0"/>
                        </a:spcAft>
                        <a:buNone/>
                      </a:pPr>
                      <a:r>
                        <a:rPr lang="en">
                          <a:highlight>
                            <a:srgbClr val="A4C2F4"/>
                          </a:highlight>
                        </a:rPr>
                        <a:t>00000111</a:t>
                      </a:r>
                      <a:endParaRPr>
                        <a:highlight>
                          <a:srgbClr val="A4C2F4"/>
                        </a:highlight>
                      </a:endParaRPr>
                    </a:p>
                  </a:txBody>
                  <a:tcPr marL="91425" marR="91425" marT="91425" marB="91425">
                    <a:lnT w="9525" cap="flat" cmpd="sng">
                      <a:solidFill>
                        <a:srgbClr val="9E9E9E"/>
                      </a:solidFill>
                      <a:prstDash val="solid"/>
                      <a:round/>
                      <a:headEnd type="none" w="sm" len="sm"/>
                      <a:tailEnd type="none" w="sm" len="sm"/>
                    </a:lnT>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1273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Lösungen des IPv4 Adressen Problems</a:t>
            </a:r>
            <a:endParaRPr/>
          </a:p>
        </p:txBody>
      </p:sp>
      <p:sp>
        <p:nvSpPr>
          <p:cNvPr id="105" name="Google Shape;105;p19"/>
          <p:cNvSpPr txBox="1">
            <a:spLocks noGrp="1"/>
          </p:cNvSpPr>
          <p:nvPr>
            <p:ph type="body" idx="1"/>
          </p:nvPr>
        </p:nvSpPr>
        <p:spPr>
          <a:xfrm>
            <a:off x="311700" y="834750"/>
            <a:ext cx="8520600" cy="4134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rgbClr val="333333"/>
                </a:solidFill>
                <a:highlight>
                  <a:srgbClr val="FFFFFF"/>
                </a:highlight>
              </a:rPr>
              <a:t>1.</a:t>
            </a:r>
            <a:r>
              <a:rPr lang="en" sz="1100" b="1">
                <a:solidFill>
                  <a:srgbClr val="333333"/>
                </a:solidFill>
                <a:highlight>
                  <a:srgbClr val="FFFFFF"/>
                </a:highlight>
              </a:rPr>
              <a:t>Vergabepraxis der IPv4 Adressen ändern</a:t>
            </a:r>
            <a:endParaRPr sz="1100" b="1">
              <a:solidFill>
                <a:srgbClr val="333333"/>
              </a:solidFill>
              <a:highlight>
                <a:srgbClr val="FFFFFF"/>
              </a:highlight>
            </a:endParaRPr>
          </a:p>
          <a:p>
            <a:pPr marL="457200" lvl="0" indent="-298450" algn="l" rtl="0">
              <a:lnSpc>
                <a:spcPct val="100000"/>
              </a:lnSpc>
              <a:spcBef>
                <a:spcPts val="1600"/>
              </a:spcBef>
              <a:spcAft>
                <a:spcPts val="0"/>
              </a:spcAft>
              <a:buClr>
                <a:srgbClr val="333333"/>
              </a:buClr>
              <a:buSzPts val="1100"/>
              <a:buChar char="●"/>
            </a:pPr>
            <a:r>
              <a:rPr lang="en" sz="1100">
                <a:solidFill>
                  <a:srgbClr val="333333"/>
                </a:solidFill>
                <a:highlight>
                  <a:srgbClr val="FFFFFF"/>
                </a:highlight>
              </a:rPr>
              <a:t>Früher wurden Firmen große Blöcke von Adressen (z.B. 65.000) zugeteilt, wobei die meisten davon nicht verwendet wurden.</a:t>
            </a:r>
            <a:endParaRPr sz="1100">
              <a:solidFill>
                <a:srgbClr val="333333"/>
              </a:solidFill>
              <a:highlight>
                <a:srgbClr val="FFFFFF"/>
              </a:highlight>
            </a:endParaRPr>
          </a:p>
          <a:p>
            <a:pPr marL="457200" lvl="0" indent="-298450" algn="l" rtl="0">
              <a:lnSpc>
                <a:spcPct val="100000"/>
              </a:lnSpc>
              <a:spcBef>
                <a:spcPts val="0"/>
              </a:spcBef>
              <a:spcAft>
                <a:spcPts val="0"/>
              </a:spcAft>
              <a:buClr>
                <a:srgbClr val="333333"/>
              </a:buClr>
              <a:buSzPts val="1100"/>
              <a:buChar char="●"/>
            </a:pPr>
            <a:r>
              <a:rPr lang="en" sz="1100">
                <a:solidFill>
                  <a:srgbClr val="333333"/>
                </a:solidFill>
              </a:rPr>
              <a:t>Weil viele Geräte nicht permanent am Netz sind, benötigen sie keine fixe sprich dauerhaft zugeteilte  IP Adresse. (Smartphones -  nicht aktuell)</a:t>
            </a:r>
            <a:endParaRPr sz="1100">
              <a:solidFill>
                <a:srgbClr val="333333"/>
              </a:solidFill>
            </a:endParaRPr>
          </a:p>
          <a:p>
            <a:pPr marL="0" lvl="0" indent="0" algn="l" rtl="0">
              <a:lnSpc>
                <a:spcPct val="100000"/>
              </a:lnSpc>
              <a:spcBef>
                <a:spcPts val="1600"/>
              </a:spcBef>
              <a:spcAft>
                <a:spcPts val="0"/>
              </a:spcAft>
              <a:buNone/>
            </a:pPr>
            <a:r>
              <a:rPr lang="en" sz="1100" b="1">
                <a:solidFill>
                  <a:srgbClr val="333333"/>
                </a:solidFill>
                <a:highlight>
                  <a:srgbClr val="FFFFFF"/>
                </a:highlight>
              </a:rPr>
              <a:t>2. Verwendung von privaten IPv4 Adressen</a:t>
            </a:r>
            <a:endParaRPr sz="1100" b="1">
              <a:solidFill>
                <a:srgbClr val="333333"/>
              </a:solidFill>
              <a:highlight>
                <a:srgbClr val="FFFFFF"/>
              </a:highlight>
            </a:endParaRPr>
          </a:p>
          <a:p>
            <a:pPr marL="457200" lvl="0" indent="-298450" algn="l" rtl="0">
              <a:lnSpc>
                <a:spcPct val="100000"/>
              </a:lnSpc>
              <a:spcBef>
                <a:spcPts val="1600"/>
              </a:spcBef>
              <a:spcAft>
                <a:spcPts val="0"/>
              </a:spcAft>
              <a:buClr>
                <a:srgbClr val="333333"/>
              </a:buClr>
              <a:buSzPts val="1100"/>
              <a:buChar char="●"/>
            </a:pPr>
            <a:r>
              <a:rPr lang="en" sz="1100">
                <a:solidFill>
                  <a:srgbClr val="333333"/>
                </a:solidFill>
                <a:highlight>
                  <a:srgbClr val="FFFFFF"/>
                </a:highlight>
              </a:rPr>
              <a:t>Viele Geräte benötigen keine private IPv4 Adresse. </a:t>
            </a:r>
            <a:endParaRPr sz="1100">
              <a:solidFill>
                <a:srgbClr val="333333"/>
              </a:solidFill>
              <a:highlight>
                <a:srgbClr val="FFFFFF"/>
              </a:highlight>
            </a:endParaRPr>
          </a:p>
          <a:p>
            <a:pPr marL="457200" lvl="0" indent="-298450" algn="l" rtl="0">
              <a:lnSpc>
                <a:spcPct val="100000"/>
              </a:lnSpc>
              <a:spcBef>
                <a:spcPts val="0"/>
              </a:spcBef>
              <a:spcAft>
                <a:spcPts val="0"/>
              </a:spcAft>
              <a:buClr>
                <a:srgbClr val="333333"/>
              </a:buClr>
              <a:buSzPts val="1100"/>
              <a:buChar char="●"/>
            </a:pPr>
            <a:r>
              <a:rPr lang="en" sz="1100">
                <a:solidFill>
                  <a:srgbClr val="333333"/>
                </a:solidFill>
                <a:highlight>
                  <a:srgbClr val="FFFFFF"/>
                </a:highlight>
              </a:rPr>
              <a:t>Weil private Adressen nicht im Internet auftauchen dürfen, kann jedes Heimnetz und jede Firma die</a:t>
            </a:r>
            <a:r>
              <a:rPr lang="en" sz="1100" i="1">
                <a:solidFill>
                  <a:srgbClr val="333333"/>
                </a:solidFill>
                <a:highlight>
                  <a:srgbClr val="FFFFFF"/>
                </a:highlight>
              </a:rPr>
              <a:t> gleichen privaten Adressen </a:t>
            </a:r>
            <a:r>
              <a:rPr lang="en" sz="1100">
                <a:solidFill>
                  <a:srgbClr val="333333"/>
                </a:solidFill>
                <a:highlight>
                  <a:srgbClr val="FFFFFF"/>
                </a:highlight>
              </a:rPr>
              <a:t>verwenden. Weil fast 17 Millionen Adressen für private Zwecke reserviert wurden und diese beliebig oft auf der ganzen Welt verwendet werden dürfen, braucht man viel weniger öffentliche IPv4 Adressen. </a:t>
            </a:r>
            <a:endParaRPr sz="1100">
              <a:solidFill>
                <a:srgbClr val="333333"/>
              </a:solidFill>
              <a:highlight>
                <a:srgbClr val="FFFFFF"/>
              </a:highlight>
            </a:endParaRPr>
          </a:p>
          <a:p>
            <a:pPr marL="457200" lvl="0" indent="-298450" algn="l" rtl="0">
              <a:lnSpc>
                <a:spcPct val="100000"/>
              </a:lnSpc>
              <a:spcBef>
                <a:spcPts val="0"/>
              </a:spcBef>
              <a:spcAft>
                <a:spcPts val="0"/>
              </a:spcAft>
              <a:buClr>
                <a:srgbClr val="333333"/>
              </a:buClr>
              <a:buSzPts val="1100"/>
              <a:buChar char="●"/>
            </a:pPr>
            <a:r>
              <a:rPr lang="en" sz="1100">
                <a:solidFill>
                  <a:srgbClr val="333333"/>
                </a:solidFill>
              </a:rPr>
              <a:t>Falls notwendig, kann eine Adressumsetzung privat - öffentlich gemacht werden, bekannt unter dem Namen NAT (Network Address Translation).</a:t>
            </a:r>
            <a:endParaRPr sz="1100">
              <a:solidFill>
                <a:srgbClr val="333333"/>
              </a:solidFill>
            </a:endParaRPr>
          </a:p>
          <a:p>
            <a:pPr marL="0" lvl="0" indent="0" algn="l" rtl="0">
              <a:lnSpc>
                <a:spcPct val="100000"/>
              </a:lnSpc>
              <a:spcBef>
                <a:spcPts val="1600"/>
              </a:spcBef>
              <a:spcAft>
                <a:spcPts val="0"/>
              </a:spcAft>
              <a:buNone/>
            </a:pPr>
            <a:r>
              <a:rPr lang="en" sz="1100" b="1">
                <a:solidFill>
                  <a:srgbClr val="333333"/>
                </a:solidFill>
                <a:highlight>
                  <a:srgbClr val="FFFFFF"/>
                </a:highlight>
              </a:rPr>
              <a:t>3. Einführung von IPv6</a:t>
            </a:r>
            <a:endParaRPr sz="1100">
              <a:solidFill>
                <a:srgbClr val="333333"/>
              </a:solidFill>
              <a:highlight>
                <a:srgbClr val="FFFFFF"/>
              </a:highlight>
            </a:endParaRPr>
          </a:p>
          <a:p>
            <a:pPr marL="457200" lvl="0" indent="-298450" algn="l" rtl="0">
              <a:lnSpc>
                <a:spcPct val="100000"/>
              </a:lnSpc>
              <a:spcBef>
                <a:spcPts val="1600"/>
              </a:spcBef>
              <a:spcAft>
                <a:spcPts val="0"/>
              </a:spcAft>
              <a:buClr>
                <a:srgbClr val="333333"/>
              </a:buClr>
              <a:buSzPts val="1100"/>
              <a:buChar char="●"/>
            </a:pPr>
            <a:r>
              <a:rPr lang="en" sz="1100">
                <a:solidFill>
                  <a:srgbClr val="333333"/>
                </a:solidFill>
                <a:highlight>
                  <a:srgbClr val="FFFFFF"/>
                </a:highlight>
              </a:rPr>
              <a:t>IPv6 verwendet 128 Bits lange Adressen (statt den 32 Bits bei IPv4), wodurch sich eine unvorstellbar große Menge an Adressen ergibt.</a:t>
            </a:r>
            <a:endParaRPr sz="1100">
              <a:solidFill>
                <a:srgbClr val="33333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Aufbau eine IPv6</a:t>
            </a:r>
            <a:endParaRPr/>
          </a:p>
        </p:txBody>
      </p:sp>
      <p:sp>
        <p:nvSpPr>
          <p:cNvPr id="111" name="Google Shape;111;p20"/>
          <p:cNvSpPr txBox="1">
            <a:spLocks noGrp="1"/>
          </p:cNvSpPr>
          <p:nvPr>
            <p:ph type="body" idx="1"/>
          </p:nvPr>
        </p:nvSpPr>
        <p:spPr>
          <a:xfrm>
            <a:off x="311700" y="1033075"/>
            <a:ext cx="8520600" cy="35358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2B2B2B"/>
              </a:buClr>
              <a:buSzPts val="1400"/>
              <a:buChar char="●"/>
            </a:pPr>
            <a:r>
              <a:rPr lang="en" sz="1400">
                <a:solidFill>
                  <a:srgbClr val="2B2B2B"/>
                </a:solidFill>
                <a:highlight>
                  <a:srgbClr val="FFFFFF"/>
                </a:highlight>
              </a:rPr>
              <a:t>128 bit statt 32 bit</a:t>
            </a:r>
            <a:endParaRPr sz="1400">
              <a:solidFill>
                <a:srgbClr val="2B2B2B"/>
              </a:solidFill>
              <a:highlight>
                <a:srgbClr val="FFFFFF"/>
              </a:highlight>
            </a:endParaRPr>
          </a:p>
          <a:p>
            <a:pPr marL="457200" lvl="0" indent="-317500" algn="l" rtl="0">
              <a:lnSpc>
                <a:spcPct val="100000"/>
              </a:lnSpc>
              <a:spcBef>
                <a:spcPts val="0"/>
              </a:spcBef>
              <a:spcAft>
                <a:spcPts val="0"/>
              </a:spcAft>
              <a:buClr>
                <a:srgbClr val="2B2B2B"/>
              </a:buClr>
              <a:buSzPts val="1400"/>
              <a:buChar char="●"/>
            </a:pPr>
            <a:r>
              <a:rPr lang="en" sz="1400">
                <a:solidFill>
                  <a:srgbClr val="2B2B2B"/>
                </a:solidFill>
                <a:highlight>
                  <a:srgbClr val="FFFFFF"/>
                </a:highlight>
              </a:rPr>
              <a:t>Hexadecimal system</a:t>
            </a:r>
            <a:endParaRPr sz="1400">
              <a:solidFill>
                <a:srgbClr val="2B2B2B"/>
              </a:solidFill>
              <a:highlight>
                <a:srgbClr val="FFFFFF"/>
              </a:highlight>
            </a:endParaRPr>
          </a:p>
          <a:p>
            <a:pPr marL="457200" lvl="0" indent="-317500" algn="l" rtl="0">
              <a:lnSpc>
                <a:spcPct val="100000"/>
              </a:lnSpc>
              <a:spcBef>
                <a:spcPts val="0"/>
              </a:spcBef>
              <a:spcAft>
                <a:spcPts val="0"/>
              </a:spcAft>
              <a:buClr>
                <a:srgbClr val="2B2B2B"/>
              </a:buClr>
              <a:buSzPts val="1400"/>
              <a:buChar char="●"/>
            </a:pPr>
            <a:r>
              <a:rPr lang="en" sz="1400">
                <a:solidFill>
                  <a:srgbClr val="2B2B2B"/>
                </a:solidFill>
                <a:highlight>
                  <a:srgbClr val="FFFFFF"/>
                </a:highlight>
              </a:rPr>
              <a:t>Keine IP-Klasen</a:t>
            </a:r>
            <a:endParaRPr sz="1400">
              <a:solidFill>
                <a:srgbClr val="2B2B2B"/>
              </a:solidFill>
              <a:highlight>
                <a:srgbClr val="FFFFFF"/>
              </a:highlight>
            </a:endParaRPr>
          </a:p>
          <a:p>
            <a:pPr marL="457200" lvl="0" indent="-317500" algn="l" rtl="0">
              <a:lnSpc>
                <a:spcPct val="100000"/>
              </a:lnSpc>
              <a:spcBef>
                <a:spcPts val="0"/>
              </a:spcBef>
              <a:spcAft>
                <a:spcPts val="0"/>
              </a:spcAft>
              <a:buClr>
                <a:srgbClr val="2B2B2B"/>
              </a:buClr>
              <a:buSzPts val="1400"/>
              <a:buChar char="●"/>
            </a:pPr>
            <a:r>
              <a:rPr lang="en" sz="1400">
                <a:solidFill>
                  <a:srgbClr val="2B2B2B"/>
                </a:solidFill>
                <a:highlight>
                  <a:srgbClr val="FFFFFF"/>
                </a:highlight>
              </a:rPr>
              <a:t>8 Quartette (4 HEX-zahlen pro Quartett)</a:t>
            </a:r>
            <a:endParaRPr sz="1400">
              <a:solidFill>
                <a:srgbClr val="2B2B2B"/>
              </a:solidFill>
              <a:highlight>
                <a:srgbClr val="FFFFFF"/>
              </a:highlight>
            </a:endParaRPr>
          </a:p>
          <a:p>
            <a:pPr marL="457200" lvl="0" indent="-317500" algn="l" rtl="0">
              <a:lnSpc>
                <a:spcPct val="100000"/>
              </a:lnSpc>
              <a:spcBef>
                <a:spcPts val="0"/>
              </a:spcBef>
              <a:spcAft>
                <a:spcPts val="0"/>
              </a:spcAft>
              <a:buClr>
                <a:srgbClr val="2B2B2B"/>
              </a:buClr>
              <a:buSzPts val="1400"/>
              <a:buChar char="●"/>
            </a:pPr>
            <a:r>
              <a:rPr lang="en" sz="1400">
                <a:solidFill>
                  <a:srgbClr val="2B2B2B"/>
                </a:solidFill>
                <a:highlight>
                  <a:srgbClr val="FFFFFF"/>
                </a:highlight>
              </a:rPr>
              <a:t>Jede Hexadezimalzahl steht für 4 Bits</a:t>
            </a:r>
            <a:endParaRPr sz="1400">
              <a:solidFill>
                <a:srgbClr val="2B2B2B"/>
              </a:solidFill>
              <a:highlight>
                <a:srgbClr val="FFFFFF"/>
              </a:highlight>
            </a:endParaRPr>
          </a:p>
          <a:p>
            <a:pPr marL="0" lvl="0" indent="0" algn="l" rtl="0">
              <a:lnSpc>
                <a:spcPct val="100000"/>
              </a:lnSpc>
              <a:spcBef>
                <a:spcPts val="0"/>
              </a:spcBef>
              <a:spcAft>
                <a:spcPts val="0"/>
              </a:spcAft>
              <a:buNone/>
            </a:pPr>
            <a:endParaRPr sz="1400">
              <a:solidFill>
                <a:srgbClr val="2B2B2B"/>
              </a:solidFill>
              <a:highlight>
                <a:srgbClr val="FFFFFF"/>
              </a:highlight>
            </a:endParaRPr>
          </a:p>
          <a:p>
            <a:pPr marL="0" lvl="0" indent="0" algn="l" rtl="0">
              <a:lnSpc>
                <a:spcPct val="100000"/>
              </a:lnSpc>
              <a:spcBef>
                <a:spcPts val="0"/>
              </a:spcBef>
              <a:spcAft>
                <a:spcPts val="0"/>
              </a:spcAft>
              <a:buNone/>
            </a:pPr>
            <a:r>
              <a:rPr lang="en" sz="1400">
                <a:solidFill>
                  <a:srgbClr val="2B2B2B"/>
                </a:solidFill>
                <a:highlight>
                  <a:srgbClr val="FFFFFF"/>
                </a:highlight>
              </a:rPr>
              <a:t>2000f60080025123022332fffe3133e0</a:t>
            </a:r>
            <a:endParaRPr sz="1400">
              <a:solidFill>
                <a:srgbClr val="2B2B2B"/>
              </a:solidFill>
              <a:highlight>
                <a:srgbClr val="FFFFFF"/>
              </a:highlight>
            </a:endParaRPr>
          </a:p>
          <a:p>
            <a:pPr marL="0" lvl="0" indent="0" algn="l" rtl="0">
              <a:lnSpc>
                <a:spcPct val="100000"/>
              </a:lnSpc>
              <a:spcBef>
                <a:spcPts val="0"/>
              </a:spcBef>
              <a:spcAft>
                <a:spcPts val="0"/>
              </a:spcAft>
              <a:buNone/>
            </a:pPr>
            <a:endParaRPr sz="1400">
              <a:solidFill>
                <a:srgbClr val="2B2B2B"/>
              </a:solidFill>
              <a:highlight>
                <a:srgbClr val="FFFFFF"/>
              </a:highlight>
            </a:endParaRPr>
          </a:p>
          <a:p>
            <a:pPr marL="0" lvl="0" indent="0" algn="l" rtl="0">
              <a:lnSpc>
                <a:spcPct val="100000"/>
              </a:lnSpc>
              <a:spcBef>
                <a:spcPts val="0"/>
              </a:spcBef>
              <a:spcAft>
                <a:spcPts val="0"/>
              </a:spcAft>
              <a:buNone/>
            </a:pPr>
            <a:r>
              <a:rPr lang="en" sz="1400">
                <a:solidFill>
                  <a:srgbClr val="2B2B2B"/>
                </a:solidFill>
                <a:highlight>
                  <a:srgbClr val="FFFFFF"/>
                </a:highlight>
              </a:rPr>
              <a:t>xxxx:xxxx:xxxx:xxxx:xxxx:xxxx:xxxx:xxxx</a:t>
            </a:r>
            <a:endParaRPr sz="1400">
              <a:solidFill>
                <a:srgbClr val="2B2B2B"/>
              </a:solidFill>
              <a:highlight>
                <a:srgbClr val="FFFFFF"/>
              </a:highlight>
            </a:endParaRPr>
          </a:p>
          <a:p>
            <a:pPr marL="0" lvl="0" indent="0" algn="l" rtl="0">
              <a:lnSpc>
                <a:spcPct val="100000"/>
              </a:lnSpc>
              <a:spcBef>
                <a:spcPts val="0"/>
              </a:spcBef>
              <a:spcAft>
                <a:spcPts val="0"/>
              </a:spcAft>
              <a:buNone/>
            </a:pPr>
            <a:endParaRPr sz="1400">
              <a:solidFill>
                <a:srgbClr val="2B2B2B"/>
              </a:solidFill>
              <a:highlight>
                <a:srgbClr val="FFFFFF"/>
              </a:highlight>
            </a:endParaRPr>
          </a:p>
          <a:p>
            <a:pPr marL="0" lvl="0" indent="0" algn="l" rtl="0">
              <a:lnSpc>
                <a:spcPct val="100000"/>
              </a:lnSpc>
              <a:spcBef>
                <a:spcPts val="0"/>
              </a:spcBef>
              <a:spcAft>
                <a:spcPts val="0"/>
              </a:spcAft>
              <a:buNone/>
            </a:pPr>
            <a:r>
              <a:rPr lang="en" sz="1400">
                <a:solidFill>
                  <a:srgbClr val="2B2B2B"/>
                </a:solidFill>
                <a:highlight>
                  <a:srgbClr val="FFFFFF"/>
                </a:highlight>
              </a:rPr>
              <a:t>2000:0000:0000:0023:0200:0000:0000:33e0</a:t>
            </a:r>
            <a:endParaRPr sz="1400">
              <a:solidFill>
                <a:srgbClr val="2B2B2B"/>
              </a:solidFill>
              <a:highlight>
                <a:srgbClr val="FFFFFF"/>
              </a:highlight>
            </a:endParaRPr>
          </a:p>
          <a:p>
            <a:pPr marL="0" lvl="0" indent="0" algn="l" rtl="0">
              <a:lnSpc>
                <a:spcPct val="100000"/>
              </a:lnSpc>
              <a:spcBef>
                <a:spcPts val="0"/>
              </a:spcBef>
              <a:spcAft>
                <a:spcPts val="0"/>
              </a:spcAft>
              <a:buNone/>
            </a:pPr>
            <a:endParaRPr sz="1100">
              <a:solidFill>
                <a:srgbClr val="2B2B2B"/>
              </a:solidFill>
              <a:highlight>
                <a:srgbClr val="FFFFFF"/>
              </a:highlight>
            </a:endParaRPr>
          </a:p>
        </p:txBody>
      </p:sp>
      <p:pic>
        <p:nvPicPr>
          <p:cNvPr id="112" name="Google Shape;112;p20"/>
          <p:cNvPicPr preferRelativeResize="0"/>
          <p:nvPr/>
        </p:nvPicPr>
        <p:blipFill>
          <a:blip r:embed="rId3">
            <a:alphaModFix/>
          </a:blip>
          <a:stretch>
            <a:fillRect/>
          </a:stretch>
        </p:blipFill>
        <p:spPr>
          <a:xfrm>
            <a:off x="4282651" y="945850"/>
            <a:ext cx="4667275" cy="325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152400" y="1157713"/>
            <a:ext cx="8839199" cy="2828086"/>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1561</Words>
  <Application>Microsoft Office PowerPoint</Application>
  <PresentationFormat>Bildschirmpräsentation (16:9)</PresentationFormat>
  <Paragraphs>193</Paragraphs>
  <Slides>17</Slides>
  <Notes>17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Arial</vt:lpstr>
      <vt:lpstr>PT Sans Narrow</vt:lpstr>
      <vt:lpstr>Open Sans</vt:lpstr>
      <vt:lpstr>Verdana</vt:lpstr>
      <vt:lpstr>Tropic</vt:lpstr>
      <vt:lpstr>IP Adresse</vt:lpstr>
      <vt:lpstr>Inhalt</vt:lpstr>
      <vt:lpstr>Wo kommt die IP-Adresse her? </vt:lpstr>
      <vt:lpstr>IP Versionen</vt:lpstr>
      <vt:lpstr>Aufbau frühere Versionen der IP-Adresse</vt:lpstr>
      <vt:lpstr>Aufbau einer IPv4 Adresse </vt:lpstr>
      <vt:lpstr>Lösungen des IPv4 Adressen Problems</vt:lpstr>
      <vt:lpstr>Aufbau eine IPv6</vt:lpstr>
      <vt:lpstr>PowerPoint-Präsentation</vt:lpstr>
      <vt:lpstr>Arten von IPv6 Adressen</vt:lpstr>
      <vt:lpstr>Arten von IPv6 Adressen</vt:lpstr>
      <vt:lpstr>Private IP-Adresse </vt:lpstr>
      <vt:lpstr>Besondere IP-Adressen </vt:lpstr>
      <vt:lpstr>Besondere IP-Adressen  </vt:lpstr>
      <vt:lpstr>Dynamic IP</vt:lpstr>
      <vt:lpstr>Static IP</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Adresse</dc:title>
  <cp:lastModifiedBy>Martin</cp:lastModifiedBy>
  <cp:revision>1</cp:revision>
  <dcterms:modified xsi:type="dcterms:W3CDTF">2020-05-05T10:43:36Z</dcterms:modified>
</cp:coreProperties>
</file>