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Gantt-Diagramm%20zur%20Datumsnachverfolgung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DE057F0-F925-4C9D-8490-973580297FDF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D94-4FF2-85DE-45600ED14A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C7CCB1-AEC7-4ACE-9812-BE57C1D9E81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D94-4FF2-85DE-45600ED14A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7856732-2DA7-456A-A0FF-2626D98A7F5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D94-4FF2-85DE-45600ED14A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1443B6C-C2C5-468C-989C-1006E3D211B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D94-4FF2-85DE-45600ED14A0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12D78A8-3258-4129-9ADA-186FE180CE0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D94-4FF2-85DE-45600ED14A0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257EC07-8A88-4A48-8804-B81EA6FB2C5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D94-4FF2-85DE-45600ED14A0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C2DEAD1-64A1-4F50-9887-147D0F52E1D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D94-4FF2-85DE-45600ED14A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x"/>
            <c:errBarType val="plus"/>
            <c:errValType val="cust"/>
            <c:noEndCap val="1"/>
            <c:plus>
              <c:numRef>
                <c:f>'[Gantt-Diagramm zur Datumsnachverfolgung1]Dynam. Diagrammdaten (ausgebl.)'!$D$15:$D$21</c:f>
                <c:numCache>
                  <c:formatCode>General</c:formatCode>
                  <c:ptCount val="7"/>
                  <c:pt idx="0">
                    <c:v>2</c:v>
                  </c:pt>
                  <c:pt idx="1">
                    <c:v>2</c:v>
                  </c:pt>
                  <c:pt idx="2">
                    <c:v>9</c:v>
                  </c:pt>
                  <c:pt idx="3">
                    <c:v>2</c:v>
                  </c:pt>
                  <c:pt idx="4">
                    <c:v>15</c:v>
                  </c:pt>
                  <c:pt idx="5">
                    <c:v>31</c:v>
                  </c:pt>
                  <c:pt idx="6">
                    <c:v>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1016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xVal>
            <c:numRef>
              <c:f>'[Gantt-Diagramm zur Datumsnachverfolgung1]Dynam. Diagrammdaten (ausgebl.)'!$C$15:$C$21</c:f>
              <c:numCache>
                <c:formatCode>m/d/yyyy</c:formatCode>
                <c:ptCount val="7"/>
                <c:pt idx="0">
                  <c:v>45386</c:v>
                </c:pt>
                <c:pt idx="1">
                  <c:v>45392</c:v>
                </c:pt>
                <c:pt idx="2">
                  <c:v>45393</c:v>
                </c:pt>
                <c:pt idx="3">
                  <c:v>45413</c:v>
                </c:pt>
                <c:pt idx="4">
                  <c:v>45415</c:v>
                </c:pt>
                <c:pt idx="5">
                  <c:v>45430</c:v>
                </c:pt>
                <c:pt idx="6">
                  <c:v>45401</c:v>
                </c:pt>
              </c:numCache>
            </c:numRef>
          </c:xVal>
          <c:yVal>
            <c:numRef>
              <c:f>'[Gantt-Diagramm zur Datumsnachverfolgung1]Dynam. Diagrammdaten (ausgebl.)'!$E$15:$E$21</c:f>
              <c:numCache>
                <c:formatCode>General</c:formatCode>
                <c:ptCount val="7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'[Gantt-Diagramm zur Datumsnachverfolgung1]Dynam. Diagrammdaten (ausgebl.)'!$B$15:$B$21</c15:f>
                <c15:dlblRangeCache>
                  <c:ptCount val="7"/>
                  <c:pt idx="0">
                    <c:v>Planung Projektziele und Aufgaben</c:v>
                  </c:pt>
                  <c:pt idx="1">
                    <c:v>Einarbeitung in 3D-Drucken</c:v>
                  </c:pt>
                  <c:pt idx="2">
                    <c:v>3D-Druck von Beispielen</c:v>
                  </c:pt>
                  <c:pt idx="3">
                    <c:v>Datenerhebung (Bilder)</c:v>
                  </c:pt>
                  <c:pt idx="4">
                    <c:v>Ansätze recherchieren und auswählen</c:v>
                  </c:pt>
                  <c:pt idx="5">
                    <c:v>Aktivität 6</c:v>
                  </c:pt>
                  <c:pt idx="6">
                    <c:v>Aktivität 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6D94-4FF2-85DE-45600ED14A01}"/>
            </c:ext>
          </c:extLst>
        </c:ser>
        <c:ser>
          <c:idx val="1"/>
          <c:order val="1"/>
          <c:tx>
            <c:strRef>
              <c:f>'[Gantt-Diagramm zur Datumsnachverfolgung1]Dynam. Diagrammdaten (ausgebl.)'!$B$2</c:f>
              <c:strCache>
                <c:ptCount val="1"/>
                <c:pt idx="0">
                  <c:v>Heute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411C6B6-CCE0-4DF0-B8FC-2CE090C6C055}" type="CELLRANGE">
                      <a:rPr lang="en-US"/>
                      <a:pPr>
                        <a:defRPr sz="1100">
                          <a:solidFill>
                            <a:schemeClr val="bg2"/>
                          </a:solidFill>
                        </a:defRPr>
                      </a:pPr>
                      <a:t>[ZELLBEREICH]</a:t>
                    </a:fld>
                    <a:endParaRPr lang="de-D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D94-4FF2-85DE-45600ED14A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D94-4FF2-85DE-45600ED14A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errBars>
            <c:errDir val="y"/>
            <c:errBarType val="minus"/>
            <c:errValType val="percentage"/>
            <c:noEndCap val="0"/>
            <c:val val="100"/>
            <c:spPr>
              <a:noFill/>
              <a:ln w="254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c:spPr>
          </c:errBars>
          <c:xVal>
            <c:numRef>
              <c:f>'[Gantt-Diagramm zur Datumsnachverfolgung1]Dynam. Diagrammdaten (ausgebl.)'!$B$4:$B$5</c:f>
              <c:numCache>
                <c:formatCode>m/d/yyyy</c:formatCode>
                <c:ptCount val="2"/>
                <c:pt idx="0">
                  <c:v>45386</c:v>
                </c:pt>
                <c:pt idx="1">
                  <c:v>45386</c:v>
                </c:pt>
              </c:numCache>
            </c:numRef>
          </c:xVal>
          <c:yVal>
            <c:numRef>
              <c:f>'[Gantt-Diagramm zur Datumsnachverfolgung1]Dynam. Diagrammdaten (ausgebl.)'!$C$4:$C$5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'[Gantt-Diagramm zur Datumsnachverfolgung1]Dynam. Diagrammdaten (ausgebl.)'!$B$2</c15:f>
                <c15:dlblRangeCache>
                  <c:ptCount val="1"/>
                  <c:pt idx="0">
                    <c:v>Heute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6D94-4FF2-85DE-45600ED14A01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 cap="rnd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95E9DCD-B639-4C14-A96C-9CBF090A9B78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D94-4FF2-85DE-45600ED14A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349B0A-0771-41F2-AEDB-ED11C6FFAAB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D94-4FF2-85DE-45600ED14A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DB21248-D680-43FD-BA6F-EBA2700182E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D94-4FF2-85DE-45600ED14A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22088B-449D-487C-9326-AC6FC1F26DC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D94-4FF2-85DE-45600ED14A0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8068B9-4533-4DD8-B248-166E5F054B8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D94-4FF2-85DE-45600ED14A0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9D0D628-F2D8-4B50-B397-F43087082D4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D94-4FF2-85DE-45600ED14A0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72C0742-787C-4979-8050-803E81CC697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D94-4FF2-85DE-45600ED14A0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239BA0E-FD3E-49CE-BF0D-05F5FEFD0B7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D94-4FF2-85DE-45600ED14A0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5E288DE-AC5D-44C3-A65D-43CA151797E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D94-4FF2-85DE-45600ED14A0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CB784AE-1B8F-4287-85A1-ADCB1278254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D94-4FF2-85DE-45600ED14A0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F356501-4DED-405F-94A1-7F71E1F0A4B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D94-4FF2-85DE-45600ED14A0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1115F3B-4B70-4F33-919B-E8824EEFD01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D94-4FF2-85DE-45600ED14A0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F8F3481-1621-495D-9D41-2EA8EBA76F6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D94-4FF2-85DE-45600ED14A0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BE73E3E-577D-4AEA-A11C-AEACF1C643B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D94-4FF2-85DE-45600ED14A0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6B9E4C6-A4DC-48AF-9217-7740B4CEFEF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D94-4FF2-85DE-45600ED14A0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6D94-4FF2-85DE-45600ED14A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'[Gantt-Diagramm zur Datumsnachverfolgung1]Dynam. Diagrammdaten (ausgebl.)'!$H$18:$H$32</c:f>
              <c:numCache>
                <c:formatCode>m/d/yyyy</c:formatCode>
                <c:ptCount val="15"/>
                <c:pt idx="0">
                  <c:v>45396</c:v>
                </c:pt>
                <c:pt idx="1">
                  <c:v>45401</c:v>
                </c:pt>
                <c:pt idx="2">
                  <c:v>45401</c:v>
                </c:pt>
                <c:pt idx="3">
                  <c:v>45401</c:v>
                </c:pt>
                <c:pt idx="4">
                  <c:v>45401</c:v>
                </c:pt>
                <c:pt idx="5">
                  <c:v>45401</c:v>
                </c:pt>
                <c:pt idx="6">
                  <c:v>45401</c:v>
                </c:pt>
                <c:pt idx="7">
                  <c:v>45401</c:v>
                </c:pt>
                <c:pt idx="8">
                  <c:v>45401</c:v>
                </c:pt>
                <c:pt idx="9">
                  <c:v>45401</c:v>
                </c:pt>
                <c:pt idx="10">
                  <c:v>45401</c:v>
                </c:pt>
                <c:pt idx="11">
                  <c:v>45401</c:v>
                </c:pt>
                <c:pt idx="12">
                  <c:v>45401</c:v>
                </c:pt>
                <c:pt idx="13">
                  <c:v>45401</c:v>
                </c:pt>
                <c:pt idx="14">
                  <c:v>45401</c:v>
                </c:pt>
              </c:numCache>
            </c:numRef>
          </c:xVal>
          <c:yVal>
            <c:numRef>
              <c:f>'[Gantt-Diagramm zur Datumsnachverfolgung1]Dynam. Diagrammdaten (ausgebl.)'!$I$18:$I$33</c:f>
              <c:numCache>
                <c:formatCode>General</c:formatCode>
                <c:ptCount val="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'[Gantt-Diagramm zur Datumsnachverfolgung1]Dynam. Diagrammdaten (ausgebl.)'!$G$18:$G$33</c15:f>
                <c15:dlblRangeCache>
                  <c:ptCount val="16"/>
                  <c:pt idx="0">
                    <c:v>Meilenstein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6D94-4FF2-85DE-45600ED14A0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48526048"/>
        <c:axId val="648522240"/>
      </c:scatterChart>
      <c:valAx>
        <c:axId val="64852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101600" cap="flat" cmpd="sng" algn="ctr">
            <a:solidFill>
              <a:schemeClr val="accent6"/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8522240"/>
        <c:crosses val="autoZero"/>
        <c:crossBetween val="midCat"/>
        <c:majorUnit val="5"/>
      </c:valAx>
      <c:valAx>
        <c:axId val="648522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648526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5E7AC-4330-4A07-9E1B-4762518E89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CE2EE2-4FE6-490C-AE9C-8848B54C1AE9}">
      <dgm:prSet/>
      <dgm:spPr/>
      <dgm:t>
        <a:bodyPr/>
        <a:lstStyle/>
        <a:p>
          <a:r>
            <a:rPr lang="de-DE" b="1"/>
            <a:t>Spezifisch</a:t>
          </a:r>
          <a:r>
            <a:rPr lang="de-DE"/>
            <a:t>: Erkennung von Anomalien bei 3D-Drucken anhand von Bildern</a:t>
          </a:r>
          <a:endParaRPr lang="en-US"/>
        </a:p>
      </dgm:t>
    </dgm:pt>
    <dgm:pt modelId="{F9D2BFA2-D73B-4B64-A4C3-8AB5F5522BBF}" type="parTrans" cxnId="{F8A9DE5B-578B-4F56-B05F-2FED6344DD72}">
      <dgm:prSet/>
      <dgm:spPr/>
      <dgm:t>
        <a:bodyPr/>
        <a:lstStyle/>
        <a:p>
          <a:endParaRPr lang="en-US"/>
        </a:p>
      </dgm:t>
    </dgm:pt>
    <dgm:pt modelId="{FEE4224C-835B-4BBD-ADA4-44C8F682A74E}" type="sibTrans" cxnId="{F8A9DE5B-578B-4F56-B05F-2FED6344DD72}">
      <dgm:prSet/>
      <dgm:spPr/>
      <dgm:t>
        <a:bodyPr/>
        <a:lstStyle/>
        <a:p>
          <a:endParaRPr lang="en-US"/>
        </a:p>
      </dgm:t>
    </dgm:pt>
    <dgm:pt modelId="{B00847DD-1C17-44DB-B5A4-A4644EB33C0E}">
      <dgm:prSet/>
      <dgm:spPr/>
      <dgm:t>
        <a:bodyPr/>
        <a:lstStyle/>
        <a:p>
          <a:r>
            <a:rPr lang="de-DE" b="1"/>
            <a:t>Messbar</a:t>
          </a:r>
          <a:r>
            <a:rPr lang="de-DE"/>
            <a:t>: 80-prozentige Genauigkeit bei der Klassifizierung als in Ordnung / fehlerhaft</a:t>
          </a:r>
          <a:endParaRPr lang="en-US"/>
        </a:p>
      </dgm:t>
    </dgm:pt>
    <dgm:pt modelId="{A4481771-9B4A-43F9-9F93-F075AE2C8B8D}" type="parTrans" cxnId="{4258F9C8-1C75-4B9F-9C7C-B7492401CD71}">
      <dgm:prSet/>
      <dgm:spPr/>
      <dgm:t>
        <a:bodyPr/>
        <a:lstStyle/>
        <a:p>
          <a:endParaRPr lang="en-US"/>
        </a:p>
      </dgm:t>
    </dgm:pt>
    <dgm:pt modelId="{122C050C-1D41-4E1F-9FED-1C402D432D74}" type="sibTrans" cxnId="{4258F9C8-1C75-4B9F-9C7C-B7492401CD71}">
      <dgm:prSet/>
      <dgm:spPr/>
      <dgm:t>
        <a:bodyPr/>
        <a:lstStyle/>
        <a:p>
          <a:endParaRPr lang="en-US"/>
        </a:p>
      </dgm:t>
    </dgm:pt>
    <dgm:pt modelId="{A4AA1A27-B4C9-499D-BAD0-6CF014A85CA6}">
      <dgm:prSet/>
      <dgm:spPr/>
      <dgm:t>
        <a:bodyPr/>
        <a:lstStyle/>
        <a:p>
          <a:r>
            <a:rPr lang="de-DE" b="1"/>
            <a:t>Akzeptierbar / Erreichbar</a:t>
          </a:r>
          <a:r>
            <a:rPr lang="de-DE"/>
            <a:t>:  Evaluation von 3 verschiedenen Ansätzen / Modellen zur Erkennung</a:t>
          </a:r>
          <a:endParaRPr lang="en-US"/>
        </a:p>
      </dgm:t>
    </dgm:pt>
    <dgm:pt modelId="{26F5114E-6875-43F9-8CD1-B260FBF084DA}" type="parTrans" cxnId="{34E76566-0067-4A78-AABA-19E49690778F}">
      <dgm:prSet/>
      <dgm:spPr/>
      <dgm:t>
        <a:bodyPr/>
        <a:lstStyle/>
        <a:p>
          <a:endParaRPr lang="en-US"/>
        </a:p>
      </dgm:t>
    </dgm:pt>
    <dgm:pt modelId="{6E19EB4C-F9BA-4142-88F0-B7D99A2D9BC4}" type="sibTrans" cxnId="{34E76566-0067-4A78-AABA-19E49690778F}">
      <dgm:prSet/>
      <dgm:spPr/>
      <dgm:t>
        <a:bodyPr/>
        <a:lstStyle/>
        <a:p>
          <a:endParaRPr lang="en-US"/>
        </a:p>
      </dgm:t>
    </dgm:pt>
    <dgm:pt modelId="{0116C4F1-C5F7-413C-9E2A-C9499AA68201}">
      <dgm:prSet/>
      <dgm:spPr/>
      <dgm:t>
        <a:bodyPr/>
        <a:lstStyle/>
        <a:p>
          <a:r>
            <a:rPr lang="de-DE" b="1"/>
            <a:t>Realistisch</a:t>
          </a:r>
          <a:r>
            <a:rPr lang="de-DE"/>
            <a:t>: Grundsätzliche Machbarkeit der Ansätze kann innerhalb des Projektrahmens abgeschätzt werden</a:t>
          </a:r>
          <a:endParaRPr lang="en-US"/>
        </a:p>
      </dgm:t>
    </dgm:pt>
    <dgm:pt modelId="{394C5D95-15FA-4DC2-A844-21542A2F8B06}" type="parTrans" cxnId="{1E9F95F4-A564-4B5F-A0B5-FB1BEC42EC84}">
      <dgm:prSet/>
      <dgm:spPr/>
      <dgm:t>
        <a:bodyPr/>
        <a:lstStyle/>
        <a:p>
          <a:endParaRPr lang="en-US"/>
        </a:p>
      </dgm:t>
    </dgm:pt>
    <dgm:pt modelId="{5135448B-311D-4A7E-9F27-0E9A8A8982F4}" type="sibTrans" cxnId="{1E9F95F4-A564-4B5F-A0B5-FB1BEC42EC84}">
      <dgm:prSet/>
      <dgm:spPr/>
      <dgm:t>
        <a:bodyPr/>
        <a:lstStyle/>
        <a:p>
          <a:endParaRPr lang="en-US"/>
        </a:p>
      </dgm:t>
    </dgm:pt>
    <dgm:pt modelId="{1BC85427-B9BA-4807-A63C-E8F292396FE9}">
      <dgm:prSet/>
      <dgm:spPr/>
      <dgm:t>
        <a:bodyPr/>
        <a:lstStyle/>
        <a:p>
          <a:r>
            <a:rPr lang="de-DE" b="1"/>
            <a:t>Terminiert</a:t>
          </a:r>
          <a:r>
            <a:rPr lang="de-DE"/>
            <a:t>: Frist bis Ende des Semesters</a:t>
          </a:r>
          <a:endParaRPr lang="en-US"/>
        </a:p>
      </dgm:t>
    </dgm:pt>
    <dgm:pt modelId="{0A66167C-3182-4902-A91C-4AD0F523C26D}" type="parTrans" cxnId="{339B2E30-983B-4DF7-A7F2-EC9A629A11BD}">
      <dgm:prSet/>
      <dgm:spPr/>
      <dgm:t>
        <a:bodyPr/>
        <a:lstStyle/>
        <a:p>
          <a:endParaRPr lang="en-US"/>
        </a:p>
      </dgm:t>
    </dgm:pt>
    <dgm:pt modelId="{D50C0743-56D2-4AED-B499-2FA44D97EAF6}" type="sibTrans" cxnId="{339B2E30-983B-4DF7-A7F2-EC9A629A11BD}">
      <dgm:prSet/>
      <dgm:spPr/>
      <dgm:t>
        <a:bodyPr/>
        <a:lstStyle/>
        <a:p>
          <a:endParaRPr lang="en-US"/>
        </a:p>
      </dgm:t>
    </dgm:pt>
    <dgm:pt modelId="{7C4A662D-03D3-4681-9A78-1429E9517674}" type="pres">
      <dgm:prSet presAssocID="{9205E7AC-4330-4A07-9E1B-4762518E8900}" presName="root" presStyleCnt="0">
        <dgm:presLayoutVars>
          <dgm:dir/>
          <dgm:resizeHandles val="exact"/>
        </dgm:presLayoutVars>
      </dgm:prSet>
      <dgm:spPr/>
    </dgm:pt>
    <dgm:pt modelId="{CC480C12-F538-4FE0-A259-1741FEDE54D5}" type="pres">
      <dgm:prSet presAssocID="{69CE2EE2-4FE6-490C-AE9C-8848B54C1AE9}" presName="compNode" presStyleCnt="0"/>
      <dgm:spPr/>
    </dgm:pt>
    <dgm:pt modelId="{016BD142-0882-4568-AC6D-99F1ACD4E6B2}" type="pres">
      <dgm:prSet presAssocID="{69CE2EE2-4FE6-490C-AE9C-8848B54C1AE9}" presName="bgRect" presStyleLbl="bgShp" presStyleIdx="0" presStyleCnt="5"/>
      <dgm:spPr/>
    </dgm:pt>
    <dgm:pt modelId="{BE917207-4893-412B-9352-0AEB3807D1EF}" type="pres">
      <dgm:prSet presAssocID="{69CE2EE2-4FE6-490C-AE9C-8848B54C1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CA41EFDF-5CCF-4E75-BA5F-769298358A12}" type="pres">
      <dgm:prSet presAssocID="{69CE2EE2-4FE6-490C-AE9C-8848B54C1AE9}" presName="spaceRect" presStyleCnt="0"/>
      <dgm:spPr/>
    </dgm:pt>
    <dgm:pt modelId="{176C3B97-D72F-4139-81BA-46DA94091FEF}" type="pres">
      <dgm:prSet presAssocID="{69CE2EE2-4FE6-490C-AE9C-8848B54C1AE9}" presName="parTx" presStyleLbl="revTx" presStyleIdx="0" presStyleCnt="5">
        <dgm:presLayoutVars>
          <dgm:chMax val="0"/>
          <dgm:chPref val="0"/>
        </dgm:presLayoutVars>
      </dgm:prSet>
      <dgm:spPr/>
    </dgm:pt>
    <dgm:pt modelId="{4CBB041B-E7C5-47B4-ABFC-49654742674F}" type="pres">
      <dgm:prSet presAssocID="{FEE4224C-835B-4BBD-ADA4-44C8F682A74E}" presName="sibTrans" presStyleCnt="0"/>
      <dgm:spPr/>
    </dgm:pt>
    <dgm:pt modelId="{1E71A446-22D3-479F-A76E-5E4D857ED38D}" type="pres">
      <dgm:prSet presAssocID="{B00847DD-1C17-44DB-B5A4-A4644EB33C0E}" presName="compNode" presStyleCnt="0"/>
      <dgm:spPr/>
    </dgm:pt>
    <dgm:pt modelId="{9775EF94-90DB-448D-9EC9-F4058D469CFD}" type="pres">
      <dgm:prSet presAssocID="{B00847DD-1C17-44DB-B5A4-A4644EB33C0E}" presName="bgRect" presStyleLbl="bgShp" presStyleIdx="1" presStyleCnt="5"/>
      <dgm:spPr/>
    </dgm:pt>
    <dgm:pt modelId="{FBB0223C-2F81-4B59-820C-D84E985CE559}" type="pres">
      <dgm:prSet presAssocID="{B00847DD-1C17-44DB-B5A4-A4644EB33C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F103112-0C0E-400C-AE87-156B7F69A11B}" type="pres">
      <dgm:prSet presAssocID="{B00847DD-1C17-44DB-B5A4-A4644EB33C0E}" presName="spaceRect" presStyleCnt="0"/>
      <dgm:spPr/>
    </dgm:pt>
    <dgm:pt modelId="{C7B3D4BA-BD05-4FA5-990D-DCD2D19E48AB}" type="pres">
      <dgm:prSet presAssocID="{B00847DD-1C17-44DB-B5A4-A4644EB33C0E}" presName="parTx" presStyleLbl="revTx" presStyleIdx="1" presStyleCnt="5">
        <dgm:presLayoutVars>
          <dgm:chMax val="0"/>
          <dgm:chPref val="0"/>
        </dgm:presLayoutVars>
      </dgm:prSet>
      <dgm:spPr/>
    </dgm:pt>
    <dgm:pt modelId="{C5EAAB44-2103-4479-A3F7-F74D74C28049}" type="pres">
      <dgm:prSet presAssocID="{122C050C-1D41-4E1F-9FED-1C402D432D74}" presName="sibTrans" presStyleCnt="0"/>
      <dgm:spPr/>
    </dgm:pt>
    <dgm:pt modelId="{4E991D09-51F2-4AB7-B324-BFAA1449DF1A}" type="pres">
      <dgm:prSet presAssocID="{A4AA1A27-B4C9-499D-BAD0-6CF014A85CA6}" presName="compNode" presStyleCnt="0"/>
      <dgm:spPr/>
    </dgm:pt>
    <dgm:pt modelId="{24F5043A-924B-4183-861B-349862D3321E}" type="pres">
      <dgm:prSet presAssocID="{A4AA1A27-B4C9-499D-BAD0-6CF014A85CA6}" presName="bgRect" presStyleLbl="bgShp" presStyleIdx="2" presStyleCnt="5"/>
      <dgm:spPr/>
    </dgm:pt>
    <dgm:pt modelId="{5257BB22-5B71-4F11-8F61-F27564909221}" type="pres">
      <dgm:prSet presAssocID="{A4AA1A27-B4C9-499D-BAD0-6CF014A85C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C55900A-8DC4-44DA-A327-ACA83F569066}" type="pres">
      <dgm:prSet presAssocID="{A4AA1A27-B4C9-499D-BAD0-6CF014A85CA6}" presName="spaceRect" presStyleCnt="0"/>
      <dgm:spPr/>
    </dgm:pt>
    <dgm:pt modelId="{A69CC71E-517C-4DCF-9C65-00E1F7A1E22B}" type="pres">
      <dgm:prSet presAssocID="{A4AA1A27-B4C9-499D-BAD0-6CF014A85CA6}" presName="parTx" presStyleLbl="revTx" presStyleIdx="2" presStyleCnt="5">
        <dgm:presLayoutVars>
          <dgm:chMax val="0"/>
          <dgm:chPref val="0"/>
        </dgm:presLayoutVars>
      </dgm:prSet>
      <dgm:spPr/>
    </dgm:pt>
    <dgm:pt modelId="{E8FD8CD7-1119-4C7B-8B18-723AE171C1D7}" type="pres">
      <dgm:prSet presAssocID="{6E19EB4C-F9BA-4142-88F0-B7D99A2D9BC4}" presName="sibTrans" presStyleCnt="0"/>
      <dgm:spPr/>
    </dgm:pt>
    <dgm:pt modelId="{7E574392-9F19-437F-9B7E-10B576B04E5E}" type="pres">
      <dgm:prSet presAssocID="{0116C4F1-C5F7-413C-9E2A-C9499AA68201}" presName="compNode" presStyleCnt="0"/>
      <dgm:spPr/>
    </dgm:pt>
    <dgm:pt modelId="{A92847BE-BFDA-4E6B-A340-2CC69B83B2C6}" type="pres">
      <dgm:prSet presAssocID="{0116C4F1-C5F7-413C-9E2A-C9499AA68201}" presName="bgRect" presStyleLbl="bgShp" presStyleIdx="3" presStyleCnt="5"/>
      <dgm:spPr/>
    </dgm:pt>
    <dgm:pt modelId="{373F52F3-E330-44A8-8CBE-A99BF7A17A13}" type="pres">
      <dgm:prSet presAssocID="{0116C4F1-C5F7-413C-9E2A-C9499AA682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79B7C2B-4AE5-4140-9FEF-8B21F8B26165}" type="pres">
      <dgm:prSet presAssocID="{0116C4F1-C5F7-413C-9E2A-C9499AA68201}" presName="spaceRect" presStyleCnt="0"/>
      <dgm:spPr/>
    </dgm:pt>
    <dgm:pt modelId="{DE892B11-4BD9-4A13-ABC8-C8B1AEDE02FC}" type="pres">
      <dgm:prSet presAssocID="{0116C4F1-C5F7-413C-9E2A-C9499AA68201}" presName="parTx" presStyleLbl="revTx" presStyleIdx="3" presStyleCnt="5">
        <dgm:presLayoutVars>
          <dgm:chMax val="0"/>
          <dgm:chPref val="0"/>
        </dgm:presLayoutVars>
      </dgm:prSet>
      <dgm:spPr/>
    </dgm:pt>
    <dgm:pt modelId="{3D992E88-783B-48F2-AE0F-2AB9DC88D241}" type="pres">
      <dgm:prSet presAssocID="{5135448B-311D-4A7E-9F27-0E9A8A8982F4}" presName="sibTrans" presStyleCnt="0"/>
      <dgm:spPr/>
    </dgm:pt>
    <dgm:pt modelId="{05488B82-4A2E-4DD5-A67C-4F1E8A0A1D68}" type="pres">
      <dgm:prSet presAssocID="{1BC85427-B9BA-4807-A63C-E8F292396FE9}" presName="compNode" presStyleCnt="0"/>
      <dgm:spPr/>
    </dgm:pt>
    <dgm:pt modelId="{19C6CFE8-FDCF-4267-B64E-2787C6F1031A}" type="pres">
      <dgm:prSet presAssocID="{1BC85427-B9BA-4807-A63C-E8F292396FE9}" presName="bgRect" presStyleLbl="bgShp" presStyleIdx="4" presStyleCnt="5"/>
      <dgm:spPr/>
    </dgm:pt>
    <dgm:pt modelId="{13188AB9-18D6-4EF8-B2CB-D803D6F56F64}" type="pres">
      <dgm:prSet presAssocID="{1BC85427-B9BA-4807-A63C-E8F292396F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A33C3D43-1820-4047-B887-FCB6F4C500B1}" type="pres">
      <dgm:prSet presAssocID="{1BC85427-B9BA-4807-A63C-E8F292396FE9}" presName="spaceRect" presStyleCnt="0"/>
      <dgm:spPr/>
    </dgm:pt>
    <dgm:pt modelId="{2B848BFF-DE6B-42E0-AA5C-046E7BD739FD}" type="pres">
      <dgm:prSet presAssocID="{1BC85427-B9BA-4807-A63C-E8F292396FE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2562501-0728-48E1-9B01-AA37F9714317}" type="presOf" srcId="{A4AA1A27-B4C9-499D-BAD0-6CF014A85CA6}" destId="{A69CC71E-517C-4DCF-9C65-00E1F7A1E22B}" srcOrd="0" destOrd="0" presId="urn:microsoft.com/office/officeart/2018/2/layout/IconVerticalSolidList"/>
    <dgm:cxn modelId="{8A2B2D1C-7371-4121-A7BA-434C6CD52208}" type="presOf" srcId="{0116C4F1-C5F7-413C-9E2A-C9499AA68201}" destId="{DE892B11-4BD9-4A13-ABC8-C8B1AEDE02FC}" srcOrd="0" destOrd="0" presId="urn:microsoft.com/office/officeart/2018/2/layout/IconVerticalSolidList"/>
    <dgm:cxn modelId="{339B2E30-983B-4DF7-A7F2-EC9A629A11BD}" srcId="{9205E7AC-4330-4A07-9E1B-4762518E8900}" destId="{1BC85427-B9BA-4807-A63C-E8F292396FE9}" srcOrd="4" destOrd="0" parTransId="{0A66167C-3182-4902-A91C-4AD0F523C26D}" sibTransId="{D50C0743-56D2-4AED-B499-2FA44D97EAF6}"/>
    <dgm:cxn modelId="{6CAB463F-F6A3-42AC-814A-DD0DFBBFAF31}" type="presOf" srcId="{1BC85427-B9BA-4807-A63C-E8F292396FE9}" destId="{2B848BFF-DE6B-42E0-AA5C-046E7BD739FD}" srcOrd="0" destOrd="0" presId="urn:microsoft.com/office/officeart/2018/2/layout/IconVerticalSolidList"/>
    <dgm:cxn modelId="{F8A9DE5B-578B-4F56-B05F-2FED6344DD72}" srcId="{9205E7AC-4330-4A07-9E1B-4762518E8900}" destId="{69CE2EE2-4FE6-490C-AE9C-8848B54C1AE9}" srcOrd="0" destOrd="0" parTransId="{F9D2BFA2-D73B-4B64-A4C3-8AB5F5522BBF}" sibTransId="{FEE4224C-835B-4BBD-ADA4-44C8F682A74E}"/>
    <dgm:cxn modelId="{A27DC15C-CBE7-4EE7-9A90-7790FFBEC4A8}" type="presOf" srcId="{69CE2EE2-4FE6-490C-AE9C-8848B54C1AE9}" destId="{176C3B97-D72F-4139-81BA-46DA94091FEF}" srcOrd="0" destOrd="0" presId="urn:microsoft.com/office/officeart/2018/2/layout/IconVerticalSolidList"/>
    <dgm:cxn modelId="{34E76566-0067-4A78-AABA-19E49690778F}" srcId="{9205E7AC-4330-4A07-9E1B-4762518E8900}" destId="{A4AA1A27-B4C9-499D-BAD0-6CF014A85CA6}" srcOrd="2" destOrd="0" parTransId="{26F5114E-6875-43F9-8CD1-B260FBF084DA}" sibTransId="{6E19EB4C-F9BA-4142-88F0-B7D99A2D9BC4}"/>
    <dgm:cxn modelId="{3E23F891-BB8A-4FBB-94F8-6469D83241BE}" type="presOf" srcId="{9205E7AC-4330-4A07-9E1B-4762518E8900}" destId="{7C4A662D-03D3-4681-9A78-1429E9517674}" srcOrd="0" destOrd="0" presId="urn:microsoft.com/office/officeart/2018/2/layout/IconVerticalSolidList"/>
    <dgm:cxn modelId="{4258F9C8-1C75-4B9F-9C7C-B7492401CD71}" srcId="{9205E7AC-4330-4A07-9E1B-4762518E8900}" destId="{B00847DD-1C17-44DB-B5A4-A4644EB33C0E}" srcOrd="1" destOrd="0" parTransId="{A4481771-9B4A-43F9-9F93-F075AE2C8B8D}" sibTransId="{122C050C-1D41-4E1F-9FED-1C402D432D74}"/>
    <dgm:cxn modelId="{1E9F95F4-A564-4B5F-A0B5-FB1BEC42EC84}" srcId="{9205E7AC-4330-4A07-9E1B-4762518E8900}" destId="{0116C4F1-C5F7-413C-9E2A-C9499AA68201}" srcOrd="3" destOrd="0" parTransId="{394C5D95-15FA-4DC2-A844-21542A2F8B06}" sibTransId="{5135448B-311D-4A7E-9F27-0E9A8A8982F4}"/>
    <dgm:cxn modelId="{1F0AADF5-DB65-497D-BCCA-C00FF33FE816}" type="presOf" srcId="{B00847DD-1C17-44DB-B5A4-A4644EB33C0E}" destId="{C7B3D4BA-BD05-4FA5-990D-DCD2D19E48AB}" srcOrd="0" destOrd="0" presId="urn:microsoft.com/office/officeart/2018/2/layout/IconVerticalSolidList"/>
    <dgm:cxn modelId="{95B4556A-CE71-42D5-B458-C42CC1462816}" type="presParOf" srcId="{7C4A662D-03D3-4681-9A78-1429E9517674}" destId="{CC480C12-F538-4FE0-A259-1741FEDE54D5}" srcOrd="0" destOrd="0" presId="urn:microsoft.com/office/officeart/2018/2/layout/IconVerticalSolidList"/>
    <dgm:cxn modelId="{E9D95E5A-54CD-40D3-8FC7-D36AD11F676E}" type="presParOf" srcId="{CC480C12-F538-4FE0-A259-1741FEDE54D5}" destId="{016BD142-0882-4568-AC6D-99F1ACD4E6B2}" srcOrd="0" destOrd="0" presId="urn:microsoft.com/office/officeart/2018/2/layout/IconVerticalSolidList"/>
    <dgm:cxn modelId="{B77AC970-E399-4DBC-B799-FB3D0E9B0C5E}" type="presParOf" srcId="{CC480C12-F538-4FE0-A259-1741FEDE54D5}" destId="{BE917207-4893-412B-9352-0AEB3807D1EF}" srcOrd="1" destOrd="0" presId="urn:microsoft.com/office/officeart/2018/2/layout/IconVerticalSolidList"/>
    <dgm:cxn modelId="{1864C3E8-2BAA-43A6-9605-96642B0C0CBD}" type="presParOf" srcId="{CC480C12-F538-4FE0-A259-1741FEDE54D5}" destId="{CA41EFDF-5CCF-4E75-BA5F-769298358A12}" srcOrd="2" destOrd="0" presId="urn:microsoft.com/office/officeart/2018/2/layout/IconVerticalSolidList"/>
    <dgm:cxn modelId="{45750698-E56F-4CBA-BA92-88904620D50A}" type="presParOf" srcId="{CC480C12-F538-4FE0-A259-1741FEDE54D5}" destId="{176C3B97-D72F-4139-81BA-46DA94091FEF}" srcOrd="3" destOrd="0" presId="urn:microsoft.com/office/officeart/2018/2/layout/IconVerticalSolidList"/>
    <dgm:cxn modelId="{6E873560-C720-4F41-A6F1-7028402F507B}" type="presParOf" srcId="{7C4A662D-03D3-4681-9A78-1429E9517674}" destId="{4CBB041B-E7C5-47B4-ABFC-49654742674F}" srcOrd="1" destOrd="0" presId="urn:microsoft.com/office/officeart/2018/2/layout/IconVerticalSolidList"/>
    <dgm:cxn modelId="{0073C884-3924-4973-A4C0-88616BCF7273}" type="presParOf" srcId="{7C4A662D-03D3-4681-9A78-1429E9517674}" destId="{1E71A446-22D3-479F-A76E-5E4D857ED38D}" srcOrd="2" destOrd="0" presId="urn:microsoft.com/office/officeart/2018/2/layout/IconVerticalSolidList"/>
    <dgm:cxn modelId="{27CC9B81-40CA-4985-9FB0-1E1B39B2194B}" type="presParOf" srcId="{1E71A446-22D3-479F-A76E-5E4D857ED38D}" destId="{9775EF94-90DB-448D-9EC9-F4058D469CFD}" srcOrd="0" destOrd="0" presId="urn:microsoft.com/office/officeart/2018/2/layout/IconVerticalSolidList"/>
    <dgm:cxn modelId="{C4F50085-BD9A-4D73-8C54-A988DBF11A31}" type="presParOf" srcId="{1E71A446-22D3-479F-A76E-5E4D857ED38D}" destId="{FBB0223C-2F81-4B59-820C-D84E985CE559}" srcOrd="1" destOrd="0" presId="urn:microsoft.com/office/officeart/2018/2/layout/IconVerticalSolidList"/>
    <dgm:cxn modelId="{2AD4BA33-0DA4-4E43-92A5-774834F27638}" type="presParOf" srcId="{1E71A446-22D3-479F-A76E-5E4D857ED38D}" destId="{6F103112-0C0E-400C-AE87-156B7F69A11B}" srcOrd="2" destOrd="0" presId="urn:microsoft.com/office/officeart/2018/2/layout/IconVerticalSolidList"/>
    <dgm:cxn modelId="{F9532EFC-96A5-4001-9E05-0F8EF73A0DB0}" type="presParOf" srcId="{1E71A446-22D3-479F-A76E-5E4D857ED38D}" destId="{C7B3D4BA-BD05-4FA5-990D-DCD2D19E48AB}" srcOrd="3" destOrd="0" presId="urn:microsoft.com/office/officeart/2018/2/layout/IconVerticalSolidList"/>
    <dgm:cxn modelId="{172BEA27-5264-4F00-B21A-9A5A887AC604}" type="presParOf" srcId="{7C4A662D-03D3-4681-9A78-1429E9517674}" destId="{C5EAAB44-2103-4479-A3F7-F74D74C28049}" srcOrd="3" destOrd="0" presId="urn:microsoft.com/office/officeart/2018/2/layout/IconVerticalSolidList"/>
    <dgm:cxn modelId="{E271F6A3-340A-44E3-A151-5C6DB0E5EF9D}" type="presParOf" srcId="{7C4A662D-03D3-4681-9A78-1429E9517674}" destId="{4E991D09-51F2-4AB7-B324-BFAA1449DF1A}" srcOrd="4" destOrd="0" presId="urn:microsoft.com/office/officeart/2018/2/layout/IconVerticalSolidList"/>
    <dgm:cxn modelId="{F3FC289B-8A8A-44B7-B11B-C93CD7D2662F}" type="presParOf" srcId="{4E991D09-51F2-4AB7-B324-BFAA1449DF1A}" destId="{24F5043A-924B-4183-861B-349862D3321E}" srcOrd="0" destOrd="0" presId="urn:microsoft.com/office/officeart/2018/2/layout/IconVerticalSolidList"/>
    <dgm:cxn modelId="{DBD6086F-E657-45F3-BD08-2FAB30A86B67}" type="presParOf" srcId="{4E991D09-51F2-4AB7-B324-BFAA1449DF1A}" destId="{5257BB22-5B71-4F11-8F61-F27564909221}" srcOrd="1" destOrd="0" presId="urn:microsoft.com/office/officeart/2018/2/layout/IconVerticalSolidList"/>
    <dgm:cxn modelId="{5622115D-41DD-4799-9865-7970A9633CF7}" type="presParOf" srcId="{4E991D09-51F2-4AB7-B324-BFAA1449DF1A}" destId="{3C55900A-8DC4-44DA-A327-ACA83F569066}" srcOrd="2" destOrd="0" presId="urn:microsoft.com/office/officeart/2018/2/layout/IconVerticalSolidList"/>
    <dgm:cxn modelId="{0EDEADD8-A630-48FD-B3B4-83984D60B328}" type="presParOf" srcId="{4E991D09-51F2-4AB7-B324-BFAA1449DF1A}" destId="{A69CC71E-517C-4DCF-9C65-00E1F7A1E22B}" srcOrd="3" destOrd="0" presId="urn:microsoft.com/office/officeart/2018/2/layout/IconVerticalSolidList"/>
    <dgm:cxn modelId="{C701CC20-425B-4D41-B6FD-4BD9EF212120}" type="presParOf" srcId="{7C4A662D-03D3-4681-9A78-1429E9517674}" destId="{E8FD8CD7-1119-4C7B-8B18-723AE171C1D7}" srcOrd="5" destOrd="0" presId="urn:microsoft.com/office/officeart/2018/2/layout/IconVerticalSolidList"/>
    <dgm:cxn modelId="{E763A10D-9032-4A88-B9EA-186219EDA9BA}" type="presParOf" srcId="{7C4A662D-03D3-4681-9A78-1429E9517674}" destId="{7E574392-9F19-437F-9B7E-10B576B04E5E}" srcOrd="6" destOrd="0" presId="urn:microsoft.com/office/officeart/2018/2/layout/IconVerticalSolidList"/>
    <dgm:cxn modelId="{ED4EDD58-39FD-43F5-AAF0-B0670652A63C}" type="presParOf" srcId="{7E574392-9F19-437F-9B7E-10B576B04E5E}" destId="{A92847BE-BFDA-4E6B-A340-2CC69B83B2C6}" srcOrd="0" destOrd="0" presId="urn:microsoft.com/office/officeart/2018/2/layout/IconVerticalSolidList"/>
    <dgm:cxn modelId="{AD9E4FF0-EDC3-426D-99B4-632180DCC9E2}" type="presParOf" srcId="{7E574392-9F19-437F-9B7E-10B576B04E5E}" destId="{373F52F3-E330-44A8-8CBE-A99BF7A17A13}" srcOrd="1" destOrd="0" presId="urn:microsoft.com/office/officeart/2018/2/layout/IconVerticalSolidList"/>
    <dgm:cxn modelId="{B50BD907-9BA7-43D3-B331-DF2731D8833C}" type="presParOf" srcId="{7E574392-9F19-437F-9B7E-10B576B04E5E}" destId="{579B7C2B-4AE5-4140-9FEF-8B21F8B26165}" srcOrd="2" destOrd="0" presId="urn:microsoft.com/office/officeart/2018/2/layout/IconVerticalSolidList"/>
    <dgm:cxn modelId="{B08C9FA1-37B3-4AD9-9800-E4810EFC736F}" type="presParOf" srcId="{7E574392-9F19-437F-9B7E-10B576B04E5E}" destId="{DE892B11-4BD9-4A13-ABC8-C8B1AEDE02FC}" srcOrd="3" destOrd="0" presId="urn:microsoft.com/office/officeart/2018/2/layout/IconVerticalSolidList"/>
    <dgm:cxn modelId="{A3CAD8CC-BADF-4C59-B0D5-9F452DD88DCE}" type="presParOf" srcId="{7C4A662D-03D3-4681-9A78-1429E9517674}" destId="{3D992E88-783B-48F2-AE0F-2AB9DC88D241}" srcOrd="7" destOrd="0" presId="urn:microsoft.com/office/officeart/2018/2/layout/IconVerticalSolidList"/>
    <dgm:cxn modelId="{2D3521C4-F8FD-4806-9433-818A9723D817}" type="presParOf" srcId="{7C4A662D-03D3-4681-9A78-1429E9517674}" destId="{05488B82-4A2E-4DD5-A67C-4F1E8A0A1D68}" srcOrd="8" destOrd="0" presId="urn:microsoft.com/office/officeart/2018/2/layout/IconVerticalSolidList"/>
    <dgm:cxn modelId="{D4019C03-B475-4B5A-91ED-609A0CA55D68}" type="presParOf" srcId="{05488B82-4A2E-4DD5-A67C-4F1E8A0A1D68}" destId="{19C6CFE8-FDCF-4267-B64E-2787C6F1031A}" srcOrd="0" destOrd="0" presId="urn:microsoft.com/office/officeart/2018/2/layout/IconVerticalSolidList"/>
    <dgm:cxn modelId="{281722C8-C0CE-47CB-A8F0-6850D09C67E7}" type="presParOf" srcId="{05488B82-4A2E-4DD5-A67C-4F1E8A0A1D68}" destId="{13188AB9-18D6-4EF8-B2CB-D803D6F56F64}" srcOrd="1" destOrd="0" presId="urn:microsoft.com/office/officeart/2018/2/layout/IconVerticalSolidList"/>
    <dgm:cxn modelId="{BB9FC793-BB86-42A1-A42F-7C3680D03DDF}" type="presParOf" srcId="{05488B82-4A2E-4DD5-A67C-4F1E8A0A1D68}" destId="{A33C3D43-1820-4047-B887-FCB6F4C500B1}" srcOrd="2" destOrd="0" presId="urn:microsoft.com/office/officeart/2018/2/layout/IconVerticalSolidList"/>
    <dgm:cxn modelId="{DE79EE07-DA1A-4E1A-AB30-A19D629742BA}" type="presParOf" srcId="{05488B82-4A2E-4DD5-A67C-4F1E8A0A1D68}" destId="{2B848BFF-DE6B-42E0-AA5C-046E7BD73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BD142-0882-4568-AC6D-99F1ACD4E6B2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17207-4893-412B-9352-0AEB3807D1EF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C3B97-D72F-4139-81BA-46DA94091FEF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Spezifisch</a:t>
          </a:r>
          <a:r>
            <a:rPr lang="de-DE" sz="1700" kern="1200"/>
            <a:t>: Erkennung von Anomalien bei 3D-Drucken anhand von Bildern</a:t>
          </a:r>
          <a:endParaRPr lang="en-US" sz="1700" kern="1200"/>
        </a:p>
      </dsp:txBody>
      <dsp:txXfrm>
        <a:off x="1059754" y="4307"/>
        <a:ext cx="5304469" cy="917536"/>
      </dsp:txXfrm>
    </dsp:sp>
    <dsp:sp modelId="{9775EF94-90DB-448D-9EC9-F4058D469CFD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0223C-2F81-4B59-820C-D84E985CE55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D4BA-BD05-4FA5-990D-DCD2D19E48AB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Messbar</a:t>
          </a:r>
          <a:r>
            <a:rPr lang="de-DE" sz="1700" kern="1200"/>
            <a:t>: 80-prozentige Genauigkeit bei der Klassifizierung als in Ordnung / fehlerhaft</a:t>
          </a:r>
          <a:endParaRPr lang="en-US" sz="1700" kern="1200"/>
        </a:p>
      </dsp:txBody>
      <dsp:txXfrm>
        <a:off x="1059754" y="1151227"/>
        <a:ext cx="5304469" cy="917536"/>
      </dsp:txXfrm>
    </dsp:sp>
    <dsp:sp modelId="{24F5043A-924B-4183-861B-349862D3321E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7BB22-5B71-4F11-8F61-F2756490922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C71E-517C-4DCF-9C65-00E1F7A1E22B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Akzeptierbar / Erreichbar</a:t>
          </a:r>
          <a:r>
            <a:rPr lang="de-DE" sz="1700" kern="1200"/>
            <a:t>:  Evaluation von 3 verschiedenen Ansätzen / Modellen zur Erkennung</a:t>
          </a:r>
          <a:endParaRPr lang="en-US" sz="1700" kern="1200"/>
        </a:p>
      </dsp:txBody>
      <dsp:txXfrm>
        <a:off x="1059754" y="2298147"/>
        <a:ext cx="5304469" cy="917536"/>
      </dsp:txXfrm>
    </dsp:sp>
    <dsp:sp modelId="{A92847BE-BFDA-4E6B-A340-2CC69B83B2C6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F52F3-E330-44A8-8CBE-A99BF7A17A1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92B11-4BD9-4A13-ABC8-C8B1AEDE02FC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Realistisch</a:t>
          </a:r>
          <a:r>
            <a:rPr lang="de-DE" sz="1700" kern="1200"/>
            <a:t>: Grundsätzliche Machbarkeit der Ansätze kann innerhalb des Projektrahmens abgeschätzt werden</a:t>
          </a:r>
          <a:endParaRPr lang="en-US" sz="1700" kern="1200"/>
        </a:p>
      </dsp:txBody>
      <dsp:txXfrm>
        <a:off x="1059754" y="3445068"/>
        <a:ext cx="5304469" cy="917536"/>
      </dsp:txXfrm>
    </dsp:sp>
    <dsp:sp modelId="{19C6CFE8-FDCF-4267-B64E-2787C6F1031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88AB9-18D6-4EF8-B2CB-D803D6F56F64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48BFF-DE6B-42E0-AA5C-046E7BD739FD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Terminiert</a:t>
          </a:r>
          <a:r>
            <a:rPr lang="de-DE" sz="1700" kern="1200"/>
            <a:t>: Frist bis Ende des Semesters</a:t>
          </a:r>
          <a:endParaRPr lang="en-US" sz="1700" kern="1200"/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AE70B-2D05-444F-87D8-32868E40B2AC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FB84-A2D1-4EB0-A552-3587A3A11C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9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35840-ABCC-2E6E-FE4F-BD0C83B5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FB7C7D-67AD-7899-4CB4-CE4F298E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A4325-49EC-CD71-15DC-DA7C002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352D8-31CC-F938-4563-45A9FDB2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196E5-0542-ACAD-547B-29EFE5F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6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4FEA-2862-D6CA-1226-0FA79BDD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B131F5-64DC-CC99-BB49-DAC0526E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F4807-F0AC-13B7-F1CA-806B83EE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2A934-7C13-17B9-05BC-14B55617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68BC6-5AC4-1B29-779C-0D22D681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4041F1-1FB9-93E0-A7B1-EC678717C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5E0364-49B2-79A3-D1FE-1DA12E34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885B5-0641-C190-D360-08C09611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1A5DB-82C8-DCD4-EAD8-92720330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AA2F9-2B64-442F-5459-5412157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0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AD4C-7FEC-4E58-A903-7CDB7570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4E29C-4E22-903C-9A7A-06CEBD42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0E5E6-5351-95E5-D363-2D11051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EF1F3-4F74-6571-F4F5-632B3740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E4FD4-8AD7-5C20-5B38-82D63D7E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B2446-452B-383C-469F-489989D8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B1283-037E-2771-45F0-F1B27476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9482D-6145-72AD-6E7B-C915CD22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EBF92-0494-423F-87A2-F54EC3F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A3A36-B43C-F6F6-1E6B-722A105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1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7590-5FF2-7E08-CEDF-78AA58B5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17E44-9027-AEB3-78E5-53D3808BB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5430EF-6CB1-0532-3450-0519D196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3063F-CC57-E287-8A8A-EC05AC3E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6069E-E35A-4B43-A6D7-6FC28299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C98B8-2250-CCDD-32A2-0B41C707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38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7364F-C7E5-5E0B-8AB8-1BAC59B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3BB7D4-EFFB-F784-C261-D0F14639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EBFC93-F3DD-EC33-23C4-A0E7C65A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E37A78-E7BD-9725-3B1B-5139477C0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571B9D-FB0B-37EA-D724-493D49A0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B8C52B-AD0E-BF77-539C-8A4219B4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E17AB9-0784-B53A-52D0-DFBD100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9F1B66-84AA-3B1E-5D6E-D2EB7CD8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BC039-7834-C25C-1306-22AE6A59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C1DF3-AD13-A497-0C34-3B3391D0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AD3298-8075-6157-36DB-550DF0EB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42697-F0AF-EB92-5D95-70AC35D0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9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B7407B-B50A-10A9-95A9-0E0578C6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BDFEC-58C8-8822-3975-62BD704F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3D74B-470A-AA51-C049-E8810615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AB21C-8C83-0DD2-C84E-29CCEDA9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4A217-A28B-0ED7-8660-310D7777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6FD48-9E6A-9F09-C7E1-DFA4690A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3D20B-FDDB-4DCD-3A63-E629A28B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5DA52-ADB1-E192-27CC-696FFB1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246A-4F9F-B2D1-E2E5-C5675ADC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8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7E52F-DA6B-4081-57B1-F1005258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6F66F1-03B3-4DA5-2B69-567F12D4A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809199-645D-5A6F-923D-62C05C9A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5B3E1-6FFA-03EE-9D5F-36BA678A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791556-B727-72E8-4139-0578AA0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10481-1D2C-1588-0940-71F6D695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44513F-1345-BB75-188E-A63F1A89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463708-8D69-2CFE-9918-ACEB8A47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0F1F-BA31-40CC-399A-78CE1D82F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54741-3ABB-4E29-8C12-F2E137AA08E5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C975C-7EB6-5B82-D1EF-720ACB80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BCF69-9EC0-7AD7-87FD-B42E0885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3797E-5344-4336-BCDD-501CAAB4A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81222A-C2BA-B07E-6C57-5436C68B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de-DE" sz="5100">
                <a:solidFill>
                  <a:srgbClr val="FFFFFF"/>
                </a:solidFill>
              </a:rPr>
              <a:t>Anomalie-Erkennung zur Qualitätskontrolle von 3D-Druck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35831B-77E4-6977-107B-D64B43DA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Von Jakob Kramer, Niclas Hart, Tobias Saur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2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C3900-B386-FD0F-9B7E-0045720F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4000"/>
              <a:t>Projektziele (SMART)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CDC9179-D333-D64D-0A2D-7C60C3FA6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28664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1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98FB60-8B59-2CBA-9FF0-0B21B7F9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DE" dirty="0"/>
              <a:t>Vorgangstabelle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19F2404-1DD2-17C3-E8F8-ABED2F4F9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59609"/>
              </p:ext>
            </p:extLst>
          </p:nvPr>
        </p:nvGraphicFramePr>
        <p:xfrm>
          <a:off x="1813135" y="1926266"/>
          <a:ext cx="8565732" cy="435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62">
                  <a:extLst>
                    <a:ext uri="{9D8B030D-6E8A-4147-A177-3AD203B41FA5}">
                      <a16:colId xmlns:a16="http://schemas.microsoft.com/office/drawing/2014/main" val="2847393217"/>
                    </a:ext>
                  </a:extLst>
                </a:gridCol>
                <a:gridCol w="3629212">
                  <a:extLst>
                    <a:ext uri="{9D8B030D-6E8A-4147-A177-3AD203B41FA5}">
                      <a16:colId xmlns:a16="http://schemas.microsoft.com/office/drawing/2014/main" val="3540341549"/>
                    </a:ext>
                  </a:extLst>
                </a:gridCol>
                <a:gridCol w="1374576">
                  <a:extLst>
                    <a:ext uri="{9D8B030D-6E8A-4147-A177-3AD203B41FA5}">
                      <a16:colId xmlns:a16="http://schemas.microsoft.com/office/drawing/2014/main" val="2200168185"/>
                    </a:ext>
                  </a:extLst>
                </a:gridCol>
                <a:gridCol w="1255048">
                  <a:extLst>
                    <a:ext uri="{9D8B030D-6E8A-4147-A177-3AD203B41FA5}">
                      <a16:colId xmlns:a16="http://schemas.microsoft.com/office/drawing/2014/main" val="904285564"/>
                    </a:ext>
                  </a:extLst>
                </a:gridCol>
                <a:gridCol w="1587734">
                  <a:extLst>
                    <a:ext uri="{9D8B030D-6E8A-4147-A177-3AD203B41FA5}">
                      <a16:colId xmlns:a16="http://schemas.microsoft.com/office/drawing/2014/main" val="2422694515"/>
                    </a:ext>
                  </a:extLst>
                </a:gridCol>
              </a:tblGrid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Nr.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Vorgansbezeichnung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Dauer / Tage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Vorgänger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Nachfolger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3325318350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Planung Projektziele und Aufgaben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endParaRPr lang="de-DE" sz="1500"/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2, 5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678336469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2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Einarbeitung in 3D-Drucken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3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3614133641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3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3D-Druck von Beispieldrucken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21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2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4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3063481423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4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Datenerhebung (Bilder)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3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5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2078237023"/>
                  </a:ext>
                </a:extLst>
              </a:tr>
              <a:tr h="548396">
                <a:tc>
                  <a:txBody>
                    <a:bodyPr/>
                    <a:lstStyle/>
                    <a:p>
                      <a:r>
                        <a:rPr lang="de-DE" sz="1500"/>
                        <a:t>5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Ansätze für ML-Modelle recherchieren und auswählen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14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6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886658597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6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Implementierung der 3 Modell-Ansätze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21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5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4049472261"/>
                  </a:ext>
                </a:extLst>
              </a:tr>
              <a:tr h="548396"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Test / Auswertung / Vergleich der 3 Ansätze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6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8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170173694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8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Optimierung des gewählten Ansatzes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9, 10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3316179706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9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Ausarbeitung Projektbericht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8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11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3251890532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10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Ausarbeitung Projektpräsentation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7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8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11</a:t>
                      </a:r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1797828145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r>
                        <a:rPr lang="de-DE" sz="1500"/>
                        <a:t>11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Präsentation und Projektabschluss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1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9, 10</a:t>
                      </a:r>
                    </a:p>
                  </a:txBody>
                  <a:tcPr marL="74108" marR="74108" marT="37054" marB="37054"/>
                </a:tc>
                <a:tc>
                  <a:txBody>
                    <a:bodyPr/>
                    <a:lstStyle/>
                    <a:p>
                      <a:endParaRPr lang="de-DE" sz="1500"/>
                    </a:p>
                  </a:txBody>
                  <a:tcPr marL="74108" marR="74108" marT="37054" marB="37054"/>
                </a:tc>
                <a:extLst>
                  <a:ext uri="{0D108BD9-81ED-4DB2-BD59-A6C34878D82A}">
                    <a16:rowId xmlns:a16="http://schemas.microsoft.com/office/drawing/2014/main" val="196214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 descr="A Gantt Chart graphing 8 tasks and milestones at a time, with a highlighted marker tracking the current date. A scrollbar above the chart allows paginating through all of the tasks and milestones in the Chart Data worksheet.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81666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34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70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</vt:lpstr>
      <vt:lpstr>Anomalie-Erkennung zur Qualitätskontrolle von 3D-Druck</vt:lpstr>
      <vt:lpstr>Projektziele (SMART)</vt:lpstr>
      <vt:lpstr>Vorgangstabelle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Anomalieerkennung zur Qualitätskontrolle von 3D-Druck</dc:title>
  <dc:creator>Student Tobias Christopher Saur</dc:creator>
  <cp:lastModifiedBy>Student Tobias Christopher Saur</cp:lastModifiedBy>
  <cp:revision>4</cp:revision>
  <dcterms:created xsi:type="dcterms:W3CDTF">2024-04-04T09:52:26Z</dcterms:created>
  <dcterms:modified xsi:type="dcterms:W3CDTF">2024-04-04T10:41:49Z</dcterms:modified>
</cp:coreProperties>
</file>