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5a5362d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5a5362d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Zach/Darrien</a:t>
            </a:r>
            <a:endParaRPr/>
          </a:p>
          <a:p>
            <a:pPr indent="0" lvl="0" marL="0" rtl="0" algn="l">
              <a:spcBef>
                <a:spcPts val="0"/>
              </a:spcBef>
              <a:spcAft>
                <a:spcPts val="0"/>
              </a:spcAft>
              <a:buNone/>
            </a:pPr>
            <a:r>
              <a:rPr lang="en"/>
              <a:t>Here we have the updated use case sequence diagram for a simple login that we traced using the google chrome code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soon as the user inputs their credentials into the field, it triggers the keyboard I/O and the renderer encapsulates the information to be understood by the rest of the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login handler living in the browser, a call is made to the network stack to authenticate the info and an equals method returns true if the credentials are correct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 wants to save their password for the future, the browser will update to pending_password_</a:t>
            </a:r>
            <a:r>
              <a:rPr lang="en"/>
              <a:t>state and</a:t>
            </a:r>
            <a:r>
              <a:rPr lang="en"/>
              <a:t> the renderer will lay out the pending view to the 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user confirms the update, the update state is triggered in the password manager and the credentials are stored on the disk using Add login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return notifies the manager of the changes made and a view is displayed by the renderer onto the UI to indicate confirmation.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a5362d5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a5362d5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Zach/Darrien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Access to the source code allows for us to get a more in depth look at the individual function calls and variables being used by password manager</a:t>
            </a:r>
            <a:endParaRPr/>
          </a:p>
          <a:p>
            <a:pPr indent="-298450" lvl="0" marL="457200" rtl="0" algn="l">
              <a:spcBef>
                <a:spcPts val="0"/>
              </a:spcBef>
              <a:spcAft>
                <a:spcPts val="0"/>
              </a:spcAft>
              <a:buSzPts val="1100"/>
              <a:buChar char="-"/>
            </a:pPr>
            <a:r>
              <a:rPr lang="en"/>
              <a:t>Allowed us to see the role of </a:t>
            </a:r>
            <a:r>
              <a:rPr lang="en"/>
              <a:t>renderer,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933a09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5933a09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a5362d5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a5362d5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br>
              <a:rPr lang="en"/>
            </a:br>
            <a:endParaRPr/>
          </a:p>
          <a:p>
            <a:pPr indent="0" lvl="0" marL="0" rtl="0" algn="l">
              <a:spcBef>
                <a:spcPts val="0"/>
              </a:spcBef>
              <a:spcAft>
                <a:spcPts val="0"/>
              </a:spcAft>
              <a:buNone/>
            </a:pPr>
            <a:r>
              <a:rPr lang="en"/>
              <a:t>When we were learning to use, or "Understand" Understand, we found it was difficult to</a:t>
            </a:r>
            <a:endParaRPr/>
          </a:p>
          <a:p>
            <a:pPr indent="0" lvl="0" marL="0" rtl="0" algn="l">
              <a:spcBef>
                <a:spcPts val="0"/>
              </a:spcBef>
              <a:spcAft>
                <a:spcPts val="0"/>
              </a:spcAft>
              <a:buNone/>
            </a:pPr>
            <a:r>
              <a:rPr lang="en"/>
              <a:t>verify any one-way dependencies claimed in our conceptual architecture, due to the staggering amount of two-way dependencies </a:t>
            </a:r>
            <a:endParaRPr/>
          </a:p>
          <a:p>
            <a:pPr indent="0" lvl="0" marL="0" rtl="0" algn="l">
              <a:spcBef>
                <a:spcPts val="0"/>
              </a:spcBef>
              <a:spcAft>
                <a:spcPts val="0"/>
              </a:spcAft>
              <a:buNone/>
            </a:pPr>
            <a:r>
              <a:rPr lang="en"/>
              <a:t>from the subsystems in the minimized chrome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limited processing power of our own machines caused hardware limitations when assessing Chrome's codebase. The program hanged for virtually all</a:t>
            </a:r>
            <a:endParaRPr/>
          </a:p>
          <a:p>
            <a:pPr indent="0" lvl="0" marL="0" rtl="0" algn="l">
              <a:spcBef>
                <a:spcPts val="0"/>
              </a:spcBef>
              <a:spcAft>
                <a:spcPts val="0"/>
              </a:spcAft>
              <a:buNone/>
            </a:pPr>
            <a:r>
              <a:rPr lang="en"/>
              <a:t>significant actions, such as viewing a butterfly dependency diagram of a particular subsystem, and often crashed when trying to </a:t>
            </a:r>
            <a:endParaRPr/>
          </a:p>
          <a:p>
            <a:pPr indent="0" lvl="0" marL="0" rtl="0" algn="l">
              <a:spcBef>
                <a:spcPts val="0"/>
              </a:spcBef>
              <a:spcAft>
                <a:spcPts val="0"/>
              </a:spcAft>
              <a:buNone/>
            </a:pPr>
            <a:r>
              <a:rPr lang="en"/>
              <a:t>expand upon dependencies of architecture subsystems.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Expanding upon our group looking into Chrome, time constraints were a major limitation for the project, due to the massive size of the Chrome codebase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we implemented to remedy this issue was being consistent in labelling and mapping of the files we were working with. We iterated through a single </a:t>
            </a:r>
            <a:endParaRPr/>
          </a:p>
          <a:p>
            <a:pPr indent="0" lvl="0" marL="0" rtl="0" algn="l">
              <a:spcBef>
                <a:spcPts val="0"/>
              </a:spcBef>
              <a:spcAft>
                <a:spcPts val="0"/>
              </a:spcAft>
              <a:buNone/>
            </a:pPr>
            <a:r>
              <a:rPr lang="en"/>
              <a:t>Understand file, and group members verified the subdirectory contents of each assigned subsystem before moving forward </a:t>
            </a:r>
            <a:endParaRPr/>
          </a:p>
          <a:p>
            <a:pPr indent="0" lvl="0" marL="0" rtl="0" algn="l">
              <a:spcBef>
                <a:spcPts val="0"/>
              </a:spcBef>
              <a:spcAft>
                <a:spcPts val="0"/>
              </a:spcAft>
              <a:buNone/>
            </a:pPr>
            <a:r>
              <a:rPr lang="en"/>
              <a:t>with deriving the concrete architecture. Relevant files and function calls were delegated to a sub-team for further inspection and iteration prior to generating the sequence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a5362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a5362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Darrien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933a09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933a09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br>
              <a:rPr lang="en"/>
            </a:br>
            <a:br>
              <a:rPr lang="en"/>
            </a:br>
            <a:r>
              <a:rPr lang="en"/>
              <a:t>1. Good afternoon everyone. We're uBlock Origin, and we're here to present and discuss our proposed concrete architecture of Google Chrome.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(Introductions)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In this presentation, we will discuss how we used Undertand to analyze the source code of Chrome, compared these findings to what </a:t>
            </a:r>
            <a:endParaRPr/>
          </a:p>
          <a:p>
            <a:pPr indent="0" lvl="0" marL="0" rtl="0" algn="l">
              <a:spcBef>
                <a:spcPts val="0"/>
              </a:spcBef>
              <a:spcAft>
                <a:spcPts val="0"/>
              </a:spcAft>
              <a:buNone/>
            </a:pPr>
            <a:r>
              <a:rPr lang="en"/>
              <a:t>was derived earlier in our conceptual architecture, and what was done to create our concrete architecture diagram you will be looking in the next 2 slides.</a:t>
            </a:r>
            <a:endParaRPr/>
          </a:p>
          <a:p>
            <a:pPr indent="0" lvl="0" marL="0" rtl="0" algn="l">
              <a:spcBef>
                <a:spcPts val="0"/>
              </a:spcBef>
              <a:spcAft>
                <a:spcPts val="0"/>
              </a:spcAft>
              <a:buNone/>
            </a:pPr>
            <a:r>
              <a:rPr lang="en"/>
              <a:t>Other points of discussion will be:</a:t>
            </a:r>
            <a:endParaRPr/>
          </a:p>
          <a:p>
            <a:pPr indent="0" lvl="0" marL="0" rtl="0" algn="l">
              <a:spcBef>
                <a:spcPts val="0"/>
              </a:spcBef>
              <a:spcAft>
                <a:spcPts val="0"/>
              </a:spcAft>
              <a:buNone/>
            </a:pPr>
            <a:r>
              <a:rPr lang="en"/>
              <a:t>-The differences between our Concrete and Conceptual Architecture,</a:t>
            </a:r>
            <a:endParaRPr/>
          </a:p>
          <a:p>
            <a:pPr indent="0" lvl="0" marL="0" rtl="0" algn="l">
              <a:spcBef>
                <a:spcPts val="0"/>
              </a:spcBef>
              <a:spcAft>
                <a:spcPts val="0"/>
              </a:spcAft>
              <a:buNone/>
            </a:pPr>
            <a:r>
              <a:rPr lang="en"/>
              <a:t>-Reviewing the breakdown of a Concrete Architecture subsystem,</a:t>
            </a:r>
            <a:endParaRPr/>
          </a:p>
          <a:p>
            <a:pPr indent="0" lvl="0" marL="0" rtl="0" algn="l">
              <a:spcBef>
                <a:spcPts val="0"/>
              </a:spcBef>
              <a:spcAft>
                <a:spcPts val="0"/>
              </a:spcAft>
              <a:buNone/>
            </a:pPr>
            <a:r>
              <a:rPr lang="en"/>
              <a:t>-</a:t>
            </a:r>
            <a:r>
              <a:rPr lang="en"/>
              <a:t>Assessing</a:t>
            </a:r>
            <a:r>
              <a:rPr lang="en"/>
              <a:t> a sequence diagram for a user logging in and saving their password</a:t>
            </a:r>
            <a:endParaRPr/>
          </a:p>
          <a:p>
            <a:pPr indent="0" lvl="0" marL="0" rtl="0" algn="l">
              <a:spcBef>
                <a:spcPts val="0"/>
              </a:spcBef>
              <a:spcAft>
                <a:spcPts val="0"/>
              </a:spcAft>
              <a:buNone/>
            </a:pPr>
            <a:r>
              <a:rPr lang="en"/>
              <a:t>-And briefly introducing our proposed feature for Chrome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a5362d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a5362d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933a09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933a09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Derivation: We saw there were some with only 10 calls so we delved more into those to see what the calls were and whether we needed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Object-Oriented &amp; Implicit Invocation - after analyzing the source code, we no longer have a Layered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grouped our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933a09f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933a09f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933a09f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933a09f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our UI architecture, modules were stacked to save space. However, it’s not layered as you can see internal 2 way dependencies between components within the UI.  The whole UI has a dependency with the on the separate base entity. And it has 2 way dependencies with the renderer and the browser.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At the top of the UI arch we have ui/base which has a bunch of base classes implemented in every window such as layout, fullscreen and base_window.</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Next is the ui/compositor which is a compositing window manager that provides applications with an offscreen data buffer for each window.</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Next is ui/gfx which has a lot of code related to rendering graphics on the screen such as canvas, font, the animation folder.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Next is ui/events which contain files for handling events such as the event_handler and the event_dispatcher. Similar to the event entities we had in our conceptual which you’ll see in the next slide.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Next is the ui/views. Views is responsible for rendering, </a:t>
            </a:r>
            <a:r>
              <a:rPr lang="en"/>
              <a:t>event handling and</a:t>
            </a:r>
            <a:r>
              <a:rPr lang="en"/>
              <a:t> the screen layout.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Finally we have ui/web_dialoge which is responsible for for displaying the URL contents in a web modal dialogue.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And as you can see there is many internal dependencies within the UI.</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Other submodules exist in the UI, but we selected to show one’s with main external dependencies(most function calls) to Browser and Renderer, and those which provide “key” UI functionality</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933a09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933a09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Comparing it to our conceptual you can see it’s a lot more complex of a diagram. Conceptual relies on Display which would be similar to ui/views and then our event handler and event coordinator would be the ui/events. Our conceptual architecture implies that the event coordinator would outsource the events and tasks to the browser.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5a5362d5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5a5362d5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a:t>
            </a:r>
            <a:endParaRPr/>
          </a:p>
          <a:p>
            <a:pPr indent="0" lvl="0" marL="0" rtl="0" algn="l">
              <a:spcBef>
                <a:spcPts val="0"/>
              </a:spcBef>
              <a:spcAft>
                <a:spcPts val="0"/>
              </a:spcAft>
              <a:buNone/>
            </a:pPr>
            <a:r>
              <a:rPr lang="en"/>
              <a:t>-Previous concurrency model has remained the same even after delving into the concrete architecture.</a:t>
            </a:r>
            <a:endParaRPr/>
          </a:p>
          <a:p>
            <a:pPr indent="0" lvl="0" marL="0" rtl="0" algn="l">
              <a:spcBef>
                <a:spcPts val="0"/>
              </a:spcBef>
              <a:spcAft>
                <a:spcPts val="0"/>
              </a:spcAft>
              <a:buNone/>
            </a:pPr>
            <a:r>
              <a:rPr lang="en"/>
              <a:t>-All of Chrome’s services are separated into sandboxed processes to limit and control their communication for robustness and security</a:t>
            </a:r>
            <a:endParaRPr/>
          </a:p>
          <a:p>
            <a:pPr indent="0" lvl="0" marL="0" rtl="0" algn="l">
              <a:spcBef>
                <a:spcPts val="0"/>
              </a:spcBef>
              <a:spcAft>
                <a:spcPts val="0"/>
              </a:spcAft>
              <a:buNone/>
            </a:pPr>
            <a:r>
              <a:rPr lang="en"/>
              <a:t>-The browser-renderer relationship is a one-to-many, with browser spawning renderers for groupings of tabs using a model called Site Isolation</a:t>
            </a:r>
            <a:endParaRPr/>
          </a:p>
          <a:p>
            <a:pPr indent="0" lvl="0" marL="0" rtl="0" algn="l">
              <a:spcBef>
                <a:spcPts val="0"/>
              </a:spcBef>
              <a:spcAft>
                <a:spcPts val="0"/>
              </a:spcAft>
              <a:buNone/>
            </a:pPr>
            <a:r>
              <a:rPr lang="en"/>
              <a:t>-The Site Isolation model enforces that only tabs on the same site can be grouped together within the same process. However, tabs on the same site can be grouped in different tabs as long as pages that can script each other are grouped in the same process</a:t>
            </a:r>
            <a:endParaRPr/>
          </a:p>
          <a:p>
            <a:pPr indent="0" lvl="0" marL="0" rtl="0" algn="l">
              <a:spcBef>
                <a:spcPts val="0"/>
              </a:spcBef>
              <a:spcAft>
                <a:spcPts val="0"/>
              </a:spcAft>
              <a:buNone/>
            </a:pPr>
            <a:r>
              <a:rPr lang="en"/>
              <a:t>-Threads are used to split I/O and processing operations. The rationale is that if expensive processing and I/O is being done on the same thread, that processing can block the I/O from occuring, making it unresponsive</a:t>
            </a:r>
            <a:endParaRPr/>
          </a:p>
          <a:p>
            <a:pPr indent="0" lvl="0" marL="0" rtl="0" algn="l">
              <a:spcBef>
                <a:spcPts val="0"/>
              </a:spcBef>
              <a:spcAft>
                <a:spcPts val="0"/>
              </a:spcAft>
              <a:buNone/>
            </a:pPr>
            <a:r>
              <a:rPr lang="en"/>
              <a:t>-Finally, sequences are used to manage shared resources. A sequence is a set of tasks that are run one-by-one in posting order. These are preferred to locking mechanisms, as locking mechanisms could potentially hog important resources if they are being used for expensive computation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5a5362d5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5a5362d5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a:t>
            </a:r>
            <a:endParaRPr/>
          </a:p>
          <a:p>
            <a:pPr indent="0" lvl="0" marL="0" rtl="0" algn="l">
              <a:spcBef>
                <a:spcPts val="0"/>
              </a:spcBef>
              <a:spcAft>
                <a:spcPts val="0"/>
              </a:spcAft>
              <a:buNone/>
            </a:pPr>
            <a:r>
              <a:rPr lang="en"/>
              <a:t>-However, looking into the concrete architecture has revealed a lot about the actual systems used to support this concurrency model</a:t>
            </a:r>
            <a:endParaRPr/>
          </a:p>
          <a:p>
            <a:pPr indent="0" lvl="0" marL="0" rtl="0" algn="l">
              <a:spcBef>
                <a:spcPts val="0"/>
              </a:spcBef>
              <a:spcAft>
                <a:spcPts val="0"/>
              </a:spcAft>
              <a:buNone/>
            </a:pPr>
            <a:r>
              <a:rPr lang="en"/>
              <a:t>-One of these systems is Mojo. Mojo is the library that Google has developed to facilitate inter-process communication, and there’s an ongoing effort to replace any legacy IPC in Chrome with this system</a:t>
            </a:r>
            <a:endParaRPr/>
          </a:p>
          <a:p>
            <a:pPr indent="0" lvl="0" marL="0" rtl="0" algn="l">
              <a:spcBef>
                <a:spcPts val="0"/>
              </a:spcBef>
              <a:spcAft>
                <a:spcPts val="0"/>
              </a:spcAft>
              <a:buNone/>
            </a:pPr>
            <a:r>
              <a:rPr lang="en"/>
              <a:t>-The main purpose of this library is to provide IPC primitives, an interface description language, and a bindings generator that uses this IDL</a:t>
            </a:r>
            <a:endParaRPr/>
          </a:p>
          <a:p>
            <a:pPr indent="0" lvl="0" marL="0" rtl="0" algn="l">
              <a:spcBef>
                <a:spcPts val="0"/>
              </a:spcBef>
              <a:spcAft>
                <a:spcPts val="0"/>
              </a:spcAft>
              <a:buNone/>
            </a:pPr>
            <a:r>
              <a:rPr lang="en"/>
              <a:t>-This set of primitives consists of message pipes, data pipes, and shared buffers, and Google has built a higher level API on top of these to simplify their usage, and these are used extensively in the browser and renderer</a:t>
            </a:r>
            <a:endParaRPr/>
          </a:p>
          <a:p>
            <a:pPr indent="0" lvl="0" marL="0" rtl="0" algn="l">
              <a:spcBef>
                <a:spcPts val="0"/>
              </a:spcBef>
              <a:spcAft>
                <a:spcPts val="0"/>
              </a:spcAft>
              <a:buNone/>
            </a:pPr>
            <a:r>
              <a:rPr lang="en"/>
              <a:t>-Many of Chrome’s processes are linked statically to an “embedder” target within the mojo library and call Mojo’s init() method to initialize the Mojo Core</a:t>
            </a:r>
            <a:endParaRPr/>
          </a:p>
          <a:p>
            <a:pPr indent="0" lvl="0" marL="0" rtl="0" algn="l">
              <a:spcBef>
                <a:spcPts val="0"/>
              </a:spcBef>
              <a:spcAft>
                <a:spcPts val="0"/>
              </a:spcAft>
              <a:buNone/>
            </a:pPr>
            <a:r>
              <a:rPr lang="en"/>
              <a:t>-Once processes have initialized the Mojo core, they can instantiate interfaces to other processes using code created by the IDL and bindings generator, and their endpoints are stored in a hash table, which is quite low cost memory and time wise</a:t>
            </a:r>
            <a:endParaRPr/>
          </a:p>
          <a:p>
            <a:pPr indent="0" lvl="0" marL="0" rtl="0" algn="l">
              <a:spcBef>
                <a:spcPts val="0"/>
              </a:spcBef>
              <a:spcAft>
                <a:spcPts val="0"/>
              </a:spcAft>
              <a:buNone/>
            </a:pPr>
            <a:r>
              <a:rPr lang="en"/>
              <a:t>-Messages are also assigned IDs so that incoming messages can be queued and referenced and responded to later on</a:t>
            </a:r>
            <a:endParaRPr/>
          </a:p>
          <a:p>
            <a:pPr indent="0" lvl="0" marL="0" rtl="0" algn="l">
              <a:spcBef>
                <a:spcPts val="0"/>
              </a:spcBef>
              <a:spcAft>
                <a:spcPts val="0"/>
              </a:spcAft>
              <a:buNone/>
            </a:pPr>
            <a:r>
              <a:rPr lang="en"/>
              <a:t>-Finally, the ServiceRegistry provides primitives service registration and connection interfaces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Chrome Concrete Architecture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uBlock Origin</a:t>
            </a:r>
            <a:endParaRPr/>
          </a:p>
          <a:p>
            <a:pPr indent="0" lvl="0" marL="0" rtl="0" algn="ctr">
              <a:spcBef>
                <a:spcPts val="0"/>
              </a:spcBef>
              <a:spcAft>
                <a:spcPts val="0"/>
              </a:spcAft>
              <a:buNone/>
            </a:pPr>
            <a:r>
              <a:rPr lang="en"/>
              <a:t>CMPE 322 Assignment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88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Concrete Sequence Diagram - User login/password save</a:t>
            </a:r>
            <a:endParaRPr sz="3200"/>
          </a:p>
        </p:txBody>
      </p:sp>
      <p:pic>
        <p:nvPicPr>
          <p:cNvPr id="127" name="Google Shape;127;p22"/>
          <p:cNvPicPr preferRelativeResize="0"/>
          <p:nvPr/>
        </p:nvPicPr>
        <p:blipFill>
          <a:blip r:embed="rId3">
            <a:alphaModFix/>
          </a:blip>
          <a:stretch>
            <a:fillRect/>
          </a:stretch>
        </p:blipFill>
        <p:spPr>
          <a:xfrm>
            <a:off x="925413" y="540250"/>
            <a:ext cx="7293174" cy="4527050"/>
          </a:xfrm>
          <a:prstGeom prst="rect">
            <a:avLst/>
          </a:prstGeom>
          <a:noFill/>
          <a:ln>
            <a:noFill/>
          </a:ln>
        </p:spPr>
      </p:pic>
      <p:pic>
        <p:nvPicPr>
          <p:cNvPr id="128" name="Google Shape;128;p22"/>
          <p:cNvPicPr preferRelativeResize="0"/>
          <p:nvPr/>
        </p:nvPicPr>
        <p:blipFill>
          <a:blip r:embed="rId4">
            <a:alphaModFix/>
          </a:blip>
          <a:stretch>
            <a:fillRect/>
          </a:stretch>
        </p:blipFill>
        <p:spPr>
          <a:xfrm>
            <a:off x="6916825" y="4084875"/>
            <a:ext cx="1607450" cy="77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Compare</a:t>
            </a:r>
            <a:r>
              <a:rPr lang="en" sz="3200"/>
              <a:t> Sequence Diagram - User login/password save</a:t>
            </a:r>
            <a:endParaRPr sz="3200"/>
          </a:p>
        </p:txBody>
      </p:sp>
      <p:pic>
        <p:nvPicPr>
          <p:cNvPr id="134" name="Google Shape;134;p23"/>
          <p:cNvPicPr preferRelativeResize="0"/>
          <p:nvPr/>
        </p:nvPicPr>
        <p:blipFill>
          <a:blip r:embed="rId3">
            <a:alphaModFix/>
          </a:blip>
          <a:stretch>
            <a:fillRect/>
          </a:stretch>
        </p:blipFill>
        <p:spPr>
          <a:xfrm>
            <a:off x="139725" y="907675"/>
            <a:ext cx="4000349" cy="3602150"/>
          </a:xfrm>
          <a:prstGeom prst="rect">
            <a:avLst/>
          </a:prstGeom>
          <a:noFill/>
          <a:ln>
            <a:noFill/>
          </a:ln>
        </p:spPr>
      </p:pic>
      <p:pic>
        <p:nvPicPr>
          <p:cNvPr id="135" name="Google Shape;135;p23"/>
          <p:cNvPicPr preferRelativeResize="0"/>
          <p:nvPr/>
        </p:nvPicPr>
        <p:blipFill>
          <a:blip r:embed="rId4">
            <a:alphaModFix/>
          </a:blip>
          <a:stretch>
            <a:fillRect/>
          </a:stretch>
        </p:blipFill>
        <p:spPr>
          <a:xfrm>
            <a:off x="3861225" y="1366100"/>
            <a:ext cx="5064599" cy="3143725"/>
          </a:xfrm>
          <a:prstGeom prst="rect">
            <a:avLst/>
          </a:prstGeom>
          <a:noFill/>
          <a:ln>
            <a:noFill/>
          </a:ln>
        </p:spPr>
      </p:pic>
      <p:pic>
        <p:nvPicPr>
          <p:cNvPr id="136" name="Google Shape;136;p23"/>
          <p:cNvPicPr preferRelativeResize="0"/>
          <p:nvPr/>
        </p:nvPicPr>
        <p:blipFill>
          <a:blip r:embed="rId5">
            <a:alphaModFix/>
          </a:blip>
          <a:stretch>
            <a:fillRect/>
          </a:stretch>
        </p:blipFill>
        <p:spPr>
          <a:xfrm>
            <a:off x="7726150" y="4103950"/>
            <a:ext cx="1199675" cy="57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Feature for Assignment #3</a:t>
            </a:r>
            <a:endParaRPr/>
          </a:p>
        </p:txBody>
      </p:sp>
      <p:sp>
        <p:nvSpPr>
          <p:cNvPr id="142" name="Google Shape;14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Chrome Night Mode:</a:t>
            </a:r>
            <a:endParaRPr/>
          </a:p>
          <a:p>
            <a:pPr indent="-342900" lvl="0" marL="457200" rtl="0" algn="l">
              <a:spcBef>
                <a:spcPts val="1600"/>
              </a:spcBef>
              <a:spcAft>
                <a:spcPts val="0"/>
              </a:spcAft>
              <a:buSzPts val="1800"/>
              <a:buChar char="●"/>
            </a:pPr>
            <a:r>
              <a:rPr lang="en"/>
              <a:t>Subsystems involved: UI, Renderer, Browser (Data Persistence)</a:t>
            </a:r>
            <a:endParaRPr/>
          </a:p>
          <a:p>
            <a:pPr indent="-342900" lvl="0" marL="457200" rtl="0" algn="l">
              <a:spcBef>
                <a:spcPts val="0"/>
              </a:spcBef>
              <a:spcAft>
                <a:spcPts val="0"/>
              </a:spcAft>
              <a:buSzPts val="1800"/>
              <a:buChar char="●"/>
            </a:pPr>
            <a:r>
              <a:rPr lang="en"/>
              <a:t>Allow the user to toggle the Chrome window theme and page content colours between the standard light mode, and a new dark mode</a:t>
            </a:r>
            <a:endParaRPr/>
          </a:p>
          <a:p>
            <a:pPr indent="-317500" lvl="1" marL="914400" rtl="0" algn="l">
              <a:spcBef>
                <a:spcPts val="0"/>
              </a:spcBef>
              <a:spcAft>
                <a:spcPts val="0"/>
              </a:spcAft>
              <a:buSzPts val="1400"/>
              <a:buChar char="○"/>
            </a:pPr>
            <a:r>
              <a:rPr lang="en"/>
              <a:t>Invert Chrome’s application window colours (toolbar, windows, etc) - UI</a:t>
            </a:r>
            <a:endParaRPr/>
          </a:p>
          <a:p>
            <a:pPr indent="-317500" lvl="1" marL="914400" rtl="0" algn="l">
              <a:spcBef>
                <a:spcPts val="0"/>
              </a:spcBef>
              <a:spcAft>
                <a:spcPts val="0"/>
              </a:spcAft>
              <a:buSzPts val="1400"/>
              <a:buChar char="○"/>
            </a:pPr>
            <a:r>
              <a:rPr lang="en"/>
              <a:t>Invert Webpage colours while user browsing - Renderer (changes colour formatting)</a:t>
            </a:r>
            <a:endParaRPr/>
          </a:p>
          <a:p>
            <a:pPr indent="-342900" lvl="0" marL="457200" rtl="0" algn="l">
              <a:spcBef>
                <a:spcPts val="0"/>
              </a:spcBef>
              <a:spcAft>
                <a:spcPts val="0"/>
              </a:spcAft>
              <a:buSzPts val="1800"/>
              <a:buChar char="●"/>
            </a:pPr>
            <a:r>
              <a:rPr lang="en"/>
              <a:t>User’s can save night mode as a preference for certain sites or for schedule for a certain times of day, using Data Persistence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88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 Limitations</a:t>
            </a:r>
            <a:endParaRPr/>
          </a:p>
        </p:txBody>
      </p:sp>
      <p:sp>
        <p:nvSpPr>
          <p:cNvPr id="148" name="Google Shape;148;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Learning to use </a:t>
            </a:r>
            <a:r>
              <a:rPr lang="en"/>
              <a:t>Understand</a:t>
            </a:r>
            <a:endParaRPr/>
          </a:p>
          <a:p>
            <a:pPr indent="-317500" lvl="1" marL="914400" rtl="0" algn="l">
              <a:lnSpc>
                <a:spcPct val="150000"/>
              </a:lnSpc>
              <a:spcBef>
                <a:spcPts val="0"/>
              </a:spcBef>
              <a:spcAft>
                <a:spcPts val="0"/>
              </a:spcAft>
              <a:buSzPts val="1400"/>
              <a:buChar char="○"/>
            </a:pPr>
            <a:r>
              <a:rPr lang="en"/>
              <a:t>Difficult to verify one-way dependencies when actual architecture has few subsystems with many two-way dependencies</a:t>
            </a:r>
            <a:endParaRPr/>
          </a:p>
          <a:p>
            <a:pPr indent="-342900" lvl="0" marL="457200" rtl="0" algn="l">
              <a:lnSpc>
                <a:spcPct val="150000"/>
              </a:lnSpc>
              <a:spcBef>
                <a:spcPts val="0"/>
              </a:spcBef>
              <a:spcAft>
                <a:spcPts val="0"/>
              </a:spcAft>
              <a:buSzPts val="1800"/>
              <a:buChar char="●"/>
            </a:pPr>
            <a:r>
              <a:rPr lang="en"/>
              <a:t>Limited processing power of machines resulting in program crashes</a:t>
            </a:r>
            <a:endParaRPr/>
          </a:p>
          <a:p>
            <a:pPr indent="-342900" lvl="0" marL="457200" rtl="0" algn="l">
              <a:lnSpc>
                <a:spcPct val="150000"/>
              </a:lnSpc>
              <a:spcBef>
                <a:spcPts val="0"/>
              </a:spcBef>
              <a:spcAft>
                <a:spcPts val="0"/>
              </a:spcAft>
              <a:buSzPts val="1800"/>
              <a:buChar char="●"/>
            </a:pPr>
            <a:r>
              <a:rPr lang="en"/>
              <a:t>Team communication for mapping architecture changes</a:t>
            </a:r>
            <a:endParaRPr/>
          </a:p>
          <a:p>
            <a:pPr indent="-342900" lvl="0" marL="457200" rtl="0" algn="l">
              <a:lnSpc>
                <a:spcPct val="150000"/>
              </a:lnSpc>
              <a:spcBef>
                <a:spcPts val="0"/>
              </a:spcBef>
              <a:spcAft>
                <a:spcPts val="0"/>
              </a:spcAft>
              <a:buSzPts val="1800"/>
              <a:buChar char="●"/>
            </a:pPr>
            <a:r>
              <a:rPr lang="en"/>
              <a:t>Understanding Chromium’s codebase</a:t>
            </a:r>
            <a:endParaRPr/>
          </a:p>
          <a:p>
            <a:pPr indent="-317500" lvl="1" marL="914400" rtl="0" algn="l">
              <a:lnSpc>
                <a:spcPct val="150000"/>
              </a:lnSpc>
              <a:spcBef>
                <a:spcPts val="0"/>
              </a:spcBef>
              <a:spcAft>
                <a:spcPts val="0"/>
              </a:spcAft>
              <a:buSzPts val="1400"/>
              <a:buChar char="○"/>
            </a:pPr>
            <a:r>
              <a:rPr lang="en"/>
              <a:t>Time constraints with research + deriving concrete architecture</a:t>
            </a:r>
            <a:endParaRPr/>
          </a:p>
          <a:p>
            <a:pPr indent="-342900" lvl="0" marL="457200" rtl="0" algn="l">
              <a:lnSpc>
                <a:spcPct val="150000"/>
              </a:lnSpc>
              <a:spcBef>
                <a:spcPts val="0"/>
              </a:spcBef>
              <a:spcAft>
                <a:spcPts val="0"/>
              </a:spcAft>
              <a:buSzPts val="1800"/>
              <a:buChar char="●"/>
            </a:pPr>
            <a:r>
              <a:rPr lang="en"/>
              <a:t>Large (mature) software systems are hard to keep organized as updates are applied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4" name="Google Shape;154;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Source code revealed </a:t>
            </a:r>
            <a:r>
              <a:rPr lang="en"/>
              <a:t>discrepancies from the conceptual arch.</a:t>
            </a:r>
            <a:endParaRPr/>
          </a:p>
          <a:p>
            <a:pPr indent="-317500" lvl="1" marL="914400" rtl="0" algn="l">
              <a:spcBef>
                <a:spcPts val="0"/>
              </a:spcBef>
              <a:spcAft>
                <a:spcPts val="0"/>
              </a:spcAft>
              <a:buSzPts val="1400"/>
              <a:buChar char="○"/>
            </a:pPr>
            <a:r>
              <a:rPr lang="en"/>
              <a:t>Exploring concrete subsystems uncovered various overlooked dependencies.</a:t>
            </a:r>
            <a:endParaRPr/>
          </a:p>
          <a:p>
            <a:pPr indent="-342900" lvl="0" marL="457200" rtl="0" algn="l">
              <a:spcBef>
                <a:spcPts val="0"/>
              </a:spcBef>
              <a:spcAft>
                <a:spcPts val="0"/>
              </a:spcAft>
              <a:buSzPts val="1800"/>
              <a:buChar char="●"/>
            </a:pPr>
            <a:r>
              <a:rPr lang="en"/>
              <a:t>Concurrency model allows single browser process to spawn multiple renderer processes.</a:t>
            </a:r>
            <a:endParaRPr/>
          </a:p>
          <a:p>
            <a:pPr indent="-317500" lvl="1" marL="914400" rtl="0" algn="l">
              <a:spcBef>
                <a:spcPts val="0"/>
              </a:spcBef>
              <a:spcAft>
                <a:spcPts val="0"/>
              </a:spcAft>
              <a:buSzPts val="1400"/>
              <a:buChar char="○"/>
            </a:pPr>
            <a:r>
              <a:rPr lang="en"/>
              <a:t>Uses the Mojo library to facilitate IPC.</a:t>
            </a:r>
            <a:endParaRPr/>
          </a:p>
          <a:p>
            <a:pPr indent="-342900" lvl="0" marL="457200" rtl="0" algn="l">
              <a:spcBef>
                <a:spcPts val="0"/>
              </a:spcBef>
              <a:spcAft>
                <a:spcPts val="0"/>
              </a:spcAft>
              <a:buSzPts val="1800"/>
              <a:buChar char="●"/>
            </a:pPr>
            <a:r>
              <a:rPr lang="en"/>
              <a:t>UI is responsible for the layout of browser windows. </a:t>
            </a:r>
            <a:endParaRPr/>
          </a:p>
          <a:p>
            <a:pPr indent="-317500" lvl="1" marL="914400" rtl="0" algn="l">
              <a:spcBef>
                <a:spcPts val="0"/>
              </a:spcBef>
              <a:spcAft>
                <a:spcPts val="0"/>
              </a:spcAft>
              <a:buSzPts val="1400"/>
              <a:buChar char="○"/>
            </a:pPr>
            <a:r>
              <a:rPr lang="en"/>
              <a:t>The subsystem interacts with the Browser, Renderer and Base modules.</a:t>
            </a:r>
            <a:endParaRPr/>
          </a:p>
          <a:p>
            <a:pPr indent="-342900" lvl="0" marL="457200" rtl="0" algn="l">
              <a:spcBef>
                <a:spcPts val="0"/>
              </a:spcBef>
              <a:spcAft>
                <a:spcPts val="0"/>
              </a:spcAft>
              <a:buSzPts val="1800"/>
              <a:buChar char="●"/>
            </a:pPr>
            <a:r>
              <a:rPr lang="en"/>
              <a:t>Biggest </a:t>
            </a:r>
            <a:r>
              <a:rPr lang="en"/>
              <a:t>Limitations</a:t>
            </a:r>
            <a:r>
              <a:rPr lang="en"/>
              <a:t>:</a:t>
            </a:r>
            <a:endParaRPr/>
          </a:p>
          <a:p>
            <a:pPr indent="-317500" lvl="1" marL="914400" rtl="0" algn="l">
              <a:spcBef>
                <a:spcPts val="0"/>
              </a:spcBef>
              <a:spcAft>
                <a:spcPts val="0"/>
              </a:spcAft>
              <a:buSzPts val="1400"/>
              <a:buChar char="○"/>
            </a:pPr>
            <a:r>
              <a:rPr lang="en"/>
              <a:t>Hardware</a:t>
            </a:r>
            <a:endParaRPr/>
          </a:p>
          <a:p>
            <a:pPr indent="-317500" lvl="1" marL="914400" rtl="0" algn="l">
              <a:spcBef>
                <a:spcPts val="0"/>
              </a:spcBef>
              <a:spcAft>
                <a:spcPts val="0"/>
              </a:spcAft>
              <a:buSzPts val="1400"/>
              <a:buChar char="○"/>
            </a:pPr>
            <a:r>
              <a:rPr lang="en"/>
              <a:t>Understanding the vast codebase</a:t>
            </a:r>
            <a:endParaRPr/>
          </a:p>
          <a:p>
            <a:pPr indent="-342900" lvl="0" marL="457200" rtl="0" algn="l">
              <a:spcBef>
                <a:spcPts val="0"/>
              </a:spcBef>
              <a:spcAft>
                <a:spcPts val="0"/>
              </a:spcAft>
              <a:buSzPts val="1800"/>
              <a:buChar char="●"/>
            </a:pPr>
            <a:r>
              <a:rPr lang="en"/>
              <a:t>Learned: Hard to conclude unidirectional dependencies and hard to organize code efficiently</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152425"/>
            <a:ext cx="8520600" cy="35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Using Understand to analyze source code combined with our research on Chrome and our derived Conceptual Architecture for Chrome, we derived a Concrete Architecture for Chrome</a:t>
            </a:r>
            <a:endParaRPr sz="1600"/>
          </a:p>
          <a:p>
            <a:pPr indent="0" lvl="0" marL="0" rtl="0" algn="l">
              <a:spcBef>
                <a:spcPts val="1600"/>
              </a:spcBef>
              <a:spcAft>
                <a:spcPts val="0"/>
              </a:spcAft>
              <a:buNone/>
            </a:pPr>
            <a:r>
              <a:rPr lang="en" sz="1600"/>
              <a:t>In this presentation, we will:</a:t>
            </a:r>
            <a:endParaRPr sz="1600"/>
          </a:p>
          <a:p>
            <a:pPr indent="-330200" lvl="0" marL="457200" rtl="0" algn="l">
              <a:spcBef>
                <a:spcPts val="1600"/>
              </a:spcBef>
              <a:spcAft>
                <a:spcPts val="0"/>
              </a:spcAft>
              <a:buSzPts val="1600"/>
              <a:buChar char="●"/>
            </a:pPr>
            <a:r>
              <a:rPr lang="en" sz="1600"/>
              <a:t>Describe our Concrete Architecture and explain how it differs from our Conceptual Architecture</a:t>
            </a:r>
            <a:endParaRPr sz="1600"/>
          </a:p>
          <a:p>
            <a:pPr indent="-330200" lvl="0" marL="457200" rtl="0" algn="l">
              <a:spcBef>
                <a:spcPts val="0"/>
              </a:spcBef>
              <a:spcAft>
                <a:spcPts val="0"/>
              </a:spcAft>
              <a:buSzPts val="1600"/>
              <a:buChar char="●"/>
            </a:pPr>
            <a:r>
              <a:rPr lang="en" sz="1600"/>
              <a:t>Review the concrete breakdown of a subsystem (&amp; compare to conceptual)</a:t>
            </a:r>
            <a:endParaRPr sz="1600"/>
          </a:p>
          <a:p>
            <a:pPr indent="-330200" lvl="0" marL="457200" rtl="0" algn="l">
              <a:spcBef>
                <a:spcPts val="0"/>
              </a:spcBef>
              <a:spcAft>
                <a:spcPts val="0"/>
              </a:spcAft>
              <a:buSzPts val="1600"/>
              <a:buChar char="●"/>
            </a:pPr>
            <a:r>
              <a:rPr lang="en" sz="1600"/>
              <a:t>Review the sequence diagram for a user logging in and saving their password (&amp; compare to conceptual)</a:t>
            </a:r>
            <a:endParaRPr sz="1600"/>
          </a:p>
          <a:p>
            <a:pPr indent="-330200" lvl="0" marL="457200" rtl="0" algn="l">
              <a:spcBef>
                <a:spcPts val="0"/>
              </a:spcBef>
              <a:spcAft>
                <a:spcPts val="0"/>
              </a:spcAft>
              <a:buSzPts val="1600"/>
              <a:buChar char="●"/>
            </a:pPr>
            <a:r>
              <a:rPr lang="en" sz="1600"/>
              <a:t>Briefly introduce our proposed feature for Chrome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Derivation Process</a:t>
            </a:r>
            <a:endParaRPr/>
          </a:p>
        </p:txBody>
      </p:sp>
      <p:sp>
        <p:nvSpPr>
          <p:cNvPr id="79" name="Google Shape;79;p15"/>
          <p:cNvSpPr txBox="1"/>
          <p:nvPr>
            <p:ph idx="1" type="body"/>
          </p:nvPr>
        </p:nvSpPr>
        <p:spPr>
          <a:xfrm>
            <a:off x="311700" y="732925"/>
            <a:ext cx="8520600" cy="436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each downloaded the Understand file that Dayi provided</a:t>
            </a:r>
            <a:endParaRPr/>
          </a:p>
          <a:p>
            <a:pPr indent="0" lvl="0" marL="0" rtl="0" algn="l">
              <a:lnSpc>
                <a:spcPct val="100000"/>
              </a:lnSpc>
              <a:spcBef>
                <a:spcPts val="1600"/>
              </a:spcBef>
              <a:spcAft>
                <a:spcPts val="0"/>
              </a:spcAft>
              <a:buNone/>
            </a:pPr>
            <a:r>
              <a:rPr lang="en"/>
              <a:t>We split up our 6 subsystems and each group member analyzed which files they thought belonged in their subsystem</a:t>
            </a:r>
            <a:endParaRPr/>
          </a:p>
          <a:p>
            <a:pPr indent="0" lvl="0" marL="0" rtl="0" algn="l">
              <a:lnSpc>
                <a:spcPct val="100000"/>
              </a:lnSpc>
              <a:spcBef>
                <a:spcPts val="1600"/>
              </a:spcBef>
              <a:spcAft>
                <a:spcPts val="0"/>
              </a:spcAft>
              <a:buNone/>
            </a:pPr>
            <a:r>
              <a:rPr lang="en"/>
              <a:t>We then got together and compared our choices and philosophies</a:t>
            </a:r>
            <a:endParaRPr/>
          </a:p>
          <a:p>
            <a:pPr indent="0" lvl="0" marL="0" rtl="0" algn="l">
              <a:lnSpc>
                <a:spcPct val="100000"/>
              </a:lnSpc>
              <a:spcBef>
                <a:spcPts val="1600"/>
              </a:spcBef>
              <a:spcAft>
                <a:spcPts val="0"/>
              </a:spcAft>
              <a:buNone/>
            </a:pPr>
            <a:r>
              <a:rPr lang="en"/>
              <a:t>We decided there were two main ways to derive our concrete architecture</a:t>
            </a:r>
            <a:endParaRPr/>
          </a:p>
          <a:p>
            <a:pPr indent="-342900" lvl="0" marL="457200" rtl="0" algn="l">
              <a:lnSpc>
                <a:spcPct val="100000"/>
              </a:lnSpc>
              <a:spcBef>
                <a:spcPts val="1600"/>
              </a:spcBef>
              <a:spcAft>
                <a:spcPts val="0"/>
              </a:spcAft>
              <a:buSzPts val="1800"/>
              <a:buAutoNum type="alphaLcParenR"/>
            </a:pPr>
            <a:r>
              <a:rPr lang="en"/>
              <a:t>Add subsystems in attempts to match the dependencies in our conceptual architecture</a:t>
            </a:r>
            <a:endParaRPr/>
          </a:p>
          <a:p>
            <a:pPr indent="-342900" lvl="0" marL="457200" rtl="0" algn="l">
              <a:lnSpc>
                <a:spcPct val="100000"/>
              </a:lnSpc>
              <a:spcBef>
                <a:spcPts val="0"/>
              </a:spcBef>
              <a:spcAft>
                <a:spcPts val="0"/>
              </a:spcAft>
              <a:buSzPts val="1800"/>
              <a:buAutoNum type="alphaLcParenR"/>
            </a:pPr>
            <a:r>
              <a:rPr lang="en"/>
              <a:t>Add files to match the intended purpose of each subsystem in our conceptual</a:t>
            </a:r>
            <a:endParaRPr/>
          </a:p>
          <a:p>
            <a:pPr indent="0" lvl="0" marL="0" rtl="0" algn="l">
              <a:lnSpc>
                <a:spcPct val="100000"/>
              </a:lnSpc>
              <a:spcBef>
                <a:spcPts val="1600"/>
              </a:spcBef>
              <a:spcAft>
                <a:spcPts val="0"/>
              </a:spcAft>
              <a:buNone/>
            </a:pPr>
            <a:r>
              <a:rPr lang="en"/>
              <a:t>We decided on the second option and re-iterated each subsystem and compiled into one architecture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21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Concrete Architecture</a:t>
            </a:r>
            <a:endParaRPr/>
          </a:p>
        </p:txBody>
      </p:sp>
      <p:pic>
        <p:nvPicPr>
          <p:cNvPr id="85" name="Google Shape;85;p16"/>
          <p:cNvPicPr preferRelativeResize="0"/>
          <p:nvPr/>
        </p:nvPicPr>
        <p:blipFill>
          <a:blip r:embed="rId3">
            <a:alphaModFix/>
          </a:blip>
          <a:stretch>
            <a:fillRect/>
          </a:stretch>
        </p:blipFill>
        <p:spPr>
          <a:xfrm>
            <a:off x="1830076" y="695225"/>
            <a:ext cx="6001585" cy="4295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Concrete and Conceptual</a:t>
            </a:r>
            <a:endParaRPr/>
          </a:p>
        </p:txBody>
      </p:sp>
      <p:pic>
        <p:nvPicPr>
          <p:cNvPr id="91" name="Google Shape;91;p17"/>
          <p:cNvPicPr preferRelativeResize="0"/>
          <p:nvPr/>
        </p:nvPicPr>
        <p:blipFill>
          <a:blip r:embed="rId3">
            <a:alphaModFix/>
          </a:blip>
          <a:stretch>
            <a:fillRect/>
          </a:stretch>
        </p:blipFill>
        <p:spPr>
          <a:xfrm>
            <a:off x="5573676" y="1076225"/>
            <a:ext cx="3258625" cy="3686274"/>
          </a:xfrm>
          <a:prstGeom prst="rect">
            <a:avLst/>
          </a:prstGeom>
          <a:noFill/>
          <a:ln>
            <a:noFill/>
          </a:ln>
        </p:spPr>
      </p:pic>
      <p:pic>
        <p:nvPicPr>
          <p:cNvPr id="92" name="Google Shape;92;p17"/>
          <p:cNvPicPr preferRelativeResize="0"/>
          <p:nvPr/>
        </p:nvPicPr>
        <p:blipFill>
          <a:blip r:embed="rId4">
            <a:alphaModFix/>
          </a:blip>
          <a:stretch>
            <a:fillRect/>
          </a:stretch>
        </p:blipFill>
        <p:spPr>
          <a:xfrm>
            <a:off x="152400" y="1098899"/>
            <a:ext cx="5421275" cy="3892200"/>
          </a:xfrm>
          <a:prstGeom prst="rect">
            <a:avLst/>
          </a:prstGeom>
          <a:noFill/>
          <a:ln>
            <a:noFill/>
          </a:ln>
        </p:spPr>
      </p:pic>
      <p:pic>
        <p:nvPicPr>
          <p:cNvPr id="93" name="Google Shape;93;p17"/>
          <p:cNvPicPr preferRelativeResize="0"/>
          <p:nvPr/>
        </p:nvPicPr>
        <p:blipFill>
          <a:blip r:embed="rId5">
            <a:alphaModFix/>
          </a:blip>
          <a:stretch>
            <a:fillRect/>
          </a:stretch>
        </p:blipFill>
        <p:spPr>
          <a:xfrm>
            <a:off x="5649875" y="3695200"/>
            <a:ext cx="1749600" cy="37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Concrete Subsystem Breakdown - UI</a:t>
            </a:r>
            <a:endParaRPr/>
          </a:p>
        </p:txBody>
      </p:sp>
      <p:pic>
        <p:nvPicPr>
          <p:cNvPr id="99" name="Google Shape;99;p18"/>
          <p:cNvPicPr preferRelativeResize="0"/>
          <p:nvPr/>
        </p:nvPicPr>
        <p:blipFill>
          <a:blip r:embed="rId3">
            <a:alphaModFix/>
          </a:blip>
          <a:stretch>
            <a:fillRect/>
          </a:stretch>
        </p:blipFill>
        <p:spPr>
          <a:xfrm>
            <a:off x="1721299" y="715375"/>
            <a:ext cx="6368875" cy="421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512600" y="1479040"/>
            <a:ext cx="5411774" cy="3583835"/>
          </a:xfrm>
          <a:prstGeom prst="rect">
            <a:avLst/>
          </a:prstGeom>
          <a:noFill/>
          <a:ln>
            <a:noFill/>
          </a:ln>
        </p:spPr>
      </p:pic>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a:t>
            </a:r>
            <a:r>
              <a:rPr lang="en"/>
              <a:t>Subsystem Breakdowns</a:t>
            </a:r>
            <a:endParaRPr/>
          </a:p>
        </p:txBody>
      </p:sp>
      <p:sp>
        <p:nvSpPr>
          <p:cNvPr id="106" name="Google Shape;106;p19"/>
          <p:cNvSpPr txBox="1"/>
          <p:nvPr>
            <p:ph idx="1" type="body"/>
          </p:nvPr>
        </p:nvSpPr>
        <p:spPr>
          <a:xfrm>
            <a:off x="456400" y="1152425"/>
            <a:ext cx="42603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Conceptual UI</a:t>
            </a:r>
            <a:endParaRPr/>
          </a:p>
        </p:txBody>
      </p:sp>
      <p:sp>
        <p:nvSpPr>
          <p:cNvPr id="107" name="Google Shape;107;p19"/>
          <p:cNvSpPr txBox="1"/>
          <p:nvPr>
            <p:ph idx="1" type="body"/>
          </p:nvPr>
        </p:nvSpPr>
        <p:spPr>
          <a:xfrm>
            <a:off x="5212925" y="1152425"/>
            <a:ext cx="3784800" cy="40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Concrete UI</a:t>
            </a:r>
            <a:endParaRPr/>
          </a:p>
        </p:txBody>
      </p:sp>
      <p:pic>
        <p:nvPicPr>
          <p:cNvPr id="108" name="Google Shape;108;p19"/>
          <p:cNvPicPr preferRelativeResize="0"/>
          <p:nvPr/>
        </p:nvPicPr>
        <p:blipFill>
          <a:blip r:embed="rId4">
            <a:alphaModFix/>
          </a:blip>
          <a:stretch>
            <a:fillRect/>
          </a:stretch>
        </p:blipFill>
        <p:spPr>
          <a:xfrm>
            <a:off x="152400" y="1556825"/>
            <a:ext cx="3115725" cy="3428275"/>
          </a:xfrm>
          <a:prstGeom prst="rect">
            <a:avLst/>
          </a:prstGeom>
          <a:noFill/>
          <a:ln>
            <a:noFill/>
          </a:ln>
        </p:spPr>
      </p:pic>
      <p:pic>
        <p:nvPicPr>
          <p:cNvPr id="109" name="Google Shape;109;p19"/>
          <p:cNvPicPr preferRelativeResize="0"/>
          <p:nvPr/>
        </p:nvPicPr>
        <p:blipFill>
          <a:blip r:embed="rId5">
            <a:alphaModFix/>
          </a:blip>
          <a:stretch>
            <a:fillRect/>
          </a:stretch>
        </p:blipFill>
        <p:spPr>
          <a:xfrm>
            <a:off x="1810363" y="2223836"/>
            <a:ext cx="1476200" cy="324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a:t>
            </a:r>
            <a:r>
              <a:rPr lang="en"/>
              <a:t>Concurrency - Conceptual and Concrete</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Services are divided into separate processes</a:t>
            </a:r>
            <a:endParaRPr/>
          </a:p>
          <a:p>
            <a:pPr indent="-342900" lvl="0" marL="457200" rtl="0" algn="l">
              <a:lnSpc>
                <a:spcPct val="150000"/>
              </a:lnSpc>
              <a:spcBef>
                <a:spcPts val="0"/>
              </a:spcBef>
              <a:spcAft>
                <a:spcPts val="0"/>
              </a:spcAft>
              <a:buSzPts val="1800"/>
              <a:buChar char="●"/>
            </a:pPr>
            <a:r>
              <a:rPr lang="en"/>
              <a:t>Browser is responsible for spawning instances of renderer</a:t>
            </a:r>
            <a:endParaRPr/>
          </a:p>
          <a:p>
            <a:pPr indent="-342900" lvl="0" marL="457200" rtl="0" algn="l">
              <a:lnSpc>
                <a:spcPct val="150000"/>
              </a:lnSpc>
              <a:spcBef>
                <a:spcPts val="0"/>
              </a:spcBef>
              <a:spcAft>
                <a:spcPts val="0"/>
              </a:spcAft>
              <a:buSzPts val="1800"/>
              <a:buChar char="●"/>
            </a:pPr>
            <a:r>
              <a:rPr lang="en"/>
              <a:t>Sites are divided using Site Isolation</a:t>
            </a:r>
            <a:endParaRPr/>
          </a:p>
          <a:p>
            <a:pPr indent="-342900" lvl="0" marL="457200" rtl="0" algn="l">
              <a:lnSpc>
                <a:spcPct val="150000"/>
              </a:lnSpc>
              <a:spcBef>
                <a:spcPts val="0"/>
              </a:spcBef>
              <a:spcAft>
                <a:spcPts val="0"/>
              </a:spcAft>
              <a:buSzPts val="1800"/>
              <a:buChar char="●"/>
            </a:pPr>
            <a:r>
              <a:rPr lang="en"/>
              <a:t>Threads are used to split I/O and main processing</a:t>
            </a:r>
            <a:endParaRPr/>
          </a:p>
          <a:p>
            <a:pPr indent="-342900" lvl="0" marL="457200" rtl="0" algn="l">
              <a:lnSpc>
                <a:spcPct val="150000"/>
              </a:lnSpc>
              <a:spcBef>
                <a:spcPts val="0"/>
              </a:spcBef>
              <a:spcAft>
                <a:spcPts val="0"/>
              </a:spcAft>
              <a:buSzPts val="1800"/>
              <a:buChar char="●"/>
            </a:pPr>
            <a:r>
              <a:rPr lang="en"/>
              <a:t>Sequences used instead of locking mechanisms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Concrete Concurrency Breakdown - Mojo and IPC</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Mojo is a small suite of low-level IPC primitives</a:t>
            </a:r>
            <a:endParaRPr/>
          </a:p>
          <a:p>
            <a:pPr indent="-342900" lvl="0" marL="457200" rtl="0" algn="l">
              <a:lnSpc>
                <a:spcPct val="150000"/>
              </a:lnSpc>
              <a:spcBef>
                <a:spcPts val="0"/>
              </a:spcBef>
              <a:spcAft>
                <a:spcPts val="0"/>
              </a:spcAft>
              <a:buSzPts val="1800"/>
              <a:buChar char="●"/>
            </a:pPr>
            <a:r>
              <a:rPr lang="en"/>
              <a:t>Used in Browser and Renderer but also in most sandboxed processes</a:t>
            </a:r>
            <a:endParaRPr/>
          </a:p>
          <a:p>
            <a:pPr indent="-342900" lvl="0" marL="457200" rtl="0" algn="l">
              <a:lnSpc>
                <a:spcPct val="150000"/>
              </a:lnSpc>
              <a:spcBef>
                <a:spcPts val="0"/>
              </a:spcBef>
              <a:spcAft>
                <a:spcPts val="0"/>
              </a:spcAft>
              <a:buSzPts val="1800"/>
              <a:buChar char="●"/>
            </a:pPr>
            <a:r>
              <a:rPr lang="en"/>
              <a:t>Statically link against embedder target as embedders</a:t>
            </a:r>
            <a:endParaRPr/>
          </a:p>
          <a:p>
            <a:pPr indent="-342900" lvl="0" marL="457200" rtl="0" algn="l">
              <a:lnSpc>
                <a:spcPct val="150000"/>
              </a:lnSpc>
              <a:spcBef>
                <a:spcPts val="0"/>
              </a:spcBef>
              <a:spcAft>
                <a:spcPts val="0"/>
              </a:spcAft>
              <a:buSzPts val="1800"/>
              <a:buChar char="●"/>
            </a:pPr>
            <a:r>
              <a:rPr lang="en"/>
              <a:t>Message pipes - spawned in browser and children, established using hash table</a:t>
            </a:r>
            <a:endParaRPr/>
          </a:p>
          <a:p>
            <a:pPr indent="-342900" lvl="0" marL="457200" rtl="0" algn="l">
              <a:lnSpc>
                <a:spcPct val="150000"/>
              </a:lnSpc>
              <a:spcBef>
                <a:spcPts val="0"/>
              </a:spcBef>
              <a:spcAft>
                <a:spcPts val="0"/>
              </a:spcAft>
              <a:buSzPts val="1800"/>
              <a:buChar char="●"/>
            </a:pPr>
            <a:r>
              <a:rPr lang="en"/>
              <a:t>Track messages using IDs so they can be responded to later - can be handled by an interface</a:t>
            </a:r>
            <a:endParaRPr/>
          </a:p>
          <a:p>
            <a:pPr indent="-342900" lvl="0" marL="457200" rtl="0" algn="l">
              <a:lnSpc>
                <a:spcPct val="150000"/>
              </a:lnSpc>
              <a:spcBef>
                <a:spcPts val="0"/>
              </a:spcBef>
              <a:spcAft>
                <a:spcPts val="0"/>
              </a:spcAft>
              <a:buSzPts val="1800"/>
              <a:buChar char="●"/>
            </a:pPr>
            <a:r>
              <a:rPr lang="en"/>
              <a:t>Use ServiceRegistry to expose services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