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75158adb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75158adb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75158adb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75158adb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11c46b4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11c46b4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Darrien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711c46b4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711c46b4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Nic (UI)</a:t>
            </a:r>
            <a:endParaRPr/>
          </a:p>
          <a:p>
            <a:pPr indent="0" lvl="0" marL="0" rtl="0" algn="l">
              <a:spcBef>
                <a:spcPts val="0"/>
              </a:spcBef>
              <a:spcAft>
                <a:spcPts val="0"/>
              </a:spcAft>
              <a:buNone/>
            </a:pPr>
            <a:r>
              <a:rPr lang="en"/>
              <a:t>Heather (Browser)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Overview (Nic)</a:t>
            </a:r>
            <a:endParaRPr/>
          </a:p>
          <a:p>
            <a:pPr indent="0" lvl="0" marL="0" rtl="0" algn="l">
              <a:spcBef>
                <a:spcPts val="0"/>
              </a:spcBef>
              <a:spcAft>
                <a:spcPts val="0"/>
              </a:spcAft>
              <a:buNone/>
            </a:pPr>
            <a:r>
              <a:rPr lang="en"/>
              <a:t>The impacted subsystems from our revised conceptual architecture are the UI, Browser and Renderer, and the architecture remains object-oriented and implicit invocation, as we did not add any additional modules or introduce new dependencies.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UI (Nic)</a:t>
            </a:r>
            <a:endParaRPr/>
          </a:p>
          <a:p>
            <a:pPr indent="0" lvl="0" marL="0" rtl="0" algn="l">
              <a:spcBef>
                <a:spcPts val="0"/>
              </a:spcBef>
              <a:spcAft>
                <a:spcPts val="0"/>
              </a:spcAft>
              <a:buNone/>
            </a:pPr>
            <a:r>
              <a:rPr lang="en"/>
              <a:t>-One of the main files that would need to be edited is app_menu_model.cc, as this is the file responsible for generating the “More Options” menu. A label for toggling night mode must be added to this, and a command_id assigned to that label.</a:t>
            </a:r>
            <a:endParaRPr/>
          </a:p>
          <a:p>
            <a:pPr indent="0" lvl="0" marL="0" rtl="0" algn="l">
              <a:spcBef>
                <a:spcPts val="0"/>
              </a:spcBef>
              <a:spcAft>
                <a:spcPts val="0"/>
              </a:spcAft>
              <a:buNone/>
            </a:pPr>
            <a:r>
              <a:rPr lang="en"/>
              <a:t>-browser_frame.cc must be modified, as this has the check for incognito to select the NativeThemeDarkAura. This is where the check for our profile flag will be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Heather (Browser):</a:t>
            </a:r>
            <a:endParaRPr/>
          </a:p>
          <a:p>
            <a:pPr indent="0" lvl="0" marL="0" rtl="0" algn="l">
              <a:spcBef>
                <a:spcPts val="0"/>
              </a:spcBef>
              <a:spcAft>
                <a:spcPts val="0"/>
              </a:spcAft>
              <a:buNone/>
            </a:pPr>
            <a:r>
              <a:rPr lang="en"/>
              <a:t>The Browser handles user preferences in the Data Persistence sub-sub-system as well as tracks the user profile flags</a:t>
            </a:r>
            <a:endParaRPr/>
          </a:p>
          <a:p>
            <a:pPr indent="-298450" lvl="0" marL="457200" rtl="0" algn="l">
              <a:spcBef>
                <a:spcPts val="0"/>
              </a:spcBef>
              <a:spcAft>
                <a:spcPts val="0"/>
              </a:spcAft>
              <a:buSzPts val="1100"/>
              <a:buChar char="●"/>
            </a:pPr>
            <a:r>
              <a:rPr lang="en"/>
              <a:t>Account_id_traits and account_id would need to be modified 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Kurt (Renderer)</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In our Renderer: cc/layers is where we would make some alterations in order to implement our feature. We will implement a colour transform in layers which parses the css to do a hex inversion for the web page colour. Layers also contains the function: setBackgroundColour() which would use the new colour transform function in order to alter web pages.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11c46b4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11c46b4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a:t>
            </a:r>
            <a:endParaRPr/>
          </a:p>
          <a:p>
            <a:pPr indent="0" lvl="0" marL="0" rtl="0" algn="l">
              <a:spcBef>
                <a:spcPts val="0"/>
              </a:spcBef>
              <a:spcAft>
                <a:spcPts val="0"/>
              </a:spcAft>
              <a:buNone/>
            </a:pPr>
            <a:r>
              <a:rPr lang="en"/>
              <a:t>-This is a sequence diagram for the user toggling on night mode, assuming they are logged into a google account and they are not currently viewing any webpage</a:t>
            </a:r>
            <a:endParaRPr/>
          </a:p>
          <a:p>
            <a:pPr indent="0" lvl="0" marL="0" rtl="0" algn="l">
              <a:spcBef>
                <a:spcPts val="0"/>
              </a:spcBef>
              <a:spcAft>
                <a:spcPts val="0"/>
              </a:spcAft>
              <a:buNone/>
            </a:pPr>
            <a:r>
              <a:rPr lang="en"/>
              <a:t>-The user clicks on the “More options” button. Within the UI, AppMenuModel::Build() is called to construct the menu and this is returned</a:t>
            </a:r>
            <a:endParaRPr/>
          </a:p>
          <a:p>
            <a:pPr indent="0" lvl="0" marL="0" rtl="0" algn="l">
              <a:spcBef>
                <a:spcPts val="0"/>
              </a:spcBef>
              <a:spcAft>
                <a:spcPts val="0"/>
              </a:spcAft>
              <a:buNone/>
            </a:pPr>
            <a:r>
              <a:rPr lang="en"/>
              <a:t>-From this app menu, the user click the Night Mode Window label to toggle the feature</a:t>
            </a:r>
            <a:endParaRPr/>
          </a:p>
          <a:p>
            <a:pPr indent="0" lvl="0" marL="0" rtl="0" algn="l">
              <a:spcBef>
                <a:spcPts val="0"/>
              </a:spcBef>
              <a:spcAft>
                <a:spcPts val="0"/>
              </a:spcAft>
              <a:buNone/>
            </a:pPr>
            <a:r>
              <a:rPr lang="en"/>
              <a:t>-Execute command is called from UI to Browser, passing the command_id of the night mode toggle</a:t>
            </a:r>
            <a:endParaRPr/>
          </a:p>
          <a:p>
            <a:pPr indent="0" lvl="0" marL="0" rtl="0" algn="l">
              <a:spcBef>
                <a:spcPts val="0"/>
              </a:spcBef>
              <a:spcAft>
                <a:spcPts val="0"/>
              </a:spcAft>
              <a:buNone/>
            </a:pPr>
            <a:r>
              <a:rPr lang="en"/>
              <a:t>-The Browser context is retrieved using FromBrowserContent, which includes various user information such as their preferences.</a:t>
            </a:r>
            <a:endParaRPr/>
          </a:p>
          <a:p>
            <a:pPr indent="0" lvl="0" marL="0" rtl="0" algn="l">
              <a:spcBef>
                <a:spcPts val="0"/>
              </a:spcBef>
              <a:spcAft>
                <a:spcPts val="0"/>
              </a:spcAft>
              <a:buNone/>
            </a:pPr>
            <a:r>
              <a:rPr lang="en"/>
              <a:t>-The preferences are modified and then saved locally using RegisterProfilePrefs. FromMojom check whether or not the user is signed into a google account. If they are, SyncPrefChangeRegistrar is called to the network stack to sync the preference change to that account</a:t>
            </a:r>
            <a:endParaRPr/>
          </a:p>
          <a:p>
            <a:pPr indent="0" lvl="0" marL="0" rtl="0" algn="l">
              <a:spcBef>
                <a:spcPts val="0"/>
              </a:spcBef>
              <a:spcAft>
                <a:spcPts val="0"/>
              </a:spcAft>
              <a:buNone/>
            </a:pPr>
            <a:r>
              <a:rPr lang="en"/>
              <a:t>-Finally, GetNativeTheme is called, and since the night mode flag has been set, NativeThemeDarkAura is returned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711c46b4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711c46b4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large risk that our team will face by implementing the new feature is the risk of compromising Chrome’s performance. By modifying a page before </a:t>
            </a:r>
            <a:r>
              <a:rPr lang="en"/>
              <a:t>rendering</a:t>
            </a:r>
            <a:r>
              <a:rPr lang="en"/>
              <a:t> we are adding work to be done by the browser, which can inevitably cause the chrome to load the webpage page slower than it would without Nightmode.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risk we will face by implementing our new feature is Security risk. When changing any source code in chrome we face the risk of being hacked or accidentally leaving google chrome vulnerable to cyber attacks.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limitation our new feature is not being able to work on every website. Due to the many different kinds of webpages on the internet, our new feature may not be able to work with all of them. Some sites may intentionally not allow it’s web pages to be altered, which would leave our new feature useless. Basically, some sites just may not be compatible with our feature and thus our feature </a:t>
            </a:r>
            <a:r>
              <a:rPr lang="en"/>
              <a:t>won't</a:t>
            </a:r>
            <a:r>
              <a:rPr lang="en"/>
              <a:t> work on those sites.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83abbae6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83abbae6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-Incognito Mode window being too similar to Mojave Dark mode creates issues from a UX and Privacy standpoint</a:t>
            </a:r>
            <a:endParaRPr/>
          </a:p>
          <a:p>
            <a:pPr indent="0" lvl="0" marL="0" rtl="0" algn="l">
              <a:spcBef>
                <a:spcPts val="0"/>
              </a:spcBef>
              <a:spcAft>
                <a:spcPts val="0"/>
              </a:spcAft>
              <a:buNone/>
            </a:pPr>
            <a:r>
              <a:rPr lang="en"/>
              <a:t>-Chrome team tried to get Dark Mode working for Chrome M70, but now have to push for a M71 release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Concurrency: Tab instance rendering is maintained (sandboxing), can concurrently browse on a night mode window and a regular window (due to Open New Night Mode Window entry)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Concurrency</a:t>
            </a:r>
            <a:endParaRPr/>
          </a:p>
          <a:p>
            <a:pPr indent="0" lvl="0" marL="0" rtl="0" algn="l">
              <a:spcBef>
                <a:spcPts val="0"/>
              </a:spcBef>
              <a:spcAft>
                <a:spcPts val="0"/>
              </a:spcAft>
              <a:buNone/>
            </a:pPr>
            <a:r>
              <a:rPr lang="en"/>
              <a:t>-Does not affect Site Isolation, threading, or the sandboxing of processes, as our feature does not at all modify the fundamental structure of chrome and opts to try and use existing mechanics as much as possible</a:t>
            </a:r>
            <a:endParaRPr/>
          </a:p>
          <a:p>
            <a:pPr indent="0" lvl="0" marL="0" rtl="0" algn="l">
              <a:spcBef>
                <a:spcPts val="0"/>
              </a:spcBef>
              <a:spcAft>
                <a:spcPts val="0"/>
              </a:spcAft>
              <a:buNone/>
            </a:pPr>
            <a:r>
              <a:rPr lang="en"/>
              <a:t>-However, since the dynamic colour replacing is a change to renderer, if there is a bug in our code it will affect all instances of renderer, so if this causes a fatal crash it has the capability of crashing all tabs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711c46b4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711c46b4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learned that there are many ways to implement Nightmode in our browser - in terms of how we will alter the page. We considered inverting the greyscale which would only alter the whites and blacks of the webpage, leaving the colours alone.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approach was to invert all colours based on colour wheel which would affect every colour, not just the white and black.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team had to evaluate both approaches and decide which one would make a more effective Nightmode feature.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lesson we learned is that there are many different ways to implement the same feature - as in the functionality is the same, but with different ways to implement. Our team had to evaluate the implementations in a SAAM analysis and decide which implementation would be best in terms of how the systems Non-Functional Requirements would be affected from each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limitation our team faced was the busy schedules of our team members in which we had to work around to schedule meetings. Due to heavy workload from other courses, there were few opportunities when everyone was available to meet.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limitation was the vast amount of source code we needed to examine and modify in order to implement the feature. We had to dig around a lot of source code to figure out how we would implement the feature. Due to the amount of chrome source code, we feel like there could have been other ways out there to implement the feature, however reading every line of source code is unrealistic in terms of our teams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711c46b4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711c46b4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Darrien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731090e5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731090e5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731090e5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731090e5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previous presentation, we briefly mentioned our plan to discuss a possible implementation of Night Mode for Chrome.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presentation, we will be reviewing our proposed feature, alternative approaches that we discussed (through SAAM Analysis and Architecture/Stakeholder Impacts) and why we chose our particular implementation approach.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points of discussion include current Chrome development team issues on their own implementation of Night Mode, Impacts on the concurrency model of Chrome, and our lessons learned from working on A3.</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731090e5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731090e5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711c46b4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711c46b4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a:t>
            </a:r>
            <a:endParaRPr/>
          </a:p>
          <a:p>
            <a:pPr indent="0" lvl="0" marL="0" rtl="0" algn="l">
              <a:spcBef>
                <a:spcPts val="0"/>
              </a:spcBef>
              <a:spcAft>
                <a:spcPts val="0"/>
              </a:spcAft>
              <a:buNone/>
            </a:pPr>
            <a:r>
              <a:rPr lang="en"/>
              <a:t>-Team met up and brainstormed different possible features, drawing from our own experiences with Chrome to come up with features we’d like to see</a:t>
            </a:r>
            <a:endParaRPr/>
          </a:p>
          <a:p>
            <a:pPr indent="0" lvl="0" marL="0" rtl="0" algn="l">
              <a:spcBef>
                <a:spcPts val="0"/>
              </a:spcBef>
              <a:spcAft>
                <a:spcPts val="0"/>
              </a:spcAft>
              <a:buNone/>
            </a:pPr>
            <a:r>
              <a:rPr lang="en"/>
              <a:t>-The three we initially came up with were tab suspension, browsing continuity between devices, and automatic cache clearing</a:t>
            </a:r>
            <a:endParaRPr/>
          </a:p>
          <a:p>
            <a:pPr indent="0" lvl="0" marL="0" rtl="0" algn="l">
              <a:spcBef>
                <a:spcPts val="0"/>
              </a:spcBef>
              <a:spcAft>
                <a:spcPts val="0"/>
              </a:spcAft>
              <a:buNone/>
            </a:pPr>
            <a:r>
              <a:rPr lang="en"/>
              <a:t>-All of these were implemented or experimental features</a:t>
            </a:r>
            <a:endParaRPr/>
          </a:p>
          <a:p>
            <a:pPr indent="0" lvl="0" marL="0" rtl="0" algn="l">
              <a:spcBef>
                <a:spcPts val="0"/>
              </a:spcBef>
              <a:spcAft>
                <a:spcPts val="0"/>
              </a:spcAft>
              <a:buNone/>
            </a:pPr>
            <a:r>
              <a:rPr lang="en"/>
              <a:t>-Tab suspension already exists, and can be enabled/disabled by setting a flag</a:t>
            </a:r>
            <a:endParaRPr/>
          </a:p>
          <a:p>
            <a:pPr indent="0" lvl="0" marL="0" rtl="0" algn="l">
              <a:spcBef>
                <a:spcPts val="0"/>
              </a:spcBef>
              <a:spcAft>
                <a:spcPts val="0"/>
              </a:spcAft>
              <a:buNone/>
            </a:pPr>
            <a:r>
              <a:rPr lang="en"/>
              <a:t>-Browser continuity exists by syncing using a google account</a:t>
            </a:r>
            <a:endParaRPr/>
          </a:p>
          <a:p>
            <a:pPr indent="0" lvl="0" marL="0" rtl="0" algn="l">
              <a:spcBef>
                <a:spcPts val="0"/>
              </a:spcBef>
              <a:spcAft>
                <a:spcPts val="0"/>
              </a:spcAft>
              <a:buNone/>
            </a:pPr>
            <a:r>
              <a:rPr lang="en"/>
              <a:t>-Automatic cache clearing does not exist, but can be set to clear the cache on closing Chrome</a:t>
            </a:r>
            <a:endParaRPr/>
          </a:p>
          <a:p>
            <a:pPr indent="0" lvl="0" marL="0" rtl="0" algn="l">
              <a:spcBef>
                <a:spcPts val="0"/>
              </a:spcBef>
              <a:spcAft>
                <a:spcPts val="0"/>
              </a:spcAft>
              <a:buNone/>
            </a:pPr>
            <a:r>
              <a:rPr lang="en"/>
              <a:t>-Because of this, the team decided to go ahead with our 4th option, which is a night-mode. While this is partly an experimental feature, as the chrome team is trying to integrate with Operating System’s dark modes such as the MacOS dark-mode, our proposed feature also works standalone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711c46b4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711c46b4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a:p>
            <a:pPr indent="0" lvl="0" marL="0" rtl="0" algn="l">
              <a:spcBef>
                <a:spcPts val="0"/>
              </a:spcBef>
              <a:spcAft>
                <a:spcPts val="0"/>
              </a:spcAft>
              <a:buNone/>
            </a:pPr>
            <a:r>
              <a:rPr lang="en"/>
              <a:t>-Thought about extension, but does not touch source code</a:t>
            </a:r>
            <a:endParaRPr/>
          </a:p>
          <a:p>
            <a:pPr indent="0" lvl="0" marL="0" rtl="0" algn="l">
              <a:spcBef>
                <a:spcPts val="0"/>
              </a:spcBef>
              <a:spcAft>
                <a:spcPts val="0"/>
              </a:spcAft>
              <a:buNone/>
            </a:pPr>
            <a:r>
              <a:rPr lang="en"/>
              <a:t>-Final two plausible ones were google tag thingy and having dynamic colour replacement in renderer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731090e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731090e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toggles on night mode</a:t>
            </a:r>
            <a:endParaRPr/>
          </a:p>
          <a:p>
            <a:pPr indent="0" lvl="0" marL="0" rtl="0" algn="l">
              <a:spcBef>
                <a:spcPts val="0"/>
              </a:spcBef>
              <a:spcAft>
                <a:spcPts val="0"/>
              </a:spcAft>
              <a:buNone/>
            </a:pPr>
            <a:r>
              <a:rPr lang="en"/>
              <a:t>Change Profile flag to Night Mode and save in the user’s preferences (in Browser)</a:t>
            </a:r>
            <a:endParaRPr/>
          </a:p>
          <a:p>
            <a:pPr indent="0" lvl="0" marL="0" rtl="0" algn="l">
              <a:spcBef>
                <a:spcPts val="0"/>
              </a:spcBef>
              <a:spcAft>
                <a:spcPts val="0"/>
              </a:spcAft>
              <a:buNone/>
            </a:pPr>
            <a:r>
              <a:rPr lang="en"/>
              <a:t>Renderer parses the CSS code and changing webpage hex colours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711c46b4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711c46b4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Heather (SAAM Overview)</a:t>
            </a:r>
            <a:endParaRPr sz="1000"/>
          </a:p>
          <a:p>
            <a:pPr indent="0" lvl="0" marL="0" rtl="0" algn="l">
              <a:lnSpc>
                <a:spcPct val="115000"/>
              </a:lnSpc>
              <a:spcBef>
                <a:spcPts val="1600"/>
              </a:spcBef>
              <a:spcAft>
                <a:spcPts val="0"/>
              </a:spcAft>
              <a:buClr>
                <a:srgbClr val="000000"/>
              </a:buClr>
              <a:buSzPts val="1100"/>
              <a:buFont typeface="Arial"/>
              <a:buNone/>
            </a:pPr>
            <a:r>
              <a:rPr lang="en" sz="1000"/>
              <a:t>The main activities involved in the SAAM are enumerated below.</a:t>
            </a:r>
            <a:endParaRPr sz="1000"/>
          </a:p>
          <a:p>
            <a:pPr indent="-292100" lvl="0" marL="457200" rtl="0" algn="l">
              <a:lnSpc>
                <a:spcPct val="115000"/>
              </a:lnSpc>
              <a:spcBef>
                <a:spcPts val="1600"/>
              </a:spcBef>
              <a:spcAft>
                <a:spcPts val="0"/>
              </a:spcAft>
              <a:buSzPts val="1000"/>
              <a:buAutoNum type="arabicPeriod"/>
            </a:pPr>
            <a:r>
              <a:rPr lang="en" sz="1000"/>
              <a:t>Characterize a canonical functional partitioning for the domain.</a:t>
            </a:r>
            <a:endParaRPr sz="1000"/>
          </a:p>
          <a:p>
            <a:pPr indent="-292100" lvl="0" marL="457200" rtl="0" algn="l">
              <a:lnSpc>
                <a:spcPct val="115000"/>
              </a:lnSpc>
              <a:spcBef>
                <a:spcPts val="0"/>
              </a:spcBef>
              <a:spcAft>
                <a:spcPts val="0"/>
              </a:spcAft>
              <a:buSzPts val="1000"/>
              <a:buAutoNum type="arabicPeriod"/>
            </a:pPr>
            <a:r>
              <a:rPr lang="en" sz="1000"/>
              <a:t>Map the functional partitioning onto the architecture’s structural decomposition.</a:t>
            </a:r>
            <a:endParaRPr sz="1000"/>
          </a:p>
          <a:p>
            <a:pPr indent="-292100" lvl="0" marL="457200" rtl="0" algn="l">
              <a:lnSpc>
                <a:spcPct val="115000"/>
              </a:lnSpc>
              <a:spcBef>
                <a:spcPts val="0"/>
              </a:spcBef>
              <a:spcAft>
                <a:spcPts val="0"/>
              </a:spcAft>
              <a:buSzPts val="1000"/>
              <a:buAutoNum type="arabicPeriod"/>
            </a:pPr>
            <a:r>
              <a:rPr lang="en" sz="1000"/>
              <a:t>Choose a set of quality attributes with which to assess the architecture.</a:t>
            </a:r>
            <a:endParaRPr sz="1000"/>
          </a:p>
          <a:p>
            <a:pPr indent="-292100" lvl="0" marL="457200" rtl="0" algn="l">
              <a:lnSpc>
                <a:spcPct val="115000"/>
              </a:lnSpc>
              <a:spcBef>
                <a:spcPts val="0"/>
              </a:spcBef>
              <a:spcAft>
                <a:spcPts val="0"/>
              </a:spcAft>
              <a:buSzPts val="1000"/>
              <a:buAutoNum type="arabicPeriod"/>
            </a:pPr>
            <a:r>
              <a:rPr lang="en" sz="1000"/>
              <a:t>Choose a set of concrete tasks which test the desired quality attributes.</a:t>
            </a:r>
            <a:endParaRPr sz="1000"/>
          </a:p>
          <a:p>
            <a:pPr indent="-292100" lvl="0" marL="457200" rtl="0" algn="l">
              <a:lnSpc>
                <a:spcPct val="115000"/>
              </a:lnSpc>
              <a:spcBef>
                <a:spcPts val="0"/>
              </a:spcBef>
              <a:spcAft>
                <a:spcPts val="0"/>
              </a:spcAft>
              <a:buSzPts val="1000"/>
              <a:buAutoNum type="arabicPeriod"/>
            </a:pPr>
            <a:r>
              <a:rPr lang="en" sz="1000"/>
              <a:t>Evaluate the degree to which each architecture provides support for each task.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75158adb8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75158adb8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a:t>
            </a:r>
            <a:endParaRPr/>
          </a:p>
          <a:p>
            <a:pPr indent="0" lvl="0" marL="0" rtl="0" algn="l">
              <a:spcBef>
                <a:spcPts val="0"/>
              </a:spcBef>
              <a:spcAft>
                <a:spcPts val="0"/>
              </a:spcAft>
              <a:buNone/>
            </a:pPr>
            <a:r>
              <a:rPr lang="en"/>
              <a:t>We need storage for popular webpages so we don’t re-parse the code every time and do the colour inversion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Chrome’s Proposed Feature</a:t>
            </a:r>
            <a:endParaRPr/>
          </a:p>
        </p:txBody>
      </p:sp>
      <p:sp>
        <p:nvSpPr>
          <p:cNvPr id="67" name="Google Shape;67;p13"/>
          <p:cNvSpPr txBox="1"/>
          <p:nvPr>
            <p:ph idx="1" type="subTitle"/>
          </p:nvPr>
        </p:nvSpPr>
        <p:spPr>
          <a:xfrm>
            <a:off x="2137225" y="27738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uBlock Origin</a:t>
            </a:r>
            <a:endParaRPr/>
          </a:p>
          <a:p>
            <a:pPr indent="0" lvl="0" marL="0" rtl="0" algn="ctr">
              <a:spcBef>
                <a:spcPts val="0"/>
              </a:spcBef>
              <a:spcAft>
                <a:spcPts val="0"/>
              </a:spcAft>
              <a:buNone/>
            </a:pPr>
            <a:r>
              <a:rPr lang="en"/>
              <a:t>CMPE 322 Assignment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134700" y="228675"/>
            <a:ext cx="88500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SAAM compare implementation impact on requirements</a:t>
            </a:r>
            <a:endParaRPr sz="3300"/>
          </a:p>
        </p:txBody>
      </p:sp>
      <p:sp>
        <p:nvSpPr>
          <p:cNvPr id="121" name="Google Shape;121;p22"/>
          <p:cNvSpPr txBox="1"/>
          <p:nvPr/>
        </p:nvSpPr>
        <p:spPr>
          <a:xfrm>
            <a:off x="416375" y="967475"/>
            <a:ext cx="4078200" cy="39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2"/>
                </a:solidFill>
              </a:rPr>
              <a:t>Chosen</a:t>
            </a:r>
            <a:r>
              <a:rPr b="1" lang="en" u="sng">
                <a:solidFill>
                  <a:schemeClr val="dk2"/>
                </a:solidFill>
              </a:rPr>
              <a:t> Implementation</a:t>
            </a:r>
            <a:endParaRPr b="1" u="sng">
              <a:solidFill>
                <a:schemeClr val="dk2"/>
              </a:solidFill>
            </a:endParaRPr>
          </a:p>
          <a:p>
            <a:pPr indent="0" lvl="0" marL="0" rtl="0" algn="l">
              <a:spcBef>
                <a:spcPts val="0"/>
              </a:spcBef>
              <a:spcAft>
                <a:spcPts val="0"/>
              </a:spcAft>
              <a:buNone/>
            </a:pPr>
            <a:r>
              <a:rPr lang="en" u="sng">
                <a:solidFill>
                  <a:schemeClr val="dk2"/>
                </a:solidFill>
              </a:rPr>
              <a:t>Advantages:</a:t>
            </a:r>
            <a:endParaRPr u="sng">
              <a:solidFill>
                <a:schemeClr val="dk2"/>
              </a:solidFill>
            </a:endParaRPr>
          </a:p>
          <a:p>
            <a:pPr indent="0" lvl="0" marL="0" rtl="0" algn="l">
              <a:spcBef>
                <a:spcPts val="0"/>
              </a:spcBef>
              <a:spcAft>
                <a:spcPts val="0"/>
              </a:spcAft>
              <a:buNone/>
            </a:pPr>
            <a:r>
              <a:t/>
            </a:r>
            <a:endParaRPr u="sng">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Better ability to test and optimize Performance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More Portable as web page source code changes consider all OS functionality</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Guaranteed Availability between 4pm and 7am.</a:t>
            </a:r>
            <a:endParaRPr>
              <a:solidFill>
                <a:schemeClr val="dk2"/>
              </a:solidFill>
            </a:endParaRPr>
          </a:p>
          <a:p>
            <a:pPr indent="0" lvl="0" marL="0" rtl="0" algn="l">
              <a:spcBef>
                <a:spcPts val="0"/>
              </a:spcBef>
              <a:spcAft>
                <a:spcPts val="0"/>
              </a:spcAft>
              <a:buNone/>
            </a:pPr>
            <a:r>
              <a:t/>
            </a:r>
            <a:endParaRPr u="sng">
              <a:solidFill>
                <a:schemeClr val="dk2"/>
              </a:solidFill>
            </a:endParaRPr>
          </a:p>
          <a:p>
            <a:pPr indent="0" lvl="0" marL="0" rtl="0" algn="l">
              <a:spcBef>
                <a:spcPts val="0"/>
              </a:spcBef>
              <a:spcAft>
                <a:spcPts val="0"/>
              </a:spcAft>
              <a:buNone/>
            </a:pPr>
            <a:r>
              <a:rPr lang="en" u="sng">
                <a:solidFill>
                  <a:schemeClr val="dk2"/>
                </a:solidFill>
              </a:rPr>
              <a:t>Disadvantages</a:t>
            </a:r>
            <a:endParaRPr u="sng">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More invasive source code modification which could have Stability ramifications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No developer input on site appearance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Could cause inconsistencies, loss of text/image visibility, etc.</a:t>
            </a:r>
            <a:endParaRPr>
              <a:solidFill>
                <a:schemeClr val="dk2"/>
              </a:solidFill>
            </a:endParaRPr>
          </a:p>
          <a:p>
            <a:pPr indent="0" lvl="0" marL="457200" rtl="0" algn="l">
              <a:spcBef>
                <a:spcPts val="0"/>
              </a:spcBef>
              <a:spcAft>
                <a:spcPts val="0"/>
              </a:spcAft>
              <a:buNone/>
            </a:pPr>
            <a:r>
              <a:t/>
            </a:r>
            <a:endParaRPr/>
          </a:p>
        </p:txBody>
      </p:sp>
      <p:sp>
        <p:nvSpPr>
          <p:cNvPr id="122" name="Google Shape;122;p22"/>
          <p:cNvSpPr txBox="1"/>
          <p:nvPr/>
        </p:nvSpPr>
        <p:spPr>
          <a:xfrm>
            <a:off x="4572000" y="967475"/>
            <a:ext cx="3957000" cy="39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2"/>
                </a:solidFill>
              </a:rPr>
              <a:t>Alternative Implementation</a:t>
            </a:r>
            <a:endParaRPr b="1" u="sng">
              <a:solidFill>
                <a:schemeClr val="dk2"/>
              </a:solidFill>
            </a:endParaRPr>
          </a:p>
          <a:p>
            <a:pPr indent="0" lvl="0" marL="0" rtl="0" algn="l">
              <a:spcBef>
                <a:spcPts val="0"/>
              </a:spcBef>
              <a:spcAft>
                <a:spcPts val="0"/>
              </a:spcAft>
              <a:buNone/>
            </a:pPr>
            <a:r>
              <a:rPr lang="en" u="sng">
                <a:solidFill>
                  <a:schemeClr val="dk2"/>
                </a:solidFill>
              </a:rPr>
              <a:t>Advantages:</a:t>
            </a:r>
            <a:endParaRPr u="sng">
              <a:solidFill>
                <a:schemeClr val="dk2"/>
              </a:solidFill>
            </a:endParaRPr>
          </a:p>
          <a:p>
            <a:pPr indent="0" lvl="0" marL="0" rtl="0" algn="l">
              <a:spcBef>
                <a:spcPts val="0"/>
              </a:spcBef>
              <a:spcAft>
                <a:spcPts val="0"/>
              </a:spcAft>
              <a:buNone/>
            </a:pPr>
            <a:r>
              <a:t/>
            </a:r>
            <a:endParaRPr u="sng">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More Modifiable because no regular updates required by the Chrome team</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Likely favoured by site owners and developers as they can choose their own Night Mode features &amp; degree of adoption</a:t>
            </a:r>
            <a:endParaRPr>
              <a:solidFill>
                <a:schemeClr val="dk2"/>
              </a:solidFill>
            </a:endParaRPr>
          </a:p>
          <a:p>
            <a:pPr indent="0" lvl="0" marL="45720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u="sng">
                <a:solidFill>
                  <a:schemeClr val="dk2"/>
                </a:solidFill>
              </a:rPr>
              <a:t>Disadvantages</a:t>
            </a:r>
            <a:endParaRPr u="sng">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Heavily reliant on website developers to implement Night Mode on their sites which means: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No way to monitor Maintainability </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No guarantee on Availability</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26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and Assessing</a:t>
            </a:r>
            <a:r>
              <a:rPr lang="en"/>
              <a:t> Night Mode Success</a:t>
            </a:r>
            <a:endParaRPr/>
          </a:p>
        </p:txBody>
      </p:sp>
      <p:sp>
        <p:nvSpPr>
          <p:cNvPr id="128" name="Google Shape;128;p23"/>
          <p:cNvSpPr txBox="1"/>
          <p:nvPr>
            <p:ph idx="1" type="body"/>
          </p:nvPr>
        </p:nvSpPr>
        <p:spPr>
          <a:xfrm>
            <a:off x="311700" y="1116325"/>
            <a:ext cx="8520600" cy="330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Compare our native Night Mode implementation to current Chrome using User A/B testing</a:t>
            </a:r>
            <a:endParaRPr sz="1600"/>
          </a:p>
          <a:p>
            <a:pPr indent="-330200" lvl="1" marL="914400" rtl="0" algn="l">
              <a:lnSpc>
                <a:spcPct val="115000"/>
              </a:lnSpc>
              <a:spcBef>
                <a:spcPts val="0"/>
              </a:spcBef>
              <a:spcAft>
                <a:spcPts val="0"/>
              </a:spcAft>
              <a:buSzPts val="1600"/>
              <a:buChar char="○"/>
            </a:pPr>
            <a:r>
              <a:rPr lang="en" sz="1600"/>
              <a:t>Examine </a:t>
            </a:r>
            <a:r>
              <a:rPr lang="en" sz="1600"/>
              <a:t>effects</a:t>
            </a:r>
            <a:r>
              <a:rPr lang="en" sz="1600"/>
              <a:t> on eye strain</a:t>
            </a:r>
            <a:endParaRPr sz="1600"/>
          </a:p>
          <a:p>
            <a:pPr indent="-330200" lvl="1" marL="914400" rtl="0" algn="l">
              <a:lnSpc>
                <a:spcPct val="115000"/>
              </a:lnSpc>
              <a:spcBef>
                <a:spcPts val="0"/>
              </a:spcBef>
              <a:spcAft>
                <a:spcPts val="0"/>
              </a:spcAft>
              <a:buSzPts val="1600"/>
              <a:buChar char="○"/>
            </a:pPr>
            <a:r>
              <a:rPr lang="en" sz="1600"/>
              <a:t>Survey for preference of using Night Mode feature</a:t>
            </a:r>
            <a:endParaRPr sz="1600"/>
          </a:p>
          <a:p>
            <a:pPr indent="-330200" lvl="0" marL="457200" rtl="0" algn="l">
              <a:lnSpc>
                <a:spcPct val="115000"/>
              </a:lnSpc>
              <a:spcBef>
                <a:spcPts val="0"/>
              </a:spcBef>
              <a:spcAft>
                <a:spcPts val="0"/>
              </a:spcAft>
              <a:buSzPts val="1600"/>
              <a:buChar char="●"/>
            </a:pPr>
            <a:r>
              <a:rPr lang="en" sz="1600"/>
              <a:t>Run general timing test for Performance of Night Mode feature addition then compare to current Chrome</a:t>
            </a:r>
            <a:endParaRPr sz="1600"/>
          </a:p>
          <a:p>
            <a:pPr indent="-330200" lvl="0" marL="457200" rtl="0" algn="l">
              <a:lnSpc>
                <a:spcPct val="115000"/>
              </a:lnSpc>
              <a:spcBef>
                <a:spcPts val="0"/>
              </a:spcBef>
              <a:spcAft>
                <a:spcPts val="0"/>
              </a:spcAft>
              <a:buSzPts val="1600"/>
              <a:buChar char="●"/>
            </a:pPr>
            <a:r>
              <a:rPr lang="en" sz="1600"/>
              <a:t>Navigate to webpage and compare timing test for loading the page</a:t>
            </a:r>
            <a:endParaRPr sz="1600"/>
          </a:p>
          <a:p>
            <a:pPr indent="-330200" lvl="0" marL="457200" rtl="0" algn="l">
              <a:lnSpc>
                <a:spcPct val="115000"/>
              </a:lnSpc>
              <a:spcBef>
                <a:spcPts val="0"/>
              </a:spcBef>
              <a:spcAft>
                <a:spcPts val="0"/>
              </a:spcAft>
              <a:buSzPts val="1600"/>
              <a:buChar char="●"/>
            </a:pPr>
            <a:r>
              <a:rPr lang="en" sz="1600"/>
              <a:t>Try using in parallel with other applications/extensions and compare its performance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Stakeholders Impacts</a:t>
            </a:r>
            <a:endParaRPr/>
          </a:p>
        </p:txBody>
      </p:sp>
      <p:sp>
        <p:nvSpPr>
          <p:cNvPr id="134" name="Google Shape;134;p24"/>
          <p:cNvSpPr txBox="1"/>
          <p:nvPr>
            <p:ph idx="1" type="body"/>
          </p:nvPr>
        </p:nvSpPr>
        <p:spPr>
          <a:xfrm>
            <a:off x="311700" y="1037725"/>
            <a:ext cx="8520600" cy="371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Pros:</a:t>
            </a:r>
            <a:endParaRPr b="1" sz="1500"/>
          </a:p>
          <a:p>
            <a:pPr indent="-323850" lvl="0" marL="457200" rtl="0" algn="l">
              <a:spcBef>
                <a:spcPts val="1600"/>
              </a:spcBef>
              <a:spcAft>
                <a:spcPts val="0"/>
              </a:spcAft>
              <a:buSzPts val="1500"/>
              <a:buChar char="●"/>
            </a:pPr>
            <a:r>
              <a:rPr lang="en" sz="1500"/>
              <a:t>Stakeholders include users who are in favour of the night mode optionality</a:t>
            </a:r>
            <a:endParaRPr sz="1500"/>
          </a:p>
          <a:p>
            <a:pPr indent="-323850" lvl="0" marL="457200" rtl="0" algn="l">
              <a:spcBef>
                <a:spcPts val="0"/>
              </a:spcBef>
              <a:spcAft>
                <a:spcPts val="0"/>
              </a:spcAft>
              <a:buSzPts val="1500"/>
              <a:buChar char="●"/>
            </a:pPr>
            <a:r>
              <a:rPr lang="en" sz="1500"/>
              <a:t>Seeing as the implementation would be a unique feature for browsers, the feature would probably bring more users, more ad revenue, more browsing action and maybe intangible assets to the company’s balance sheet which is beneficial for Google executives and Google shareholders. </a:t>
            </a:r>
            <a:endParaRPr sz="1500"/>
          </a:p>
          <a:p>
            <a:pPr indent="0" lvl="0" marL="0" rtl="0" algn="l">
              <a:lnSpc>
                <a:spcPct val="100000"/>
              </a:lnSpc>
              <a:spcBef>
                <a:spcPts val="1600"/>
              </a:spcBef>
              <a:spcAft>
                <a:spcPts val="0"/>
              </a:spcAft>
              <a:buNone/>
            </a:pPr>
            <a:r>
              <a:rPr b="1" lang="en" sz="1500"/>
              <a:t>Cons:</a:t>
            </a:r>
            <a:endParaRPr b="1" sz="1500"/>
          </a:p>
          <a:p>
            <a:pPr indent="-323850" lvl="0" marL="457200" rtl="0" algn="l">
              <a:spcBef>
                <a:spcPts val="1600"/>
              </a:spcBef>
              <a:spcAft>
                <a:spcPts val="0"/>
              </a:spcAft>
              <a:buSzPts val="1500"/>
              <a:buChar char="●"/>
            </a:pPr>
            <a:r>
              <a:rPr lang="en" sz="1500"/>
              <a:t>Would be challenging and time-intensive for Chrome developers to better support the Night Mode implementation</a:t>
            </a:r>
            <a:endParaRPr sz="1500"/>
          </a:p>
          <a:p>
            <a:pPr indent="-323850" lvl="0" marL="457200" rtl="0" algn="l">
              <a:spcBef>
                <a:spcPts val="0"/>
              </a:spcBef>
              <a:spcAft>
                <a:spcPts val="0"/>
              </a:spcAft>
              <a:buSzPts val="1500"/>
              <a:buChar char="●"/>
            </a:pPr>
            <a:r>
              <a:rPr lang="en" sz="1500"/>
              <a:t>Advertising and marketing design products specifically to tick various boxes in human psychology and </a:t>
            </a:r>
            <a:r>
              <a:rPr lang="en" sz="1500"/>
              <a:t>aesthetics</a:t>
            </a:r>
            <a:r>
              <a:rPr lang="en" sz="1500"/>
              <a:t> and dark mode could force them to change this balance</a:t>
            </a:r>
            <a:endParaRPr sz="15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14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Impacted Architecture Subsystems</a:t>
            </a:r>
            <a:endParaRPr sz="3300"/>
          </a:p>
        </p:txBody>
      </p:sp>
      <p:pic>
        <p:nvPicPr>
          <p:cNvPr id="140" name="Google Shape;140;p25"/>
          <p:cNvPicPr preferRelativeResize="0"/>
          <p:nvPr/>
        </p:nvPicPr>
        <p:blipFill>
          <a:blip r:embed="rId3">
            <a:alphaModFix/>
          </a:blip>
          <a:stretch>
            <a:fillRect/>
          </a:stretch>
        </p:blipFill>
        <p:spPr>
          <a:xfrm>
            <a:off x="1348450" y="596600"/>
            <a:ext cx="6678501" cy="439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898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Use Case and Sequence Diagram - Toggle Feature On</a:t>
            </a:r>
            <a:endParaRPr sz="3300"/>
          </a:p>
        </p:txBody>
      </p:sp>
      <p:sp>
        <p:nvSpPr>
          <p:cNvPr id="146" name="Google Shape;146;p26"/>
          <p:cNvSpPr txBox="1"/>
          <p:nvPr/>
        </p:nvSpPr>
        <p:spPr>
          <a:xfrm>
            <a:off x="3032100" y="2456600"/>
            <a:ext cx="57639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6"/>
          <p:cNvPicPr preferRelativeResize="0"/>
          <p:nvPr/>
        </p:nvPicPr>
        <p:blipFill>
          <a:blip r:embed="rId3">
            <a:alphaModFix/>
          </a:blip>
          <a:stretch>
            <a:fillRect/>
          </a:stretch>
        </p:blipFill>
        <p:spPr>
          <a:xfrm>
            <a:off x="74875" y="1215775"/>
            <a:ext cx="8994248" cy="3432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Limitations of the Approach</a:t>
            </a:r>
            <a:endParaRPr/>
          </a:p>
        </p:txBody>
      </p:sp>
      <p:sp>
        <p:nvSpPr>
          <p:cNvPr id="153" name="Google Shape;153;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Performance concerns</a:t>
            </a:r>
            <a:endParaRPr/>
          </a:p>
          <a:p>
            <a:pPr indent="-317500" lvl="1" marL="914400" rtl="0" algn="l">
              <a:spcBef>
                <a:spcPts val="0"/>
              </a:spcBef>
              <a:spcAft>
                <a:spcPts val="0"/>
              </a:spcAft>
              <a:buSzPts val="1400"/>
              <a:buChar char="○"/>
            </a:pPr>
            <a:r>
              <a:rPr lang="en"/>
              <a:t>Additional code introduced in the render pipeline may inadvertently slow down the browser (similar to adblock)</a:t>
            </a:r>
            <a:endParaRPr/>
          </a:p>
          <a:p>
            <a:pPr indent="-342900" lvl="0" marL="457200" rtl="0" algn="l">
              <a:spcBef>
                <a:spcPts val="0"/>
              </a:spcBef>
              <a:spcAft>
                <a:spcPts val="0"/>
              </a:spcAft>
              <a:buSzPts val="1800"/>
              <a:buChar char="●"/>
            </a:pPr>
            <a:r>
              <a:rPr lang="en"/>
              <a:t>Security concerns</a:t>
            </a:r>
            <a:endParaRPr/>
          </a:p>
          <a:p>
            <a:pPr indent="-317500" lvl="1" marL="914400" rtl="0" algn="l">
              <a:spcBef>
                <a:spcPts val="0"/>
              </a:spcBef>
              <a:spcAft>
                <a:spcPts val="0"/>
              </a:spcAft>
              <a:buSzPts val="1400"/>
              <a:buChar char="○"/>
            </a:pPr>
            <a:r>
              <a:rPr lang="en"/>
              <a:t>Any additions to Chrome that deal with handling source code from a website must be vetted extensively for security purposes</a:t>
            </a:r>
            <a:endParaRPr/>
          </a:p>
          <a:p>
            <a:pPr indent="-342900" lvl="0" marL="457200" rtl="0" algn="l">
              <a:spcBef>
                <a:spcPts val="0"/>
              </a:spcBef>
              <a:spcAft>
                <a:spcPts val="0"/>
              </a:spcAft>
              <a:buSzPts val="1800"/>
              <a:buChar char="●"/>
            </a:pPr>
            <a:r>
              <a:rPr lang="en"/>
              <a:t>May not work for every website</a:t>
            </a:r>
            <a:endParaRPr/>
          </a:p>
          <a:p>
            <a:pPr indent="-317500" lvl="1" marL="914400" rtl="0" algn="l">
              <a:spcBef>
                <a:spcPts val="0"/>
              </a:spcBef>
              <a:spcAft>
                <a:spcPts val="0"/>
              </a:spcAft>
              <a:buSzPts val="1400"/>
              <a:buChar char="○"/>
            </a:pPr>
            <a:r>
              <a:rPr lang="en"/>
              <a:t>Not ever website is developed the same, and some websites may not be compatible with the approach used by the team to invert a website’s theme colours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Issues and Concurrency</a:t>
            </a:r>
            <a:endParaRPr/>
          </a:p>
        </p:txBody>
      </p:sp>
      <p:sp>
        <p:nvSpPr>
          <p:cNvPr id="159" name="Google Shape;159;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Night Mode windows currently are too difficult to distinguish from Incognito Mode windows</a:t>
            </a:r>
            <a:endParaRPr/>
          </a:p>
          <a:p>
            <a:pPr indent="-342900" lvl="0" marL="457200" rtl="0" algn="l">
              <a:spcBef>
                <a:spcPts val="0"/>
              </a:spcBef>
              <a:spcAft>
                <a:spcPts val="0"/>
              </a:spcAft>
              <a:buSzPts val="1800"/>
              <a:buChar char="●"/>
            </a:pPr>
            <a:r>
              <a:rPr lang="en"/>
              <a:t>Keeping up with rapid, daily releases of Chrome versions</a:t>
            </a:r>
            <a:endParaRPr/>
          </a:p>
          <a:p>
            <a:pPr indent="-342900" lvl="0" marL="457200" rtl="0" algn="l">
              <a:spcBef>
                <a:spcPts val="0"/>
              </a:spcBef>
              <a:spcAft>
                <a:spcPts val="0"/>
              </a:spcAft>
              <a:buSzPts val="1800"/>
              <a:buChar char="●"/>
            </a:pPr>
            <a:r>
              <a:rPr lang="en"/>
              <a:t>Extension icons currently aren’t allowed to provide night or light mode modifications</a:t>
            </a:r>
            <a:endParaRPr/>
          </a:p>
          <a:p>
            <a:pPr indent="-342900" lvl="0" marL="457200" rtl="0" algn="l">
              <a:spcBef>
                <a:spcPts val="0"/>
              </a:spcBef>
              <a:spcAft>
                <a:spcPts val="0"/>
              </a:spcAft>
              <a:buSzPts val="1800"/>
              <a:buChar char="●"/>
            </a:pPr>
            <a:r>
              <a:rPr lang="en"/>
              <a:t>Our feature is compatible with Chrome’s concurrency</a:t>
            </a:r>
            <a:endParaRPr/>
          </a:p>
          <a:p>
            <a:pPr indent="-317500" lvl="1" marL="914400" rtl="0" algn="l">
              <a:spcBef>
                <a:spcPts val="0"/>
              </a:spcBef>
              <a:spcAft>
                <a:spcPts val="0"/>
              </a:spcAft>
              <a:buSzPts val="1400"/>
              <a:buChar char="○"/>
            </a:pPr>
            <a:r>
              <a:rPr lang="en"/>
              <a:t>Does not modify existing sandbox and IPC structure</a:t>
            </a:r>
            <a:endParaRPr/>
          </a:p>
          <a:p>
            <a:pPr indent="-342900" lvl="0" marL="457200" rtl="0" algn="l">
              <a:spcBef>
                <a:spcPts val="0"/>
              </a:spcBef>
              <a:spcAft>
                <a:spcPts val="0"/>
              </a:spcAft>
              <a:buSzPts val="1800"/>
              <a:buChar char="●"/>
            </a:pPr>
            <a:r>
              <a:rPr lang="en"/>
              <a:t>However, the change to renderer will affect all instances of renderer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&amp; Limitations</a:t>
            </a:r>
            <a:endParaRPr/>
          </a:p>
        </p:txBody>
      </p:sp>
      <p:sp>
        <p:nvSpPr>
          <p:cNvPr id="165" name="Google Shape;165;p29"/>
          <p:cNvSpPr txBox="1"/>
          <p:nvPr>
            <p:ph idx="1" type="body"/>
          </p:nvPr>
        </p:nvSpPr>
        <p:spPr>
          <a:xfrm>
            <a:off x="311700" y="961525"/>
            <a:ext cx="85206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considerations for color adjustment such as: </a:t>
            </a:r>
            <a:endParaRPr/>
          </a:p>
          <a:p>
            <a:pPr indent="-342900" lvl="0" marL="457200" rtl="0" algn="l">
              <a:spcBef>
                <a:spcPts val="1600"/>
              </a:spcBef>
              <a:spcAft>
                <a:spcPts val="0"/>
              </a:spcAft>
              <a:buSzPts val="1800"/>
              <a:buChar char="-"/>
            </a:pPr>
            <a:r>
              <a:rPr lang="en"/>
              <a:t>invert grayscale</a:t>
            </a:r>
            <a:endParaRPr/>
          </a:p>
          <a:p>
            <a:pPr indent="-342900" lvl="0" marL="457200" rtl="0" algn="l">
              <a:spcBef>
                <a:spcPts val="0"/>
              </a:spcBef>
              <a:spcAft>
                <a:spcPts val="0"/>
              </a:spcAft>
              <a:buSzPts val="1800"/>
              <a:buChar char="-"/>
            </a:pPr>
            <a:r>
              <a:rPr lang="en"/>
              <a:t>invert all colors based on color wheel</a:t>
            </a:r>
            <a:endParaRPr/>
          </a:p>
          <a:p>
            <a:pPr indent="0" lvl="0" marL="0" rtl="0" algn="l">
              <a:spcBef>
                <a:spcPts val="1600"/>
              </a:spcBef>
              <a:spcAft>
                <a:spcPts val="0"/>
              </a:spcAft>
              <a:buNone/>
            </a:pPr>
            <a:r>
              <a:rPr lang="en"/>
              <a:t>Many different ways to implement the same feature:</a:t>
            </a:r>
            <a:endParaRPr/>
          </a:p>
          <a:p>
            <a:pPr indent="-342900" lvl="0" marL="457200" rtl="0" algn="l">
              <a:spcBef>
                <a:spcPts val="1600"/>
              </a:spcBef>
              <a:spcAft>
                <a:spcPts val="0"/>
              </a:spcAft>
              <a:buSzPts val="1800"/>
              <a:buChar char="-"/>
            </a:pPr>
            <a:r>
              <a:rPr lang="en"/>
              <a:t>Causes different impacts on NFRs</a:t>
            </a:r>
            <a:endParaRPr/>
          </a:p>
          <a:p>
            <a:pPr indent="-342900" lvl="0" marL="457200" rtl="0" algn="l">
              <a:spcBef>
                <a:spcPts val="0"/>
              </a:spcBef>
              <a:spcAft>
                <a:spcPts val="0"/>
              </a:spcAft>
              <a:buSzPts val="1800"/>
              <a:buChar char="-"/>
            </a:pPr>
            <a:r>
              <a:rPr lang="en"/>
              <a:t>Uncovered in SAAM analysis</a:t>
            </a:r>
            <a:endParaRPr/>
          </a:p>
          <a:p>
            <a:pPr indent="0" lvl="0" marL="0" rtl="0" algn="l">
              <a:spcBef>
                <a:spcPts val="1600"/>
              </a:spcBef>
              <a:spcAft>
                <a:spcPts val="0"/>
              </a:spcAft>
              <a:buNone/>
            </a:pPr>
            <a:r>
              <a:rPr lang="en"/>
              <a:t>Team limited by busy schedules affecting meeting availability</a:t>
            </a:r>
            <a:endParaRPr/>
          </a:p>
          <a:p>
            <a:pPr indent="0" lvl="0" marL="0" rtl="0" algn="l">
              <a:spcBef>
                <a:spcPts val="1600"/>
              </a:spcBef>
              <a:spcAft>
                <a:spcPts val="1600"/>
              </a:spcAft>
              <a:buNone/>
            </a:pPr>
            <a:r>
              <a:rPr lang="en"/>
              <a:t>Vast amount of source code to examine and modify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1" name="Google Shape;171;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Proposed Feature: Night mode with smart colour inversion features</a:t>
            </a:r>
            <a:endParaRPr/>
          </a:p>
          <a:p>
            <a:pPr indent="-342900" lvl="0" marL="457200" rtl="0" algn="l">
              <a:spcBef>
                <a:spcPts val="0"/>
              </a:spcBef>
              <a:spcAft>
                <a:spcPts val="0"/>
              </a:spcAft>
              <a:buSzPts val="1800"/>
              <a:buChar char="●"/>
            </a:pPr>
            <a:r>
              <a:rPr lang="en"/>
              <a:t>Implementation options: </a:t>
            </a:r>
            <a:endParaRPr/>
          </a:p>
          <a:p>
            <a:pPr indent="-317500" lvl="1" marL="914400" rtl="0" algn="l">
              <a:spcBef>
                <a:spcPts val="0"/>
              </a:spcBef>
              <a:spcAft>
                <a:spcPts val="0"/>
              </a:spcAft>
              <a:buSzPts val="1400"/>
              <a:buChar char="○"/>
            </a:pPr>
            <a:r>
              <a:rPr lang="en"/>
              <a:t>Apply a night mode filter to dynamically change CSS for all webpages</a:t>
            </a:r>
            <a:endParaRPr/>
          </a:p>
          <a:p>
            <a:pPr indent="-317500" lvl="1" marL="914400" rtl="0" algn="l">
              <a:spcBef>
                <a:spcPts val="0"/>
              </a:spcBef>
              <a:spcAft>
                <a:spcPts val="0"/>
              </a:spcAft>
              <a:buSzPts val="1400"/>
              <a:buChar char="○"/>
            </a:pPr>
            <a:r>
              <a:rPr lang="en"/>
              <a:t>Utilize established CSS from dark theme enabled websites</a:t>
            </a:r>
            <a:endParaRPr/>
          </a:p>
          <a:p>
            <a:pPr indent="-342900" lvl="0" marL="457200" rtl="0" algn="l">
              <a:spcBef>
                <a:spcPts val="0"/>
              </a:spcBef>
              <a:spcAft>
                <a:spcPts val="0"/>
              </a:spcAft>
              <a:buSzPts val="1800"/>
              <a:buChar char="●"/>
            </a:pPr>
            <a:r>
              <a:rPr lang="en"/>
              <a:t>The use of flags in the final </a:t>
            </a:r>
            <a:r>
              <a:rPr lang="en"/>
              <a:t>implementation will</a:t>
            </a:r>
            <a:r>
              <a:rPr lang="en"/>
              <a:t> allow for hybrid approach</a:t>
            </a:r>
            <a:endParaRPr/>
          </a:p>
          <a:p>
            <a:pPr indent="-342900" lvl="0" marL="457200" rtl="0" algn="l">
              <a:spcBef>
                <a:spcPts val="0"/>
              </a:spcBef>
              <a:spcAft>
                <a:spcPts val="0"/>
              </a:spcAft>
              <a:buSzPts val="1800"/>
              <a:buChar char="●"/>
            </a:pPr>
            <a:r>
              <a:rPr lang="en"/>
              <a:t>Quality requirements: Performance, Stability, Availability, Maintainability</a:t>
            </a:r>
            <a:endParaRPr/>
          </a:p>
          <a:p>
            <a:pPr indent="-342900" lvl="0" marL="457200" rtl="0" algn="l">
              <a:spcBef>
                <a:spcPts val="0"/>
              </a:spcBef>
              <a:spcAft>
                <a:spcPts val="0"/>
              </a:spcAft>
              <a:buSzPts val="1800"/>
              <a:buChar char="●"/>
            </a:pPr>
            <a:r>
              <a:rPr lang="en"/>
              <a:t>Impacted systems: UI, Browser, Renderer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Overview</a:t>
            </a:r>
            <a:endParaRPr/>
          </a:p>
        </p:txBody>
      </p:sp>
      <p:sp>
        <p:nvSpPr>
          <p:cNvPr id="73" name="Google Shape;73;p14"/>
          <p:cNvSpPr txBox="1"/>
          <p:nvPr>
            <p:ph idx="1" type="body"/>
          </p:nvPr>
        </p:nvSpPr>
        <p:spPr>
          <a:xfrm>
            <a:off x="311700" y="1032350"/>
            <a:ext cx="8520600" cy="334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Introduction</a:t>
            </a:r>
            <a:endParaRPr sz="1600"/>
          </a:p>
          <a:p>
            <a:pPr indent="-330200" lvl="0" marL="457200" rtl="0" algn="l">
              <a:spcBef>
                <a:spcPts val="0"/>
              </a:spcBef>
              <a:spcAft>
                <a:spcPts val="0"/>
              </a:spcAft>
              <a:buSzPts val="1600"/>
              <a:buChar char="●"/>
            </a:pPr>
            <a:r>
              <a:rPr lang="en" sz="1600"/>
              <a:t>Proposed Feature</a:t>
            </a:r>
            <a:endParaRPr sz="1600"/>
          </a:p>
          <a:p>
            <a:pPr indent="-330200" lvl="0" marL="457200" rtl="0" algn="l">
              <a:spcBef>
                <a:spcPts val="0"/>
              </a:spcBef>
              <a:spcAft>
                <a:spcPts val="0"/>
              </a:spcAft>
              <a:buSzPts val="1600"/>
              <a:buChar char="●"/>
            </a:pPr>
            <a:r>
              <a:rPr lang="en" sz="1600"/>
              <a:t>Feature Derivation Process &amp; Proposed Alternatives</a:t>
            </a:r>
            <a:endParaRPr sz="1600"/>
          </a:p>
          <a:p>
            <a:pPr indent="-330200" lvl="0" marL="457200" rtl="0" algn="l">
              <a:spcBef>
                <a:spcPts val="0"/>
              </a:spcBef>
              <a:spcAft>
                <a:spcPts val="0"/>
              </a:spcAft>
              <a:buSzPts val="1600"/>
              <a:buChar char="●"/>
            </a:pPr>
            <a:r>
              <a:rPr lang="en" sz="1600"/>
              <a:t>Implementation Considerations</a:t>
            </a:r>
            <a:endParaRPr sz="1600"/>
          </a:p>
          <a:p>
            <a:pPr indent="-330200" lvl="0" marL="457200" rtl="0" algn="l">
              <a:spcBef>
                <a:spcPts val="0"/>
              </a:spcBef>
              <a:spcAft>
                <a:spcPts val="0"/>
              </a:spcAft>
              <a:buSzPts val="1600"/>
              <a:buChar char="●"/>
            </a:pPr>
            <a:r>
              <a:rPr lang="en" sz="1600"/>
              <a:t>Implementation Approach</a:t>
            </a:r>
            <a:endParaRPr sz="1600"/>
          </a:p>
          <a:p>
            <a:pPr indent="-330200" lvl="0" marL="457200" rtl="0" algn="l">
              <a:spcBef>
                <a:spcPts val="0"/>
              </a:spcBef>
              <a:spcAft>
                <a:spcPts val="0"/>
              </a:spcAft>
              <a:buSzPts val="1600"/>
              <a:buChar char="●"/>
            </a:pPr>
            <a:r>
              <a:rPr lang="en" sz="1600"/>
              <a:t>SAAM Analysis</a:t>
            </a:r>
            <a:endParaRPr sz="1600"/>
          </a:p>
          <a:p>
            <a:pPr indent="-330200" lvl="0" marL="457200" rtl="0" algn="l">
              <a:spcBef>
                <a:spcPts val="0"/>
              </a:spcBef>
              <a:spcAft>
                <a:spcPts val="0"/>
              </a:spcAft>
              <a:buSzPts val="1600"/>
              <a:buChar char="●"/>
            </a:pPr>
            <a:r>
              <a:rPr lang="en" sz="1600"/>
              <a:t>Quality Requirements</a:t>
            </a:r>
            <a:endParaRPr sz="1600"/>
          </a:p>
          <a:p>
            <a:pPr indent="-330200" lvl="0" marL="457200" rtl="0" algn="l">
              <a:spcBef>
                <a:spcPts val="0"/>
              </a:spcBef>
              <a:spcAft>
                <a:spcPts val="0"/>
              </a:spcAft>
              <a:buSzPts val="1600"/>
              <a:buChar char="●"/>
            </a:pPr>
            <a:r>
              <a:rPr lang="en" sz="1600"/>
              <a:t>Testing and Assessing Feature Success</a:t>
            </a:r>
            <a:endParaRPr sz="1600"/>
          </a:p>
          <a:p>
            <a:pPr indent="-330200" lvl="0" marL="457200" rtl="0" algn="l">
              <a:spcBef>
                <a:spcPts val="0"/>
              </a:spcBef>
              <a:spcAft>
                <a:spcPts val="0"/>
              </a:spcAft>
              <a:buSzPts val="1600"/>
              <a:buChar char="●"/>
            </a:pPr>
            <a:r>
              <a:rPr lang="en" sz="1600"/>
              <a:t>Stakeholder &amp; Architecture Impacts</a:t>
            </a:r>
            <a:endParaRPr sz="1600"/>
          </a:p>
          <a:p>
            <a:pPr indent="-330200" lvl="0" marL="457200" rtl="0" algn="l">
              <a:spcBef>
                <a:spcPts val="0"/>
              </a:spcBef>
              <a:spcAft>
                <a:spcPts val="0"/>
              </a:spcAft>
              <a:buSzPts val="1600"/>
              <a:buChar char="●"/>
            </a:pPr>
            <a:r>
              <a:rPr lang="en" sz="1600"/>
              <a:t>Use Case/Sequence Diagram</a:t>
            </a:r>
            <a:endParaRPr sz="1600"/>
          </a:p>
          <a:p>
            <a:pPr indent="-330200" lvl="0" marL="457200" rtl="0" algn="l">
              <a:spcBef>
                <a:spcPts val="0"/>
              </a:spcBef>
              <a:spcAft>
                <a:spcPts val="0"/>
              </a:spcAft>
              <a:buSzPts val="1600"/>
              <a:buChar char="●"/>
            </a:pPr>
            <a:r>
              <a:rPr lang="en" sz="1600"/>
              <a:t>Risks and Limitations</a:t>
            </a:r>
            <a:endParaRPr sz="1600"/>
          </a:p>
          <a:p>
            <a:pPr indent="-330200" lvl="0" marL="457200" rtl="0" algn="l">
              <a:spcBef>
                <a:spcPts val="0"/>
              </a:spcBef>
              <a:spcAft>
                <a:spcPts val="0"/>
              </a:spcAft>
              <a:buSzPts val="1600"/>
              <a:buChar char="●"/>
            </a:pPr>
            <a:r>
              <a:rPr lang="en" sz="1600"/>
              <a:t>Team Issues </a:t>
            </a:r>
            <a:r>
              <a:rPr lang="en" sz="1600"/>
              <a:t>Concurrency</a:t>
            </a:r>
            <a:endParaRPr sz="1600"/>
          </a:p>
          <a:p>
            <a:pPr indent="-330200" lvl="0" marL="457200" rtl="0" algn="l">
              <a:spcBef>
                <a:spcPts val="0"/>
              </a:spcBef>
              <a:spcAft>
                <a:spcPts val="0"/>
              </a:spcAft>
              <a:buSzPts val="1600"/>
              <a:buChar char="●"/>
            </a:pPr>
            <a:r>
              <a:rPr lang="en" sz="1600"/>
              <a:t>Lessons Learned &amp; Limitations</a:t>
            </a:r>
            <a:endParaRPr sz="1600"/>
          </a:p>
          <a:p>
            <a:pPr indent="-330200" lvl="0" marL="457200" rtl="0" algn="l">
              <a:spcBef>
                <a:spcPts val="0"/>
              </a:spcBef>
              <a:spcAft>
                <a:spcPts val="0"/>
              </a:spcAft>
              <a:buSzPts val="1600"/>
              <a:buChar char="●"/>
            </a:pPr>
            <a:r>
              <a:rPr lang="en" sz="1600"/>
              <a:t>Conclusion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Open Sans"/>
              <a:buChar char="●"/>
            </a:pPr>
            <a:r>
              <a:rPr lang="en"/>
              <a:t>In our previous presentation, our team lightly discussed a proposed feature concept for Chrome</a:t>
            </a:r>
            <a:endParaRPr/>
          </a:p>
          <a:p>
            <a:pPr indent="-342900" lvl="0" marL="457200" marR="0" rtl="0" algn="l">
              <a:lnSpc>
                <a:spcPct val="115000"/>
              </a:lnSpc>
              <a:spcBef>
                <a:spcPts val="0"/>
              </a:spcBef>
              <a:spcAft>
                <a:spcPts val="0"/>
              </a:spcAft>
              <a:buSzPts val="1800"/>
              <a:buChar char="●"/>
            </a:pPr>
            <a:r>
              <a:rPr lang="en"/>
              <a:t>Today, we will review our proposed feature (along with alternative concepts), while evaluating potential implementation approaches, architectural impacts, and use cases of the feature</a:t>
            </a:r>
            <a:endParaRPr/>
          </a:p>
          <a:p>
            <a:pPr indent="-342900" lvl="0" marL="457200" marR="0" rtl="0" algn="l">
              <a:lnSpc>
                <a:spcPct val="115000"/>
              </a:lnSpc>
              <a:spcBef>
                <a:spcPts val="0"/>
              </a:spcBef>
              <a:spcAft>
                <a:spcPts val="0"/>
              </a:spcAft>
              <a:buSzPts val="1800"/>
              <a:buChar char="●"/>
            </a:pPr>
            <a:r>
              <a:rPr lang="en"/>
              <a:t>Other points of discussion include Chrome development team issues and impacts on the concurrency model</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Feature - Night Mode</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MacOS Mojave, Apple introduced support for system-wide application dark modes</a:t>
            </a:r>
            <a:endParaRPr/>
          </a:p>
          <a:p>
            <a:pPr indent="-342900" lvl="0" marL="457200" rtl="0" algn="l">
              <a:spcBef>
                <a:spcPts val="0"/>
              </a:spcBef>
              <a:spcAft>
                <a:spcPts val="0"/>
              </a:spcAft>
              <a:buSzPts val="1800"/>
              <a:buChar char="●"/>
            </a:pPr>
            <a:r>
              <a:rPr lang="en"/>
              <a:t>When the operating system toggles the dark mode on/off, all supported applications transition between light mode and dark mode automatically</a:t>
            </a:r>
            <a:endParaRPr/>
          </a:p>
          <a:p>
            <a:pPr indent="-342900" lvl="0" marL="457200" rtl="0" algn="l">
              <a:spcBef>
                <a:spcPts val="0"/>
              </a:spcBef>
              <a:spcAft>
                <a:spcPts val="0"/>
              </a:spcAft>
              <a:buSzPts val="1800"/>
              <a:buChar char="●"/>
            </a:pPr>
            <a:r>
              <a:rPr lang="en"/>
              <a:t>Currently, Chrome’s default theme uses a bright, light colour palette</a:t>
            </a:r>
            <a:endParaRPr/>
          </a:p>
          <a:p>
            <a:pPr indent="-342900" lvl="0" marL="457200" rtl="0" algn="l">
              <a:spcBef>
                <a:spcPts val="0"/>
              </a:spcBef>
              <a:spcAft>
                <a:spcPts val="0"/>
              </a:spcAft>
              <a:buSzPts val="1800"/>
              <a:buChar char="●"/>
            </a:pPr>
            <a:r>
              <a:rPr lang="en"/>
              <a:t>Our team proposes the following:</a:t>
            </a:r>
            <a:endParaRPr/>
          </a:p>
          <a:p>
            <a:pPr indent="-317500" lvl="1" marL="914400" rtl="0" algn="l">
              <a:spcBef>
                <a:spcPts val="0"/>
              </a:spcBef>
              <a:spcAft>
                <a:spcPts val="0"/>
              </a:spcAft>
              <a:buSzPts val="1400"/>
              <a:buChar char="○"/>
            </a:pPr>
            <a:r>
              <a:rPr lang="en"/>
              <a:t>That Chrome’s UI be adapted to support MacOS’ new native dark mode</a:t>
            </a:r>
            <a:endParaRPr/>
          </a:p>
          <a:p>
            <a:pPr indent="-317500" lvl="1" marL="914400" rtl="0" algn="l">
              <a:spcBef>
                <a:spcPts val="0"/>
              </a:spcBef>
              <a:spcAft>
                <a:spcPts val="0"/>
              </a:spcAft>
              <a:buSzPts val="1400"/>
              <a:buChar char="○"/>
            </a:pPr>
            <a:r>
              <a:rPr lang="en"/>
              <a:t>That Chrome implement support for a “smart invert” feature when rendering a website, to provide night mode support on websites that use a light theme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Feature Derivation Process &amp; Proposed Alternatives</a:t>
            </a:r>
            <a:endParaRPr sz="3500"/>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team spent a meeting brainstorming potential feature concepts that could be the focus of Assignment 3</a:t>
            </a:r>
            <a:endParaRPr/>
          </a:p>
          <a:p>
            <a:pPr indent="-342900" lvl="0" marL="457200" rtl="0" algn="l">
              <a:spcBef>
                <a:spcPts val="0"/>
              </a:spcBef>
              <a:spcAft>
                <a:spcPts val="0"/>
              </a:spcAft>
              <a:buSzPts val="1800"/>
              <a:buChar char="●"/>
            </a:pPr>
            <a:r>
              <a:rPr lang="en"/>
              <a:t>Other feature concepts that were considered included:</a:t>
            </a:r>
            <a:endParaRPr/>
          </a:p>
          <a:p>
            <a:pPr indent="-317500" lvl="1" marL="914400" rtl="0" algn="l">
              <a:spcBef>
                <a:spcPts val="0"/>
              </a:spcBef>
              <a:spcAft>
                <a:spcPts val="0"/>
              </a:spcAft>
              <a:buSzPts val="1400"/>
              <a:buChar char="○"/>
            </a:pPr>
            <a:r>
              <a:rPr lang="en"/>
              <a:t>Tab suspension</a:t>
            </a:r>
            <a:endParaRPr/>
          </a:p>
          <a:p>
            <a:pPr indent="-317500" lvl="1" marL="914400" rtl="0" algn="l">
              <a:spcBef>
                <a:spcPts val="0"/>
              </a:spcBef>
              <a:spcAft>
                <a:spcPts val="0"/>
              </a:spcAft>
              <a:buSzPts val="1400"/>
              <a:buChar char="○"/>
            </a:pPr>
            <a:r>
              <a:rPr lang="en"/>
              <a:t>Browsing continuity between devices</a:t>
            </a:r>
            <a:endParaRPr/>
          </a:p>
          <a:p>
            <a:pPr indent="-317500" lvl="1" marL="914400" rtl="0" algn="l">
              <a:spcBef>
                <a:spcPts val="0"/>
              </a:spcBef>
              <a:spcAft>
                <a:spcPts val="0"/>
              </a:spcAft>
              <a:buSzPts val="1400"/>
              <a:buChar char="○"/>
            </a:pPr>
            <a:r>
              <a:rPr lang="en"/>
              <a:t>Automatic cache clearing</a:t>
            </a:r>
            <a:endParaRPr/>
          </a:p>
          <a:p>
            <a:pPr indent="-342900" lvl="0" marL="457200" rtl="0" algn="l">
              <a:spcBef>
                <a:spcPts val="0"/>
              </a:spcBef>
              <a:spcAft>
                <a:spcPts val="0"/>
              </a:spcAft>
              <a:buSzPts val="1800"/>
              <a:buChar char="●"/>
            </a:pPr>
            <a:r>
              <a:rPr lang="en"/>
              <a:t>These feature concepts either were already implemented natively in Chrome, or were experimental features</a:t>
            </a:r>
            <a:endParaRPr/>
          </a:p>
          <a:p>
            <a:pPr indent="-342900" lvl="0" marL="457200" rtl="0" algn="l">
              <a:spcBef>
                <a:spcPts val="0"/>
              </a:spcBef>
              <a:spcAft>
                <a:spcPts val="0"/>
              </a:spcAft>
              <a:buSzPts val="1800"/>
              <a:buChar char="●"/>
            </a:pPr>
            <a:r>
              <a:rPr lang="en"/>
              <a:t>Upon discovering this, the team decided to move forward with the night mode concept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Considerations</a:t>
            </a:r>
            <a:endParaRPr/>
          </a:p>
        </p:txBody>
      </p:sp>
      <p:sp>
        <p:nvSpPr>
          <p:cNvPr id="97" name="Google Shape;97;p18"/>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Extension was considered</a:t>
            </a:r>
            <a:endParaRPr/>
          </a:p>
          <a:p>
            <a:pPr indent="-342900" lvl="0" marL="457200" rtl="0" algn="l">
              <a:lnSpc>
                <a:spcPct val="150000"/>
              </a:lnSpc>
              <a:spcBef>
                <a:spcPts val="0"/>
              </a:spcBef>
              <a:spcAft>
                <a:spcPts val="0"/>
              </a:spcAft>
              <a:buSzPts val="1800"/>
              <a:buChar char="●"/>
            </a:pPr>
            <a:r>
              <a:rPr lang="en"/>
              <a:t>Two source code-modifying options</a:t>
            </a:r>
            <a:endParaRPr/>
          </a:p>
          <a:p>
            <a:pPr indent="-342900" lvl="0" marL="457200" rtl="0" algn="l">
              <a:lnSpc>
                <a:spcPct val="150000"/>
              </a:lnSpc>
              <a:spcBef>
                <a:spcPts val="0"/>
              </a:spcBef>
              <a:spcAft>
                <a:spcPts val="0"/>
              </a:spcAft>
              <a:buSzPts val="1800"/>
              <a:buChar char="●"/>
            </a:pPr>
            <a:r>
              <a:rPr lang="en"/>
              <a:t>Options differ in how they modify websites’ colours</a:t>
            </a:r>
            <a:endParaRPr/>
          </a:p>
          <a:p>
            <a:pPr indent="-317500" lvl="1" marL="914400" rtl="0" algn="l">
              <a:lnSpc>
                <a:spcPct val="150000"/>
              </a:lnSpc>
              <a:spcBef>
                <a:spcPts val="0"/>
              </a:spcBef>
              <a:spcAft>
                <a:spcPts val="0"/>
              </a:spcAft>
              <a:buSzPts val="1400"/>
              <a:buChar char="○"/>
            </a:pPr>
            <a:r>
              <a:rPr lang="en"/>
              <a:t>The first will modify render methods to apply a colour filter</a:t>
            </a:r>
            <a:endParaRPr/>
          </a:p>
          <a:p>
            <a:pPr indent="-317500" lvl="1" marL="914400" rtl="0" algn="l">
              <a:lnSpc>
                <a:spcPct val="150000"/>
              </a:lnSpc>
              <a:spcBef>
                <a:spcPts val="0"/>
              </a:spcBef>
              <a:spcAft>
                <a:spcPts val="0"/>
              </a:spcAft>
              <a:buSzPts val="1400"/>
              <a:buChar char="○"/>
            </a:pPr>
            <a:r>
              <a:rPr lang="en"/>
              <a:t>The second will use a dark-theme-compatible CSS provided by websites</a:t>
            </a:r>
            <a:endParaRPr/>
          </a:p>
          <a:p>
            <a:pPr indent="-342900" lvl="0" marL="457200" marR="0" rtl="0" algn="l">
              <a:lnSpc>
                <a:spcPct val="115000"/>
              </a:lnSpc>
              <a:spcBef>
                <a:spcPts val="0"/>
              </a:spcBef>
              <a:spcAft>
                <a:spcPts val="0"/>
              </a:spcAft>
              <a:buClr>
                <a:schemeClr val="dk2"/>
              </a:buClr>
              <a:buSzPts val="1800"/>
              <a:buFont typeface="Open Sans"/>
              <a:buChar char="●"/>
            </a:pPr>
            <a:r>
              <a:rPr lang="en"/>
              <a:t>One will make changes to the UI, Browser, and Renderer, while the other makes changes to the UI and Browser</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Approach</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Modify UI/Browser to add in a toggle (UI) for turning Night Mode on/off</a:t>
            </a:r>
            <a:endParaRPr/>
          </a:p>
          <a:p>
            <a:pPr indent="-342900" lvl="0" marL="457200" rtl="0" algn="l">
              <a:spcBef>
                <a:spcPts val="0"/>
              </a:spcBef>
              <a:spcAft>
                <a:spcPts val="0"/>
              </a:spcAft>
              <a:buSzPts val="1800"/>
              <a:buChar char="●"/>
            </a:pPr>
            <a:r>
              <a:rPr lang="en"/>
              <a:t>When the toggle is flipped,</a:t>
            </a:r>
            <a:r>
              <a:rPr lang="en"/>
              <a:t> UI updates the user’s profile flag (Data Persistence and Browser)</a:t>
            </a:r>
            <a:r>
              <a:rPr lang="en"/>
              <a:t> to Night Mode, and assuming they are logged into their Google account, the user’s preferences are updated and synced (Network) to make Night Mode default</a:t>
            </a:r>
            <a:endParaRPr/>
          </a:p>
          <a:p>
            <a:pPr indent="-342900" lvl="0" marL="457200" rtl="0" algn="l">
              <a:spcBef>
                <a:spcPts val="0"/>
              </a:spcBef>
              <a:spcAft>
                <a:spcPts val="0"/>
              </a:spcAft>
              <a:buSzPts val="1800"/>
              <a:buChar char="●"/>
            </a:pPr>
            <a:r>
              <a:rPr lang="en"/>
              <a:t>When a web page is loaded, Renderer parses the page’s CSS and changes the site’s colours via a HEX inversion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SAAM Analysis of Implementation Approaches</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Derived Non-Functional Requirements and Quality Attributes that would make Night Mode a success</a:t>
            </a:r>
            <a:endParaRPr/>
          </a:p>
          <a:p>
            <a:pPr indent="-342900" lvl="0" marL="457200" rtl="0" algn="l">
              <a:lnSpc>
                <a:spcPct val="150000"/>
              </a:lnSpc>
              <a:spcBef>
                <a:spcPts val="0"/>
              </a:spcBef>
              <a:spcAft>
                <a:spcPts val="0"/>
              </a:spcAft>
              <a:buSzPts val="1800"/>
              <a:buAutoNum type="arabicPeriod"/>
            </a:pPr>
            <a:r>
              <a:rPr lang="en"/>
              <a:t>Compared advantages and disadvantages of both implementation approaches</a:t>
            </a:r>
            <a:endParaRPr/>
          </a:p>
          <a:p>
            <a:pPr indent="-342900" lvl="0" marL="457200" rtl="0" algn="l">
              <a:lnSpc>
                <a:spcPct val="150000"/>
              </a:lnSpc>
              <a:spcBef>
                <a:spcPts val="0"/>
              </a:spcBef>
              <a:spcAft>
                <a:spcPts val="0"/>
              </a:spcAft>
              <a:buSzPts val="1800"/>
              <a:buAutoNum type="arabicPeriod"/>
            </a:pPr>
            <a:r>
              <a:rPr lang="en"/>
              <a:t>Propose some testing opportunities that prove Night Mode’s success</a:t>
            </a:r>
            <a:endParaRPr/>
          </a:p>
          <a:p>
            <a:pPr indent="-342900" lvl="0" marL="457200" rtl="0" algn="l">
              <a:lnSpc>
                <a:spcPct val="150000"/>
              </a:lnSpc>
              <a:spcBef>
                <a:spcPts val="0"/>
              </a:spcBef>
              <a:spcAft>
                <a:spcPts val="0"/>
              </a:spcAft>
              <a:buSzPts val="1800"/>
              <a:buAutoNum type="arabicPeriod"/>
            </a:pPr>
            <a:r>
              <a:rPr lang="en"/>
              <a:t>Discuss impacts on Shareholders</a:t>
            </a:r>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68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Requirements for Night Mode</a:t>
            </a:r>
            <a:endParaRPr/>
          </a:p>
        </p:txBody>
      </p:sp>
      <p:sp>
        <p:nvSpPr>
          <p:cNvPr id="115" name="Google Shape;115;p21"/>
          <p:cNvSpPr txBox="1"/>
          <p:nvPr>
            <p:ph idx="1" type="body"/>
          </p:nvPr>
        </p:nvSpPr>
        <p:spPr>
          <a:xfrm>
            <a:off x="311700" y="1113925"/>
            <a:ext cx="8520600" cy="36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 Chrome Night Mode should load web pages within 90% of regular load speed</a:t>
            </a:r>
            <a:endParaRPr/>
          </a:p>
          <a:p>
            <a:pPr indent="0" lvl="0" marL="0" rtl="0" algn="l">
              <a:spcBef>
                <a:spcPts val="1600"/>
              </a:spcBef>
              <a:spcAft>
                <a:spcPts val="0"/>
              </a:spcAft>
              <a:buNone/>
            </a:pPr>
            <a:r>
              <a:rPr lang="en"/>
              <a:t>Stability : Enabling Night Mode should not sacrifice Chrome’s stability and should not cause it to crash for any reason</a:t>
            </a:r>
            <a:endParaRPr/>
          </a:p>
          <a:p>
            <a:pPr indent="0" lvl="0" marL="0" rtl="0" algn="l">
              <a:spcBef>
                <a:spcPts val="1600"/>
              </a:spcBef>
              <a:spcAft>
                <a:spcPts val="0"/>
              </a:spcAft>
              <a:buNone/>
            </a:pPr>
            <a:r>
              <a:rPr lang="en"/>
              <a:t>Availability : Night Mode should have automatic failure detection and restart while browsing data is recoverable from Browsing History. 100% available during the hours of 4pm-7am</a:t>
            </a:r>
            <a:endParaRPr/>
          </a:p>
          <a:p>
            <a:pPr indent="0" lvl="0" marL="0" rtl="0" algn="l">
              <a:spcBef>
                <a:spcPts val="1600"/>
              </a:spcBef>
              <a:spcAft>
                <a:spcPts val="0"/>
              </a:spcAft>
              <a:buNone/>
            </a:pPr>
            <a:r>
              <a:rPr lang="en"/>
              <a:t>Maintainability: Tests and Updates should run when necessary during off-peak time of 7am-9am to maintain optimal performance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