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4"/>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Lato" panose="020F0502020204030203" pitchFamily="34" charset="77"/>
      <p:regular r:id="rId15"/>
      <p:bold r:id="rId16"/>
      <p:italic r:id="rId17"/>
      <p:boldItalic r:id="rId18"/>
    </p:embeddedFont>
    <p:embeddedFont>
      <p:font typeface="Montserrat"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varScale="1">
        <p:scale>
          <a:sx n="144" d="100"/>
          <a:sy n="144" d="100"/>
        </p:scale>
        <p:origin x="72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45b3b6729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45b3b672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Dan - Team Issues:</a:t>
            </a:r>
            <a:endParaRPr/>
          </a:p>
          <a:p>
            <a:pPr marL="0" lvl="0" indent="0" algn="l" rtl="0">
              <a:spcBef>
                <a:spcPts val="0"/>
              </a:spcBef>
              <a:spcAft>
                <a:spcPts val="0"/>
              </a:spcAft>
              <a:buNone/>
            </a:pPr>
            <a:r>
              <a:rPr lang="en"/>
              <a:t>-Background for Development Issues</a:t>
            </a:r>
            <a:endParaRPr/>
          </a:p>
          <a:p>
            <a:pPr marL="0" lvl="0" indent="0" algn="l" rtl="0">
              <a:spcBef>
                <a:spcPts val="0"/>
              </a:spcBef>
              <a:spcAft>
                <a:spcPts val="0"/>
              </a:spcAft>
              <a:buNone/>
            </a:pPr>
            <a:endParaRPr/>
          </a:p>
          <a:p>
            <a:pPr marL="0" lvl="0" indent="0" algn="l" rtl="0">
              <a:spcBef>
                <a:spcPts val="0"/>
              </a:spcBef>
              <a:spcAft>
                <a:spcPts val="0"/>
              </a:spcAft>
              <a:buNone/>
            </a:pPr>
            <a:r>
              <a:rPr lang="en"/>
              <a:t>-Chromium team is divided into 10 subteams (https://www.chromium.org/teams)</a:t>
            </a:r>
            <a:endParaRPr/>
          </a:p>
          <a:p>
            <a:pPr marL="0" lvl="0" indent="0" algn="l" rtl="0">
              <a:spcBef>
                <a:spcPts val="0"/>
              </a:spcBef>
              <a:spcAft>
                <a:spcPts val="0"/>
              </a:spcAft>
              <a:buNone/>
            </a:pPr>
            <a:r>
              <a:rPr lang="en"/>
              <a:t>    Considering there are more than 20 top-level projects for chromium, and that there are no more than 5 people per team on the website... take w/ a grain of salt</a:t>
            </a:r>
            <a:endParaRPr/>
          </a:p>
          <a:p>
            <a:pPr marL="0" lvl="0" indent="0" algn="l" rtl="0">
              <a:spcBef>
                <a:spcPts val="0"/>
              </a:spcBef>
              <a:spcAft>
                <a:spcPts val="0"/>
              </a:spcAft>
              <a:buNone/>
            </a:pPr>
            <a:r>
              <a:rPr lang="en"/>
              <a:t>    Other engineers are allowed to make other changes in the chromium system that may or may not be outside of the team that they are assigned to, just have to ask for permission</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-Chromium development doesn't actually branch its source code during development</a:t>
            </a:r>
            <a:endParaRPr/>
          </a:p>
          <a:p>
            <a:pPr marL="0" lvl="0" indent="0" algn="l" rtl="0">
              <a:spcBef>
                <a:spcPts val="0"/>
              </a:spcBef>
              <a:spcAft>
                <a:spcPts val="0"/>
              </a:spcAft>
              <a:buNone/>
            </a:pPr>
            <a:r>
              <a:rPr lang="en"/>
              <a:t>    Chromium releases every day</a:t>
            </a:r>
            <a:endParaRPr/>
          </a:p>
          <a:p>
            <a:pPr marL="0" lvl="0" indent="0" algn="l" rtl="0">
              <a:spcBef>
                <a:spcPts val="0"/>
              </a:spcBef>
              <a:spcAft>
                <a:spcPts val="0"/>
              </a:spcAft>
              <a:buNone/>
            </a:pPr>
            <a:r>
              <a:rPr lang="en"/>
              <a:t>    -any branches that would be merged into chromium would make for painful integration testing, due to the how different trunk would be at the time of merging</a:t>
            </a:r>
            <a:endParaRPr/>
          </a:p>
          <a:p>
            <a:pPr marL="0" lvl="0" indent="0" algn="l" rtl="0">
              <a:spcBef>
                <a:spcPts val="0"/>
              </a:spcBef>
              <a:spcAft>
                <a:spcPts val="0"/>
              </a:spcAft>
              <a:buNone/>
            </a:pPr>
            <a:r>
              <a:rPr lang="en"/>
              <a:t>    -only makes short-lived maintenance branches before a beta release</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(Former Chrome Engineer - https://medium.com/@aboodman/in-march-2011-i-drafted-an-article-explaining-how-the-team-responsible-for-google-chrome-ships-c479ba623a1b)</a:t>
            </a:r>
            <a:endParaRPr/>
          </a:p>
          <a:p>
            <a:pPr marL="0" lvl="0" indent="0" algn="l" rtl="0">
              <a:spcBef>
                <a:spcPts val="0"/>
              </a:spcBef>
              <a:spcAft>
                <a:spcPts val="0"/>
              </a:spcAft>
              <a:buNone/>
            </a:pPr>
            <a:r>
              <a:rPr lang="en"/>
              <a:t> -While there are different teams that work on different components of the project,hey are always working on the most recent version.</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-Some issues with development given division of responsibilities: Having so many different subteams, and with people making different changes to the codebase of such a large,</a:t>
            </a:r>
            <a:endParaRPr/>
          </a:p>
          <a:p>
            <a:pPr marL="0" lvl="0" indent="0" algn="l" rtl="0">
              <a:spcBef>
                <a:spcPts val="0"/>
              </a:spcBef>
              <a:spcAft>
                <a:spcPts val="0"/>
              </a:spcAft>
              <a:buNone/>
            </a:pPr>
            <a:r>
              <a:rPr lang="en"/>
              <a:t>acynchronous multi-process architecture mean that integration tests get very complicated.</a:t>
            </a:r>
            <a:endParaRPr/>
          </a:p>
          <a:p>
            <a:pPr marL="0" lvl="0" indent="0" algn="l" rtl="0">
              <a:spcBef>
                <a:spcPts val="0"/>
              </a:spcBef>
              <a:spcAft>
                <a:spcPts val="0"/>
              </a:spcAft>
              <a:buNone/>
            </a:pPr>
            <a:r>
              <a:rPr lang="en"/>
              <a:t>-Tests with even a 1% failure rate can cause multiple failures a day due to the complexity and scale of Chrome</a:t>
            </a:r>
            <a:endParaRPr/>
          </a:p>
          <a:p>
            <a:pPr marL="0" lvl="0" indent="0" algn="l" rtl="0">
              <a:spcBef>
                <a:spcPts val="0"/>
              </a:spcBef>
              <a:spcAft>
                <a:spcPts val="0"/>
              </a:spcAft>
              <a:buNone/>
            </a:pPr>
            <a:r>
              <a:rPr lang="en"/>
              <a:t>-Because of everything being on trunk, this means that changes outside of your team's responsibilities are easily affected by changes from others working on different modules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45b3b672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45b3b672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Darrien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45b3b6729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45b3b672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Darrien</a:t>
            </a:r>
            <a:endParaRPr/>
          </a:p>
          <a:p>
            <a:pPr marL="0" lvl="0" indent="0" algn="l" rtl="0">
              <a:spcBef>
                <a:spcPts val="0"/>
              </a:spcBef>
              <a:spcAft>
                <a:spcPts val="0"/>
              </a:spcAft>
              <a:buNone/>
            </a:pPr>
            <a:r>
              <a:rPr lang="en"/>
              <a:t>Layered because of the distinct hierarchical dependencies (also listed in documentation)</a:t>
            </a:r>
            <a:endParaRPr/>
          </a:p>
          <a:p>
            <a:pPr marL="0" lvl="0" indent="0" algn="l" rtl="0">
              <a:spcBef>
                <a:spcPts val="0"/>
              </a:spcBef>
              <a:spcAft>
                <a:spcPts val="0"/>
              </a:spcAft>
              <a:buNone/>
            </a:pPr>
            <a:r>
              <a:rPr lang="en"/>
              <a:t>Object oriented because encapsulated subsystems and modules make explicit calls to each other.</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Most documentation from 2013/2014</a:t>
            </a:r>
            <a:endParaRPr/>
          </a:p>
          <a:p>
            <a:pPr marL="457200" lvl="0" indent="-298450" algn="l" rtl="0">
              <a:spcBef>
                <a:spcPts val="0"/>
              </a:spcBef>
              <a:spcAft>
                <a:spcPts val="0"/>
              </a:spcAft>
              <a:buSzPts val="1100"/>
              <a:buChar char="-"/>
            </a:pPr>
            <a:r>
              <a:rPr lang="en"/>
              <a:t>Lack of first hand information because devs do not publish process and requirements are high to be a dev: 10-20 non trivial commits and reviewed to be approved</a:t>
            </a:r>
            <a:endParaRPr/>
          </a:p>
          <a:p>
            <a:pPr marL="457200" lvl="0" indent="-298450" algn="l" rtl="0">
              <a:spcBef>
                <a:spcPts val="0"/>
              </a:spcBef>
              <a:spcAft>
                <a:spcPts val="0"/>
              </a:spcAft>
              <a:buSzPts val="1100"/>
              <a:buChar char="-"/>
            </a:pPr>
            <a:r>
              <a:rPr lang="en"/>
              <a:t>IPC handles multiple Chromium processes communicating with each other, and is how sandboxed processes in the renderer engine can communicate with the browser engine</a:t>
            </a:r>
            <a:endParaRPr/>
          </a:p>
          <a:p>
            <a:pPr marL="457200" lvl="0" indent="-298450" algn="l" rtl="0">
              <a:spcBef>
                <a:spcPts val="0"/>
              </a:spcBef>
              <a:spcAft>
                <a:spcPts val="0"/>
              </a:spcAft>
              <a:buSzPts val="1100"/>
              <a:buChar char="-"/>
            </a:pPr>
            <a:r>
              <a:rPr lang="en"/>
              <a:t>Sandboxing is a security feature that isolates processes from each other so security threats can’t affect other processes or the computer</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465ff43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465ff43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sz="1300">
                <a:latin typeface="Lato"/>
                <a:ea typeface="Lato"/>
                <a:cs typeface="Lato"/>
                <a:sym typeface="Lato"/>
              </a:rPr>
              <a:t>Proposed slides:</a:t>
            </a:r>
            <a:endParaRPr sz="1300">
              <a:latin typeface="Lato"/>
              <a:ea typeface="Lato"/>
              <a:cs typeface="Lato"/>
              <a:sym typeface="Lato"/>
            </a:endParaRPr>
          </a:p>
          <a:p>
            <a:pPr marL="457200" lvl="0" indent="-311150" algn="l" rtl="0">
              <a:lnSpc>
                <a:spcPct val="115000"/>
              </a:lnSpc>
              <a:spcBef>
                <a:spcPts val="1600"/>
              </a:spcBef>
              <a:spcAft>
                <a:spcPts val="0"/>
              </a:spcAft>
              <a:buClr>
                <a:srgbClr val="000000"/>
              </a:buClr>
              <a:buSzPts val="1300"/>
              <a:buFont typeface="Lato"/>
              <a:buAutoNum type="arabicPeriod"/>
            </a:pPr>
            <a:r>
              <a:rPr lang="en" sz="1300">
                <a:latin typeface="Lato"/>
                <a:ea typeface="Lato"/>
                <a:cs typeface="Lato"/>
                <a:sym typeface="Lato"/>
              </a:rPr>
              <a:t>Intro</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Derivation process</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Alternatives</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Actual architeture</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Walkthrough actual architecture</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Subsystem</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Concurrency</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Team issues</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Lessons learned</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Conclusions</a:t>
            </a:r>
            <a:endParaRPr/>
          </a:p>
        </p:txBody>
      </p:sp>
    </p:spTree>
    <p:extLst>
      <p:ext uri="{BB962C8B-B14F-4D97-AF65-F5344CB8AC3E}">
        <p14:creationId xmlns:p14="http://schemas.microsoft.com/office/powerpoint/2010/main" val="327311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465ff43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465ff43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sz="1300">
                <a:latin typeface="Lato"/>
                <a:ea typeface="Lato"/>
                <a:cs typeface="Lato"/>
                <a:sym typeface="Lato"/>
              </a:rPr>
              <a:t>Proposed slides:</a:t>
            </a:r>
            <a:endParaRPr sz="1300">
              <a:latin typeface="Lato"/>
              <a:ea typeface="Lato"/>
              <a:cs typeface="Lato"/>
              <a:sym typeface="Lato"/>
            </a:endParaRPr>
          </a:p>
          <a:p>
            <a:pPr marL="457200" lvl="0" indent="-311150" algn="l" rtl="0">
              <a:lnSpc>
                <a:spcPct val="115000"/>
              </a:lnSpc>
              <a:spcBef>
                <a:spcPts val="1600"/>
              </a:spcBef>
              <a:spcAft>
                <a:spcPts val="0"/>
              </a:spcAft>
              <a:buClr>
                <a:srgbClr val="000000"/>
              </a:buClr>
              <a:buSzPts val="1300"/>
              <a:buFont typeface="Lato"/>
              <a:buAutoNum type="arabicPeriod"/>
            </a:pPr>
            <a:r>
              <a:rPr lang="en" sz="1300">
                <a:latin typeface="Lato"/>
                <a:ea typeface="Lato"/>
                <a:cs typeface="Lato"/>
                <a:sym typeface="Lato"/>
              </a:rPr>
              <a:t>Intro</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Derivation process</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Alternatives</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Actual architeture</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Walkthrough actual architecture</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Subsystem</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Concurrency</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Team issues</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Lessons learned</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AutoNum type="arabicPeriod"/>
            </a:pPr>
            <a:r>
              <a:rPr lang="en" sz="1300">
                <a:latin typeface="Lato"/>
                <a:ea typeface="Lato"/>
                <a:cs typeface="Lato"/>
                <a:sym typeface="Lato"/>
              </a:rPr>
              <a:t>Conclusions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45b3b6729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45b3b672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Heather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45b3b6729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45b3b672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Lato"/>
                <a:ea typeface="Lato"/>
                <a:cs typeface="Lato"/>
                <a:sym typeface="Lato"/>
              </a:rPr>
              <a:t>Heather</a:t>
            </a:r>
            <a:endParaRPr>
              <a:latin typeface="Lato"/>
              <a:ea typeface="Lato"/>
              <a:cs typeface="Lato"/>
              <a:sym typeface="Lato"/>
            </a:endParaRPr>
          </a:p>
          <a:p>
            <a:pPr marL="0" lvl="0" indent="0" algn="l" rtl="0">
              <a:lnSpc>
                <a:spcPct val="115000"/>
              </a:lnSpc>
              <a:spcBef>
                <a:spcPts val="1600"/>
              </a:spcBef>
              <a:spcAft>
                <a:spcPts val="0"/>
              </a:spcAft>
              <a:buNone/>
            </a:pPr>
            <a:r>
              <a:rPr lang="en">
                <a:latin typeface="Lato"/>
                <a:ea typeface="Lato"/>
                <a:cs typeface="Lato"/>
                <a:sym typeface="Lato"/>
              </a:rPr>
              <a:t>We thought of including a separate IPC subsystems, but upon further research, we decided to omit the IPC as a subsystems. We interpreted the IPC as a process controller invoked within each individual sub-system and it’s a form of transfer between systems. Therefore, it would more likely be represented as an arrow labelled by IPC.</a:t>
            </a:r>
            <a:endParaRPr>
              <a:latin typeface="Lato"/>
              <a:ea typeface="Lato"/>
              <a:cs typeface="Lato"/>
              <a:sym typeface="Lato"/>
            </a:endParaRPr>
          </a:p>
          <a:p>
            <a:pPr marL="0" lvl="0" indent="0" algn="l" rtl="0">
              <a:lnSpc>
                <a:spcPct val="115000"/>
              </a:lnSpc>
              <a:spcBef>
                <a:spcPts val="1600"/>
              </a:spcBef>
              <a:spcAft>
                <a:spcPts val="0"/>
              </a:spcAft>
              <a:buNone/>
            </a:pPr>
            <a:endParaRPr>
              <a:latin typeface="Lato"/>
              <a:ea typeface="Lato"/>
              <a:cs typeface="Lato"/>
              <a:sym typeface="Lato"/>
            </a:endParaRPr>
          </a:p>
          <a:p>
            <a:pPr marL="0" lvl="0" indent="0" algn="l" rtl="0">
              <a:spcBef>
                <a:spcPts val="16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45b3b6729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45b3b672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Dan and Kurt</a:t>
            </a:r>
            <a:endParaRPr/>
          </a:p>
          <a:p>
            <a:pPr marL="0" lvl="0" indent="0" algn="l" rtl="0">
              <a:spcBef>
                <a:spcPts val="0"/>
              </a:spcBef>
              <a:spcAft>
                <a:spcPts val="0"/>
              </a:spcAft>
              <a:buNone/>
            </a:pPr>
            <a:endParaRPr/>
          </a:p>
          <a:p>
            <a:pPr marL="0" lvl="0" indent="0" algn="l" rtl="0">
              <a:spcBef>
                <a:spcPts val="0"/>
              </a:spcBef>
              <a:spcAft>
                <a:spcPts val="0"/>
              </a:spcAft>
              <a:buNone/>
            </a:pPr>
            <a:r>
              <a:rPr lang="en" b="1"/>
              <a:t>IPC</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IPC facilitates communication between the browser and sandboxed processes in the render engine, which Kurt will provide an overview for</a:t>
            </a:r>
            <a:endParaRPr/>
          </a:p>
          <a:p>
            <a:pPr marL="0" lvl="0" indent="0" algn="l" rtl="0">
              <a:spcBef>
                <a:spcPts val="0"/>
              </a:spcBef>
              <a:spcAft>
                <a:spcPts val="0"/>
              </a:spcAft>
              <a:buNone/>
            </a:pPr>
            <a:endParaRPr/>
          </a:p>
          <a:p>
            <a:pPr marL="0" lvl="0" indent="0" algn="l" rtl="0">
              <a:spcBef>
                <a:spcPts val="0"/>
              </a:spcBef>
              <a:spcAft>
                <a:spcPts val="0"/>
              </a:spcAft>
              <a:buNone/>
            </a:pPr>
            <a:r>
              <a:rPr lang="en"/>
              <a:t>-IPC Uses a main I/O thread, with messages to/from the broker and target processes being proxied back to this main thread.</a:t>
            </a:r>
            <a:endParaRPr/>
          </a:p>
          <a:p>
            <a:pPr marL="0" lvl="0" indent="0" algn="l" rtl="0">
              <a:spcBef>
                <a:spcPts val="0"/>
              </a:spcBef>
              <a:spcAft>
                <a:spcPts val="0"/>
              </a:spcAft>
              <a:buNone/>
            </a:pPr>
            <a:r>
              <a:rPr lang="en"/>
              <a:t>-rationale: resource requests and performance-critical processses can just be handled on this thread without negatively affecting the user interface</a:t>
            </a:r>
            <a:endParaRPr/>
          </a:p>
          <a:p>
            <a:pPr marL="0" lvl="0" indent="0" algn="l" rtl="0">
              <a:spcBef>
                <a:spcPts val="0"/>
              </a:spcBef>
              <a:spcAft>
                <a:spcPts val="0"/>
              </a:spcAft>
              <a:buNone/>
            </a:pPr>
            <a:endParaRPr/>
          </a:p>
          <a:p>
            <a:pPr marL="0" lvl="0" indent="0" algn="l" rtl="0">
              <a:spcBef>
                <a:spcPts val="0"/>
              </a:spcBef>
              <a:spcAft>
                <a:spcPts val="0"/>
              </a:spcAft>
              <a:buNone/>
            </a:pPr>
            <a:r>
              <a:rPr lang="en"/>
              <a:t>Each renderer process has thread that manages IPC communication to the browser engine. A named pipe is allocated for each renderer process,ran in asynchronous mode to ensure that neither end of the pipe is waiting for a response from broker or target.</a:t>
            </a:r>
            <a:endParaRPr/>
          </a:p>
          <a:p>
            <a:pPr marL="0" lvl="0" indent="0" algn="l" rtl="0">
              <a:spcBef>
                <a:spcPts val="0"/>
              </a:spcBef>
              <a:spcAft>
                <a:spcPts val="0"/>
              </a:spcAft>
              <a:buNone/>
            </a:pPr>
            <a:endParaRPr/>
          </a:p>
          <a:p>
            <a:pPr marL="0" lvl="0" indent="0" algn="l" rtl="0">
              <a:spcBef>
                <a:spcPts val="0"/>
              </a:spcBef>
              <a:spcAft>
                <a:spcPts val="0"/>
              </a:spcAft>
              <a:buNone/>
            </a:pPr>
            <a:r>
              <a:rPr lang="en"/>
              <a:t>Primary message types that are used in IPC are labelled "control" or "routed" messages.</a:t>
            </a:r>
            <a:endParaRPr/>
          </a:p>
          <a:p>
            <a:pPr marL="0" lvl="0" indent="0" algn="l" rtl="0">
              <a:spcBef>
                <a:spcPts val="0"/>
              </a:spcBef>
              <a:spcAft>
                <a:spcPts val="0"/>
              </a:spcAft>
              <a:buNone/>
            </a:pPr>
            <a:r>
              <a:rPr lang="en"/>
              <a:t>Control messages are handled by the class that created the pipe,</a:t>
            </a:r>
            <a:endParaRPr/>
          </a:p>
          <a:p>
            <a:pPr marL="0" lvl="0" indent="0" algn="l" rtl="0">
              <a:spcBef>
                <a:spcPts val="0"/>
              </a:spcBef>
              <a:spcAft>
                <a:spcPts val="0"/>
              </a:spcAft>
              <a:buNone/>
            </a:pPr>
            <a:r>
              <a:rPr lang="en"/>
              <a:t>Because the browser engine allocates pipes to the renderer processes, the browser engine naturally handles these types of messages.</a:t>
            </a:r>
            <a:endParaRPr/>
          </a:p>
          <a:p>
            <a:pPr marL="0" lvl="0" indent="0" algn="l" rtl="0">
              <a:spcBef>
                <a:spcPts val="0"/>
              </a:spcBef>
              <a:spcAft>
                <a:spcPts val="0"/>
              </a:spcAft>
              <a:buNone/>
            </a:pPr>
            <a:r>
              <a:rPr lang="en"/>
              <a:t>an example of a control message is a request to modify the user's clipboard when copy-pasting.</a:t>
            </a:r>
            <a:endParaRPr/>
          </a:p>
          <a:p>
            <a:pPr marL="0" lvl="0" indent="0" algn="l" rtl="0">
              <a:spcBef>
                <a:spcPts val="0"/>
              </a:spcBef>
              <a:spcAft>
                <a:spcPts val="0"/>
              </a:spcAft>
              <a:buNone/>
            </a:pPr>
            <a:endParaRPr/>
          </a:p>
          <a:p>
            <a:pPr marL="0" lvl="0" indent="0" algn="l" rtl="0">
              <a:spcBef>
                <a:spcPts val="0"/>
              </a:spcBef>
              <a:spcAft>
                <a:spcPts val="0"/>
              </a:spcAft>
              <a:buNone/>
            </a:pPr>
            <a:r>
              <a:rPr lang="en"/>
              <a:t>Routing messages can either be communications between browser to renderer, or renderer to browser.</a:t>
            </a:r>
            <a:endParaRPr/>
          </a:p>
          <a:p>
            <a:pPr marL="0" lvl="0" indent="0" algn="l" rtl="0">
              <a:spcBef>
                <a:spcPts val="0"/>
              </a:spcBef>
              <a:spcAft>
                <a:spcPts val="0"/>
              </a:spcAft>
              <a:buNone/>
            </a:pPr>
            <a:r>
              <a:rPr lang="en"/>
              <a:t>so either the browser or renderer engine can handle the message. An example of a routed message is a request for a view to paint a region of the user interface.</a:t>
            </a:r>
            <a:endParaRPr/>
          </a:p>
          <a:p>
            <a:pPr marL="0" lvl="0" indent="0" algn="l" rtl="0">
              <a:spcBef>
                <a:spcPts val="0"/>
              </a:spcBef>
              <a:spcAft>
                <a:spcPts val="0"/>
              </a:spcAft>
              <a:buNone/>
            </a:pPr>
            <a:endParaRPr/>
          </a:p>
          <a:p>
            <a:pPr marL="0" lvl="0" indent="0" algn="l" rtl="0">
              <a:spcBef>
                <a:spcPts val="0"/>
              </a:spcBef>
              <a:spcAft>
                <a:spcPts val="0"/>
              </a:spcAft>
              <a:buNone/>
            </a:pPr>
            <a:r>
              <a:rPr lang="en" b="1"/>
              <a:t>Sandboxing</a:t>
            </a:r>
            <a:r>
              <a:rPr lang="en"/>
              <a:t>:</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a:t>-Sandboxing is a security method used by our chrome browser</a:t>
            </a:r>
            <a:endParaRPr/>
          </a:p>
          <a:p>
            <a:pPr marL="0" lvl="0" indent="0" algn="l" rtl="0">
              <a:lnSpc>
                <a:spcPct val="115000"/>
              </a:lnSpc>
              <a:spcBef>
                <a:spcPts val="0"/>
              </a:spcBef>
              <a:spcAft>
                <a:spcPts val="0"/>
              </a:spcAft>
              <a:buNone/>
            </a:pPr>
            <a:r>
              <a:rPr lang="en"/>
              <a:t>-Aim is to protect against malware from stealing sensitive information such as passwords</a:t>
            </a:r>
            <a:endParaRPr/>
          </a:p>
          <a:p>
            <a:pPr marL="0" lvl="0" indent="0" algn="l" rtl="0">
              <a:lnSpc>
                <a:spcPct val="115000"/>
              </a:lnSpc>
              <a:spcBef>
                <a:spcPts val="0"/>
              </a:spcBef>
              <a:spcAft>
                <a:spcPts val="0"/>
              </a:spcAft>
              <a:buNone/>
            </a:pPr>
            <a:r>
              <a:rPr lang="en"/>
              <a:t>-Sandboxing works by keeping each website/tab as a separate process, isolating each process/tab from each other in their own “sandbox”</a:t>
            </a:r>
            <a:endParaRPr/>
          </a:p>
          <a:p>
            <a:pPr marL="0" lvl="0" indent="0" algn="l" rtl="0">
              <a:lnSpc>
                <a:spcPct val="115000"/>
              </a:lnSpc>
              <a:spcBef>
                <a:spcPts val="0"/>
              </a:spcBef>
              <a:spcAft>
                <a:spcPts val="0"/>
              </a:spcAft>
              <a:buNone/>
            </a:pPr>
            <a:r>
              <a:rPr lang="en"/>
              <a:t>-Sandboxing is a layer of protection around each process running</a:t>
            </a:r>
            <a:endParaRPr/>
          </a:p>
          <a:p>
            <a:pPr marL="0" lvl="0" indent="0" algn="l" rtl="0">
              <a:lnSpc>
                <a:spcPct val="115000"/>
              </a:lnSpc>
              <a:spcBef>
                <a:spcPts val="0"/>
              </a:spcBef>
              <a:spcAft>
                <a:spcPts val="0"/>
              </a:spcAft>
              <a:buNone/>
            </a:pPr>
            <a:r>
              <a:rPr lang="en"/>
              <a:t>-The design is to build a restricted environment around each process so that the sandbox can prevent malicious code on the unsafe website from causing further damage to your computer   </a:t>
            </a:r>
            <a:endParaRPr/>
          </a:p>
          <a:p>
            <a:pPr marL="0" lvl="0" indent="0" algn="l" rtl="0">
              <a:lnSpc>
                <a:spcPct val="115000"/>
              </a:lnSpc>
              <a:spcBef>
                <a:spcPts val="0"/>
              </a:spcBef>
              <a:spcAft>
                <a:spcPts val="0"/>
              </a:spcAft>
              <a:buNone/>
            </a:pPr>
            <a:r>
              <a:rPr lang="en"/>
              <a:t>-By containing the malicious code in the sandbox it doesn’t affect other processes running (tabs open) or affecting your machine/files</a:t>
            </a:r>
            <a:endParaRPr/>
          </a:p>
          <a:p>
            <a:pPr marL="0" lvl="0" indent="0" algn="l" rtl="0">
              <a:lnSpc>
                <a:spcPct val="115000"/>
              </a:lnSpc>
              <a:spcBef>
                <a:spcPts val="0"/>
              </a:spcBef>
              <a:spcAft>
                <a:spcPts val="0"/>
              </a:spcAft>
              <a:buNone/>
            </a:pPr>
            <a:r>
              <a:rPr lang="en"/>
              <a:t>-It makes dealing with malware on sites very easy, since all you need is close the tab to get rid of the malware</a:t>
            </a:r>
            <a:endParaRPr/>
          </a:p>
          <a:p>
            <a:pPr marL="0" lvl="0" indent="0" algn="l" rtl="0">
              <a:lnSpc>
                <a:spcPct val="115000"/>
              </a:lnSpc>
              <a:spcBef>
                <a:spcPts val="0"/>
              </a:spcBef>
              <a:spcAft>
                <a:spcPts val="0"/>
              </a:spcAft>
              <a:buNone/>
            </a:pPr>
            <a:r>
              <a:rPr lang="en"/>
              <a:t>-Sandboxing is a security feature that will be used on all web pages in our browser. As in each tab/process will get its own sandbox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465ff432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465ff432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01600" lvl="0" indent="0" algn="l" rtl="0">
              <a:lnSpc>
                <a:spcPct val="115000"/>
              </a:lnSpc>
              <a:spcBef>
                <a:spcPts val="800"/>
              </a:spcBef>
              <a:spcAft>
                <a:spcPts val="0"/>
              </a:spcAft>
              <a:buNone/>
            </a:pPr>
            <a:r>
              <a:rPr lang="en" sz="1050"/>
              <a:t>Nic</a:t>
            </a:r>
            <a:endParaRPr sz="1050"/>
          </a:p>
          <a:p>
            <a:pPr marL="0" marR="101600" lvl="0" indent="0" algn="l" rtl="0">
              <a:lnSpc>
                <a:spcPct val="115000"/>
              </a:lnSpc>
              <a:spcBef>
                <a:spcPts val="800"/>
              </a:spcBef>
              <a:spcAft>
                <a:spcPts val="0"/>
              </a:spcAft>
              <a:buNone/>
            </a:pPr>
            <a:r>
              <a:rPr lang="en" sz="1050"/>
              <a:t>-(As previously discussed?), Chrome built like OS in that its components are divided into separate processes. Browser spawns multiple, sandboxed instances of renderer, one for each grouping of tabs.</a:t>
            </a:r>
            <a:endParaRPr sz="1050"/>
          </a:p>
          <a:p>
            <a:pPr marL="0" marR="101600" lvl="0" indent="0" algn="l" rtl="0">
              <a:lnSpc>
                <a:spcPct val="115000"/>
              </a:lnSpc>
              <a:spcBef>
                <a:spcPts val="800"/>
              </a:spcBef>
              <a:spcAft>
                <a:spcPts val="0"/>
              </a:spcAft>
              <a:buNone/>
            </a:pPr>
            <a:r>
              <a:rPr lang="en" sz="1050"/>
              <a:t>-The model used to group these tabs is called Site Isolation. This is a recent development to Chrome, replacing it’s previously long-standing process-site-per-instance model, although they are similar in many ways. This is a strict rule that maintains that only tabs on the same site can be grouped in the same process. However, tabs on the same site may be in separate processes, as long as pages that have the ability to script each other are grouped together (for instance, if clicking a link in one page opened a new tab on the same site using Javascript). These groups are known as Site Instances. </a:t>
            </a:r>
            <a:endParaRPr sz="1050"/>
          </a:p>
          <a:p>
            <a:pPr marL="0" marR="101600" lvl="0" indent="0" algn="l" rtl="0">
              <a:lnSpc>
                <a:spcPct val="115000"/>
              </a:lnSpc>
              <a:spcBef>
                <a:spcPts val="800"/>
              </a:spcBef>
              <a:spcAft>
                <a:spcPts val="0"/>
              </a:spcAft>
              <a:buNone/>
            </a:pPr>
            <a:r>
              <a:rPr lang="en" sz="1050"/>
              <a:t>-Chrome is multithreaded; each chrome process has a main thread and I/O thread as well as few more special/general purpose threads. Separating out I/O and processing operations ensures that the UI thread is not blocked with any expensive processing operations and remains responsive. In the case of the browser and renderer processes, the browser has a main thread that updates the UI and an I/O thread for IPC and network requests, whereas the renderer has a main thread that runs most of blink and an I/O thread also for IPC. </a:t>
            </a:r>
            <a:endParaRPr sz="1050"/>
          </a:p>
          <a:p>
            <a:pPr marL="0" marR="101600" lvl="0" indent="0" algn="l" rtl="0">
              <a:lnSpc>
                <a:spcPct val="115000"/>
              </a:lnSpc>
              <a:spcBef>
                <a:spcPts val="800"/>
              </a:spcBef>
              <a:spcAft>
                <a:spcPts val="0"/>
              </a:spcAft>
              <a:buNone/>
            </a:pPr>
            <a:r>
              <a:rPr lang="en" sz="1050"/>
              <a:t>-Developers are encouraged to use sequences. Sequences are a set of tasks that run one at a time in posting order, on whatever thread is available. These are preferred as they inherently provide thread-safety without having to use locking mechanisms, which could hog important resources if they are being used for expensive computation.</a:t>
            </a:r>
            <a:endParaRPr sz="1050"/>
          </a:p>
          <a:p>
            <a:pPr marL="0" lvl="0" indent="0" algn="l" rtl="0">
              <a:spcBef>
                <a:spcPts val="8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465ff4321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465ff4321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a:t>
            </a:r>
            <a:endParaRPr/>
          </a:p>
          <a:p>
            <a:pPr marL="0" lvl="0" indent="0" algn="l" rtl="0">
              <a:spcBef>
                <a:spcPts val="0"/>
              </a:spcBef>
              <a:spcAft>
                <a:spcPts val="0"/>
              </a:spcAft>
              <a:buNone/>
            </a:pPr>
            <a:r>
              <a:rPr lang="en"/>
              <a:t>-Pros:</a:t>
            </a:r>
            <a:endParaRPr/>
          </a:p>
          <a:p>
            <a:pPr marL="0" marR="101600" lvl="0" indent="0" algn="l" rtl="0">
              <a:lnSpc>
                <a:spcPct val="115000"/>
              </a:lnSpc>
              <a:spcBef>
                <a:spcPts val="800"/>
              </a:spcBef>
              <a:spcAft>
                <a:spcPts val="0"/>
              </a:spcAft>
              <a:buNone/>
            </a:pPr>
            <a:r>
              <a:rPr lang="en" sz="1050"/>
              <a:t>-Improved Robustness: Crashes and errors are isolated. Traditionally, browsers were one process, and one tab crashing would take down the whole browser. But on Chrome, for instance, you could be running a web application one one tab and reading a news article on another. The webapp crashes, but chrome stays open and you can continue reading the article. Additionally, if you go to the same site but in different instances, the site crashing one one page will keep the site open on another</a:t>
            </a:r>
            <a:endParaRPr sz="1050"/>
          </a:p>
          <a:p>
            <a:pPr marL="0" marR="101600" lvl="0" indent="0" algn="l" rtl="0">
              <a:lnSpc>
                <a:spcPct val="115000"/>
              </a:lnSpc>
              <a:spcBef>
                <a:spcPts val="800"/>
              </a:spcBef>
              <a:spcAft>
                <a:spcPts val="0"/>
              </a:spcAft>
              <a:buNone/>
            </a:pPr>
            <a:r>
              <a:rPr lang="en" sz="1050"/>
              <a:t>-Improved Security: You go on a malicious site, and it tries to steal cookies or HTML5 data from another site open in your browser. Since sites are isolated from each other in different processes, the one site does not have enough access to other sites to steal this kind of data.</a:t>
            </a:r>
            <a:endParaRPr sz="1050"/>
          </a:p>
          <a:p>
            <a:pPr marL="0" marR="101600" lvl="0" indent="0" algn="l" rtl="0">
              <a:lnSpc>
                <a:spcPct val="115000"/>
              </a:lnSpc>
              <a:spcBef>
                <a:spcPts val="800"/>
              </a:spcBef>
              <a:spcAft>
                <a:spcPts val="0"/>
              </a:spcAft>
              <a:buNone/>
            </a:pPr>
            <a:endParaRPr sz="1050"/>
          </a:p>
          <a:p>
            <a:pPr marL="0" marR="101600" lvl="0" indent="0" algn="l" rtl="0">
              <a:lnSpc>
                <a:spcPct val="115000"/>
              </a:lnSpc>
              <a:spcBef>
                <a:spcPts val="800"/>
              </a:spcBef>
              <a:spcAft>
                <a:spcPts val="0"/>
              </a:spcAft>
              <a:buNone/>
            </a:pPr>
            <a:r>
              <a:rPr lang="en" sz="1050"/>
              <a:t>Cons:</a:t>
            </a:r>
            <a:endParaRPr sz="1050"/>
          </a:p>
          <a:p>
            <a:pPr marL="0" marR="101600" lvl="0" indent="0" algn="l" rtl="0">
              <a:lnSpc>
                <a:spcPct val="115000"/>
              </a:lnSpc>
              <a:spcBef>
                <a:spcPts val="800"/>
              </a:spcBef>
              <a:spcAft>
                <a:spcPts val="0"/>
              </a:spcAft>
              <a:buNone/>
            </a:pPr>
            <a:r>
              <a:rPr lang="en" sz="1050"/>
              <a:t>-Memory overhead: Memory usage increased by 10-13% in Chrome 67 when Site Isolation was enabled by default. Even before this model, the process-per-site-instance still has more overhead than a single-process browser (interestingly enough, Chrome can be run as a single process browser by using a command-line flag, which is used to measure this overhead)</a:t>
            </a:r>
            <a:endParaRPr sz="1050"/>
          </a:p>
          <a:p>
            <a:pPr marL="0" marR="101600" lvl="0" indent="0" algn="l" rtl="0">
              <a:lnSpc>
                <a:spcPct val="115000"/>
              </a:lnSpc>
              <a:spcBef>
                <a:spcPts val="800"/>
              </a:spcBef>
              <a:spcAft>
                <a:spcPts val="800"/>
              </a:spcAft>
              <a:buNone/>
            </a:pPr>
            <a:r>
              <a:rPr lang="en" sz="1050"/>
              <a:t>-Implementation complexity: Implementing this model is much more complicated than a single-process or a process-per-tab system. Fairly complex Logic is needed to switch a tab out of a process if the site is changed, and methods to implement some cross-site communication (such as cross-process Javascript) must be supported</a:t>
            </a:r>
            <a:endParaRPr sz="105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45b3b672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45b3b672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Zach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Chrome’s Conceptual Architecture</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UBlock</a:t>
            </a:r>
            <a:r>
              <a:rPr lang="en" dirty="0"/>
              <a:t> Origin</a:t>
            </a:r>
          </a:p>
          <a:p>
            <a:pPr marL="0" lvl="0" indent="0" algn="l" rtl="0">
              <a:spcBef>
                <a:spcPts val="0"/>
              </a:spcBef>
              <a:spcAft>
                <a:spcPts val="0"/>
              </a:spcAft>
              <a:buNone/>
            </a:pPr>
            <a:r>
              <a:rPr lang="en"/>
              <a:t>CISC</a:t>
            </a:r>
            <a:r>
              <a:rPr lang="en" dirty="0"/>
              <a:t>/CMPE 322/326 Assignment #1</a:t>
            </a:r>
            <a:endParaRPr dirty="0"/>
          </a:p>
        </p:txBody>
      </p:sp>
      <p:pic>
        <p:nvPicPr>
          <p:cNvPr id="136" name="Google Shape;136;p13"/>
          <p:cNvPicPr preferRelativeResize="0"/>
          <p:nvPr/>
        </p:nvPicPr>
        <p:blipFill>
          <a:blip r:embed="rId3">
            <a:alphaModFix/>
          </a:blip>
          <a:stretch>
            <a:fillRect/>
          </a:stretch>
        </p:blipFill>
        <p:spPr>
          <a:xfrm>
            <a:off x="6748300" y="1668575"/>
            <a:ext cx="1806350" cy="1806350"/>
          </a:xfrm>
          <a:prstGeom prst="rect">
            <a:avLst/>
          </a:prstGeom>
          <a:noFill/>
          <a:ln>
            <a:noFill/>
          </a:ln>
        </p:spPr>
      </p:pic>
      <p:pic>
        <p:nvPicPr>
          <p:cNvPr id="137" name="Google Shape;137;p13"/>
          <p:cNvPicPr preferRelativeResize="0"/>
          <p:nvPr/>
        </p:nvPicPr>
        <p:blipFill>
          <a:blip r:embed="rId4">
            <a:alphaModFix/>
          </a:blip>
          <a:stretch>
            <a:fillRect/>
          </a:stretch>
        </p:blipFill>
        <p:spPr>
          <a:xfrm>
            <a:off x="4572000" y="3984075"/>
            <a:ext cx="506100" cy="50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Chrome Team Development Issues</a:t>
            </a:r>
            <a:endParaRPr/>
          </a:p>
        </p:txBody>
      </p:sp>
      <p:sp>
        <p:nvSpPr>
          <p:cNvPr id="189" name="Google Shape;189;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sz="1400" dirty="0"/>
              <a:t>Chrome’s official documentation shows 10 </a:t>
            </a:r>
            <a:r>
              <a:rPr lang="en" sz="1400" dirty="0" err="1"/>
              <a:t>subteams</a:t>
            </a:r>
            <a:r>
              <a:rPr lang="en" sz="1400" dirty="0"/>
              <a:t>, but amount of top-level projects suggest more</a:t>
            </a:r>
            <a:endParaRPr sz="1400" dirty="0"/>
          </a:p>
          <a:p>
            <a:pPr marL="457200" lvl="0" indent="-311150" algn="l" rtl="0">
              <a:lnSpc>
                <a:spcPct val="150000"/>
              </a:lnSpc>
              <a:spcBef>
                <a:spcPts val="0"/>
              </a:spcBef>
              <a:spcAft>
                <a:spcPts val="0"/>
              </a:spcAft>
              <a:buSzPts val="1300"/>
              <a:buChar char="●"/>
            </a:pPr>
            <a:r>
              <a:rPr lang="en" sz="1400" dirty="0"/>
              <a:t>Engineers can make changes to modules not under their assigned team </a:t>
            </a:r>
            <a:endParaRPr sz="1400" dirty="0"/>
          </a:p>
          <a:p>
            <a:pPr marL="457200" lvl="0" indent="-311150" algn="l" rtl="0">
              <a:lnSpc>
                <a:spcPct val="150000"/>
              </a:lnSpc>
              <a:spcBef>
                <a:spcPts val="0"/>
              </a:spcBef>
              <a:spcAft>
                <a:spcPts val="0"/>
              </a:spcAft>
              <a:buSzPts val="1300"/>
              <a:buChar char="●"/>
            </a:pPr>
            <a:r>
              <a:rPr lang="en" sz="1400" dirty="0"/>
              <a:t>Chrome team doesn’t branch their code, only develops on trunk</a:t>
            </a:r>
            <a:endParaRPr sz="1400" dirty="0"/>
          </a:p>
          <a:p>
            <a:pPr marL="457200" lvl="0" indent="-311150" algn="l" rtl="0">
              <a:lnSpc>
                <a:spcPct val="150000"/>
              </a:lnSpc>
              <a:spcBef>
                <a:spcPts val="0"/>
              </a:spcBef>
              <a:spcAft>
                <a:spcPts val="0"/>
              </a:spcAft>
              <a:buSzPts val="1300"/>
              <a:buChar char="●"/>
            </a:pPr>
            <a:r>
              <a:rPr lang="en" sz="1400" dirty="0"/>
              <a:t>As a consequence of this, teams are always working on most-current source</a:t>
            </a:r>
            <a:endParaRPr sz="1400" dirty="0"/>
          </a:p>
          <a:p>
            <a:pPr marL="457200" lvl="0" indent="-311150" algn="l" rtl="0">
              <a:lnSpc>
                <a:spcPct val="150000"/>
              </a:lnSpc>
              <a:spcBef>
                <a:spcPts val="0"/>
              </a:spcBef>
              <a:spcAft>
                <a:spcPts val="0"/>
              </a:spcAft>
              <a:buSzPts val="1300"/>
              <a:buChar char="●"/>
            </a:pPr>
            <a:r>
              <a:rPr lang="en" sz="1400" dirty="0"/>
              <a:t>Because of all of the different </a:t>
            </a:r>
            <a:r>
              <a:rPr lang="en" sz="1400" dirty="0" err="1"/>
              <a:t>subteams</a:t>
            </a:r>
            <a:r>
              <a:rPr lang="en" sz="1400" dirty="0"/>
              <a:t>, integration tests get very complicated</a:t>
            </a:r>
            <a:endParaRPr sz="1400" dirty="0"/>
          </a:p>
          <a:p>
            <a:pPr marL="457200" lvl="0" indent="-311150" algn="l" rtl="0">
              <a:lnSpc>
                <a:spcPct val="150000"/>
              </a:lnSpc>
              <a:spcBef>
                <a:spcPts val="0"/>
              </a:spcBef>
              <a:spcAft>
                <a:spcPts val="0"/>
              </a:spcAft>
              <a:buSzPts val="1300"/>
              <a:buChar char="●"/>
            </a:pPr>
            <a:r>
              <a:rPr lang="en" sz="1400" dirty="0"/>
              <a:t>All development happening on trunk means that code you are responsible for is more likely to be affected by changes pushed by other </a:t>
            </a:r>
            <a:r>
              <a:rPr lang="en" sz="1400" dirty="0" err="1"/>
              <a:t>subteams</a:t>
            </a:r>
            <a:endParaRPr sz="1400" dirty="0"/>
          </a:p>
          <a:p>
            <a:pPr marL="45720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95" name="Google Shape;195;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50000"/>
              </a:lnSpc>
              <a:spcAft>
                <a:spcPts val="0"/>
              </a:spcAft>
              <a:buNone/>
            </a:pPr>
            <a:r>
              <a:rPr lang="en" sz="1400" dirty="0"/>
              <a:t>Limited by the amount of publicly available information</a:t>
            </a:r>
            <a:endParaRPr sz="1400" dirty="0"/>
          </a:p>
          <a:p>
            <a:pPr marL="457200" lvl="0" indent="-311150" algn="l" rtl="0">
              <a:lnSpc>
                <a:spcPct val="150000"/>
              </a:lnSpc>
              <a:spcAft>
                <a:spcPts val="0"/>
              </a:spcAft>
              <a:buSzPts val="1300"/>
              <a:buChar char="●"/>
            </a:pPr>
            <a:r>
              <a:rPr lang="en" sz="1400" b="1" dirty="0"/>
              <a:t>Dated information</a:t>
            </a:r>
            <a:r>
              <a:rPr lang="en" sz="1400" dirty="0"/>
              <a:t> - a large amount of the Chrome/Chromium documentation hasn’t  been updated for 5+ years</a:t>
            </a:r>
            <a:endParaRPr sz="1400" dirty="0"/>
          </a:p>
          <a:p>
            <a:pPr marL="457200" lvl="0" indent="-311150" algn="l" rtl="0">
              <a:lnSpc>
                <a:spcPct val="150000"/>
              </a:lnSpc>
              <a:spcAft>
                <a:spcPts val="0"/>
              </a:spcAft>
              <a:buSzPts val="1300"/>
              <a:buChar char="●"/>
            </a:pPr>
            <a:r>
              <a:rPr lang="en" sz="1400" b="1" dirty="0"/>
              <a:t>Lack of first hand information</a:t>
            </a:r>
            <a:r>
              <a:rPr lang="en" sz="1400" dirty="0"/>
              <a:t> - many papers and documentations are interpretations</a:t>
            </a:r>
            <a:endParaRPr sz="1400" dirty="0"/>
          </a:p>
          <a:p>
            <a:pPr marL="914400" lvl="1" indent="-311150" algn="l" rtl="0">
              <a:lnSpc>
                <a:spcPct val="150000"/>
              </a:lnSpc>
              <a:spcBef>
                <a:spcPts val="0"/>
              </a:spcBef>
              <a:spcAft>
                <a:spcPts val="0"/>
              </a:spcAft>
              <a:buSzPts val="1300"/>
              <a:buChar char="○"/>
            </a:pPr>
            <a:r>
              <a:rPr lang="en" sz="1400" dirty="0"/>
              <a:t>Few Chrome developers have publicly published the Chrome development process</a:t>
            </a:r>
            <a:endParaRPr sz="1400" dirty="0"/>
          </a:p>
          <a:p>
            <a:pPr marL="457200" lvl="0" indent="-311150" algn="l" rtl="0">
              <a:lnSpc>
                <a:spcPct val="150000"/>
              </a:lnSpc>
              <a:spcAft>
                <a:spcPts val="0"/>
              </a:spcAft>
              <a:buSzPts val="1300"/>
              <a:buChar char="●"/>
            </a:pPr>
            <a:r>
              <a:rPr lang="en" sz="1400" b="1" dirty="0"/>
              <a:t>Restricted  by only reading documentation </a:t>
            </a:r>
            <a:r>
              <a:rPr lang="en" sz="1400" dirty="0"/>
              <a:t>- deeper understanding of the software can be obtained upon reading source code.</a:t>
            </a: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201" name="Google Shape;201;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sz="1400" dirty="0"/>
              <a:t>Chrome is a layered, object-oriented, and implicit invocation  architecture scheme</a:t>
            </a:r>
            <a:endParaRPr sz="1400" dirty="0"/>
          </a:p>
          <a:p>
            <a:pPr marL="457200" lvl="0" indent="-311150" algn="l" rtl="0">
              <a:lnSpc>
                <a:spcPct val="150000"/>
              </a:lnSpc>
              <a:spcBef>
                <a:spcPts val="0"/>
              </a:spcBef>
              <a:spcAft>
                <a:spcPts val="0"/>
              </a:spcAft>
              <a:buSzPts val="1300"/>
              <a:buChar char="●"/>
            </a:pPr>
            <a:r>
              <a:rPr lang="en" sz="1400" dirty="0"/>
              <a:t>Site isolation and threading allows concurrency</a:t>
            </a:r>
            <a:endParaRPr sz="1400" dirty="0"/>
          </a:p>
          <a:p>
            <a:pPr marL="457200" lvl="0" indent="-311150" algn="l" rtl="0">
              <a:lnSpc>
                <a:spcPct val="150000"/>
              </a:lnSpc>
              <a:spcBef>
                <a:spcPts val="0"/>
              </a:spcBef>
              <a:spcAft>
                <a:spcPts val="0"/>
              </a:spcAft>
              <a:buSzPts val="1300"/>
              <a:buChar char="●"/>
            </a:pPr>
            <a:r>
              <a:rPr lang="en" sz="1400" dirty="0"/>
              <a:t>Sandboxed renderer processes communicate with the browser engine via IPC</a:t>
            </a:r>
            <a:endParaRPr sz="1400" dirty="0"/>
          </a:p>
          <a:p>
            <a:pPr marL="457200" lvl="0" indent="-311150" algn="l" rtl="0">
              <a:lnSpc>
                <a:spcPct val="150000"/>
              </a:lnSpc>
              <a:spcBef>
                <a:spcPts val="0"/>
              </a:spcBef>
              <a:spcAft>
                <a:spcPts val="0"/>
              </a:spcAft>
              <a:buSzPts val="1300"/>
              <a:buChar char="●"/>
            </a:pPr>
            <a:r>
              <a:rPr lang="en" sz="1400" dirty="0"/>
              <a:t>Several limitations in the derivation process</a:t>
            </a:r>
            <a:endParaRPr sz="1400" dirty="0"/>
          </a:p>
          <a:p>
            <a:pPr marL="914400" lvl="1" indent="-304800" algn="l" rtl="0">
              <a:lnSpc>
                <a:spcPct val="150000"/>
              </a:lnSpc>
              <a:spcBef>
                <a:spcPts val="0"/>
              </a:spcBef>
              <a:spcAft>
                <a:spcPts val="0"/>
              </a:spcAft>
              <a:buSzPts val="1200"/>
              <a:buChar char="○"/>
            </a:pPr>
            <a:r>
              <a:rPr lang="en" sz="1400" dirty="0"/>
              <a:t>Outdated documentation</a:t>
            </a:r>
            <a:endParaRPr sz="1400" dirty="0"/>
          </a:p>
          <a:p>
            <a:pPr marL="914400" lvl="1" indent="-304800" algn="l" rtl="0">
              <a:lnSpc>
                <a:spcPct val="150000"/>
              </a:lnSpc>
              <a:spcBef>
                <a:spcPts val="0"/>
              </a:spcBef>
              <a:spcAft>
                <a:spcPts val="0"/>
              </a:spcAft>
              <a:buSzPts val="1200"/>
              <a:buChar char="○"/>
            </a:pPr>
            <a:r>
              <a:rPr lang="en" sz="1400" dirty="0"/>
              <a:t>Lack of first hand information</a:t>
            </a:r>
            <a:endParaRPr sz="1400" dirty="0"/>
          </a:p>
          <a:p>
            <a:pPr marL="914400" lvl="1" indent="-304800" algn="l" rtl="0">
              <a:lnSpc>
                <a:spcPct val="150000"/>
              </a:lnSpc>
              <a:spcBef>
                <a:spcPts val="0"/>
              </a:spcBef>
              <a:spcAft>
                <a:spcPts val="0"/>
              </a:spcAft>
              <a:buSzPts val="1200"/>
              <a:buChar char="○"/>
            </a:pPr>
            <a:r>
              <a:rPr lang="en" sz="1400" dirty="0"/>
              <a:t>Surface level analysis of the software (no code)</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3" name="Google Shape;143;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CA" sz="1400" dirty="0"/>
              <a:t>Introduction</a:t>
            </a:r>
          </a:p>
          <a:p>
            <a:pPr marL="457200" lvl="0" indent="-311150" algn="l" rtl="0">
              <a:lnSpc>
                <a:spcPct val="150000"/>
              </a:lnSpc>
              <a:spcBef>
                <a:spcPts val="0"/>
              </a:spcBef>
              <a:spcAft>
                <a:spcPts val="0"/>
              </a:spcAft>
              <a:buSzPts val="1300"/>
              <a:buChar char="●"/>
            </a:pPr>
            <a:r>
              <a:rPr lang="en-CA" sz="1400" dirty="0"/>
              <a:t>Proposed Architecture</a:t>
            </a:r>
          </a:p>
          <a:p>
            <a:pPr marL="457200" lvl="0" indent="-311150" algn="l" rtl="0">
              <a:lnSpc>
                <a:spcPct val="150000"/>
              </a:lnSpc>
              <a:spcBef>
                <a:spcPts val="0"/>
              </a:spcBef>
              <a:spcAft>
                <a:spcPts val="0"/>
              </a:spcAft>
              <a:buSzPts val="1300"/>
              <a:buChar char="●"/>
            </a:pPr>
            <a:r>
              <a:rPr lang="en-CA" sz="1400" dirty="0"/>
              <a:t>Derivation Process</a:t>
            </a:r>
          </a:p>
          <a:p>
            <a:pPr marL="457200" lvl="0" indent="-311150" algn="l" rtl="0">
              <a:lnSpc>
                <a:spcPct val="150000"/>
              </a:lnSpc>
              <a:spcBef>
                <a:spcPts val="0"/>
              </a:spcBef>
              <a:spcAft>
                <a:spcPts val="0"/>
              </a:spcAft>
              <a:buSzPts val="1300"/>
              <a:buChar char="●"/>
            </a:pPr>
            <a:r>
              <a:rPr lang="en-CA" sz="1400" dirty="0"/>
              <a:t>Subsystem Breakdown</a:t>
            </a:r>
          </a:p>
          <a:p>
            <a:pPr marL="457200" lvl="0" indent="-311150" algn="l" rtl="0">
              <a:lnSpc>
                <a:spcPct val="150000"/>
              </a:lnSpc>
              <a:spcBef>
                <a:spcPts val="0"/>
              </a:spcBef>
              <a:spcAft>
                <a:spcPts val="0"/>
              </a:spcAft>
              <a:buSzPts val="1300"/>
              <a:buChar char="●"/>
            </a:pPr>
            <a:r>
              <a:rPr lang="en-CA" sz="1400" dirty="0"/>
              <a:t>Concurrency</a:t>
            </a:r>
          </a:p>
          <a:p>
            <a:pPr lvl="1" indent="-311150">
              <a:lnSpc>
                <a:spcPct val="150000"/>
              </a:lnSpc>
              <a:spcBef>
                <a:spcPts val="0"/>
              </a:spcBef>
              <a:buSzPts val="1300"/>
              <a:buChar char="●"/>
            </a:pPr>
            <a:r>
              <a:rPr lang="en-CA" sz="1200" dirty="0"/>
              <a:t>Pros and Cons</a:t>
            </a:r>
          </a:p>
          <a:p>
            <a:pPr>
              <a:lnSpc>
                <a:spcPct val="150000"/>
              </a:lnSpc>
            </a:pPr>
            <a:r>
              <a:rPr lang="en-CA" sz="1400" dirty="0"/>
              <a:t>Sequence Diagram (User logs in successfully, saves password)</a:t>
            </a:r>
          </a:p>
          <a:p>
            <a:pPr>
              <a:lnSpc>
                <a:spcPct val="150000"/>
              </a:lnSpc>
            </a:pPr>
            <a:r>
              <a:rPr lang="en-CA" sz="1400" dirty="0"/>
              <a:t>Chrome Team Development Issues</a:t>
            </a:r>
          </a:p>
          <a:p>
            <a:pPr>
              <a:lnSpc>
                <a:spcPct val="150000"/>
              </a:lnSpc>
            </a:pPr>
            <a:r>
              <a:rPr lang="en-CA" sz="1400" dirty="0"/>
              <a:t>Limitations</a:t>
            </a:r>
          </a:p>
          <a:p>
            <a:pPr>
              <a:lnSpc>
                <a:spcPct val="150000"/>
              </a:lnSpc>
            </a:pPr>
            <a:r>
              <a:rPr lang="en-CA" sz="1400" dirty="0"/>
              <a:t>Conclusions</a:t>
            </a:r>
            <a:endParaRPr lang="en-CA" sz="1200" dirty="0"/>
          </a:p>
          <a:p>
            <a:pPr>
              <a:lnSpc>
                <a:spcPct val="150000"/>
              </a:lnSpc>
            </a:pPr>
            <a:endParaRPr sz="1200" dirty="0"/>
          </a:p>
        </p:txBody>
      </p:sp>
    </p:spTree>
    <p:extLst>
      <p:ext uri="{BB962C8B-B14F-4D97-AF65-F5344CB8AC3E}">
        <p14:creationId xmlns:p14="http://schemas.microsoft.com/office/powerpoint/2010/main" val="226796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43" name="Google Shape;143;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sz="1400" dirty="0"/>
              <a:t>Chrome is a free web browser created by Google for desktop and mobile devices</a:t>
            </a:r>
            <a:endParaRPr sz="1400" dirty="0"/>
          </a:p>
          <a:p>
            <a:pPr marL="457200" lvl="0" indent="-311150" algn="l" rtl="0">
              <a:lnSpc>
                <a:spcPct val="150000"/>
              </a:lnSpc>
              <a:spcBef>
                <a:spcPts val="0"/>
              </a:spcBef>
              <a:spcAft>
                <a:spcPts val="0"/>
              </a:spcAft>
              <a:buSzPts val="1300"/>
              <a:buChar char="●"/>
            </a:pPr>
            <a:r>
              <a:rPr lang="en" sz="1400" dirty="0"/>
              <a:t>The Chrome browser is powered by Chromium, an open-source web browser project published maintained by employees at Google, and volunteer developers</a:t>
            </a:r>
            <a:endParaRPr sz="1400" dirty="0"/>
          </a:p>
          <a:p>
            <a:pPr marL="457200" lvl="0" indent="-311150" algn="l" rtl="0">
              <a:lnSpc>
                <a:spcPct val="150000"/>
              </a:lnSpc>
              <a:spcBef>
                <a:spcPts val="0"/>
              </a:spcBef>
              <a:spcAft>
                <a:spcPts val="0"/>
              </a:spcAft>
              <a:buSzPts val="1300"/>
              <a:buChar char="●"/>
            </a:pPr>
            <a:r>
              <a:rPr lang="en" sz="1400" dirty="0"/>
              <a:t>Initially released in 2010, Chrome has gone through a number of functional and visual updates throughout the years</a:t>
            </a:r>
            <a:endParaRPr sz="1400" dirty="0"/>
          </a:p>
          <a:p>
            <a:pPr marL="457200" lvl="0" indent="-311150" algn="l" rtl="0">
              <a:lnSpc>
                <a:spcPct val="150000"/>
              </a:lnSpc>
              <a:spcBef>
                <a:spcPts val="0"/>
              </a:spcBef>
              <a:spcAft>
                <a:spcPts val="0"/>
              </a:spcAft>
              <a:buSzPts val="1300"/>
              <a:buChar char="●"/>
            </a:pPr>
            <a:r>
              <a:rPr lang="en" sz="1400" dirty="0"/>
              <a:t>Presentation will focus on outlining the conceptual architecture behind the Chromium project</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Proposed Architecture</a:t>
            </a:r>
            <a:endParaRPr dirty="0"/>
          </a:p>
        </p:txBody>
      </p:sp>
      <p:sp>
        <p:nvSpPr>
          <p:cNvPr id="149" name="Google Shape;149;p15"/>
          <p:cNvSpPr txBox="1">
            <a:spLocks noGrp="1"/>
          </p:cNvSpPr>
          <p:nvPr>
            <p:ph type="body" idx="1"/>
          </p:nvPr>
        </p:nvSpPr>
        <p:spPr>
          <a:xfrm>
            <a:off x="4861500" y="1116150"/>
            <a:ext cx="4282500" cy="34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Layered,  Object-Oriented, and Implicit Invocation::</a:t>
            </a:r>
            <a:endParaRPr sz="1500" dirty="0"/>
          </a:p>
          <a:p>
            <a:pPr marL="457200" lvl="0" indent="-311150" algn="l" rtl="0">
              <a:spcBef>
                <a:spcPts val="1600"/>
              </a:spcBef>
              <a:spcAft>
                <a:spcPts val="0"/>
              </a:spcAft>
              <a:buSzPts val="1300"/>
              <a:buChar char="●"/>
            </a:pPr>
            <a:r>
              <a:rPr lang="en" b="1" dirty="0"/>
              <a:t>Layered</a:t>
            </a:r>
            <a:endParaRPr b="1" dirty="0"/>
          </a:p>
          <a:p>
            <a:pPr marL="914400" lvl="1" indent="-298450" algn="l" rtl="0">
              <a:spcBef>
                <a:spcPts val="0"/>
              </a:spcBef>
              <a:spcAft>
                <a:spcPts val="0"/>
              </a:spcAft>
              <a:buSzPts val="1100"/>
              <a:buChar char="○"/>
            </a:pPr>
            <a:r>
              <a:rPr lang="en" sz="1200" dirty="0"/>
              <a:t>Structured dependencies</a:t>
            </a:r>
            <a:endParaRPr sz="1200" dirty="0"/>
          </a:p>
          <a:p>
            <a:pPr marL="914400" lvl="1" indent="-298450" algn="l" rtl="0">
              <a:spcBef>
                <a:spcPts val="0"/>
              </a:spcBef>
              <a:spcAft>
                <a:spcPts val="0"/>
              </a:spcAft>
              <a:buSzPts val="1100"/>
              <a:buChar char="○"/>
            </a:pPr>
            <a:r>
              <a:rPr lang="en" sz="1200" dirty="0"/>
              <a:t>Listed in the documentation as layered</a:t>
            </a:r>
            <a:endParaRPr sz="1200" dirty="0"/>
          </a:p>
          <a:p>
            <a:pPr marL="457200" lvl="0" indent="-311150" algn="l" rtl="0">
              <a:spcBef>
                <a:spcPts val="0"/>
              </a:spcBef>
              <a:spcAft>
                <a:spcPts val="0"/>
              </a:spcAft>
              <a:buSzPts val="1300"/>
              <a:buChar char="●"/>
            </a:pPr>
            <a:r>
              <a:rPr lang="en" b="1" dirty="0"/>
              <a:t>Object Oriented</a:t>
            </a:r>
            <a:endParaRPr b="1" dirty="0"/>
          </a:p>
          <a:p>
            <a:pPr marL="914400" lvl="1" indent="-298450" algn="l" rtl="0">
              <a:spcBef>
                <a:spcPts val="0"/>
              </a:spcBef>
              <a:spcAft>
                <a:spcPts val="0"/>
              </a:spcAft>
              <a:buSzPts val="1100"/>
              <a:buChar char="○"/>
            </a:pPr>
            <a:r>
              <a:rPr lang="en" sz="1200" dirty="0"/>
              <a:t>Subsystems are encapsulated and invisible to other subsystems</a:t>
            </a:r>
            <a:endParaRPr sz="1200" dirty="0"/>
          </a:p>
          <a:p>
            <a:pPr marL="914400" lvl="1" indent="-298450" algn="l" rtl="0">
              <a:spcBef>
                <a:spcPts val="0"/>
              </a:spcBef>
              <a:spcAft>
                <a:spcPts val="0"/>
              </a:spcAft>
              <a:buSzPts val="1100"/>
              <a:buChar char="○"/>
            </a:pPr>
            <a:r>
              <a:rPr lang="en" sz="1200" dirty="0"/>
              <a:t>Modules make explicit calls to other subsystems</a:t>
            </a:r>
            <a:endParaRPr sz="1200" dirty="0"/>
          </a:p>
          <a:p>
            <a:pPr marL="457200" lvl="0" indent="-311150" algn="l" rtl="0">
              <a:spcBef>
                <a:spcPts val="0"/>
              </a:spcBef>
              <a:spcAft>
                <a:spcPts val="0"/>
              </a:spcAft>
              <a:buSzPts val="1300"/>
              <a:buChar char="●"/>
            </a:pPr>
            <a:r>
              <a:rPr lang="en" b="1" dirty="0"/>
              <a:t>Implicit Invocation</a:t>
            </a:r>
            <a:endParaRPr b="1" dirty="0"/>
          </a:p>
          <a:p>
            <a:pPr marL="914400" lvl="1" indent="-298450" algn="l" rtl="0">
              <a:spcBef>
                <a:spcPts val="0"/>
              </a:spcBef>
              <a:spcAft>
                <a:spcPts val="0"/>
              </a:spcAft>
              <a:buSzPts val="1100"/>
              <a:buChar char="○"/>
            </a:pPr>
            <a:r>
              <a:rPr lang="en" sz="1200" dirty="0"/>
              <a:t>Any instance of a render process can receive routed messages by registering itself with the route</a:t>
            </a:r>
            <a:endParaRPr sz="1200" dirty="0"/>
          </a:p>
        </p:txBody>
      </p:sp>
      <p:pic>
        <p:nvPicPr>
          <p:cNvPr id="150" name="Google Shape;150;p15"/>
          <p:cNvPicPr preferRelativeResize="0"/>
          <p:nvPr/>
        </p:nvPicPr>
        <p:blipFill>
          <a:blip r:embed="rId3">
            <a:alphaModFix/>
          </a:blip>
          <a:stretch>
            <a:fillRect/>
          </a:stretch>
        </p:blipFill>
        <p:spPr>
          <a:xfrm>
            <a:off x="1120300" y="985928"/>
            <a:ext cx="3741200" cy="39039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2413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Derivation Process</a:t>
            </a:r>
            <a:endParaRPr/>
          </a:p>
        </p:txBody>
      </p:sp>
      <p:sp>
        <p:nvSpPr>
          <p:cNvPr id="156" name="Google Shape;156;p16"/>
          <p:cNvSpPr txBox="1">
            <a:spLocks noGrp="1"/>
          </p:cNvSpPr>
          <p:nvPr>
            <p:ph type="body" idx="1"/>
          </p:nvPr>
        </p:nvSpPr>
        <p:spPr>
          <a:xfrm>
            <a:off x="1297500" y="663600"/>
            <a:ext cx="5460300" cy="3359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400" dirty="0"/>
              <a:t>Other architecture diagrams and subsystems considered:</a:t>
            </a:r>
            <a:endParaRPr sz="1400" dirty="0"/>
          </a:p>
          <a:p>
            <a:pPr marL="914400" lvl="1" indent="-298450" algn="l" rtl="0">
              <a:spcBef>
                <a:spcPts val="0"/>
              </a:spcBef>
              <a:spcAft>
                <a:spcPts val="0"/>
              </a:spcAft>
              <a:buSzPts val="1100"/>
              <a:buChar char="○"/>
            </a:pPr>
            <a:r>
              <a:rPr lang="en" sz="1200" dirty="0"/>
              <a:t>Including a separate IPC module</a:t>
            </a:r>
            <a:endParaRPr sz="1200" dirty="0"/>
          </a:p>
          <a:p>
            <a:pPr marL="914400" lvl="1" indent="-298450" algn="l" rtl="0">
              <a:spcBef>
                <a:spcPts val="0"/>
              </a:spcBef>
              <a:spcAft>
                <a:spcPts val="0"/>
              </a:spcAft>
              <a:buSzPts val="1100"/>
              <a:buChar char="○"/>
            </a:pPr>
            <a:r>
              <a:rPr lang="en" sz="1200" dirty="0"/>
              <a:t>Including graphics as a key module</a:t>
            </a:r>
            <a:endParaRPr sz="1200" dirty="0"/>
          </a:p>
          <a:p>
            <a:pPr marL="914400" lvl="1" indent="-298450" algn="l" rtl="0">
              <a:spcBef>
                <a:spcPts val="0"/>
              </a:spcBef>
              <a:spcAft>
                <a:spcPts val="0"/>
              </a:spcAft>
              <a:buSzPts val="1100"/>
              <a:buChar char="○"/>
            </a:pPr>
            <a:r>
              <a:rPr lang="en" sz="1200" dirty="0"/>
              <a:t>Getting too granular</a:t>
            </a:r>
            <a:endParaRPr sz="1200" dirty="0"/>
          </a:p>
          <a:p>
            <a:pPr marL="914400" lvl="1" indent="-298450" algn="l" rtl="0">
              <a:spcBef>
                <a:spcPts val="0"/>
              </a:spcBef>
              <a:spcAft>
                <a:spcPts val="0"/>
              </a:spcAft>
              <a:buSzPts val="1100"/>
              <a:buChar char="○"/>
            </a:pPr>
            <a:r>
              <a:rPr lang="en" sz="1200" dirty="0"/>
              <a:t>Renderer subsystems</a:t>
            </a:r>
            <a:endParaRPr sz="1200" dirty="0"/>
          </a:p>
          <a:p>
            <a:pPr marL="1371600" lvl="2" indent="-298450" algn="l" rtl="0">
              <a:spcBef>
                <a:spcPts val="0"/>
              </a:spcBef>
              <a:spcAft>
                <a:spcPts val="0"/>
              </a:spcAft>
              <a:buSzPts val="1100"/>
              <a:buChar char="■"/>
            </a:pPr>
            <a:r>
              <a:rPr lang="en" sz="1200" dirty="0"/>
              <a:t>Blink is the </a:t>
            </a:r>
            <a:r>
              <a:rPr lang="en" sz="1200" dirty="0" err="1"/>
              <a:t>WebKit</a:t>
            </a:r>
            <a:r>
              <a:rPr lang="en" sz="1200" dirty="0"/>
              <a:t> now &amp; Blink handles XML parsing in the creation of the DOM tree process</a:t>
            </a:r>
            <a:endParaRPr sz="1200" dirty="0"/>
          </a:p>
          <a:p>
            <a:pPr marL="0" lvl="0" indent="0" algn="l" rtl="0">
              <a:spcBef>
                <a:spcPts val="1600"/>
              </a:spcBef>
              <a:spcAft>
                <a:spcPts val="1600"/>
              </a:spcAft>
              <a:buNone/>
            </a:pPr>
            <a:endParaRPr sz="1400" dirty="0"/>
          </a:p>
        </p:txBody>
      </p:sp>
      <p:pic>
        <p:nvPicPr>
          <p:cNvPr id="157" name="Google Shape;157;p16"/>
          <p:cNvPicPr preferRelativeResize="0"/>
          <p:nvPr/>
        </p:nvPicPr>
        <p:blipFill>
          <a:blip r:embed="rId3">
            <a:alphaModFix/>
          </a:blip>
          <a:stretch>
            <a:fillRect/>
          </a:stretch>
        </p:blipFill>
        <p:spPr>
          <a:xfrm>
            <a:off x="5100475" y="2361460"/>
            <a:ext cx="2544077" cy="2565190"/>
          </a:xfrm>
          <a:prstGeom prst="rect">
            <a:avLst/>
          </a:prstGeom>
          <a:noFill/>
          <a:ln>
            <a:noFill/>
          </a:ln>
        </p:spPr>
      </p:pic>
      <p:pic>
        <p:nvPicPr>
          <p:cNvPr id="158" name="Google Shape;158;p16"/>
          <p:cNvPicPr preferRelativeResize="0"/>
          <p:nvPr/>
        </p:nvPicPr>
        <p:blipFill>
          <a:blip r:embed="rId4">
            <a:alphaModFix/>
          </a:blip>
          <a:stretch>
            <a:fillRect/>
          </a:stretch>
        </p:blipFill>
        <p:spPr>
          <a:xfrm>
            <a:off x="1176500" y="2361460"/>
            <a:ext cx="3209708" cy="25651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Subsystem Breakdown</a:t>
            </a:r>
            <a:endParaRPr/>
          </a:p>
        </p:txBody>
      </p:sp>
      <p:pic>
        <p:nvPicPr>
          <p:cNvPr id="164" name="Google Shape;164;p17"/>
          <p:cNvPicPr preferRelativeResize="0"/>
          <p:nvPr/>
        </p:nvPicPr>
        <p:blipFill>
          <a:blip r:embed="rId3">
            <a:alphaModFix/>
          </a:blip>
          <a:stretch>
            <a:fillRect/>
          </a:stretch>
        </p:blipFill>
        <p:spPr>
          <a:xfrm>
            <a:off x="152400" y="1460250"/>
            <a:ext cx="8839197" cy="26346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Concurrency</a:t>
            </a:r>
            <a:endParaRPr dirty="0"/>
          </a:p>
        </p:txBody>
      </p:sp>
      <p:sp>
        <p:nvSpPr>
          <p:cNvPr id="170" name="Google Shape;170;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sz="1400" dirty="0"/>
              <a:t>Use multiple instances of renderer spawned by browser</a:t>
            </a:r>
            <a:endParaRPr sz="1400" dirty="0"/>
          </a:p>
          <a:p>
            <a:pPr marL="457200" lvl="0" indent="-311150" algn="l" rtl="0">
              <a:lnSpc>
                <a:spcPct val="150000"/>
              </a:lnSpc>
              <a:spcBef>
                <a:spcPts val="0"/>
              </a:spcBef>
              <a:spcAft>
                <a:spcPts val="0"/>
              </a:spcAft>
              <a:buSzPts val="1300"/>
              <a:buChar char="●"/>
            </a:pPr>
            <a:r>
              <a:rPr lang="en" sz="1400" dirty="0"/>
              <a:t>Divided using Site Isolation (previously process-site-per-instance)</a:t>
            </a:r>
            <a:endParaRPr sz="1400" dirty="0"/>
          </a:p>
          <a:p>
            <a:pPr marL="914400" lvl="1" indent="-298450" algn="l" rtl="0">
              <a:lnSpc>
                <a:spcPct val="150000"/>
              </a:lnSpc>
              <a:spcBef>
                <a:spcPts val="0"/>
              </a:spcBef>
              <a:spcAft>
                <a:spcPts val="0"/>
              </a:spcAft>
              <a:buSzPts val="1100"/>
              <a:buChar char="○"/>
            </a:pPr>
            <a:r>
              <a:rPr lang="en" sz="1200" dirty="0"/>
              <a:t>Same sites in one tab</a:t>
            </a:r>
            <a:endParaRPr sz="1200" dirty="0"/>
          </a:p>
          <a:p>
            <a:pPr marL="914400" lvl="1" indent="-298450" algn="l" rtl="0">
              <a:lnSpc>
                <a:spcPct val="150000"/>
              </a:lnSpc>
              <a:spcBef>
                <a:spcPts val="0"/>
              </a:spcBef>
              <a:spcAft>
                <a:spcPts val="0"/>
              </a:spcAft>
              <a:buSzPts val="1100"/>
              <a:buChar char="○"/>
            </a:pPr>
            <a:r>
              <a:rPr lang="en" sz="1200" dirty="0"/>
              <a:t>Site Instances</a:t>
            </a:r>
            <a:endParaRPr sz="1200" dirty="0"/>
          </a:p>
          <a:p>
            <a:pPr marL="457200" lvl="0" indent="-311150" algn="l" rtl="0">
              <a:lnSpc>
                <a:spcPct val="150000"/>
              </a:lnSpc>
              <a:spcBef>
                <a:spcPts val="0"/>
              </a:spcBef>
              <a:spcAft>
                <a:spcPts val="0"/>
              </a:spcAft>
              <a:buSzPts val="1300"/>
              <a:buChar char="●"/>
            </a:pPr>
            <a:r>
              <a:rPr lang="en" sz="1400" dirty="0"/>
              <a:t>Threading allows for an I/O thread and main processing thread</a:t>
            </a:r>
            <a:endParaRPr sz="1400" dirty="0"/>
          </a:p>
          <a:p>
            <a:pPr marL="914400" lvl="1" indent="-298450" algn="l" rtl="0">
              <a:lnSpc>
                <a:spcPct val="150000"/>
              </a:lnSpc>
              <a:spcBef>
                <a:spcPts val="0"/>
              </a:spcBef>
              <a:spcAft>
                <a:spcPts val="0"/>
              </a:spcAft>
              <a:buSzPts val="1100"/>
              <a:buChar char="○"/>
            </a:pPr>
            <a:r>
              <a:rPr lang="en" sz="1200" dirty="0"/>
              <a:t>Keep from blocking UI</a:t>
            </a:r>
            <a:endParaRPr sz="1200" dirty="0"/>
          </a:p>
          <a:p>
            <a:pPr marL="914400" lvl="1" indent="-298450" algn="l" rtl="0">
              <a:lnSpc>
                <a:spcPct val="150000"/>
              </a:lnSpc>
              <a:spcBef>
                <a:spcPts val="0"/>
              </a:spcBef>
              <a:spcAft>
                <a:spcPts val="0"/>
              </a:spcAft>
              <a:buSzPts val="1100"/>
              <a:buChar char="○"/>
            </a:pPr>
            <a:r>
              <a:rPr lang="en" sz="1200" dirty="0"/>
              <a:t>I/O threads generally used for IPC</a:t>
            </a:r>
            <a:endParaRPr sz="1200" dirty="0"/>
          </a:p>
          <a:p>
            <a:pPr marL="457200" lvl="0" indent="-311150" algn="l" rtl="0">
              <a:lnSpc>
                <a:spcPct val="150000"/>
              </a:lnSpc>
              <a:spcBef>
                <a:spcPts val="0"/>
              </a:spcBef>
              <a:spcAft>
                <a:spcPts val="0"/>
              </a:spcAft>
              <a:buSzPts val="1300"/>
              <a:buChar char="●"/>
            </a:pPr>
            <a:r>
              <a:rPr lang="en" sz="1400" dirty="0"/>
              <a:t>Sequences used to avoid locking mechanisms</a:t>
            </a:r>
            <a:endParaRPr sz="1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Chrome’s Concurrency: Pros and Cons</a:t>
            </a:r>
            <a:endParaRPr/>
          </a:p>
        </p:txBody>
      </p:sp>
      <p:sp>
        <p:nvSpPr>
          <p:cNvPr id="176" name="Google Shape;176;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b="1" dirty="0"/>
              <a:t>Pros</a:t>
            </a:r>
            <a:endParaRPr sz="1800" b="1" dirty="0"/>
          </a:p>
          <a:p>
            <a:pPr marL="914400" lvl="1" indent="-317500" algn="l" rtl="0">
              <a:spcBef>
                <a:spcPts val="0"/>
              </a:spcBef>
              <a:spcAft>
                <a:spcPts val="0"/>
              </a:spcAft>
              <a:buSzPts val="1400"/>
              <a:buChar char="○"/>
            </a:pPr>
            <a:r>
              <a:rPr lang="en" sz="1400" dirty="0"/>
              <a:t>Improved Robustness</a:t>
            </a:r>
            <a:endParaRPr sz="1400" dirty="0"/>
          </a:p>
          <a:p>
            <a:pPr marL="914400" lvl="1" indent="-317500" algn="l" rtl="0">
              <a:spcBef>
                <a:spcPts val="0"/>
              </a:spcBef>
              <a:spcAft>
                <a:spcPts val="0"/>
              </a:spcAft>
              <a:buSzPts val="1400"/>
              <a:buChar char="○"/>
            </a:pPr>
            <a:r>
              <a:rPr lang="en" sz="1400" dirty="0"/>
              <a:t>Improved Security</a:t>
            </a:r>
            <a:endParaRPr dirty="0"/>
          </a:p>
          <a:p>
            <a:pPr marL="457200" lvl="0" indent="-342900" algn="l" rtl="0">
              <a:spcBef>
                <a:spcPts val="1600"/>
              </a:spcBef>
              <a:spcAft>
                <a:spcPts val="0"/>
              </a:spcAft>
              <a:buSzPts val="1800"/>
              <a:buChar char="●"/>
            </a:pPr>
            <a:r>
              <a:rPr lang="en" sz="1800" b="1" dirty="0"/>
              <a:t>Cons</a:t>
            </a:r>
            <a:endParaRPr sz="1800" b="1" dirty="0"/>
          </a:p>
          <a:p>
            <a:pPr marL="914400" lvl="1" indent="-317500" algn="l" rtl="0">
              <a:spcBef>
                <a:spcPts val="0"/>
              </a:spcBef>
              <a:spcAft>
                <a:spcPts val="0"/>
              </a:spcAft>
              <a:buSzPts val="1400"/>
              <a:buChar char="○"/>
            </a:pPr>
            <a:r>
              <a:rPr lang="en" sz="1400" dirty="0"/>
              <a:t>Memory overhead</a:t>
            </a:r>
            <a:endParaRPr sz="1400" dirty="0"/>
          </a:p>
          <a:p>
            <a:pPr marL="914400" lvl="1" indent="-317500" algn="l" rtl="0">
              <a:spcBef>
                <a:spcPts val="0"/>
              </a:spcBef>
              <a:spcAft>
                <a:spcPts val="0"/>
              </a:spcAft>
              <a:buSzPts val="1400"/>
              <a:buChar char="○"/>
            </a:pPr>
            <a:r>
              <a:rPr lang="en" sz="1400" dirty="0"/>
              <a:t>Implementation complexity</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Sequence Diagram - User Logs in, Saves Password</a:t>
            </a:r>
            <a:endParaRPr dirty="0"/>
          </a:p>
        </p:txBody>
      </p:sp>
      <p:sp>
        <p:nvSpPr>
          <p:cNvPr id="182" name="Google Shape;182;p20"/>
          <p:cNvSpPr txBox="1"/>
          <p:nvPr/>
        </p:nvSpPr>
        <p:spPr>
          <a:xfrm>
            <a:off x="542050" y="1529800"/>
            <a:ext cx="3071700" cy="29031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FFFFFF"/>
              </a:buClr>
              <a:buSzPts val="1400"/>
              <a:buChar char="●"/>
            </a:pPr>
            <a:r>
              <a:rPr lang="en" dirty="0">
                <a:solidFill>
                  <a:srgbClr val="FFFFFF"/>
                </a:solidFill>
              </a:rPr>
              <a:t>User begins by interacting with the UI to enter their password</a:t>
            </a:r>
            <a:endParaRPr dirty="0">
              <a:solidFill>
                <a:srgbClr val="FFFFFF"/>
              </a:solidFill>
            </a:endParaRPr>
          </a:p>
          <a:p>
            <a:pPr marL="457200" lvl="0" indent="-317500" algn="l" rtl="0">
              <a:lnSpc>
                <a:spcPct val="150000"/>
              </a:lnSpc>
              <a:spcBef>
                <a:spcPts val="0"/>
              </a:spcBef>
              <a:spcAft>
                <a:spcPts val="0"/>
              </a:spcAft>
              <a:buClr>
                <a:srgbClr val="FFFFFF"/>
              </a:buClr>
              <a:buSzPts val="1400"/>
              <a:buChar char="●"/>
            </a:pPr>
            <a:r>
              <a:rPr lang="en" dirty="0">
                <a:solidFill>
                  <a:srgbClr val="FFFFFF"/>
                </a:solidFill>
              </a:rPr>
              <a:t>Browser Engine authenticates their login</a:t>
            </a:r>
            <a:endParaRPr dirty="0">
              <a:solidFill>
                <a:srgbClr val="FFFFFF"/>
              </a:solidFill>
            </a:endParaRPr>
          </a:p>
          <a:p>
            <a:pPr marL="457200" lvl="0" indent="-317500" algn="l" rtl="0">
              <a:lnSpc>
                <a:spcPct val="150000"/>
              </a:lnSpc>
              <a:spcBef>
                <a:spcPts val="0"/>
              </a:spcBef>
              <a:spcAft>
                <a:spcPts val="0"/>
              </a:spcAft>
              <a:buClr>
                <a:srgbClr val="FFFFFF"/>
              </a:buClr>
              <a:buSzPts val="1400"/>
              <a:buChar char="●"/>
            </a:pPr>
            <a:r>
              <a:rPr lang="en" dirty="0">
                <a:solidFill>
                  <a:srgbClr val="FFFFFF"/>
                </a:solidFill>
              </a:rPr>
              <a:t>User confirms they want to save their credentials on UI</a:t>
            </a:r>
            <a:endParaRPr dirty="0">
              <a:solidFill>
                <a:srgbClr val="FFFFFF"/>
              </a:solidFill>
            </a:endParaRPr>
          </a:p>
          <a:p>
            <a:pPr marL="457200" lvl="0" indent="-317500" algn="l" rtl="0">
              <a:lnSpc>
                <a:spcPct val="150000"/>
              </a:lnSpc>
              <a:spcBef>
                <a:spcPts val="0"/>
              </a:spcBef>
              <a:spcAft>
                <a:spcPts val="0"/>
              </a:spcAft>
              <a:buClr>
                <a:srgbClr val="FFFFFF"/>
              </a:buClr>
              <a:buSzPts val="1400"/>
              <a:buChar char="●"/>
            </a:pPr>
            <a:r>
              <a:rPr lang="en" dirty="0">
                <a:solidFill>
                  <a:srgbClr val="FFFFFF"/>
                </a:solidFill>
              </a:rPr>
              <a:t>Password is saved</a:t>
            </a:r>
            <a:r>
              <a:rPr lang="en" dirty="0">
                <a:solidFill>
                  <a:schemeClr val="lt1"/>
                </a:solidFill>
              </a:rPr>
              <a:t> on the user’s machine</a:t>
            </a:r>
            <a:r>
              <a:rPr lang="en" dirty="0">
                <a:solidFill>
                  <a:srgbClr val="FFFFFF"/>
                </a:solidFill>
              </a:rPr>
              <a:t> through Data Persistence</a:t>
            </a:r>
            <a:endParaRPr dirty="0">
              <a:solidFill>
                <a:srgbClr val="FFFFFF"/>
              </a:solidFill>
            </a:endParaRPr>
          </a:p>
        </p:txBody>
      </p:sp>
      <p:pic>
        <p:nvPicPr>
          <p:cNvPr id="183" name="Google Shape;183;p20"/>
          <p:cNvPicPr preferRelativeResize="0"/>
          <p:nvPr/>
        </p:nvPicPr>
        <p:blipFill>
          <a:blip r:embed="rId3">
            <a:alphaModFix/>
          </a:blip>
          <a:stretch>
            <a:fillRect/>
          </a:stretch>
        </p:blipFill>
        <p:spPr>
          <a:xfrm>
            <a:off x="3613750" y="1021635"/>
            <a:ext cx="4827335" cy="3923227"/>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2048</Words>
  <Application>Microsoft Macintosh PowerPoint</Application>
  <PresentationFormat>On-screen Show (16:9)</PresentationFormat>
  <Paragraphs>181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Montserrat</vt:lpstr>
      <vt:lpstr>Lato</vt:lpstr>
      <vt:lpstr>Arial</vt:lpstr>
      <vt:lpstr>Focus</vt:lpstr>
      <vt:lpstr>Chrome’s Conceptual Architecture</vt:lpstr>
      <vt:lpstr>Table of Contents</vt:lpstr>
      <vt:lpstr>Introduction</vt:lpstr>
      <vt:lpstr>Proposed Architecture</vt:lpstr>
      <vt:lpstr>Derivation Process</vt:lpstr>
      <vt:lpstr>Subsystem Breakdown</vt:lpstr>
      <vt:lpstr>Concurrency</vt:lpstr>
      <vt:lpstr>Chrome’s Concurrency: Pros and Cons</vt:lpstr>
      <vt:lpstr>Sequence Diagram - User Logs in, Saves Password</vt:lpstr>
      <vt:lpstr>Chrome Team Development Issues</vt:lpstr>
      <vt:lpstr>Limitations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Chrome’s Conceptual Architecture</dc:title>
  <cp:lastModifiedBy>Zachary Yale</cp:lastModifiedBy>
  <cp:revision>10</cp:revision>
  <cp:lastPrinted>2018-10-15T06:04:28Z</cp:lastPrinted>
  <dcterms:modified xsi:type="dcterms:W3CDTF">2018-10-15T06:05:10Z</dcterms:modified>
</cp:coreProperties>
</file>