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0" r:id="rId4"/>
    <p:sldId id="259" r:id="rId5"/>
    <p:sldId id="260" r:id="rId6"/>
    <p:sldId id="261" r:id="rId7"/>
    <p:sldId id="262" r:id="rId8"/>
    <p:sldId id="263" r:id="rId9"/>
    <p:sldId id="269" r:id="rId10"/>
    <p:sldId id="25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38"/>
    <a:srgbClr val="000000"/>
    <a:srgbClr val="C22751"/>
    <a:srgbClr val="F1EDE9"/>
    <a:srgbClr val="3B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40" autoAdjust="0"/>
    <p:restoredTop sz="93814" autoAdjust="0"/>
  </p:normalViewPr>
  <p:slideViewPr>
    <p:cSldViewPr snapToGrid="0" showGuides="1">
      <p:cViewPr>
        <p:scale>
          <a:sx n="66" d="100"/>
          <a:sy n="66" d="100"/>
        </p:scale>
        <p:origin x="930" y="15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770EB-78A4-4E5B-A7EF-CE3A4715E02B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8D78-93D6-4E8B-B273-A8B44F2622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77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2D99D-0FAD-6685-2847-95219F2D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130CD-3BCB-C5A5-876E-09FC803EB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5D8169-ECB3-5648-FE6E-4835F842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49A1D0-BD4A-16E9-ED62-D2E4F1D0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AD7E96-2911-0B8B-CE99-BB83FAEC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42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6F92B-039E-3ADE-E785-94EC5650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622B2A-7D80-CA80-5910-D86E29EC9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0EEF6-324D-6AE6-444B-A0D1B439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1C497-6408-41E8-CAE4-30B01B4C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C7934-883F-DCCD-E7DB-2882DAD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3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D58E38-50D7-20E0-4552-18A07818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76682A-D275-05B8-39BC-160C1A3D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A12879-F474-44FA-90E5-D0D26F62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F895F6-F4AE-837A-BE72-A3EE3676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AC034-6987-A901-6D75-A16BFEA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3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965A-39B0-ECF8-856A-CDB36B3C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F8956-71E3-FBDE-D3D1-A2B352BD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E3C629-2974-0C42-1CEC-72121691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9985E-6144-7F54-B716-621CB5F0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00B794-7370-8440-642C-072C26B8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3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E14E1-0F49-ED9E-E6D0-EAA0FF13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893811-74C4-553D-63E6-E8E59D13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007251-938A-73E7-911B-B445CF7E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61A91-8112-1374-B574-3A7D0467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9C621-A642-200B-2C38-F4C3AE7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F4659-88A0-EF52-1340-855F26D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2EA26-8EB1-25D7-1709-46539185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2516A5-A8F3-9F6F-7428-F9965FE3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9F2253-D60D-369F-C33E-D8DDF4D0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A9489F-B315-914A-E786-8E510796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A5E73-5042-7435-4A6F-1F5001D0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69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8F286-4AF2-D9A6-F57A-65E7A346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847F06-0363-443C-BC6C-B67825F6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AF222D-2EE5-14A9-6706-9EFA05E4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633875-E75A-7169-C47E-16AE8DCB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B303F3-D2D5-CAD0-1EE9-FE33A5EE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A398B0-1FC2-46B3-7657-C1584ECE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4685CA-20DB-40EC-8C20-1B280F5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670686-D934-A2EE-EB1A-27B5F93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2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4CB8C-69E5-6B43-5AAD-07EC1390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B9908C-BC87-B437-3BD2-0535C66F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4685D-CBF9-6438-1046-258BE893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C582A5-3590-7DF3-F1E3-06B79514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6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36BD54-AA01-6683-35CB-8FE9C756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265264-F569-4B35-BA9B-B5AEA387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C2C71E-8D59-D05E-27A3-AED6767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0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C3AA2-AC27-E337-6720-E4063D7B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C89C1-9BBF-D6FC-3644-BA09F72F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75D46D-79E2-F493-C667-3A38D881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38DE12-7B4A-C5C8-6C14-7ECD01C8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7800DF-8DE8-B264-9698-4B7F33F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9F214A-A1D4-8290-6422-41D87AB1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40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F11D5-7F50-8839-C806-E339DA52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2C9675A-AE8E-0F61-606E-222CB1AE3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737C2E-4F42-26C1-0E95-C526796D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C1E6E8-5996-0F65-B151-05F119C3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F8EA3E-27C4-AD98-9387-055AE3C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305325-F6B2-5B42-F11F-FDF6B32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7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7A2BD2-AF9B-43AD-49D3-5F1A4084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36B78-093B-B326-80CC-67CA1D8F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698365-90D2-19EF-D9C9-397CB075C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8297-35C7-488B-9C9A-F74A4134695D}" type="datetimeFigureOut">
              <a:rPr lang="it-IT" smtClean="0"/>
              <a:t>10/03/2023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E17E0-F506-1ED0-509A-CEAF905EF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B88C0-2784-002E-C34C-EA63733FF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351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20.png"/><Relationship Id="rId17" Type="http://schemas.openxmlformats.org/officeDocument/2006/relationships/image" Target="../media/image5.gif"/><Relationship Id="rId2" Type="http://schemas.microsoft.com/office/2007/relationships/media" Target="../media/media4.webm"/><Relationship Id="rId16" Type="http://schemas.openxmlformats.org/officeDocument/2006/relationships/image" Target="../media/image9.png"/><Relationship Id="rId1" Type="http://schemas.openxmlformats.org/officeDocument/2006/relationships/video" Target="NULL" TargetMode="Externa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Relationship Id="rId1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17" Type="http://schemas.openxmlformats.org/officeDocument/2006/relationships/image" Target="../media/image21.svg"/><Relationship Id="rId2" Type="http://schemas.openxmlformats.org/officeDocument/2006/relationships/image" Target="../media/image22.gi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5.gif"/><Relationship Id="rId10" Type="http://schemas.microsoft.com/office/2007/relationships/hdphoto" Target="../media/hdphoto3.wdp"/><Relationship Id="rId4" Type="http://schemas.openxmlformats.org/officeDocument/2006/relationships/image" Target="../media/image24.svg"/><Relationship Id="rId9" Type="http://schemas.openxmlformats.org/officeDocument/2006/relationships/image" Target="../media/image1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openxmlformats.org/officeDocument/2006/relationships/image" Target="../media/image7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gif"/><Relationship Id="rId4" Type="http://schemas.openxmlformats.org/officeDocument/2006/relationships/video" Target="../media/media2.mp4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microsoft.com/office/2007/relationships/media" Target="../media/media2.mp4"/><Relationship Id="rId7" Type="http://schemas.openxmlformats.org/officeDocument/2006/relationships/image" Target="../media/image9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microsoft.com/office/2007/relationships/media" Target="../media/media4.webm"/><Relationship Id="rId7" Type="http://schemas.openxmlformats.org/officeDocument/2006/relationships/image" Target="../media/image5.gif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18" Type="http://schemas.openxmlformats.org/officeDocument/2006/relationships/image" Target="../media/image20.png"/><Relationship Id="rId3" Type="http://schemas.microsoft.com/office/2007/relationships/media" Target="../media/media3.mp4"/><Relationship Id="rId7" Type="http://schemas.openxmlformats.org/officeDocument/2006/relationships/image" Target="../media/image5.gif"/><Relationship Id="rId12" Type="http://schemas.openxmlformats.org/officeDocument/2006/relationships/image" Target="../media/image17.png"/><Relationship Id="rId17" Type="http://schemas.microsoft.com/office/2007/relationships/hdphoto" Target="../media/hdphoto4.wdp"/><Relationship Id="rId2" Type="http://schemas.microsoft.com/office/2007/relationships/media" Target="../media/media4.webm"/><Relationship Id="rId16" Type="http://schemas.openxmlformats.org/officeDocument/2006/relationships/image" Target="../media/image19.png"/><Relationship Id="rId20" Type="http://schemas.openxmlformats.org/officeDocument/2006/relationships/image" Target="../media/image21.svg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5" Type="http://schemas.microsoft.com/office/2007/relationships/hdphoto" Target="../media/hdphoto3.wdp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B4384AE5-2119-CE82-BB8C-3EFFFA86CD5F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D94316-27AD-B5B7-4BD0-AA7CDD9F1355}"/>
              </a:ext>
            </a:extLst>
          </p:cNvPr>
          <p:cNvSpPr/>
          <p:nvPr/>
        </p:nvSpPr>
        <p:spPr>
          <a:xfrm>
            <a:off x="0" y="5919017"/>
            <a:ext cx="12192000" cy="93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680F1AE8-6EE0-2DC3-34F3-4827F096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304765"/>
            <a:ext cx="10905066" cy="2248467"/>
          </a:xfrm>
          <a:prstGeom prst="rect">
            <a:avLst/>
          </a:prstGeom>
          <a:ln>
            <a:noFill/>
          </a:ln>
        </p:spPr>
      </p:pic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209BA475-EF52-5A78-A30E-A4B3F97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67" y="6226614"/>
            <a:ext cx="1905000" cy="3429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DAF6032-66E0-DF58-D2EF-E88C5C580FED}"/>
              </a:ext>
            </a:extLst>
          </p:cNvPr>
          <p:cNvSpPr txBox="1"/>
          <p:nvPr/>
        </p:nvSpPr>
        <p:spPr>
          <a:xfrm>
            <a:off x="7043331" y="6226614"/>
            <a:ext cx="46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Graduation Day – 31 Marzo 2023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C4335A86-0B1D-15A1-68F4-CDFBA51C2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58" y="4912447"/>
            <a:ext cx="657084" cy="131416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25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d">
            <a:extLst>
              <a:ext uri="{FF2B5EF4-FFF2-40B4-BE49-F238E27FC236}">
                <a16:creationId xmlns:a16="http://schemas.microsoft.com/office/drawing/2014/main" id="{1A936A5F-2B15-B7A1-021E-AA7B31DF8BB8}"/>
              </a:ext>
            </a:extLst>
          </p:cNvPr>
          <p:cNvSpPr/>
          <p:nvPr/>
        </p:nvSpPr>
        <p:spPr>
          <a:xfrm>
            <a:off x="1212846" y="1268360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6" name="blue">
            <a:extLst>
              <a:ext uri="{FF2B5EF4-FFF2-40B4-BE49-F238E27FC236}">
                <a16:creationId xmlns:a16="http://schemas.microsoft.com/office/drawing/2014/main" id="{C07C388D-C7B4-E939-AFD1-CE3C7C48D848}"/>
              </a:ext>
            </a:extLst>
          </p:cNvPr>
          <p:cNvSpPr/>
          <p:nvPr/>
        </p:nvSpPr>
        <p:spPr>
          <a:xfrm>
            <a:off x="3689349" y="1268360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7" name="yellow">
            <a:extLst>
              <a:ext uri="{FF2B5EF4-FFF2-40B4-BE49-F238E27FC236}">
                <a16:creationId xmlns:a16="http://schemas.microsoft.com/office/drawing/2014/main" id="{FFBE60E4-1B78-41D6-A0DD-B8CB5AE3821B}"/>
              </a:ext>
            </a:extLst>
          </p:cNvPr>
          <p:cNvSpPr/>
          <p:nvPr/>
        </p:nvSpPr>
        <p:spPr>
          <a:xfrm>
            <a:off x="6165852" y="1268360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white">
            <a:extLst>
              <a:ext uri="{FF2B5EF4-FFF2-40B4-BE49-F238E27FC236}">
                <a16:creationId xmlns:a16="http://schemas.microsoft.com/office/drawing/2014/main" id="{B9FC15AB-B5F9-6DB9-9A76-31E43AE880D7}"/>
              </a:ext>
            </a:extLst>
          </p:cNvPr>
          <p:cNvSpPr/>
          <p:nvPr/>
        </p:nvSpPr>
        <p:spPr>
          <a:xfrm>
            <a:off x="8642353" y="1268360"/>
            <a:ext cx="2340000" cy="27130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1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A6C3E640-566D-32BB-ECFF-5809F50C7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5" y="383769"/>
            <a:ext cx="2382158" cy="3174377"/>
          </a:xfrm>
          <a:prstGeom prst="rect">
            <a:avLst/>
          </a:prstGeom>
        </p:spPr>
      </p:pic>
      <p:pic>
        <p:nvPicPr>
          <p:cNvPr id="212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B59DC0DD-73DB-C0D6-BA22-053826945D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3565241" y="-254643"/>
            <a:ext cx="2636121" cy="4303686"/>
          </a:xfrm>
          <a:prstGeom prst="rect">
            <a:avLst/>
          </a:prstGeom>
        </p:spPr>
      </p:pic>
      <p:pic>
        <p:nvPicPr>
          <p:cNvPr id="213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54F80F9A-028D-68CE-D131-9CF515B84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70" y="-862553"/>
            <a:ext cx="3107830" cy="5519507"/>
          </a:xfrm>
          <a:prstGeom prst="rect">
            <a:avLst/>
          </a:prstGeom>
        </p:spPr>
      </p:pic>
      <p:pic>
        <p:nvPicPr>
          <p:cNvPr id="256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00793967-9C8B-02B5-A9DE-E310E3764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80" y="750241"/>
            <a:ext cx="1980607" cy="3517558"/>
          </a:xfrm>
          <a:prstGeom prst="rect">
            <a:avLst/>
          </a:prstGeom>
        </p:spPr>
      </p:pic>
      <p:sp>
        <p:nvSpPr>
          <p:cNvPr id="229" name="Figura a mano libera: forma 228">
            <a:extLst>
              <a:ext uri="{FF2B5EF4-FFF2-40B4-BE49-F238E27FC236}">
                <a16:creationId xmlns:a16="http://schemas.microsoft.com/office/drawing/2014/main" id="{F3729231-B833-4074-6A67-8E0047693723}"/>
              </a:ext>
            </a:extLst>
          </p:cNvPr>
          <p:cNvSpPr/>
          <p:nvPr/>
        </p:nvSpPr>
        <p:spPr>
          <a:xfrm>
            <a:off x="1" y="0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31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D44434D7-3B70-4385-6F24-0D8F3D2092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4106748" y="-254643"/>
            <a:ext cx="1490454" cy="2290042"/>
          </a:xfrm>
          <a:prstGeom prst="rect">
            <a:avLst/>
          </a:prstGeom>
        </p:spPr>
      </p:pic>
      <p:pic>
        <p:nvPicPr>
          <p:cNvPr id="232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B5AF5DAF-ACC0-B4E5-A959-65EA021E8F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9009748" y="-862552"/>
            <a:ext cx="1604769" cy="2897951"/>
          </a:xfrm>
          <a:prstGeom prst="rect">
            <a:avLst/>
          </a:prstGeom>
        </p:spPr>
      </p:pic>
      <p:pic>
        <p:nvPicPr>
          <p:cNvPr id="257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8C76ADF0-35D1-7805-6AE7-D9257CB7D8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6399071" y="750241"/>
            <a:ext cx="1750336" cy="1231481"/>
          </a:xfrm>
          <a:prstGeom prst="rect">
            <a:avLst/>
          </a:prstGeom>
        </p:spPr>
      </p:pic>
      <p:pic>
        <p:nvPicPr>
          <p:cNvPr id="230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C177D1CC-3704-3499-3E8F-35BCBACF51D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542473" y="383770"/>
            <a:ext cx="1554802" cy="1597952"/>
          </a:xfrm>
          <a:prstGeom prst="rect">
            <a:avLst/>
          </a:prstGeom>
        </p:spPr>
      </p:pic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545628E2-3E35-BF03-5E5D-00DB1A0C6281}"/>
              </a:ext>
            </a:extLst>
          </p:cNvPr>
          <p:cNvSpPr txBox="1"/>
          <p:nvPr/>
        </p:nvSpPr>
        <p:spPr>
          <a:xfrm>
            <a:off x="1297048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A</a:t>
            </a:r>
            <a:r>
              <a:rPr lang="it-IT"/>
              <a:t>lex </a:t>
            </a:r>
            <a:r>
              <a:rPr lang="it-IT">
                <a:solidFill>
                  <a:schemeClr val="accent1"/>
                </a:solidFill>
              </a:rPr>
              <a:t>G</a:t>
            </a:r>
            <a:r>
              <a:rPr lang="it-IT"/>
              <a:t>iaffreda</a:t>
            </a: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37ECD8F0-3553-F422-D811-C65D9D960A20}"/>
              </a:ext>
            </a:extLst>
          </p:cNvPr>
          <p:cNvSpPr txBox="1"/>
          <p:nvPr/>
        </p:nvSpPr>
        <p:spPr>
          <a:xfrm>
            <a:off x="3772712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M</a:t>
            </a:r>
            <a:r>
              <a:rPr lang="it-IT"/>
              <a:t>atteo </a:t>
            </a:r>
            <a:r>
              <a:rPr lang="it-IT">
                <a:solidFill>
                  <a:schemeClr val="accent1"/>
                </a:solidFill>
              </a:rPr>
              <a:t>R</a:t>
            </a:r>
            <a:r>
              <a:rPr lang="it-IT"/>
              <a:t>ania</a:t>
            </a: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0F9F4D79-0E48-4C6D-B61C-E1D993C85E09}"/>
              </a:ext>
            </a:extLst>
          </p:cNvPr>
          <p:cNvSpPr txBox="1"/>
          <p:nvPr/>
        </p:nvSpPr>
        <p:spPr>
          <a:xfrm>
            <a:off x="6249215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ianca </a:t>
            </a:r>
            <a:r>
              <a:rPr lang="it-IT">
                <a:solidFill>
                  <a:schemeClr val="accent1"/>
                </a:solidFill>
              </a:rPr>
              <a:t>P</a:t>
            </a:r>
            <a:r>
              <a:rPr lang="it-IT"/>
              <a:t>atrichi</a:t>
            </a: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08335D19-8CA2-BD3E-BB23-67E83F14F495}"/>
              </a:ext>
            </a:extLst>
          </p:cNvPr>
          <p:cNvSpPr txBox="1"/>
          <p:nvPr/>
        </p:nvSpPr>
        <p:spPr>
          <a:xfrm>
            <a:off x="8713248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N</a:t>
            </a:r>
            <a:r>
              <a:rPr lang="it-IT"/>
              <a:t>ico </a:t>
            </a:r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arbieri</a:t>
            </a:r>
          </a:p>
        </p:txBody>
      </p:sp>
      <p:pic>
        <p:nvPicPr>
          <p:cNvPr id="268" name="Elemento grafico 267">
            <a:extLst>
              <a:ext uri="{FF2B5EF4-FFF2-40B4-BE49-F238E27FC236}">
                <a16:creationId xmlns:a16="http://schemas.microsoft.com/office/drawing/2014/main" id="{E0FF8906-ADA4-3CB4-7B98-8D59F874FE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702" y="255534"/>
            <a:ext cx="1905000" cy="3429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77C75E6-608A-51A6-8311-1FA046BF9C81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17B20D8-B1FD-F96F-3CB2-2EE1ABAA7A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sp>
        <p:nvSpPr>
          <p:cNvPr id="274" name="Titolo 1">
            <a:extLst>
              <a:ext uri="{FF2B5EF4-FFF2-40B4-BE49-F238E27FC236}">
                <a16:creationId xmlns:a16="http://schemas.microsoft.com/office/drawing/2014/main" id="{FF6E2021-5440-9D6B-B069-4A39946B3A04}"/>
              </a:ext>
            </a:extLst>
          </p:cNvPr>
          <p:cNvSpPr txBox="1">
            <a:spLocks/>
          </p:cNvSpPr>
          <p:nvPr/>
        </p:nvSpPr>
        <p:spPr>
          <a:xfrm>
            <a:off x="1212846" y="5120092"/>
            <a:ext cx="10515600" cy="1325563"/>
          </a:xfrm>
          <a:prstGeom prst="rect">
            <a:avLst/>
          </a:prstGeom>
          <a:effectLst/>
          <a:scene3d>
            <a:camera prst="isometricOffAxis1Top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273" name="Titolo 1">
            <a:extLst>
              <a:ext uri="{FF2B5EF4-FFF2-40B4-BE49-F238E27FC236}">
                <a16:creationId xmlns:a16="http://schemas.microsoft.com/office/drawing/2014/main" id="{845247DE-A137-30DC-4C31-F71A87F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97" y="5062945"/>
            <a:ext cx="10515600" cy="1325563"/>
          </a:xfrm>
          <a:effectLst/>
        </p:spPr>
        <p:txBody>
          <a:bodyPr>
            <a:noAutofit/>
          </a:bodyPr>
          <a:lstStyle/>
          <a:p>
            <a:r>
              <a:rPr lang="it-IT" sz="16600"/>
              <a:t>IL TEAM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6D921BA-B2E3-9CF6-98A3-5941CA3E83F9}"/>
              </a:ext>
            </a:extLst>
          </p:cNvPr>
          <p:cNvSpPr/>
          <p:nvPr/>
        </p:nvSpPr>
        <p:spPr>
          <a:xfrm>
            <a:off x="-12195951" y="5919019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6E1228F-96BF-7ED5-CBE0-21C1149DEB3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-1281571" y="5585145"/>
            <a:ext cx="942343" cy="161289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EE34183F-82E0-AD28-4A36-0D686E95F2F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-11790610" y="5495426"/>
            <a:ext cx="933756" cy="1786166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249876B8-0819-5476-0D9A-BEC9FAE0DCF4}"/>
              </a:ext>
            </a:extLst>
          </p:cNvPr>
          <p:cNvSpPr txBox="1">
            <a:spLocks/>
          </p:cNvSpPr>
          <p:nvPr/>
        </p:nvSpPr>
        <p:spPr>
          <a:xfrm>
            <a:off x="-10938651" y="4525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770BB4C-A7DF-9A43-FAD2-F30365EDF1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811" y="4598372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chemeClr val="accent2">
                <a:alpha val="10000"/>
              </a:schemeClr>
            </a:outerShdw>
          </a:effectLst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D3EE3E46-FF9E-B60D-5544-0FD8F6755291}"/>
              </a:ext>
            </a:extLst>
          </p:cNvPr>
          <p:cNvSpPr txBox="1">
            <a:spLocks/>
          </p:cNvSpPr>
          <p:nvPr/>
        </p:nvSpPr>
        <p:spPr>
          <a:xfrm>
            <a:off x="-10938651" y="5188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pic>
        <p:nvPicPr>
          <p:cNvPr id="22" name="CODERS (1)">
            <a:hlinkClick r:id="" action="ppaction://media"/>
            <a:extLst>
              <a:ext uri="{FF2B5EF4-FFF2-40B4-BE49-F238E27FC236}">
                <a16:creationId xmlns:a16="http://schemas.microsoft.com/office/drawing/2014/main" id="{8B6CF162-AFB1-CFAB-E8AC-74CE433ADF7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248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-10938651" y="1305826"/>
            <a:ext cx="3429000" cy="34290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C6DB47B-C892-34C5-0A12-93EA16718F72}"/>
              </a:ext>
            </a:extLst>
          </p:cNvPr>
          <p:cNvSpPr txBox="1"/>
          <p:nvPr/>
        </p:nvSpPr>
        <p:spPr>
          <a:xfrm>
            <a:off x="-6193320" y="1626283"/>
            <a:ext cx="57702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I comandi: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WASD/FRECCE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muoversi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SPACE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interagire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ENTER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e</a:t>
            </a: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 Q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confermare o uscire</a:t>
            </a:r>
            <a:endParaRPr lang="it-IT" sz="2400">
              <a:latin typeface="FOT-NewRodin Pro DB"/>
              <a:ea typeface="FOT-NewRodin Pro EB" panose="02020900000000000000" pitchFamily="18" charset="-128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B072ED2E-869C-4D61-4629-4937ACF0CA6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279169" y="5594606"/>
            <a:ext cx="942343" cy="16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7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 mute="1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E865F17-B14D-E971-82A1-A6E1F774082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268D53-DACF-06D9-222F-D80B1211D8D3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E2CC84-4E58-99B8-9881-0B5B3F53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9600"/>
              <a:t>Thanks &lt;3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B3EB2F-055C-A272-4727-C8474825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95" y="4564746"/>
            <a:ext cx="887810" cy="1775619"/>
          </a:xfrm>
          <a:prstGeom prst="rect">
            <a:avLst/>
          </a:prstGeom>
          <a:effectLst>
            <a:reflection blurRad="6350" stA="52000" endA="300" endPos="25000" dir="5400000" sy="-100000" algn="bl" rotWithShape="0"/>
          </a:effectLst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0F64009C-27A3-466D-A2C9-9A495BE0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881" y="6217058"/>
            <a:ext cx="1905000" cy="342900"/>
          </a:xfrm>
          <a:prstGeom prst="rect">
            <a:avLst/>
          </a:prstGeom>
        </p:spPr>
      </p:pic>
      <p:sp>
        <p:nvSpPr>
          <p:cNvPr id="51" name="red">
            <a:extLst>
              <a:ext uri="{FF2B5EF4-FFF2-40B4-BE49-F238E27FC236}">
                <a16:creationId xmlns:a16="http://schemas.microsoft.com/office/drawing/2014/main" id="{A0FA0B4C-073A-2E83-A5C9-1419AD8816B0}"/>
              </a:ext>
            </a:extLst>
          </p:cNvPr>
          <p:cNvSpPr/>
          <p:nvPr/>
        </p:nvSpPr>
        <p:spPr>
          <a:xfrm>
            <a:off x="1212846" y="-5587148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blue">
            <a:extLst>
              <a:ext uri="{FF2B5EF4-FFF2-40B4-BE49-F238E27FC236}">
                <a16:creationId xmlns:a16="http://schemas.microsoft.com/office/drawing/2014/main" id="{F32CF239-30E9-8953-73FB-2A23FB48D299}"/>
              </a:ext>
            </a:extLst>
          </p:cNvPr>
          <p:cNvSpPr/>
          <p:nvPr/>
        </p:nvSpPr>
        <p:spPr>
          <a:xfrm>
            <a:off x="3689349" y="-5587148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yellow">
            <a:extLst>
              <a:ext uri="{FF2B5EF4-FFF2-40B4-BE49-F238E27FC236}">
                <a16:creationId xmlns:a16="http://schemas.microsoft.com/office/drawing/2014/main" id="{DFC06043-4D26-39E8-DA06-94DC99237970}"/>
              </a:ext>
            </a:extLst>
          </p:cNvPr>
          <p:cNvSpPr/>
          <p:nvPr/>
        </p:nvSpPr>
        <p:spPr>
          <a:xfrm>
            <a:off x="6165852" y="-5587148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white">
            <a:extLst>
              <a:ext uri="{FF2B5EF4-FFF2-40B4-BE49-F238E27FC236}">
                <a16:creationId xmlns:a16="http://schemas.microsoft.com/office/drawing/2014/main" id="{B27370A0-9FC8-0318-C89D-686B9467EBB5}"/>
              </a:ext>
            </a:extLst>
          </p:cNvPr>
          <p:cNvSpPr/>
          <p:nvPr/>
        </p:nvSpPr>
        <p:spPr>
          <a:xfrm>
            <a:off x="8642353" y="-5587148"/>
            <a:ext cx="2340000" cy="27130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5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B22F0034-F547-3363-FBD0-BE21D36B8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5" y="-6179345"/>
            <a:ext cx="2382158" cy="3174377"/>
          </a:xfrm>
          <a:prstGeom prst="rect">
            <a:avLst/>
          </a:prstGeom>
        </p:spPr>
      </p:pic>
      <p:pic>
        <p:nvPicPr>
          <p:cNvPr id="56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FA58618F-5A25-D780-88EF-C26DF4E720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3565241" y="-6817757"/>
            <a:ext cx="2636121" cy="4303686"/>
          </a:xfrm>
          <a:prstGeom prst="rect">
            <a:avLst/>
          </a:prstGeom>
        </p:spPr>
      </p:pic>
      <p:pic>
        <p:nvPicPr>
          <p:cNvPr id="57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5F185001-320D-A9BE-738E-5DD742864B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70" y="-7425667"/>
            <a:ext cx="3107830" cy="5519507"/>
          </a:xfrm>
          <a:prstGeom prst="rect">
            <a:avLst/>
          </a:prstGeom>
        </p:spPr>
      </p:pic>
      <p:pic>
        <p:nvPicPr>
          <p:cNvPr id="58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D4F7A6EC-E14B-DBE1-36F1-D9E3F1219D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80" y="-5812873"/>
            <a:ext cx="1980607" cy="3517558"/>
          </a:xfrm>
          <a:prstGeom prst="rect">
            <a:avLst/>
          </a:prstGeom>
        </p:spPr>
      </p:pic>
      <p:sp>
        <p:nvSpPr>
          <p:cNvPr id="59" name="Figura a mano libera: forma 58">
            <a:extLst>
              <a:ext uri="{FF2B5EF4-FFF2-40B4-BE49-F238E27FC236}">
                <a16:creationId xmlns:a16="http://schemas.microsoft.com/office/drawing/2014/main" id="{15CB745E-8E7A-B4DC-66A8-A9F60C18CB23}"/>
              </a:ext>
            </a:extLst>
          </p:cNvPr>
          <p:cNvSpPr/>
          <p:nvPr/>
        </p:nvSpPr>
        <p:spPr>
          <a:xfrm>
            <a:off x="1" y="-7229316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60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E5A1848E-C230-D704-96B5-84C622625F1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542473" y="-6179344"/>
            <a:ext cx="1554802" cy="1597952"/>
          </a:xfrm>
          <a:prstGeom prst="rect">
            <a:avLst/>
          </a:prstGeom>
        </p:spPr>
      </p:pic>
      <p:pic>
        <p:nvPicPr>
          <p:cNvPr id="61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4019993E-C4CE-B526-9165-6C68415CE7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4106748" y="-6817757"/>
            <a:ext cx="1490454" cy="2290042"/>
          </a:xfrm>
          <a:prstGeom prst="rect">
            <a:avLst/>
          </a:prstGeom>
        </p:spPr>
      </p:pic>
      <p:pic>
        <p:nvPicPr>
          <p:cNvPr id="62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D2924610-9AEF-459F-22F0-528070D45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9009748" y="-7425666"/>
            <a:ext cx="1604769" cy="2897951"/>
          </a:xfrm>
          <a:prstGeom prst="rect">
            <a:avLst/>
          </a:prstGeom>
        </p:spPr>
      </p:pic>
      <p:pic>
        <p:nvPicPr>
          <p:cNvPr id="63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77814794-557C-0FA7-35D4-85552EFEC2A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6399071" y="-5812873"/>
            <a:ext cx="1750336" cy="1231481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60BA2244-D8E0-05C7-39E0-9A4FC5C47F1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-1270364"/>
            <a:ext cx="942343" cy="1612896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8C6BD0BB-87EA-DE13-F595-B448EC254B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685" y="-2226857"/>
            <a:ext cx="879928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3D34B6F-0971-7389-C68D-E29E962F07D7}"/>
              </a:ext>
            </a:extLst>
          </p:cNvPr>
          <p:cNvSpPr txBox="1"/>
          <p:nvPr/>
        </p:nvSpPr>
        <p:spPr>
          <a:xfrm>
            <a:off x="1297048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A</a:t>
            </a:r>
            <a:r>
              <a:rPr lang="it-IT"/>
              <a:t>lex </a:t>
            </a:r>
            <a:r>
              <a:rPr lang="it-IT">
                <a:solidFill>
                  <a:schemeClr val="accent1"/>
                </a:solidFill>
              </a:rPr>
              <a:t>G</a:t>
            </a:r>
            <a:r>
              <a:rPr lang="it-IT"/>
              <a:t>iaffreda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A1DA9B5-F353-8A62-25C2-EC51FAE959BA}"/>
              </a:ext>
            </a:extLst>
          </p:cNvPr>
          <p:cNvSpPr txBox="1"/>
          <p:nvPr/>
        </p:nvSpPr>
        <p:spPr>
          <a:xfrm>
            <a:off x="3772712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M</a:t>
            </a:r>
            <a:r>
              <a:rPr lang="it-IT"/>
              <a:t>atteo </a:t>
            </a:r>
            <a:r>
              <a:rPr lang="it-IT">
                <a:solidFill>
                  <a:schemeClr val="accent1"/>
                </a:solidFill>
              </a:rPr>
              <a:t>R</a:t>
            </a:r>
            <a:r>
              <a:rPr lang="it-IT"/>
              <a:t>ania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B0AD408-DF8C-A5B1-79E7-A6536F64ECF1}"/>
              </a:ext>
            </a:extLst>
          </p:cNvPr>
          <p:cNvSpPr txBox="1"/>
          <p:nvPr/>
        </p:nvSpPr>
        <p:spPr>
          <a:xfrm>
            <a:off x="6249215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ianca </a:t>
            </a:r>
            <a:r>
              <a:rPr lang="it-IT">
                <a:solidFill>
                  <a:schemeClr val="accent1"/>
                </a:solidFill>
              </a:rPr>
              <a:t>P</a:t>
            </a:r>
            <a:r>
              <a:rPr lang="it-IT"/>
              <a:t>atrichi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169903B-CF9F-AA1D-CBFB-9A1B0420A381}"/>
              </a:ext>
            </a:extLst>
          </p:cNvPr>
          <p:cNvSpPr txBox="1"/>
          <p:nvPr/>
        </p:nvSpPr>
        <p:spPr>
          <a:xfrm>
            <a:off x="8713248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N</a:t>
            </a:r>
            <a:r>
              <a:rPr lang="it-IT"/>
              <a:t>ico </a:t>
            </a:r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arbieri</a:t>
            </a:r>
          </a:p>
        </p:txBody>
      </p: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57869BBD-45B6-0180-A567-C0DAE8FC5E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702" y="-6599974"/>
            <a:ext cx="1905000" cy="342900"/>
          </a:xfrm>
          <a:prstGeom prst="rect">
            <a:avLst/>
          </a:prstGeom>
        </p:spPr>
      </p:pic>
      <p:sp>
        <p:nvSpPr>
          <p:cNvPr id="72" name="Titolo 1">
            <a:extLst>
              <a:ext uri="{FF2B5EF4-FFF2-40B4-BE49-F238E27FC236}">
                <a16:creationId xmlns:a16="http://schemas.microsoft.com/office/drawing/2014/main" id="{AA174944-975D-03F5-70CF-23575C8DDE38}"/>
              </a:ext>
            </a:extLst>
          </p:cNvPr>
          <p:cNvSpPr txBox="1">
            <a:spLocks/>
          </p:cNvSpPr>
          <p:nvPr/>
        </p:nvSpPr>
        <p:spPr>
          <a:xfrm>
            <a:off x="1212846" y="-1735416"/>
            <a:ext cx="10515600" cy="1325563"/>
          </a:xfrm>
          <a:prstGeom prst="rect">
            <a:avLst/>
          </a:prstGeom>
          <a:effectLst/>
          <a:scene3d>
            <a:camera prst="isometricOffAxis1Top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73" name="Titolo 1">
            <a:extLst>
              <a:ext uri="{FF2B5EF4-FFF2-40B4-BE49-F238E27FC236}">
                <a16:creationId xmlns:a16="http://schemas.microsoft.com/office/drawing/2014/main" id="{478DFD62-1BC8-13A0-6420-42FF406702CA}"/>
              </a:ext>
            </a:extLst>
          </p:cNvPr>
          <p:cNvSpPr txBox="1">
            <a:spLocks/>
          </p:cNvSpPr>
          <p:nvPr/>
        </p:nvSpPr>
        <p:spPr>
          <a:xfrm>
            <a:off x="1279497" y="-1792563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/>
              <a:t>IL TEAM</a:t>
            </a:r>
          </a:p>
        </p:txBody>
      </p:sp>
    </p:spTree>
    <p:extLst>
      <p:ext uri="{BB962C8B-B14F-4D97-AF65-F5344CB8AC3E}">
        <p14:creationId xmlns:p14="http://schemas.microsoft.com/office/powerpoint/2010/main" val="18354422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rgbClr val="C2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Rec 2023-03-10 05;50;56">
            <a:hlinkClick r:id="" action="ppaction://media"/>
            <a:extLst>
              <a:ext uri="{FF2B5EF4-FFF2-40B4-BE49-F238E27FC236}">
                <a16:creationId xmlns:a16="http://schemas.microsoft.com/office/drawing/2014/main" id="{257C8A61-FD14-F45A-71BD-0B5620C2C5F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7514" end="5386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72376" y="779828"/>
            <a:ext cx="2267159" cy="4547200"/>
          </a:xfrm>
          <a:prstGeom prst="rect">
            <a:avLst/>
          </a:prstGeom>
        </p:spPr>
      </p:pic>
      <p:pic>
        <p:nvPicPr>
          <p:cNvPr id="11" name="Rec 2023-03-10 05;38;40">
            <a:hlinkClick r:id="" action="ppaction://media"/>
            <a:extLst>
              <a:ext uri="{FF2B5EF4-FFF2-40B4-BE49-F238E27FC236}">
                <a16:creationId xmlns:a16="http://schemas.microsoft.com/office/drawing/2014/main" id="{1991EB6D-1293-CF47-F99A-445F6A368D0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030699" y="1636783"/>
            <a:ext cx="4936669" cy="2591751"/>
          </a:xfrm>
          <a:prstGeom prst="rect">
            <a:avLst/>
          </a:prstGeom>
        </p:spPr>
      </p:pic>
      <p:pic>
        <p:nvPicPr>
          <p:cNvPr id="424" name="Immagine 423">
            <a:extLst>
              <a:ext uri="{FF2B5EF4-FFF2-40B4-BE49-F238E27FC236}">
                <a16:creationId xmlns:a16="http://schemas.microsoft.com/office/drawing/2014/main" id="{63E2D564-0A31-1196-14FC-52EC26706B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5400000">
            <a:off x="402726" y="5495426"/>
            <a:ext cx="938982" cy="1786165"/>
          </a:xfrm>
          <a:prstGeom prst="rect">
            <a:avLst/>
          </a:prstGeom>
        </p:spPr>
      </p:pic>
      <p:pic>
        <p:nvPicPr>
          <p:cNvPr id="426" name="Immagine 425">
            <a:extLst>
              <a:ext uri="{FF2B5EF4-FFF2-40B4-BE49-F238E27FC236}">
                <a16:creationId xmlns:a16="http://schemas.microsoft.com/office/drawing/2014/main" id="{71215F9F-18A9-CF6D-36D3-CF9D1B7F77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16200000">
            <a:off x="10832039" y="5492812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07638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3"/>
                  </a:outerShdw>
                </a:effectLst>
              </a:rPr>
              <a:t>What’s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70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3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1" y="1625600"/>
            <a:ext cx="6174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CODERS</a:t>
            </a:r>
            <a:r>
              <a:rPr lang="it-IT" sz="2800"/>
              <a:t> è...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RPG</a:t>
            </a:r>
            <a:r>
              <a:rPr lang="it-IT" sz="2800"/>
              <a:t> dall</a:t>
            </a:r>
            <a:r>
              <a:rPr lang="it-IT" sz="2800" spc="-2000"/>
              <a:t>’</a:t>
            </a:r>
            <a:r>
              <a:rPr lang="it-IT" sz="2800"/>
              <a:t>estetica retrò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«team» di più di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1000</a:t>
            </a:r>
            <a:r>
              <a:rPr lang="it-IT" sz="2800"/>
              <a:t> coders-androidi collezionabili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E3A48C-03BC-1AE7-E412-AF1B0DDAF42C}"/>
              </a:ext>
            </a:extLst>
          </p:cNvPr>
          <p:cNvSpPr txBox="1"/>
          <p:nvPr/>
        </p:nvSpPr>
        <p:spPr>
          <a:xfrm>
            <a:off x="12192000" y="1625600"/>
            <a:ext cx="4838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Una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community</a:t>
            </a:r>
            <a:r>
              <a:rPr lang="it-IT" sz="2800"/>
              <a:t> di gamer e tech-enthusiast</a:t>
            </a:r>
          </a:p>
        </p:txBody>
      </p:sp>
    </p:spTree>
    <p:extLst>
      <p:ext uri="{BB962C8B-B14F-4D97-AF65-F5344CB8AC3E}">
        <p14:creationId xmlns:p14="http://schemas.microsoft.com/office/powerpoint/2010/main" val="467102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rgbClr val="C2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Rec 2023-03-10 05;50;56">
            <a:hlinkClick r:id="" action="ppaction://media"/>
            <a:extLst>
              <a:ext uri="{FF2B5EF4-FFF2-40B4-BE49-F238E27FC236}">
                <a16:creationId xmlns:a16="http://schemas.microsoft.com/office/drawing/2014/main" id="{BDC48A18-6813-93BA-2AA9-8881907FE3E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240" end="589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257503" y="987758"/>
            <a:ext cx="2168601" cy="4349524"/>
          </a:xfrm>
          <a:prstGeom prst="rect">
            <a:avLst/>
          </a:prstGeom>
        </p:spPr>
      </p:pic>
      <p:pic>
        <p:nvPicPr>
          <p:cNvPr id="424" name="Immagine 423">
            <a:extLst>
              <a:ext uri="{FF2B5EF4-FFF2-40B4-BE49-F238E27FC236}">
                <a16:creationId xmlns:a16="http://schemas.microsoft.com/office/drawing/2014/main" id="{63E2D564-0A31-1196-14FC-52EC26706B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5400000">
            <a:off x="402726" y="5495426"/>
            <a:ext cx="938982" cy="1786165"/>
          </a:xfrm>
          <a:prstGeom prst="rect">
            <a:avLst/>
          </a:prstGeom>
        </p:spPr>
      </p:pic>
      <p:pic>
        <p:nvPicPr>
          <p:cNvPr id="426" name="Immagine 425">
            <a:extLst>
              <a:ext uri="{FF2B5EF4-FFF2-40B4-BE49-F238E27FC236}">
                <a16:creationId xmlns:a16="http://schemas.microsoft.com/office/drawing/2014/main" id="{71215F9F-18A9-CF6D-36D3-CF9D1B7F77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16200000">
            <a:off x="10832039" y="5492812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07638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3"/>
                  </a:outerShdw>
                </a:effectLst>
              </a:rPr>
              <a:t>What’s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70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3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1" y="1625600"/>
            <a:ext cx="4838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Una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community</a:t>
            </a:r>
            <a:r>
              <a:rPr lang="it-IT" sz="2800"/>
              <a:t> di gamer e tech-enthusiast</a:t>
            </a:r>
          </a:p>
        </p:txBody>
      </p:sp>
      <p:pic>
        <p:nvPicPr>
          <p:cNvPr id="3" name="Rec 2023-03-10 05;38;40">
            <a:hlinkClick r:id="" action="ppaction://media"/>
            <a:extLst>
              <a:ext uri="{FF2B5EF4-FFF2-40B4-BE49-F238E27FC236}">
                <a16:creationId xmlns:a16="http://schemas.microsoft.com/office/drawing/2014/main" id="{17F8DE5D-9BCF-52FB-41C8-E1AA31B48E2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end="325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96000" y="1636783"/>
            <a:ext cx="4936669" cy="259175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F6DB21-8BDD-7A38-CFE1-26E8E993C35A}"/>
              </a:ext>
            </a:extLst>
          </p:cNvPr>
          <p:cNvSpPr txBox="1"/>
          <p:nvPr/>
        </p:nvSpPr>
        <p:spPr>
          <a:xfrm>
            <a:off x="-8996136" y="1625600"/>
            <a:ext cx="6174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CODERS</a:t>
            </a:r>
            <a:r>
              <a:rPr lang="it-IT" sz="2800"/>
              <a:t> è...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RPG</a:t>
            </a:r>
            <a:r>
              <a:rPr lang="it-IT" sz="2800"/>
              <a:t> dall</a:t>
            </a:r>
            <a:r>
              <a:rPr lang="it-IT" sz="2800" spc="-2000"/>
              <a:t>’</a:t>
            </a:r>
            <a:r>
              <a:rPr lang="it-IT" sz="2800"/>
              <a:t>estetica retrò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«team» di più di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1000</a:t>
            </a:r>
            <a:r>
              <a:rPr lang="it-IT" sz="2800"/>
              <a:t> coders-androidi collezionabili</a:t>
            </a:r>
          </a:p>
        </p:txBody>
      </p:sp>
    </p:spTree>
    <p:extLst>
      <p:ext uri="{BB962C8B-B14F-4D97-AF65-F5344CB8AC3E}">
        <p14:creationId xmlns:p14="http://schemas.microsoft.com/office/powerpoint/2010/main" val="2185521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39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9"/>
            </p:par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1" repeatCount="indefinite" fill="remove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A1653C-63AB-9B2A-CC15-9068F383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335276" y="5583740"/>
            <a:ext cx="942343" cy="1612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0850A84-A13A-9C56-B2FF-979C8E9F2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16200000">
            <a:off x="10854827" y="5495427"/>
            <a:ext cx="938982" cy="1786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Who</a:t>
            </a:r>
            <a:r>
              <a:rPr lang="it-IT" sz="4800">
                <a:effectLst>
                  <a:outerShdw dist="38100" dir="8100000" algn="tr" rotWithShape="0">
                    <a:schemeClr val="accent2"/>
                  </a:outerShdw>
                </a:effectLst>
              </a:rPr>
              <a:t> </a:t>
            </a:r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are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2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0" y="16256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Nell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azienda di Coders Corporation sono stati creati 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coders-androidi</a:t>
            </a:r>
            <a:r>
              <a:rPr lang="it-IT" sz="2800">
                <a:ea typeface="FOT-NewRodin Pro EB" panose="02020900000000000000" pitchFamily="18" charset="-128"/>
              </a:rPr>
              <a:t>, una serie di developer robotici che hanno presto preso il controllo della struttura grazie ai loro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poteri cibernetici.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FD4E7EB-F9B6-6EAF-D9A6-9A4F8394E473}"/>
              </a:ext>
            </a:extLst>
          </p:cNvPr>
          <p:cNvSpPr txBox="1"/>
          <p:nvPr/>
        </p:nvSpPr>
        <p:spPr>
          <a:xfrm>
            <a:off x="12174764" y="1625600"/>
            <a:ext cx="9677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Ora si sfidano a colpi di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attacchi informatici</a:t>
            </a:r>
            <a:r>
              <a:rPr lang="it-IT" sz="2800">
                <a:ea typeface="FOT-NewRodin Pro EB" panose="02020900000000000000" pitchFamily="18" charset="-128"/>
              </a:rPr>
              <a:t>, creando, trovando e sottraendosi preziosi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Tu sei un coder-androide. Il primo. 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originale. E, purtroppo... il modello base. </a:t>
            </a:r>
          </a:p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Dovrai farti valere.</a:t>
            </a:r>
          </a:p>
        </p:txBody>
      </p:sp>
    </p:spTree>
    <p:extLst>
      <p:ext uri="{BB962C8B-B14F-4D97-AF65-F5344CB8AC3E}">
        <p14:creationId xmlns:p14="http://schemas.microsoft.com/office/powerpoint/2010/main" val="34116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94193 4.8148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A1653C-63AB-9B2A-CC15-9068F383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335276" y="5583740"/>
            <a:ext cx="942343" cy="1612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0850A84-A13A-9C56-B2FF-979C8E9F2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16200000">
            <a:off x="10854827" y="5495427"/>
            <a:ext cx="938982" cy="1786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Who</a:t>
            </a:r>
            <a:r>
              <a:rPr lang="it-IT" sz="4800">
                <a:effectLst>
                  <a:outerShdw dist="38100" dir="8100000" algn="tr" rotWithShape="0">
                    <a:schemeClr val="accent2"/>
                  </a:outerShdw>
                </a:effectLst>
              </a:rPr>
              <a:t> </a:t>
            </a:r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are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2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8E49-4727-FC57-B742-428DB160B8FD}"/>
              </a:ext>
            </a:extLst>
          </p:cNvPr>
          <p:cNvSpPr txBox="1"/>
          <p:nvPr/>
        </p:nvSpPr>
        <p:spPr>
          <a:xfrm>
            <a:off x="1346199" y="1625600"/>
            <a:ext cx="9677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Ora si sfidano a colpi di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attacchi informatici</a:t>
            </a:r>
            <a:r>
              <a:rPr lang="it-IT" sz="2800">
                <a:ea typeface="FOT-NewRodin Pro EB" panose="02020900000000000000" pitchFamily="18" charset="-128"/>
              </a:rPr>
              <a:t>, creando, trovando e sottraendosi preziosi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Tu sei un coder-androide. Il primo. 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originale. E, purtroppo... il modello base. </a:t>
            </a:r>
          </a:p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Dovrai farti valere.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41A410-860D-D5EB-4F75-CD2A39443D8F}"/>
              </a:ext>
            </a:extLst>
          </p:cNvPr>
          <p:cNvSpPr txBox="1"/>
          <p:nvPr/>
        </p:nvSpPr>
        <p:spPr>
          <a:xfrm>
            <a:off x="-9531353" y="16256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Nell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azienda di Coders Corporation sono stati creati 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coders-androidi</a:t>
            </a:r>
            <a:r>
              <a:rPr lang="it-IT" sz="2800">
                <a:ea typeface="FOT-NewRodin Pro EB" panose="02020900000000000000" pitchFamily="18" charset="-128"/>
              </a:rPr>
              <a:t>, una serie di developer robotici che hanno presto preso il controllo della struttura grazie ai loro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poteri cibernetici.</a:t>
            </a:r>
          </a:p>
        </p:txBody>
      </p:sp>
    </p:spTree>
    <p:extLst>
      <p:ext uri="{BB962C8B-B14F-4D97-AF65-F5344CB8AC3E}">
        <p14:creationId xmlns:p14="http://schemas.microsoft.com/office/powerpoint/2010/main" val="322328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104899" y="1644033"/>
            <a:ext cx="991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Questo è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TBS* game. </a:t>
            </a:r>
            <a:r>
              <a:rPr lang="it-IT" sz="2800">
                <a:ea typeface="FOT-NewRodin Pro EB" panose="02020900000000000000" pitchFamily="18" charset="-128"/>
              </a:rPr>
              <a:t>Le sfide sono basate su turni. Ogni coder-androide ha la sua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ENERGY, ATTACK POWER </a:t>
            </a:r>
            <a:r>
              <a:rPr lang="it-IT" sz="2800">
                <a:ea typeface="FOT-NewRodin Pro EB" panose="02020900000000000000" pitchFamily="18" charset="-128"/>
              </a:rPr>
              <a:t>e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 DEFENSE</a:t>
            </a:r>
            <a:r>
              <a:rPr lang="it-IT" sz="2400">
                <a:ea typeface="FOT-NewRodin Pro EB" panose="02020900000000000000" pitchFamily="18" charset="-128"/>
              </a:rPr>
              <a:t>, </a:t>
            </a:r>
            <a:r>
              <a:rPr lang="it-IT" sz="2800">
                <a:ea typeface="FOT-NewRodin Pro EB" panose="02020900000000000000" pitchFamily="18" charset="-128"/>
              </a:rPr>
              <a:t>ma potrà usare 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per alterare ogni turno i valori suoi e dell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avversario.</a:t>
            </a:r>
          </a:p>
          <a:p>
            <a:pPr>
              <a:spcBef>
                <a:spcPts val="1200"/>
              </a:spcBef>
            </a:pPr>
            <a:endParaRPr lang="it-IT" sz="2800">
              <a:solidFill>
                <a:schemeClr val="accent1"/>
              </a:solidFill>
              <a:ea typeface="FOT-NewRodin Pro EB" panose="02020900000000000000" pitchFamily="18" charset="-128"/>
            </a:endParaRPr>
          </a:p>
          <a:p>
            <a:pPr algn="r">
              <a:spcBef>
                <a:spcPts val="1200"/>
              </a:spcBef>
            </a:pPr>
            <a:r>
              <a:rPr lang="it-IT" sz="1600">
                <a:ea typeface="FOT-NewRodin Pro EB" panose="02020900000000000000" pitchFamily="18" charset="-128"/>
              </a:rPr>
              <a:t>*turn based strategy</a:t>
            </a:r>
            <a:endParaRPr lang="it-IT" sz="1600">
              <a:solidFill>
                <a:schemeClr val="accent1"/>
              </a:solidFill>
              <a:ea typeface="FOT-NewRodin Pro EB" panose="02020900000000000000" pitchFamily="18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C8F33D-56C9-96E3-F102-3ED876CA6038}"/>
              </a:ext>
            </a:extLst>
          </p:cNvPr>
          <p:cNvSpPr txBox="1"/>
          <p:nvPr/>
        </p:nvSpPr>
        <p:spPr>
          <a:xfrm>
            <a:off x="12192000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6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94193 4.8148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EB627-CB2A-9925-918C-C430169FD5DC}"/>
              </a:ext>
            </a:extLst>
          </p:cNvPr>
          <p:cNvSpPr txBox="1"/>
          <p:nvPr/>
        </p:nvSpPr>
        <p:spPr>
          <a:xfrm>
            <a:off x="-9933214" y="1644033"/>
            <a:ext cx="991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Questo è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TBS* game. </a:t>
            </a:r>
            <a:r>
              <a:rPr lang="it-IT" sz="2800">
                <a:ea typeface="FOT-NewRodin Pro EB" panose="02020900000000000000" pitchFamily="18" charset="-128"/>
              </a:rPr>
              <a:t>Le sfide sono basate su turni. Ogni coder-androide ha la sua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ENERGY, ATTACK POWER </a:t>
            </a:r>
            <a:r>
              <a:rPr lang="it-IT" sz="2800">
                <a:ea typeface="FOT-NewRodin Pro EB" panose="02020900000000000000" pitchFamily="18" charset="-128"/>
              </a:rPr>
              <a:t>e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 DEFENSE</a:t>
            </a:r>
            <a:r>
              <a:rPr lang="it-IT" sz="2400">
                <a:ea typeface="FOT-NewRodin Pro EB" panose="02020900000000000000" pitchFamily="18" charset="-128"/>
              </a:rPr>
              <a:t>, </a:t>
            </a:r>
            <a:r>
              <a:rPr lang="it-IT" sz="2800">
                <a:ea typeface="FOT-NewRodin Pro EB" panose="02020900000000000000" pitchFamily="18" charset="-128"/>
              </a:rPr>
              <a:t>ma potrà usare 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per alterare ogni turno i valori suoi e dell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avversario.</a:t>
            </a:r>
          </a:p>
          <a:p>
            <a:pPr>
              <a:spcBef>
                <a:spcPts val="1200"/>
              </a:spcBef>
            </a:pPr>
            <a:endParaRPr lang="it-IT" sz="2800">
              <a:solidFill>
                <a:schemeClr val="accent1"/>
              </a:solidFill>
              <a:ea typeface="FOT-NewRodin Pro EB" panose="02020900000000000000" pitchFamily="18" charset="-128"/>
            </a:endParaRPr>
          </a:p>
          <a:p>
            <a:pPr algn="r">
              <a:spcBef>
                <a:spcPts val="1200"/>
              </a:spcBef>
            </a:pPr>
            <a:r>
              <a:rPr lang="it-IT" sz="1600">
                <a:ea typeface="FOT-NewRodin Pro EB" panose="02020900000000000000" pitchFamily="18" charset="-128"/>
              </a:rPr>
              <a:t>*turn based strategy</a:t>
            </a:r>
            <a:endParaRPr lang="it-IT" sz="1600">
              <a:solidFill>
                <a:schemeClr val="accent1"/>
              </a:solidFill>
              <a:ea typeface="FOT-NewRodin Pro EB" panose="02020900000000000000" pitchFamily="18" charset="-128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10948AE-BF4E-5A5D-23FA-0D094786F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9103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7FAB9D-918B-CF7F-A90C-907155CD1773}"/>
              </a:ext>
            </a:extLst>
          </p:cNvPr>
          <p:cNvSpPr txBox="1"/>
          <p:nvPr/>
        </p:nvSpPr>
        <p:spPr>
          <a:xfrm>
            <a:off x="12192000" y="1626282"/>
            <a:ext cx="5770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</p:txBody>
      </p:sp>
    </p:spTree>
    <p:extLst>
      <p:ext uri="{BB962C8B-B14F-4D97-AF65-F5344CB8AC3E}">
        <p14:creationId xmlns:p14="http://schemas.microsoft.com/office/powerpoint/2010/main" val="117400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 hidden="1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  <a:p>
            <a:pPr>
              <a:spcBef>
                <a:spcPts val="1200"/>
              </a:spcBef>
            </a:pP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Userai le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FRECCE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</a:t>
            </a:r>
            <a:r>
              <a:rPr lang="it-IT" sz="2800"/>
              <a:t>(o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WASD</a:t>
            </a:r>
            <a:r>
              <a:rPr lang="it-IT" sz="2800"/>
              <a:t>) per muoverti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SPACE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interagire,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↵ENTER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selezionare o uscire.</a:t>
            </a:r>
            <a:endParaRPr lang="it-IT" sz="2800">
              <a:ea typeface="FOT-NewRodin Pro EB" panose="02020900000000000000" pitchFamily="18" charset="-128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chemeClr val="accent2">
                <a:alpha val="10000"/>
              </a:scheme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019591-94A6-B41D-D2C7-AF8A9C3F4370}"/>
              </a:ext>
            </a:extLst>
          </p:cNvPr>
          <p:cNvSpPr txBox="1"/>
          <p:nvPr/>
        </p:nvSpPr>
        <p:spPr>
          <a:xfrm>
            <a:off x="-9090931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48698CC-2F7D-ABF7-D627-D22520531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0235" y="4576603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30320-EA26-32F9-E914-270AE9BA12E8}"/>
              </a:ext>
            </a:extLst>
          </p:cNvPr>
          <p:cNvSpPr txBox="1"/>
          <p:nvPr/>
        </p:nvSpPr>
        <p:spPr>
          <a:xfrm>
            <a:off x="6002631" y="1626282"/>
            <a:ext cx="5770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</p:txBody>
      </p:sp>
      <p:pic>
        <p:nvPicPr>
          <p:cNvPr id="14" name="Rec 2023-03-10 05;37;15">
            <a:hlinkClick r:id="" action="ppaction://media"/>
            <a:extLst>
              <a:ext uri="{FF2B5EF4-FFF2-40B4-BE49-F238E27FC236}">
                <a16:creationId xmlns:a16="http://schemas.microsoft.com/office/drawing/2014/main" id="{B3F34E57-BAAD-E0DC-AB59-D562EEDBD20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904" end="592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9704" y="1782591"/>
            <a:ext cx="5160922" cy="289669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6893120-3162-D417-602F-A788F3B0EF55}"/>
              </a:ext>
            </a:extLst>
          </p:cNvPr>
          <p:cNvSpPr txBox="1"/>
          <p:nvPr/>
        </p:nvSpPr>
        <p:spPr>
          <a:xfrm>
            <a:off x="16153331" y="1626282"/>
            <a:ext cx="57702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I comandi: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WASD/FRECCE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muoversi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SPACE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interagire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ENTER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e</a:t>
            </a: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 Q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confermare o uscire</a:t>
            </a:r>
            <a:endParaRPr lang="it-IT" sz="2400">
              <a:latin typeface="FOT-NewRodin Pro DB"/>
              <a:ea typeface="FOT-NewRodin Pro EB" panose="02020900000000000000" pitchFamily="18" charset="-128"/>
            </a:endParaRPr>
          </a:p>
        </p:txBody>
      </p:sp>
      <p:pic>
        <p:nvPicPr>
          <p:cNvPr id="17" name="CODERS (1)">
            <a:hlinkClick r:id="" action="ppaction://media"/>
            <a:extLst>
              <a:ext uri="{FF2B5EF4-FFF2-40B4-BE49-F238E27FC236}">
                <a16:creationId xmlns:a16="http://schemas.microsoft.com/office/drawing/2014/main" id="{F872D522-8C66-783D-D33D-DDA0436D2EF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end="2248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420597" y="130582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1.85185E-6 L 0.25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25 4.81481E-6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6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93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95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796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4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 mute="1">
                <p:cTn id="35" repeatCount="indefinite" fill="remove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 hidden="1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  <a:p>
            <a:pPr>
              <a:spcBef>
                <a:spcPts val="1200"/>
              </a:spcBef>
            </a:pP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Userai le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FRECCE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</a:t>
            </a:r>
            <a:r>
              <a:rPr lang="it-IT" sz="2800"/>
              <a:t>(o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WASD</a:t>
            </a:r>
            <a:r>
              <a:rPr lang="it-IT" sz="2800"/>
              <a:t>) per muoverti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SPACE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interagire,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↵ENTER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selezionare o uscire.</a:t>
            </a:r>
            <a:endParaRPr lang="it-IT" sz="2800">
              <a:ea typeface="FOT-NewRodin Pro EB" panose="02020900000000000000" pitchFamily="18" charset="-128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40" y="4598371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chemeClr val="accent2">
                <a:alpha val="10000"/>
              </a:scheme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30320-EA26-32F9-E914-270AE9BA12E8}"/>
              </a:ext>
            </a:extLst>
          </p:cNvPr>
          <p:cNvSpPr txBox="1"/>
          <p:nvPr/>
        </p:nvSpPr>
        <p:spPr>
          <a:xfrm>
            <a:off x="-5791133" y="1626282"/>
            <a:ext cx="5770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</p:txBody>
      </p:sp>
      <p:pic>
        <p:nvPicPr>
          <p:cNvPr id="17" name="CODERS (1)">
            <a:hlinkClick r:id="" action="ppaction://media"/>
            <a:extLst>
              <a:ext uri="{FF2B5EF4-FFF2-40B4-BE49-F238E27FC236}">
                <a16:creationId xmlns:a16="http://schemas.microsoft.com/office/drawing/2014/main" id="{3683946D-D65A-E930-495F-74D12D33DB5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24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57300" y="1305825"/>
            <a:ext cx="3429000" cy="3429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66EEF47-9A6F-8BA3-D3B7-81387846098C}"/>
              </a:ext>
            </a:extLst>
          </p:cNvPr>
          <p:cNvSpPr txBox="1"/>
          <p:nvPr/>
        </p:nvSpPr>
        <p:spPr>
          <a:xfrm>
            <a:off x="6002631" y="1626282"/>
            <a:ext cx="57702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I comandi: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WASD/FRECCE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muoversi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SPACE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interagire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ENTER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e</a:t>
            </a: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 Q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confermare o uscire</a:t>
            </a:r>
            <a:endParaRPr lang="it-IT" sz="2400">
              <a:latin typeface="FOT-NewRodin Pro DB"/>
              <a:ea typeface="FOT-NewRodin Pro EB" panose="02020900000000000000" pitchFamily="18" charset="-128"/>
            </a:endParaRPr>
          </a:p>
        </p:txBody>
      </p:sp>
      <p:pic>
        <p:nvPicPr>
          <p:cNvPr id="19" name="Rec 2023-03-10 05;37;15">
            <a:hlinkClick r:id="" action="ppaction://media"/>
            <a:extLst>
              <a:ext uri="{FF2B5EF4-FFF2-40B4-BE49-F238E27FC236}">
                <a16:creationId xmlns:a16="http://schemas.microsoft.com/office/drawing/2014/main" id="{D2AF6BE1-7A0A-6622-0538-7A78D23A3F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st="904" end="592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11352014" y="1782591"/>
            <a:ext cx="5160922" cy="2896694"/>
          </a:xfrm>
          <a:prstGeom prst="rect">
            <a:avLst/>
          </a:prstGeom>
        </p:spPr>
      </p:pic>
      <p:sp>
        <p:nvSpPr>
          <p:cNvPr id="67" name="red">
            <a:extLst>
              <a:ext uri="{FF2B5EF4-FFF2-40B4-BE49-F238E27FC236}">
                <a16:creationId xmlns:a16="http://schemas.microsoft.com/office/drawing/2014/main" id="{EC5B010D-D3D5-948E-97EB-36FF11A93C8E}"/>
              </a:ext>
            </a:extLst>
          </p:cNvPr>
          <p:cNvSpPr/>
          <p:nvPr/>
        </p:nvSpPr>
        <p:spPr>
          <a:xfrm>
            <a:off x="13422080" y="1268361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blue">
            <a:extLst>
              <a:ext uri="{FF2B5EF4-FFF2-40B4-BE49-F238E27FC236}">
                <a16:creationId xmlns:a16="http://schemas.microsoft.com/office/drawing/2014/main" id="{50811A78-DC58-1A0D-931E-977DF4488ED0}"/>
              </a:ext>
            </a:extLst>
          </p:cNvPr>
          <p:cNvSpPr/>
          <p:nvPr/>
        </p:nvSpPr>
        <p:spPr>
          <a:xfrm>
            <a:off x="15898583" y="1268361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yellow">
            <a:extLst>
              <a:ext uri="{FF2B5EF4-FFF2-40B4-BE49-F238E27FC236}">
                <a16:creationId xmlns:a16="http://schemas.microsoft.com/office/drawing/2014/main" id="{4F532655-0B50-A414-3653-7064517F1835}"/>
              </a:ext>
            </a:extLst>
          </p:cNvPr>
          <p:cNvSpPr/>
          <p:nvPr/>
        </p:nvSpPr>
        <p:spPr>
          <a:xfrm>
            <a:off x="18375086" y="1268361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white">
            <a:extLst>
              <a:ext uri="{FF2B5EF4-FFF2-40B4-BE49-F238E27FC236}">
                <a16:creationId xmlns:a16="http://schemas.microsoft.com/office/drawing/2014/main" id="{AB761A3C-E094-8A2D-7E93-4DFB4515DA35}"/>
              </a:ext>
            </a:extLst>
          </p:cNvPr>
          <p:cNvSpPr/>
          <p:nvPr/>
        </p:nvSpPr>
        <p:spPr>
          <a:xfrm>
            <a:off x="20851587" y="1268361"/>
            <a:ext cx="2340000" cy="27130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09FDC30D-CBFB-4E6A-A7DA-98EECD981D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82" y="693180"/>
            <a:ext cx="2382158" cy="3174377"/>
          </a:xfrm>
          <a:prstGeom prst="rect">
            <a:avLst/>
          </a:prstGeom>
        </p:spPr>
      </p:pic>
      <p:pic>
        <p:nvPicPr>
          <p:cNvPr id="72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9AAFBBB8-887A-5A57-BCEF-7B86B786EBA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16338931" y="31030"/>
            <a:ext cx="2636121" cy="4303686"/>
          </a:xfrm>
          <a:prstGeom prst="rect">
            <a:avLst/>
          </a:prstGeom>
        </p:spPr>
      </p:pic>
      <p:pic>
        <p:nvPicPr>
          <p:cNvPr id="73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A69FD821-0B86-4E57-2B41-294C144646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776" y="-419017"/>
            <a:ext cx="3107830" cy="5519507"/>
          </a:xfrm>
          <a:prstGeom prst="rect">
            <a:avLst/>
          </a:prstGeom>
        </p:spPr>
      </p:pic>
      <p:pic>
        <p:nvPicPr>
          <p:cNvPr id="74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8DA460DE-191A-6472-5A0C-588A90F95D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114" y="1075924"/>
            <a:ext cx="1980607" cy="3517558"/>
          </a:xfrm>
          <a:prstGeom prst="rect">
            <a:avLst/>
          </a:prstGeom>
        </p:spPr>
      </p:pic>
      <p:sp>
        <p:nvSpPr>
          <p:cNvPr id="75" name="Figura a mano libera: forma 74">
            <a:extLst>
              <a:ext uri="{FF2B5EF4-FFF2-40B4-BE49-F238E27FC236}">
                <a16:creationId xmlns:a16="http://schemas.microsoft.com/office/drawing/2014/main" id="{A3BB5F84-08F0-3465-A57B-BDDA9A8A5FAA}"/>
              </a:ext>
            </a:extLst>
          </p:cNvPr>
          <p:cNvSpPr/>
          <p:nvPr/>
        </p:nvSpPr>
        <p:spPr>
          <a:xfrm>
            <a:off x="12209235" y="1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76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1ACA5D25-8D6F-726A-E4F5-A386FFED658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16880438" y="31030"/>
            <a:ext cx="1490454" cy="2290042"/>
          </a:xfrm>
          <a:prstGeom prst="rect">
            <a:avLst/>
          </a:prstGeom>
        </p:spPr>
      </p:pic>
      <p:pic>
        <p:nvPicPr>
          <p:cNvPr id="77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6D405415-1C3F-67D8-FBBC-62FC3E061D7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21957554" y="-419016"/>
            <a:ext cx="1604769" cy="2897951"/>
          </a:xfrm>
          <a:prstGeom prst="rect">
            <a:avLst/>
          </a:prstGeom>
        </p:spPr>
      </p:pic>
      <p:pic>
        <p:nvPicPr>
          <p:cNvPr id="78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4EC9F90F-5548-0B5C-BDB8-39AA55DACF7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19317805" y="1075924"/>
            <a:ext cx="1750336" cy="1231481"/>
          </a:xfrm>
          <a:prstGeom prst="rect">
            <a:avLst/>
          </a:prstGeom>
        </p:spPr>
      </p:pic>
      <p:pic>
        <p:nvPicPr>
          <p:cNvPr id="79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62EDAD1C-F3CA-2C1E-3127-D015395A073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4266580" y="693181"/>
            <a:ext cx="1554802" cy="1597952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080D8D94-1B92-2A90-1171-D8E9E99266BD}"/>
              </a:ext>
            </a:extLst>
          </p:cNvPr>
          <p:cNvSpPr txBox="1"/>
          <p:nvPr/>
        </p:nvSpPr>
        <p:spPr>
          <a:xfrm>
            <a:off x="13777576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A</a:t>
            </a:r>
            <a:r>
              <a:rPr lang="it-IT"/>
              <a:t>lex </a:t>
            </a:r>
            <a:r>
              <a:rPr lang="it-IT">
                <a:solidFill>
                  <a:schemeClr val="accent1"/>
                </a:solidFill>
              </a:rPr>
              <a:t>G</a:t>
            </a:r>
            <a:r>
              <a:rPr lang="it-IT"/>
              <a:t>iaffreda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630364C-2BA3-BA7E-5C51-D67D4D7FA625}"/>
              </a:ext>
            </a:extLst>
          </p:cNvPr>
          <p:cNvSpPr txBox="1"/>
          <p:nvPr/>
        </p:nvSpPr>
        <p:spPr>
          <a:xfrm>
            <a:off x="16253240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M</a:t>
            </a:r>
            <a:r>
              <a:rPr lang="it-IT"/>
              <a:t>atteo </a:t>
            </a:r>
            <a:r>
              <a:rPr lang="it-IT">
                <a:solidFill>
                  <a:schemeClr val="accent1"/>
                </a:solidFill>
              </a:rPr>
              <a:t>R</a:t>
            </a:r>
            <a:r>
              <a:rPr lang="it-IT"/>
              <a:t>ania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F498E2DD-99C9-653E-5CD7-9C6ED51B4189}"/>
              </a:ext>
            </a:extLst>
          </p:cNvPr>
          <p:cNvSpPr txBox="1"/>
          <p:nvPr/>
        </p:nvSpPr>
        <p:spPr>
          <a:xfrm>
            <a:off x="18729743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ianca </a:t>
            </a:r>
            <a:r>
              <a:rPr lang="it-IT">
                <a:solidFill>
                  <a:schemeClr val="accent1"/>
                </a:solidFill>
              </a:rPr>
              <a:t>P</a:t>
            </a:r>
            <a:r>
              <a:rPr lang="it-IT"/>
              <a:t>atrichi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AACD882D-FA6D-467C-F0F0-EFEDF6F189C6}"/>
              </a:ext>
            </a:extLst>
          </p:cNvPr>
          <p:cNvSpPr txBox="1"/>
          <p:nvPr/>
        </p:nvSpPr>
        <p:spPr>
          <a:xfrm>
            <a:off x="21193776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N</a:t>
            </a:r>
            <a:r>
              <a:rPr lang="it-IT"/>
              <a:t>ico </a:t>
            </a:r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arbieri</a:t>
            </a:r>
          </a:p>
        </p:txBody>
      </p:sp>
      <p:pic>
        <p:nvPicPr>
          <p:cNvPr id="84" name="Elemento grafico 83">
            <a:extLst>
              <a:ext uri="{FF2B5EF4-FFF2-40B4-BE49-F238E27FC236}">
                <a16:creationId xmlns:a16="http://schemas.microsoft.com/office/drawing/2014/main" id="{A10B29BD-AC49-6DAE-6109-B837F36B07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472936" y="255535"/>
            <a:ext cx="1905000" cy="342900"/>
          </a:xfrm>
          <a:prstGeom prst="rect">
            <a:avLst/>
          </a:prstGeom>
        </p:spPr>
      </p:pic>
      <p:sp>
        <p:nvSpPr>
          <p:cNvPr id="85" name="Rettangolo 84">
            <a:extLst>
              <a:ext uri="{FF2B5EF4-FFF2-40B4-BE49-F238E27FC236}">
                <a16:creationId xmlns:a16="http://schemas.microsoft.com/office/drawing/2014/main" id="{114246FF-980D-288B-3F0C-9C4FFB01D362}"/>
              </a:ext>
            </a:extLst>
          </p:cNvPr>
          <p:cNvSpPr/>
          <p:nvPr/>
        </p:nvSpPr>
        <p:spPr>
          <a:xfrm>
            <a:off x="12209234" y="5919019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6" name="Immagine 85">
            <a:extLst>
              <a:ext uri="{FF2B5EF4-FFF2-40B4-BE49-F238E27FC236}">
                <a16:creationId xmlns:a16="http://schemas.microsoft.com/office/drawing/2014/main" id="{F73CE7D0-58F7-AEB8-19D3-4112A66800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23123614" y="5585145"/>
            <a:ext cx="942343" cy="1612896"/>
          </a:xfrm>
          <a:prstGeom prst="rect">
            <a:avLst/>
          </a:prstGeom>
        </p:spPr>
      </p:pic>
      <p:sp>
        <p:nvSpPr>
          <p:cNvPr id="87" name="Titolo 1">
            <a:extLst>
              <a:ext uri="{FF2B5EF4-FFF2-40B4-BE49-F238E27FC236}">
                <a16:creationId xmlns:a16="http://schemas.microsoft.com/office/drawing/2014/main" id="{07AD3E40-450B-6994-AC4B-9CE6A116E733}"/>
              </a:ext>
            </a:extLst>
          </p:cNvPr>
          <p:cNvSpPr txBox="1">
            <a:spLocks/>
          </p:cNvSpPr>
          <p:nvPr/>
        </p:nvSpPr>
        <p:spPr>
          <a:xfrm>
            <a:off x="13422080" y="5120093"/>
            <a:ext cx="10515600" cy="1325563"/>
          </a:xfrm>
          <a:prstGeom prst="rect">
            <a:avLst/>
          </a:prstGeom>
          <a:effectLst/>
          <a:scene3d>
            <a:camera prst="isometricOffAxis1Top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88" name="Titolo 1">
            <a:extLst>
              <a:ext uri="{FF2B5EF4-FFF2-40B4-BE49-F238E27FC236}">
                <a16:creationId xmlns:a16="http://schemas.microsoft.com/office/drawing/2014/main" id="{F9C41FD4-BC7C-34F0-47F1-B79CA7819EFD}"/>
              </a:ext>
            </a:extLst>
          </p:cNvPr>
          <p:cNvSpPr txBox="1">
            <a:spLocks/>
          </p:cNvSpPr>
          <p:nvPr/>
        </p:nvSpPr>
        <p:spPr>
          <a:xfrm>
            <a:off x="13488731" y="5062946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/>
              <a:t>IL TEAM</a:t>
            </a:r>
          </a:p>
        </p:txBody>
      </p:sp>
      <p:pic>
        <p:nvPicPr>
          <p:cNvPr id="89" name="Immagine 88">
            <a:extLst>
              <a:ext uri="{FF2B5EF4-FFF2-40B4-BE49-F238E27FC236}">
                <a16:creationId xmlns:a16="http://schemas.microsoft.com/office/drawing/2014/main" id="{4CB86A54-CEB3-4E98-5D02-9486908B06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12471941" y="5594608"/>
            <a:ext cx="942343" cy="16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2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965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935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CODERS">
      <a:dk1>
        <a:srgbClr val="2A2A38"/>
      </a:dk1>
      <a:lt1>
        <a:srgbClr val="F1EDE9"/>
      </a:lt1>
      <a:dk2>
        <a:srgbClr val="3B3B48"/>
      </a:dk2>
      <a:lt2>
        <a:srgbClr val="FFFFFF"/>
      </a:lt2>
      <a:accent1>
        <a:srgbClr val="D1A85C"/>
      </a:accent1>
      <a:accent2>
        <a:srgbClr val="C22751"/>
      </a:accent2>
      <a:accent3>
        <a:srgbClr val="36A6CE"/>
      </a:accent3>
      <a:accent4>
        <a:srgbClr val="4267B2"/>
      </a:accent4>
      <a:accent5>
        <a:srgbClr val="E7D75F"/>
      </a:accent5>
      <a:accent6>
        <a:srgbClr val="F22254"/>
      </a:accent6>
      <a:hlink>
        <a:srgbClr val="36A6CE"/>
      </a:hlink>
      <a:folHlink>
        <a:srgbClr val="4267B2"/>
      </a:folHlink>
    </a:clrScheme>
    <a:fontScheme name="CODERS">
      <a:majorFont>
        <a:latin typeface="Visitor TT2 BRK"/>
        <a:ea typeface=""/>
        <a:cs typeface=""/>
      </a:majorFont>
      <a:minorFont>
        <a:latin typeface="FOT-NewRodin Pro D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D3DAE3"/>
      </a:dk1>
      <a:lt1>
        <a:sysClr val="window" lastClr="40455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718</Words>
  <Application>Microsoft Office PowerPoint</Application>
  <PresentationFormat>Widescreen</PresentationFormat>
  <Paragraphs>86</Paragraphs>
  <Slides>11</Slides>
  <Notes>0</Notes>
  <HiddenSlides>0</HiddenSlides>
  <MMClips>9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FOT-NewRodin Pro DB</vt:lpstr>
      <vt:lpstr>FOT-NewRodin Pro EB</vt:lpstr>
      <vt:lpstr>Arial</vt:lpstr>
      <vt:lpstr>Calibri</vt:lpstr>
      <vt:lpstr>Visitor TT2 BRK</vt:lpstr>
      <vt:lpstr>Wingdings</vt:lpstr>
      <vt:lpstr>Tema di Office</vt:lpstr>
      <vt:lpstr>Presentazione standard di PowerPoint</vt:lpstr>
      <vt:lpstr>What’s</vt:lpstr>
      <vt:lpstr>What’s</vt:lpstr>
      <vt:lpstr>Who are</vt:lpstr>
      <vt:lpstr>Who are</vt:lpstr>
      <vt:lpstr>How to</vt:lpstr>
      <vt:lpstr>How to</vt:lpstr>
      <vt:lpstr>How to</vt:lpstr>
      <vt:lpstr>How to</vt:lpstr>
      <vt:lpstr>IL TEAM</vt:lpstr>
      <vt:lpstr>Thanks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</dc:title>
  <dc:creator>n.barbieri@campus.unimib.it</dc:creator>
  <cp:lastModifiedBy>n.barbieri@campus.unimib.it</cp:lastModifiedBy>
  <cp:revision>7</cp:revision>
  <dcterms:created xsi:type="dcterms:W3CDTF">2023-03-02T13:06:18Z</dcterms:created>
  <dcterms:modified xsi:type="dcterms:W3CDTF">2023-03-10T05:48:25Z</dcterms:modified>
</cp:coreProperties>
</file>