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38"/>
    <a:srgbClr val="000000"/>
    <a:srgbClr val="C22751"/>
    <a:srgbClr val="F1EDE9"/>
    <a:srgbClr val="3B3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14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2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770EB-78A4-4E5B-A7EF-CE3A4715E02B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A8D78-93D6-4E8B-B273-A8B44F2622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77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2D99D-0FAD-6685-2847-95219F2D4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D130CD-3BCB-C5A5-876E-09FC803EB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5D8169-ECB3-5648-FE6E-4835F842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49A1D0-BD4A-16E9-ED62-D2E4F1D0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AD7E96-2911-0B8B-CE99-BB83FAEC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42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96F92B-039E-3ADE-E785-94EC5650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622B2A-7D80-CA80-5910-D86E29EC9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D0EEF6-324D-6AE6-444B-A0D1B439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31C497-6408-41E8-CAE4-30B01B4C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C7934-883F-DCCD-E7DB-2882DAD3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34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6D58E38-50D7-20E0-4552-18A078185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76682A-D275-05B8-39BC-160C1A3DE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A12879-F474-44FA-90E5-D0D26F62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F895F6-F4AE-837A-BE72-A3EE3676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AC034-6987-A901-6D75-A16BFEAF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34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1965A-39B0-ECF8-856A-CDB36B3C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F8956-71E3-FBDE-D3D1-A2B352BD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E3C629-2974-0C42-1CEC-72121691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9985E-6144-7F54-B716-621CB5F0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00B794-7370-8440-642C-072C26B8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3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E14E1-0F49-ED9E-E6D0-EAA0FF13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893811-74C4-553D-63E6-E8E59D13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007251-938A-73E7-911B-B445CF7E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A61A91-8112-1374-B574-3A7D0467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F9C621-A642-200B-2C38-F4C3AE7A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F4659-88A0-EF52-1340-855F26D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2EA26-8EB1-25D7-1709-46539185D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2516A5-A8F3-9F6F-7428-F9965FE3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9F2253-D60D-369F-C33E-D8DDF4D0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A9489F-B315-914A-E786-8E510796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0A5E73-5042-7435-4A6F-1F5001D0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69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8F286-4AF2-D9A6-F57A-65E7A346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847F06-0363-443C-BC6C-B67825F6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AF222D-2EE5-14A9-6706-9EFA05E4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633875-E75A-7169-C47E-16AE8DCBB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B303F3-D2D5-CAD0-1EE9-FE33A5EEF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CA398B0-1FC2-46B3-7657-C1584ECE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4685CA-20DB-40EC-8C20-1B280F53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670686-D934-A2EE-EB1A-27B5F932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26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4CB8C-69E5-6B43-5AAD-07EC1390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B9908C-BC87-B437-3BD2-0535C66F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4685D-CBF9-6438-1046-258BE893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C582A5-3590-7DF3-F1E3-06B79514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66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36BD54-AA01-6683-35CB-8FE9C756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265264-F569-4B35-BA9B-B5AEA387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C2C71E-8D59-D05E-27A3-AED6767D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0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C3AA2-AC27-E337-6720-E4063D7B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C89C1-9BBF-D6FC-3644-BA09F72F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75D46D-79E2-F493-C667-3A38D8811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38DE12-7B4A-C5C8-6C14-7ECD01C8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7800DF-8DE8-B264-9698-4B7F33F4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9F214A-A1D4-8290-6422-41D87AB1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40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F11D5-7F50-8839-C806-E339DA52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2C9675A-AE8E-0F61-606E-222CB1AE3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737C2E-4F42-26C1-0E95-C526796DC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C1E6E8-5996-0F65-B151-05F119C3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F8EA3E-27C4-AD98-9387-055AE3CA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305325-F6B2-5B42-F11F-FDF6B32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7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A7A2BD2-AF9B-43AD-49D3-5F1A4084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36B78-093B-B326-80CC-67CA1D8F6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698365-90D2-19EF-D9C9-397CB075C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8297-35C7-488B-9C9A-F74A4134695D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E17E0-F506-1ED0-509A-CEAF905EF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BB88C0-2784-002E-C34C-EA63733FF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351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5.gif"/><Relationship Id="rId2" Type="http://schemas.openxmlformats.org/officeDocument/2006/relationships/image" Target="../media/image6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1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gif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B4384AE5-2119-CE82-BB8C-3EFFFA86CD5F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8D94316-27AD-B5B7-4BD0-AA7CDD9F1355}"/>
              </a:ext>
            </a:extLst>
          </p:cNvPr>
          <p:cNvSpPr/>
          <p:nvPr/>
        </p:nvSpPr>
        <p:spPr>
          <a:xfrm>
            <a:off x="0" y="5919017"/>
            <a:ext cx="12192000" cy="938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680F1AE8-6EE0-2DC3-34F3-4827F0961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2304765"/>
            <a:ext cx="10905066" cy="2248467"/>
          </a:xfrm>
          <a:prstGeom prst="rect">
            <a:avLst/>
          </a:prstGeom>
          <a:ln>
            <a:noFill/>
          </a:ln>
        </p:spPr>
      </p:pic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209BA475-EF52-5A78-A30E-A4B3F9737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467" y="6226614"/>
            <a:ext cx="1905000" cy="34290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DAF6032-66E0-DF58-D2EF-E88C5C580FED}"/>
              </a:ext>
            </a:extLst>
          </p:cNvPr>
          <p:cNvSpPr txBox="1"/>
          <p:nvPr/>
        </p:nvSpPr>
        <p:spPr>
          <a:xfrm>
            <a:off x="7043331" y="6226614"/>
            <a:ext cx="46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Graduation Day – 31 Marzo 2023</a:t>
            </a: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C4335A86-0B1D-15A1-68F4-CDFBA51C2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58" y="4912447"/>
            <a:ext cx="657084" cy="131416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1" name="Titolo 1">
            <a:extLst>
              <a:ext uri="{FF2B5EF4-FFF2-40B4-BE49-F238E27FC236}">
                <a16:creationId xmlns:a16="http://schemas.microsoft.com/office/drawing/2014/main" id="{F2C4C069-D579-5ABD-37E2-17304B0F8734}"/>
              </a:ext>
            </a:extLst>
          </p:cNvPr>
          <p:cNvSpPr txBox="1">
            <a:spLocks/>
          </p:cNvSpPr>
          <p:nvPr/>
        </p:nvSpPr>
        <p:spPr>
          <a:xfrm>
            <a:off x="-1158958" y="125383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>
                <a:solidFill>
                  <a:schemeClr val="bg1"/>
                </a:solidFill>
              </a:rPr>
              <a:t>IL TEAM</a:t>
            </a:r>
          </a:p>
        </p:txBody>
      </p:sp>
      <p:sp>
        <p:nvSpPr>
          <p:cNvPr id="81" name="red">
            <a:extLst>
              <a:ext uri="{FF2B5EF4-FFF2-40B4-BE49-F238E27FC236}">
                <a16:creationId xmlns:a16="http://schemas.microsoft.com/office/drawing/2014/main" id="{D4763284-BE3D-F0CF-CC4C-886AB7DE49D3}"/>
              </a:ext>
            </a:extLst>
          </p:cNvPr>
          <p:cNvSpPr/>
          <p:nvPr/>
        </p:nvSpPr>
        <p:spPr>
          <a:xfrm>
            <a:off x="1212846" y="8126360"/>
            <a:ext cx="2340000" cy="2713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blue">
            <a:extLst>
              <a:ext uri="{FF2B5EF4-FFF2-40B4-BE49-F238E27FC236}">
                <a16:creationId xmlns:a16="http://schemas.microsoft.com/office/drawing/2014/main" id="{A8FE0674-11BF-B635-69B6-12EEC0BCEBDE}"/>
              </a:ext>
            </a:extLst>
          </p:cNvPr>
          <p:cNvSpPr/>
          <p:nvPr/>
        </p:nvSpPr>
        <p:spPr>
          <a:xfrm>
            <a:off x="3689349" y="8126360"/>
            <a:ext cx="2340000" cy="271308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yellow">
            <a:extLst>
              <a:ext uri="{FF2B5EF4-FFF2-40B4-BE49-F238E27FC236}">
                <a16:creationId xmlns:a16="http://schemas.microsoft.com/office/drawing/2014/main" id="{326796FE-DA25-4C01-A098-7DCBC9B7DB18}"/>
              </a:ext>
            </a:extLst>
          </p:cNvPr>
          <p:cNvSpPr/>
          <p:nvPr/>
        </p:nvSpPr>
        <p:spPr>
          <a:xfrm>
            <a:off x="6165852" y="8126360"/>
            <a:ext cx="2340000" cy="2713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white">
            <a:extLst>
              <a:ext uri="{FF2B5EF4-FFF2-40B4-BE49-F238E27FC236}">
                <a16:creationId xmlns:a16="http://schemas.microsoft.com/office/drawing/2014/main" id="{247610B4-CC73-46ED-122E-91599DC71A51}"/>
              </a:ext>
            </a:extLst>
          </p:cNvPr>
          <p:cNvSpPr/>
          <p:nvPr/>
        </p:nvSpPr>
        <p:spPr>
          <a:xfrm>
            <a:off x="8642353" y="8126360"/>
            <a:ext cx="2340000" cy="2713089"/>
          </a:xfrm>
          <a:prstGeom prst="rect">
            <a:avLst/>
          </a:prstGeom>
          <a:solidFill>
            <a:srgbClr val="F1EDE9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5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6D32AFB5-94CA-9465-A42F-47AEB1E70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040"/>
                    </a14:imgEffect>
                    <a14:imgEffect>
                      <a14:brightnessContrast bright="10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4" y="7371867"/>
            <a:ext cx="2382158" cy="3174377"/>
          </a:xfrm>
          <a:prstGeom prst="rect">
            <a:avLst/>
          </a:prstGeom>
        </p:spPr>
      </p:pic>
      <p:pic>
        <p:nvPicPr>
          <p:cNvPr id="86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3CDCDE70-3BDA-1615-AF7D-B496F008A1E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4" r="9094"/>
          <a:stretch/>
        </p:blipFill>
        <p:spPr>
          <a:xfrm>
            <a:off x="3372558" y="6659461"/>
            <a:ext cx="2636121" cy="4303686"/>
          </a:xfrm>
          <a:prstGeom prst="rect">
            <a:avLst/>
          </a:prstGeom>
        </p:spPr>
      </p:pic>
      <p:pic>
        <p:nvPicPr>
          <p:cNvPr id="87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89C58268-9F7F-DB2C-5873-7F63DF7578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90" y="6051551"/>
            <a:ext cx="3107830" cy="5519507"/>
          </a:xfrm>
          <a:prstGeom prst="rect">
            <a:avLst/>
          </a:prstGeom>
        </p:spPr>
      </p:pic>
      <p:pic>
        <p:nvPicPr>
          <p:cNvPr id="88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91685DAD-EC82-2518-D383-1B38B7EAA1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92" y="7664345"/>
            <a:ext cx="1980607" cy="3517558"/>
          </a:xfrm>
          <a:prstGeom prst="rect">
            <a:avLst/>
          </a:prstGeom>
        </p:spPr>
      </p:pic>
      <p:sp>
        <p:nvSpPr>
          <p:cNvPr id="89" name="Figura a mano libera: forma 88">
            <a:extLst>
              <a:ext uri="{FF2B5EF4-FFF2-40B4-BE49-F238E27FC236}">
                <a16:creationId xmlns:a16="http://schemas.microsoft.com/office/drawing/2014/main" id="{A6316E26-F0D4-2D03-829E-D606654F17AF}"/>
              </a:ext>
            </a:extLst>
          </p:cNvPr>
          <p:cNvSpPr/>
          <p:nvPr/>
        </p:nvSpPr>
        <p:spPr>
          <a:xfrm>
            <a:off x="1" y="7285907"/>
            <a:ext cx="12191999" cy="6857999"/>
          </a:xfrm>
          <a:custGeom>
            <a:avLst/>
            <a:gdLst>
              <a:gd name="connsiteX0" fmla="*/ 3921578 w 12191999"/>
              <a:gd name="connsiteY0" fmla="*/ 1568644 h 6857999"/>
              <a:gd name="connsiteX1" fmla="*/ 3921578 w 12191999"/>
              <a:gd name="connsiteY1" fmla="*/ 3440987 h 6857999"/>
              <a:gd name="connsiteX2" fmla="*/ 5793920 w 12191999"/>
              <a:gd name="connsiteY2" fmla="*/ 3440987 h 6857999"/>
              <a:gd name="connsiteX3" fmla="*/ 5793920 w 12191999"/>
              <a:gd name="connsiteY3" fmla="*/ 1568644 h 6857999"/>
              <a:gd name="connsiteX4" fmla="*/ 1445075 w 12191999"/>
              <a:gd name="connsiteY4" fmla="*/ 1568644 h 6857999"/>
              <a:gd name="connsiteX5" fmla="*/ 1445075 w 12191999"/>
              <a:gd name="connsiteY5" fmla="*/ 3440987 h 6857999"/>
              <a:gd name="connsiteX6" fmla="*/ 3317418 w 12191999"/>
              <a:gd name="connsiteY6" fmla="*/ 3440987 h 6857999"/>
              <a:gd name="connsiteX7" fmla="*/ 3317418 w 12191999"/>
              <a:gd name="connsiteY7" fmla="*/ 1568644 h 6857999"/>
              <a:gd name="connsiteX8" fmla="*/ 6398080 w 12191999"/>
              <a:gd name="connsiteY8" fmla="*/ 1568644 h 6857999"/>
              <a:gd name="connsiteX9" fmla="*/ 6398080 w 12191999"/>
              <a:gd name="connsiteY9" fmla="*/ 3440987 h 6857999"/>
              <a:gd name="connsiteX10" fmla="*/ 8270423 w 12191999"/>
              <a:gd name="connsiteY10" fmla="*/ 3440987 h 6857999"/>
              <a:gd name="connsiteX11" fmla="*/ 8270423 w 12191999"/>
              <a:gd name="connsiteY11" fmla="*/ 1568644 h 6857999"/>
              <a:gd name="connsiteX12" fmla="*/ 8874581 w 12191999"/>
              <a:gd name="connsiteY12" fmla="*/ 1568644 h 6857999"/>
              <a:gd name="connsiteX13" fmla="*/ 8874581 w 12191999"/>
              <a:gd name="connsiteY13" fmla="*/ 3440987 h 6857999"/>
              <a:gd name="connsiteX14" fmla="*/ 10746924 w 12191999"/>
              <a:gd name="connsiteY14" fmla="*/ 3440987 h 6857999"/>
              <a:gd name="connsiteX15" fmla="*/ 10746924 w 12191999"/>
              <a:gd name="connsiteY15" fmla="*/ 1568644 h 6857999"/>
              <a:gd name="connsiteX16" fmla="*/ 0 w 12191999"/>
              <a:gd name="connsiteY16" fmla="*/ 0 h 6857999"/>
              <a:gd name="connsiteX17" fmla="*/ 12191999 w 12191999"/>
              <a:gd name="connsiteY17" fmla="*/ 0 h 6857999"/>
              <a:gd name="connsiteX18" fmla="*/ 12191999 w 12191999"/>
              <a:gd name="connsiteY18" fmla="*/ 6857999 h 6857999"/>
              <a:gd name="connsiteX19" fmla="*/ 0 w 12191999"/>
              <a:gd name="connsiteY1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7999">
                <a:moveTo>
                  <a:pt x="3921578" y="1568644"/>
                </a:moveTo>
                <a:lnTo>
                  <a:pt x="3921578" y="3440987"/>
                </a:lnTo>
                <a:lnTo>
                  <a:pt x="5793920" y="3440987"/>
                </a:lnTo>
                <a:lnTo>
                  <a:pt x="5793920" y="1568644"/>
                </a:lnTo>
                <a:close/>
                <a:moveTo>
                  <a:pt x="1445075" y="1568644"/>
                </a:moveTo>
                <a:lnTo>
                  <a:pt x="1445075" y="3440987"/>
                </a:lnTo>
                <a:lnTo>
                  <a:pt x="3317418" y="3440987"/>
                </a:lnTo>
                <a:lnTo>
                  <a:pt x="3317418" y="1568644"/>
                </a:lnTo>
                <a:close/>
                <a:moveTo>
                  <a:pt x="6398080" y="1568644"/>
                </a:moveTo>
                <a:lnTo>
                  <a:pt x="6398080" y="3440987"/>
                </a:lnTo>
                <a:lnTo>
                  <a:pt x="8270423" y="3440987"/>
                </a:lnTo>
                <a:lnTo>
                  <a:pt x="8270423" y="1568644"/>
                </a:lnTo>
                <a:close/>
                <a:moveTo>
                  <a:pt x="8874581" y="1568644"/>
                </a:moveTo>
                <a:lnTo>
                  <a:pt x="8874581" y="3440987"/>
                </a:lnTo>
                <a:lnTo>
                  <a:pt x="10746924" y="3440987"/>
                </a:lnTo>
                <a:lnTo>
                  <a:pt x="10746924" y="1568644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90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6C97049F-A75C-1B9C-A25A-BA06D13169A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04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1" r="18129" b="49660"/>
          <a:stretch/>
        </p:blipFill>
        <p:spPr>
          <a:xfrm>
            <a:off x="1410372" y="7371868"/>
            <a:ext cx="1554802" cy="1597952"/>
          </a:xfrm>
          <a:prstGeom prst="rect">
            <a:avLst/>
          </a:prstGeom>
        </p:spPr>
      </p:pic>
      <p:pic>
        <p:nvPicPr>
          <p:cNvPr id="91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345EFF8C-3984-8CF9-3782-6F62293D96A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00" r="27844" b="46789"/>
          <a:stretch/>
        </p:blipFill>
        <p:spPr>
          <a:xfrm>
            <a:off x="3914065" y="6659461"/>
            <a:ext cx="1490454" cy="2290042"/>
          </a:xfrm>
          <a:prstGeom prst="rect">
            <a:avLst/>
          </a:prstGeom>
        </p:spPr>
      </p:pic>
      <p:pic>
        <p:nvPicPr>
          <p:cNvPr id="92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0AE3003B-9959-980A-6329-12482FD4635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76" r="23788" b="47496"/>
          <a:stretch/>
        </p:blipFill>
        <p:spPr>
          <a:xfrm>
            <a:off x="9218368" y="6051552"/>
            <a:ext cx="1604769" cy="2897951"/>
          </a:xfrm>
          <a:prstGeom prst="rect">
            <a:avLst/>
          </a:prstGeom>
        </p:spPr>
      </p:pic>
      <p:pic>
        <p:nvPicPr>
          <p:cNvPr id="93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19B1CA8F-D5A4-9654-C7CB-EB4BE3293FD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27" r="7300" b="64990"/>
          <a:stretch/>
        </p:blipFill>
        <p:spPr>
          <a:xfrm>
            <a:off x="6573183" y="7664345"/>
            <a:ext cx="1750336" cy="1231481"/>
          </a:xfrm>
          <a:prstGeom prst="rect">
            <a:avLst/>
          </a:prstGeom>
        </p:spPr>
      </p:pic>
      <p:sp>
        <p:nvSpPr>
          <p:cNvPr id="94" name="Rettangolo 93">
            <a:extLst>
              <a:ext uri="{FF2B5EF4-FFF2-40B4-BE49-F238E27FC236}">
                <a16:creationId xmlns:a16="http://schemas.microsoft.com/office/drawing/2014/main" id="{A780DDDD-64D3-7334-97E4-FE94C41B9AA9}"/>
              </a:ext>
            </a:extLst>
          </p:cNvPr>
          <p:cNvSpPr/>
          <p:nvPr/>
        </p:nvSpPr>
        <p:spPr>
          <a:xfrm>
            <a:off x="0" y="12777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6" name="Immagine 95">
            <a:extLst>
              <a:ext uri="{FF2B5EF4-FFF2-40B4-BE49-F238E27FC236}">
                <a16:creationId xmlns:a16="http://schemas.microsoft.com/office/drawing/2014/main" id="{89E65A59-F986-132A-B97C-A897568390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51290" y="11125736"/>
            <a:ext cx="879928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CA1F405-2F18-257A-311A-C43833316964}"/>
              </a:ext>
            </a:extLst>
          </p:cNvPr>
          <p:cNvSpPr txBox="1"/>
          <p:nvPr/>
        </p:nvSpPr>
        <p:spPr>
          <a:xfrm>
            <a:off x="1297048" y="1052562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Alex Giaffreda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C6F3BC56-CE3D-EFD2-2057-02CA99BD6364}"/>
              </a:ext>
            </a:extLst>
          </p:cNvPr>
          <p:cNvSpPr txBox="1"/>
          <p:nvPr/>
        </p:nvSpPr>
        <p:spPr>
          <a:xfrm>
            <a:off x="3772712" y="1052562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Matteo Rania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03F5EF90-AA65-B898-0143-33DC368A1967}"/>
              </a:ext>
            </a:extLst>
          </p:cNvPr>
          <p:cNvSpPr txBox="1"/>
          <p:nvPr/>
        </p:nvSpPr>
        <p:spPr>
          <a:xfrm>
            <a:off x="6249215" y="1052562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Bianca Patrichi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5513593A-05A3-6D63-C0E0-3ED4698AC382}"/>
              </a:ext>
            </a:extLst>
          </p:cNvPr>
          <p:cNvSpPr txBox="1"/>
          <p:nvPr/>
        </p:nvSpPr>
        <p:spPr>
          <a:xfrm>
            <a:off x="8713248" y="1052562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Nico Barbieri</a:t>
            </a:r>
          </a:p>
        </p:txBody>
      </p:sp>
      <p:sp>
        <p:nvSpPr>
          <p:cNvPr id="104" name="Titolo 1">
            <a:extLst>
              <a:ext uri="{FF2B5EF4-FFF2-40B4-BE49-F238E27FC236}">
                <a16:creationId xmlns:a16="http://schemas.microsoft.com/office/drawing/2014/main" id="{F95A6248-F9EE-56D7-E69F-46374B9A313E}"/>
              </a:ext>
            </a:extLst>
          </p:cNvPr>
          <p:cNvSpPr txBox="1">
            <a:spLocks/>
          </p:cNvSpPr>
          <p:nvPr/>
        </p:nvSpPr>
        <p:spPr>
          <a:xfrm>
            <a:off x="1410372" y="11520406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>
                <a:solidFill>
                  <a:schemeClr val="accent1"/>
                </a:solidFill>
              </a:rPr>
              <a:t>IL TEAM</a:t>
            </a:r>
          </a:p>
        </p:txBody>
      </p:sp>
      <p:sp>
        <p:nvSpPr>
          <p:cNvPr id="103" name="Titolo 1">
            <a:extLst>
              <a:ext uri="{FF2B5EF4-FFF2-40B4-BE49-F238E27FC236}">
                <a16:creationId xmlns:a16="http://schemas.microsoft.com/office/drawing/2014/main" id="{DAE9CE7C-449F-EB66-C443-D019659B575D}"/>
              </a:ext>
            </a:extLst>
          </p:cNvPr>
          <p:cNvSpPr txBox="1">
            <a:spLocks/>
          </p:cNvSpPr>
          <p:nvPr/>
        </p:nvSpPr>
        <p:spPr>
          <a:xfrm>
            <a:off x="-403159" y="12114360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>
                <a:solidFill>
                  <a:schemeClr val="bg1"/>
                </a:solidFill>
              </a:rPr>
              <a:t>IL TEAM</a:t>
            </a:r>
          </a:p>
        </p:txBody>
      </p:sp>
      <p:pic>
        <p:nvPicPr>
          <p:cNvPr id="105" name="Immagine 104">
            <a:extLst>
              <a:ext uri="{FF2B5EF4-FFF2-40B4-BE49-F238E27FC236}">
                <a16:creationId xmlns:a16="http://schemas.microsoft.com/office/drawing/2014/main" id="{626DC393-6CCE-634F-AAF2-4E3AA53AFB3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12438379"/>
            <a:ext cx="942343" cy="1612896"/>
          </a:xfrm>
          <a:prstGeom prst="rect">
            <a:avLst/>
          </a:prstGeom>
        </p:spPr>
      </p:pic>
      <p:pic>
        <p:nvPicPr>
          <p:cNvPr id="106" name="Immagine 105">
            <a:extLst>
              <a:ext uri="{FF2B5EF4-FFF2-40B4-BE49-F238E27FC236}">
                <a16:creationId xmlns:a16="http://schemas.microsoft.com/office/drawing/2014/main" id="{337D4566-671C-50F6-DF2E-97488840BC0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6" b="50491"/>
          <a:stretch/>
        </p:blipFill>
        <p:spPr>
          <a:xfrm rot="5400000">
            <a:off x="330244" y="12433347"/>
            <a:ext cx="946055" cy="1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5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2CC84-4E58-99B8-9881-0B5B3F53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9600"/>
              <a:t>Thanks &lt;3</a:t>
            </a:r>
          </a:p>
        </p:txBody>
      </p:sp>
    </p:spTree>
    <p:extLst>
      <p:ext uri="{BB962C8B-B14F-4D97-AF65-F5344CB8AC3E}">
        <p14:creationId xmlns:p14="http://schemas.microsoft.com/office/powerpoint/2010/main" val="183544222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d">
            <a:extLst>
              <a:ext uri="{FF2B5EF4-FFF2-40B4-BE49-F238E27FC236}">
                <a16:creationId xmlns:a16="http://schemas.microsoft.com/office/drawing/2014/main" id="{1A936A5F-2B15-B7A1-021E-AA7B31DF8BB8}"/>
              </a:ext>
            </a:extLst>
          </p:cNvPr>
          <p:cNvSpPr/>
          <p:nvPr/>
        </p:nvSpPr>
        <p:spPr>
          <a:xfrm>
            <a:off x="1212846" y="1268360"/>
            <a:ext cx="2340000" cy="2713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6" name="blue">
            <a:extLst>
              <a:ext uri="{FF2B5EF4-FFF2-40B4-BE49-F238E27FC236}">
                <a16:creationId xmlns:a16="http://schemas.microsoft.com/office/drawing/2014/main" id="{C07C388D-C7B4-E939-AFD1-CE3C7C48D848}"/>
              </a:ext>
            </a:extLst>
          </p:cNvPr>
          <p:cNvSpPr/>
          <p:nvPr/>
        </p:nvSpPr>
        <p:spPr>
          <a:xfrm>
            <a:off x="3689349" y="1268360"/>
            <a:ext cx="2340000" cy="271308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7" name="yellow">
            <a:extLst>
              <a:ext uri="{FF2B5EF4-FFF2-40B4-BE49-F238E27FC236}">
                <a16:creationId xmlns:a16="http://schemas.microsoft.com/office/drawing/2014/main" id="{FFBE60E4-1B78-41D6-A0DD-B8CB5AE3821B}"/>
              </a:ext>
            </a:extLst>
          </p:cNvPr>
          <p:cNvSpPr/>
          <p:nvPr/>
        </p:nvSpPr>
        <p:spPr>
          <a:xfrm>
            <a:off x="6165852" y="1268360"/>
            <a:ext cx="2340000" cy="2713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8" name="white">
            <a:extLst>
              <a:ext uri="{FF2B5EF4-FFF2-40B4-BE49-F238E27FC236}">
                <a16:creationId xmlns:a16="http://schemas.microsoft.com/office/drawing/2014/main" id="{B9FC15AB-B5F9-6DB9-9A76-31E43AE880D7}"/>
              </a:ext>
            </a:extLst>
          </p:cNvPr>
          <p:cNvSpPr/>
          <p:nvPr/>
        </p:nvSpPr>
        <p:spPr>
          <a:xfrm>
            <a:off x="8642353" y="1268360"/>
            <a:ext cx="2340000" cy="271308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1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A6C3E640-566D-32BB-ECFF-5809F50C7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040"/>
                    </a14:imgEffect>
                    <a14:imgEffect>
                      <a14:brightnessContrast bright="10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5" y="383769"/>
            <a:ext cx="2382158" cy="3174377"/>
          </a:xfrm>
          <a:prstGeom prst="rect">
            <a:avLst/>
          </a:prstGeom>
        </p:spPr>
      </p:pic>
      <p:pic>
        <p:nvPicPr>
          <p:cNvPr id="212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B59DC0DD-73DB-C0D6-BA22-053826945D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4" r="9094"/>
          <a:stretch/>
        </p:blipFill>
        <p:spPr>
          <a:xfrm>
            <a:off x="3565241" y="-254643"/>
            <a:ext cx="2636121" cy="4303686"/>
          </a:xfrm>
          <a:prstGeom prst="rect">
            <a:avLst/>
          </a:prstGeom>
        </p:spPr>
      </p:pic>
      <p:pic>
        <p:nvPicPr>
          <p:cNvPr id="213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54F80F9A-028D-68CE-D131-9CF515B84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70" y="-862553"/>
            <a:ext cx="3107830" cy="5519507"/>
          </a:xfrm>
          <a:prstGeom prst="rect">
            <a:avLst/>
          </a:prstGeom>
        </p:spPr>
      </p:pic>
      <p:pic>
        <p:nvPicPr>
          <p:cNvPr id="256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00793967-9C8B-02B5-A9DE-E310E3764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80" y="750241"/>
            <a:ext cx="1980607" cy="3517558"/>
          </a:xfrm>
          <a:prstGeom prst="rect">
            <a:avLst/>
          </a:prstGeom>
        </p:spPr>
      </p:pic>
      <p:sp>
        <p:nvSpPr>
          <p:cNvPr id="229" name="Figura a mano libera: forma 228">
            <a:extLst>
              <a:ext uri="{FF2B5EF4-FFF2-40B4-BE49-F238E27FC236}">
                <a16:creationId xmlns:a16="http://schemas.microsoft.com/office/drawing/2014/main" id="{F3729231-B833-4074-6A67-8E0047693723}"/>
              </a:ext>
            </a:extLst>
          </p:cNvPr>
          <p:cNvSpPr/>
          <p:nvPr/>
        </p:nvSpPr>
        <p:spPr>
          <a:xfrm>
            <a:off x="1" y="0"/>
            <a:ext cx="12191999" cy="6857999"/>
          </a:xfrm>
          <a:custGeom>
            <a:avLst/>
            <a:gdLst>
              <a:gd name="connsiteX0" fmla="*/ 3921578 w 12191999"/>
              <a:gd name="connsiteY0" fmla="*/ 1568644 h 6857999"/>
              <a:gd name="connsiteX1" fmla="*/ 3921578 w 12191999"/>
              <a:gd name="connsiteY1" fmla="*/ 3440987 h 6857999"/>
              <a:gd name="connsiteX2" fmla="*/ 5793920 w 12191999"/>
              <a:gd name="connsiteY2" fmla="*/ 3440987 h 6857999"/>
              <a:gd name="connsiteX3" fmla="*/ 5793920 w 12191999"/>
              <a:gd name="connsiteY3" fmla="*/ 1568644 h 6857999"/>
              <a:gd name="connsiteX4" fmla="*/ 1445075 w 12191999"/>
              <a:gd name="connsiteY4" fmla="*/ 1568644 h 6857999"/>
              <a:gd name="connsiteX5" fmla="*/ 1445075 w 12191999"/>
              <a:gd name="connsiteY5" fmla="*/ 3440987 h 6857999"/>
              <a:gd name="connsiteX6" fmla="*/ 3317418 w 12191999"/>
              <a:gd name="connsiteY6" fmla="*/ 3440987 h 6857999"/>
              <a:gd name="connsiteX7" fmla="*/ 3317418 w 12191999"/>
              <a:gd name="connsiteY7" fmla="*/ 1568644 h 6857999"/>
              <a:gd name="connsiteX8" fmla="*/ 6398080 w 12191999"/>
              <a:gd name="connsiteY8" fmla="*/ 1568644 h 6857999"/>
              <a:gd name="connsiteX9" fmla="*/ 6398080 w 12191999"/>
              <a:gd name="connsiteY9" fmla="*/ 3440987 h 6857999"/>
              <a:gd name="connsiteX10" fmla="*/ 8270423 w 12191999"/>
              <a:gd name="connsiteY10" fmla="*/ 3440987 h 6857999"/>
              <a:gd name="connsiteX11" fmla="*/ 8270423 w 12191999"/>
              <a:gd name="connsiteY11" fmla="*/ 1568644 h 6857999"/>
              <a:gd name="connsiteX12" fmla="*/ 8874581 w 12191999"/>
              <a:gd name="connsiteY12" fmla="*/ 1568644 h 6857999"/>
              <a:gd name="connsiteX13" fmla="*/ 8874581 w 12191999"/>
              <a:gd name="connsiteY13" fmla="*/ 3440987 h 6857999"/>
              <a:gd name="connsiteX14" fmla="*/ 10746924 w 12191999"/>
              <a:gd name="connsiteY14" fmla="*/ 3440987 h 6857999"/>
              <a:gd name="connsiteX15" fmla="*/ 10746924 w 12191999"/>
              <a:gd name="connsiteY15" fmla="*/ 1568644 h 6857999"/>
              <a:gd name="connsiteX16" fmla="*/ 0 w 12191999"/>
              <a:gd name="connsiteY16" fmla="*/ 0 h 6857999"/>
              <a:gd name="connsiteX17" fmla="*/ 12191999 w 12191999"/>
              <a:gd name="connsiteY17" fmla="*/ 0 h 6857999"/>
              <a:gd name="connsiteX18" fmla="*/ 12191999 w 12191999"/>
              <a:gd name="connsiteY18" fmla="*/ 6857999 h 6857999"/>
              <a:gd name="connsiteX19" fmla="*/ 0 w 12191999"/>
              <a:gd name="connsiteY1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7999">
                <a:moveTo>
                  <a:pt x="3921578" y="1568644"/>
                </a:moveTo>
                <a:lnTo>
                  <a:pt x="3921578" y="3440987"/>
                </a:lnTo>
                <a:lnTo>
                  <a:pt x="5793920" y="3440987"/>
                </a:lnTo>
                <a:lnTo>
                  <a:pt x="5793920" y="1568644"/>
                </a:lnTo>
                <a:close/>
                <a:moveTo>
                  <a:pt x="1445075" y="1568644"/>
                </a:moveTo>
                <a:lnTo>
                  <a:pt x="1445075" y="3440987"/>
                </a:lnTo>
                <a:lnTo>
                  <a:pt x="3317418" y="3440987"/>
                </a:lnTo>
                <a:lnTo>
                  <a:pt x="3317418" y="1568644"/>
                </a:lnTo>
                <a:close/>
                <a:moveTo>
                  <a:pt x="6398080" y="1568644"/>
                </a:moveTo>
                <a:lnTo>
                  <a:pt x="6398080" y="3440987"/>
                </a:lnTo>
                <a:lnTo>
                  <a:pt x="8270423" y="3440987"/>
                </a:lnTo>
                <a:lnTo>
                  <a:pt x="8270423" y="1568644"/>
                </a:lnTo>
                <a:close/>
                <a:moveTo>
                  <a:pt x="8874581" y="1568644"/>
                </a:moveTo>
                <a:lnTo>
                  <a:pt x="8874581" y="3440987"/>
                </a:lnTo>
                <a:lnTo>
                  <a:pt x="10746924" y="3440987"/>
                </a:lnTo>
                <a:lnTo>
                  <a:pt x="10746924" y="1568644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30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C177D1CC-3704-3499-3E8F-35BCBACF51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04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1" r="18129" b="49660"/>
          <a:stretch/>
        </p:blipFill>
        <p:spPr>
          <a:xfrm>
            <a:off x="1542473" y="383770"/>
            <a:ext cx="1554802" cy="1597952"/>
          </a:xfrm>
          <a:prstGeom prst="rect">
            <a:avLst/>
          </a:prstGeom>
        </p:spPr>
      </p:pic>
      <p:pic>
        <p:nvPicPr>
          <p:cNvPr id="231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D44434D7-3B70-4385-6F24-0D8F3D2092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00" r="27844" b="46789"/>
          <a:stretch/>
        </p:blipFill>
        <p:spPr>
          <a:xfrm>
            <a:off x="4106748" y="-254643"/>
            <a:ext cx="1490454" cy="2290042"/>
          </a:xfrm>
          <a:prstGeom prst="rect">
            <a:avLst/>
          </a:prstGeom>
        </p:spPr>
      </p:pic>
      <p:pic>
        <p:nvPicPr>
          <p:cNvPr id="232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B5AF5DAF-ACC0-B4E5-A959-65EA021E8F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76" r="23788" b="47496"/>
          <a:stretch/>
        </p:blipFill>
        <p:spPr>
          <a:xfrm>
            <a:off x="9009748" y="-862552"/>
            <a:ext cx="1604769" cy="2897951"/>
          </a:xfrm>
          <a:prstGeom prst="rect">
            <a:avLst/>
          </a:prstGeom>
        </p:spPr>
      </p:pic>
      <p:pic>
        <p:nvPicPr>
          <p:cNvPr id="257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8C76ADF0-35D1-7805-6AE7-D9257CB7D80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27" r="7300" b="64990"/>
          <a:stretch/>
        </p:blipFill>
        <p:spPr>
          <a:xfrm>
            <a:off x="6399071" y="750241"/>
            <a:ext cx="1750336" cy="123148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52" name="Immagine 551">
            <a:extLst>
              <a:ext uri="{FF2B5EF4-FFF2-40B4-BE49-F238E27FC236}">
                <a16:creationId xmlns:a16="http://schemas.microsoft.com/office/drawing/2014/main" id="{B396BCE5-99B8-E816-1250-5AFB9444A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pic>
        <p:nvPicPr>
          <p:cNvPr id="193" name="Immagine 192">
            <a:extLst>
              <a:ext uri="{FF2B5EF4-FFF2-40B4-BE49-F238E27FC236}">
                <a16:creationId xmlns:a16="http://schemas.microsoft.com/office/drawing/2014/main" id="{4401F357-C067-8D96-8070-F5590254CF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5685" y="4628651"/>
            <a:ext cx="879928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246" name="CasellaDiTesto 245">
            <a:extLst>
              <a:ext uri="{FF2B5EF4-FFF2-40B4-BE49-F238E27FC236}">
                <a16:creationId xmlns:a16="http://schemas.microsoft.com/office/drawing/2014/main" id="{545628E2-3E35-BF03-5E5D-00DB1A0C6281}"/>
              </a:ext>
            </a:extLst>
          </p:cNvPr>
          <p:cNvSpPr txBox="1"/>
          <p:nvPr/>
        </p:nvSpPr>
        <p:spPr>
          <a:xfrm>
            <a:off x="1297048" y="357237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A</a:t>
            </a:r>
            <a:r>
              <a:rPr lang="it-IT"/>
              <a:t>lex </a:t>
            </a:r>
            <a:r>
              <a:rPr lang="it-IT">
                <a:solidFill>
                  <a:schemeClr val="accent1"/>
                </a:solidFill>
              </a:rPr>
              <a:t>G</a:t>
            </a:r>
            <a:r>
              <a:rPr lang="it-IT"/>
              <a:t>iaffreda</a:t>
            </a:r>
          </a:p>
        </p:txBody>
      </p: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37ECD8F0-3553-F422-D811-C65D9D960A20}"/>
              </a:ext>
            </a:extLst>
          </p:cNvPr>
          <p:cNvSpPr txBox="1"/>
          <p:nvPr/>
        </p:nvSpPr>
        <p:spPr>
          <a:xfrm>
            <a:off x="3772712" y="357237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M</a:t>
            </a:r>
            <a:r>
              <a:rPr lang="it-IT"/>
              <a:t>atteo </a:t>
            </a:r>
            <a:r>
              <a:rPr lang="it-IT">
                <a:solidFill>
                  <a:schemeClr val="accent1"/>
                </a:solidFill>
              </a:rPr>
              <a:t>R</a:t>
            </a:r>
            <a:r>
              <a:rPr lang="it-IT"/>
              <a:t>ania</a:t>
            </a:r>
          </a:p>
        </p:txBody>
      </p: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0F9F4D79-0E48-4C6D-B61C-E1D993C85E09}"/>
              </a:ext>
            </a:extLst>
          </p:cNvPr>
          <p:cNvSpPr txBox="1"/>
          <p:nvPr/>
        </p:nvSpPr>
        <p:spPr>
          <a:xfrm>
            <a:off x="6249215" y="357237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ianca </a:t>
            </a:r>
            <a:r>
              <a:rPr lang="it-IT">
                <a:solidFill>
                  <a:schemeClr val="accent1"/>
                </a:solidFill>
              </a:rPr>
              <a:t>P</a:t>
            </a:r>
            <a:r>
              <a:rPr lang="it-IT"/>
              <a:t>atrichi</a:t>
            </a: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08335D19-8CA2-BD3E-BB23-67E83F14F495}"/>
              </a:ext>
            </a:extLst>
          </p:cNvPr>
          <p:cNvSpPr txBox="1"/>
          <p:nvPr/>
        </p:nvSpPr>
        <p:spPr>
          <a:xfrm>
            <a:off x="8713248" y="357237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N</a:t>
            </a:r>
            <a:r>
              <a:rPr lang="it-IT"/>
              <a:t>ico </a:t>
            </a:r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arbieri</a:t>
            </a:r>
          </a:p>
        </p:txBody>
      </p:sp>
      <p:sp>
        <p:nvSpPr>
          <p:cNvPr id="265" name="Rettangolo 264">
            <a:extLst>
              <a:ext uri="{FF2B5EF4-FFF2-40B4-BE49-F238E27FC236}">
                <a16:creationId xmlns:a16="http://schemas.microsoft.com/office/drawing/2014/main" id="{B1F1467D-7BF6-896E-D948-935D39A3107F}"/>
              </a:ext>
            </a:extLst>
          </p:cNvPr>
          <p:cNvSpPr/>
          <p:nvPr/>
        </p:nvSpPr>
        <p:spPr>
          <a:xfrm>
            <a:off x="0" y="-6858000"/>
            <a:ext cx="12192000" cy="6857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6" name="Rettangolo 265">
            <a:extLst>
              <a:ext uri="{FF2B5EF4-FFF2-40B4-BE49-F238E27FC236}">
                <a16:creationId xmlns:a16="http://schemas.microsoft.com/office/drawing/2014/main" id="{DE610017-3B1D-A95C-C070-5E843786544C}"/>
              </a:ext>
            </a:extLst>
          </p:cNvPr>
          <p:cNvSpPr/>
          <p:nvPr/>
        </p:nvSpPr>
        <p:spPr>
          <a:xfrm>
            <a:off x="0" y="-938982"/>
            <a:ext cx="12192000" cy="938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7" name="Elemento grafico 266">
            <a:extLst>
              <a:ext uri="{FF2B5EF4-FFF2-40B4-BE49-F238E27FC236}">
                <a16:creationId xmlns:a16="http://schemas.microsoft.com/office/drawing/2014/main" id="{FDD94106-FC98-EE77-747E-3C2CD61374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3467" y="-4553234"/>
            <a:ext cx="10905066" cy="2248467"/>
          </a:xfrm>
          <a:prstGeom prst="rect">
            <a:avLst/>
          </a:prstGeom>
          <a:ln>
            <a:noFill/>
          </a:ln>
        </p:spPr>
      </p:pic>
      <p:pic>
        <p:nvPicPr>
          <p:cNvPr id="268" name="Elemento grafico 267">
            <a:extLst>
              <a:ext uri="{FF2B5EF4-FFF2-40B4-BE49-F238E27FC236}">
                <a16:creationId xmlns:a16="http://schemas.microsoft.com/office/drawing/2014/main" id="{E0FF8906-ADA4-3CB4-7B98-8D59F874FE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3702" y="255534"/>
            <a:ext cx="1905000" cy="342900"/>
          </a:xfrm>
          <a:prstGeom prst="rect">
            <a:avLst/>
          </a:prstGeom>
        </p:spPr>
      </p:pic>
      <p:sp>
        <p:nvSpPr>
          <p:cNvPr id="269" name="CasellaDiTesto 268">
            <a:extLst>
              <a:ext uri="{FF2B5EF4-FFF2-40B4-BE49-F238E27FC236}">
                <a16:creationId xmlns:a16="http://schemas.microsoft.com/office/drawing/2014/main" id="{AC0A6912-2F4C-D993-B429-178B3171942C}"/>
              </a:ext>
            </a:extLst>
          </p:cNvPr>
          <p:cNvSpPr txBox="1"/>
          <p:nvPr/>
        </p:nvSpPr>
        <p:spPr>
          <a:xfrm>
            <a:off x="7043331" y="-631385"/>
            <a:ext cx="46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Graduation Day – 31 Marzo 2023</a:t>
            </a:r>
          </a:p>
        </p:txBody>
      </p:sp>
      <p:pic>
        <p:nvPicPr>
          <p:cNvPr id="270" name="Immagine 269">
            <a:extLst>
              <a:ext uri="{FF2B5EF4-FFF2-40B4-BE49-F238E27FC236}">
                <a16:creationId xmlns:a16="http://schemas.microsoft.com/office/drawing/2014/main" id="{BC5C3E2C-FE7B-5D45-1010-27384E6D28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58" y="-1945552"/>
            <a:ext cx="657084" cy="131416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74" name="Titolo 1">
            <a:extLst>
              <a:ext uri="{FF2B5EF4-FFF2-40B4-BE49-F238E27FC236}">
                <a16:creationId xmlns:a16="http://schemas.microsoft.com/office/drawing/2014/main" id="{FF6E2021-5440-9D6B-B069-4A39946B3A04}"/>
              </a:ext>
            </a:extLst>
          </p:cNvPr>
          <p:cNvSpPr txBox="1">
            <a:spLocks/>
          </p:cNvSpPr>
          <p:nvPr/>
        </p:nvSpPr>
        <p:spPr>
          <a:xfrm>
            <a:off x="1212846" y="5120092"/>
            <a:ext cx="10515600" cy="1325563"/>
          </a:xfrm>
          <a:prstGeom prst="rect">
            <a:avLst/>
          </a:prstGeom>
          <a:effectLst/>
          <a:scene3d>
            <a:camera prst="isometricOffAxis1Top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>
                <a:solidFill>
                  <a:schemeClr val="accent1"/>
                </a:solidFill>
              </a:rPr>
              <a:t>IL TEAM</a:t>
            </a:r>
          </a:p>
        </p:txBody>
      </p:sp>
      <p:sp>
        <p:nvSpPr>
          <p:cNvPr id="273" name="Titolo 1">
            <a:extLst>
              <a:ext uri="{FF2B5EF4-FFF2-40B4-BE49-F238E27FC236}">
                <a16:creationId xmlns:a16="http://schemas.microsoft.com/office/drawing/2014/main" id="{845247DE-A137-30DC-4C31-F71A87F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497" y="5062945"/>
            <a:ext cx="10515600" cy="1325563"/>
          </a:xfrm>
          <a:effectLst/>
        </p:spPr>
        <p:txBody>
          <a:bodyPr>
            <a:noAutofit/>
          </a:bodyPr>
          <a:lstStyle/>
          <a:p>
            <a:r>
              <a:rPr lang="it-IT" sz="16600"/>
              <a:t>IL TEAM</a:t>
            </a:r>
          </a:p>
        </p:txBody>
      </p:sp>
    </p:spTree>
    <p:extLst>
      <p:ext uri="{BB962C8B-B14F-4D97-AF65-F5344CB8AC3E}">
        <p14:creationId xmlns:p14="http://schemas.microsoft.com/office/powerpoint/2010/main" val="173727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rgbClr val="C2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24" name="Immagine 423">
            <a:extLst>
              <a:ext uri="{FF2B5EF4-FFF2-40B4-BE49-F238E27FC236}">
                <a16:creationId xmlns:a16="http://schemas.microsoft.com/office/drawing/2014/main" id="{63E2D564-0A31-1196-14FC-52EC26706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1" b="45347"/>
          <a:stretch/>
        </p:blipFill>
        <p:spPr>
          <a:xfrm rot="5400000">
            <a:off x="402726" y="5495426"/>
            <a:ext cx="938982" cy="1786165"/>
          </a:xfrm>
          <a:prstGeom prst="rect">
            <a:avLst/>
          </a:prstGeom>
        </p:spPr>
      </p:pic>
      <p:pic>
        <p:nvPicPr>
          <p:cNvPr id="426" name="Immagine 425">
            <a:extLst>
              <a:ext uri="{FF2B5EF4-FFF2-40B4-BE49-F238E27FC236}">
                <a16:creationId xmlns:a16="http://schemas.microsoft.com/office/drawing/2014/main" id="{71215F9F-18A9-CF6D-36D3-CF9D1B7F7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16200000">
            <a:off x="10832039" y="5492812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07638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3"/>
                  </a:outerShdw>
                </a:effectLst>
              </a:rPr>
              <a:t>What’s</a:t>
            </a:r>
          </a:p>
        </p:txBody>
      </p:sp>
      <p:pic>
        <p:nvPicPr>
          <p:cNvPr id="193" name="Immagine 192">
            <a:extLst>
              <a:ext uri="{FF2B5EF4-FFF2-40B4-BE49-F238E27FC236}">
                <a16:creationId xmlns:a16="http://schemas.microsoft.com/office/drawing/2014/main" id="{4401F357-C067-8D96-8070-F5590254C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793" y="4590551"/>
            <a:ext cx="879929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70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3"/>
                  </a:outerShdw>
                </a:effectLst>
              </a:rPr>
              <a:t>coders?</a:t>
            </a:r>
          </a:p>
        </p:txBody>
      </p:sp>
      <p:sp>
        <p:nvSpPr>
          <p:cNvPr id="8" name="Titolo 1" hidden="1">
            <a:extLst>
              <a:ext uri="{FF2B5EF4-FFF2-40B4-BE49-F238E27FC236}">
                <a16:creationId xmlns:a16="http://schemas.microsoft.com/office/drawing/2014/main" id="{9DDBC573-CC9F-8143-5055-B45FE891495A}"/>
              </a:ext>
            </a:extLst>
          </p:cNvPr>
          <p:cNvSpPr txBox="1">
            <a:spLocks/>
          </p:cNvSpPr>
          <p:nvPr/>
        </p:nvSpPr>
        <p:spPr>
          <a:xfrm>
            <a:off x="4394200" y="5166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/>
              <a:t>coders?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90EB8B-D8FF-4EBB-4606-566A9AAC69C5}"/>
              </a:ext>
            </a:extLst>
          </p:cNvPr>
          <p:cNvSpPr txBox="1"/>
          <p:nvPr/>
        </p:nvSpPr>
        <p:spPr>
          <a:xfrm>
            <a:off x="1257300" y="1625600"/>
            <a:ext cx="9677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CODERS</a:t>
            </a:r>
            <a:r>
              <a:rPr lang="it-IT" sz="2800"/>
              <a:t> è...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RPG</a:t>
            </a:r>
            <a:r>
              <a:rPr lang="it-IT" sz="2800"/>
              <a:t> dall</a:t>
            </a:r>
            <a:r>
              <a:rPr lang="it-IT" sz="2800" spc="-2000"/>
              <a:t>’</a:t>
            </a:r>
            <a:r>
              <a:rPr lang="it-IT" sz="2800"/>
              <a:t>estetica retrò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 «team» di più di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1000</a:t>
            </a:r>
            <a:r>
              <a:rPr lang="it-IT" sz="2800"/>
              <a:t> coders-androidi collezionabili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Una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community</a:t>
            </a:r>
            <a:r>
              <a:rPr lang="it-IT" sz="2800"/>
              <a:t> di gamer e tech-enthusiast</a:t>
            </a:r>
          </a:p>
        </p:txBody>
      </p:sp>
    </p:spTree>
    <p:extLst>
      <p:ext uri="{BB962C8B-B14F-4D97-AF65-F5344CB8AC3E}">
        <p14:creationId xmlns:p14="http://schemas.microsoft.com/office/powerpoint/2010/main" val="21772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94193 4.81481E-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A1653C-63AB-9B2A-CC15-9068F3836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5400000">
            <a:off x="335276" y="5583740"/>
            <a:ext cx="942343" cy="16128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0850A84-A13A-9C56-B2FF-979C8E9F2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1" b="45347"/>
          <a:stretch/>
        </p:blipFill>
        <p:spPr>
          <a:xfrm rot="16200000">
            <a:off x="10854827" y="5495427"/>
            <a:ext cx="938982" cy="1786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2"/>
                  </a:outerShdw>
                </a:effectLst>
              </a:rPr>
              <a:t>Who</a:t>
            </a:r>
            <a:r>
              <a:rPr lang="it-IT" sz="4800">
                <a:effectLst>
                  <a:outerShdw dist="38100" dir="8100000" algn="tr" rotWithShape="0">
                    <a:schemeClr val="accent2"/>
                  </a:outerShdw>
                </a:effectLst>
              </a:rPr>
              <a:t> </a:t>
            </a:r>
            <a:r>
              <a:rPr lang="it-IT" sz="8800">
                <a:effectLst>
                  <a:outerShdw dist="38100" dir="8100000" algn="tr" rotWithShape="0">
                    <a:schemeClr val="accent2"/>
                  </a:outerShdw>
                </a:effectLst>
              </a:rPr>
              <a:t>are</a:t>
            </a:r>
          </a:p>
        </p:txBody>
      </p:sp>
      <p:pic>
        <p:nvPicPr>
          <p:cNvPr id="193" name="Immagine 192">
            <a:extLst>
              <a:ext uri="{FF2B5EF4-FFF2-40B4-BE49-F238E27FC236}">
                <a16:creationId xmlns:a16="http://schemas.microsoft.com/office/drawing/2014/main" id="{4401F357-C067-8D96-8070-F5590254C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793" y="4590551"/>
            <a:ext cx="879929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2"/>
                  </a:outerShdw>
                </a:effectLst>
              </a:rPr>
              <a:t>Coders?</a:t>
            </a:r>
          </a:p>
        </p:txBody>
      </p:sp>
      <p:sp>
        <p:nvSpPr>
          <p:cNvPr id="8" name="Titolo 1" hidden="1">
            <a:extLst>
              <a:ext uri="{FF2B5EF4-FFF2-40B4-BE49-F238E27FC236}">
                <a16:creationId xmlns:a16="http://schemas.microsoft.com/office/drawing/2014/main" id="{9DDBC573-CC9F-8143-5055-B45FE891495A}"/>
              </a:ext>
            </a:extLst>
          </p:cNvPr>
          <p:cNvSpPr txBox="1">
            <a:spLocks/>
          </p:cNvSpPr>
          <p:nvPr/>
        </p:nvSpPr>
        <p:spPr>
          <a:xfrm>
            <a:off x="4394200" y="5166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/>
              <a:t>coders?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90EB8B-D8FF-4EBB-4606-566A9AAC69C5}"/>
              </a:ext>
            </a:extLst>
          </p:cNvPr>
          <p:cNvSpPr txBox="1"/>
          <p:nvPr/>
        </p:nvSpPr>
        <p:spPr>
          <a:xfrm>
            <a:off x="1257300" y="1625600"/>
            <a:ext cx="967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Nell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azienda di Coders Corporation sono stati creati 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coders-androidi</a:t>
            </a:r>
            <a:r>
              <a:rPr lang="it-IT" sz="2800">
                <a:ea typeface="FOT-NewRodin Pro EB" panose="02020900000000000000" pitchFamily="18" charset="-128"/>
              </a:rPr>
              <a:t>, una serie di developer robotici che hanno presto preso il controllo della struttura grazie ai loro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poteri cibernetici.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FD4E7EB-F9B6-6EAF-D9A6-9A4F8394E473}"/>
              </a:ext>
            </a:extLst>
          </p:cNvPr>
          <p:cNvSpPr txBox="1"/>
          <p:nvPr/>
        </p:nvSpPr>
        <p:spPr>
          <a:xfrm>
            <a:off x="12174764" y="1625600"/>
            <a:ext cx="9677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Ora si sfidano a colpi di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attacchi informatici</a:t>
            </a:r>
            <a:r>
              <a:rPr lang="it-IT" sz="2800">
                <a:ea typeface="FOT-NewRodin Pro EB" panose="02020900000000000000" pitchFamily="18" charset="-128"/>
              </a:rPr>
              <a:t>, creando, trovando e sottraendosi preziosi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Tu sei un coder-androide. Il primo. 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originale. E, purtroppo... il modello base. </a:t>
            </a:r>
          </a:p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Dovrai farti valere.</a:t>
            </a:r>
          </a:p>
        </p:txBody>
      </p:sp>
    </p:spTree>
    <p:extLst>
      <p:ext uri="{BB962C8B-B14F-4D97-AF65-F5344CB8AC3E}">
        <p14:creationId xmlns:p14="http://schemas.microsoft.com/office/powerpoint/2010/main" val="34116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94193 4.81481E-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A1653C-63AB-9B2A-CC15-9068F3836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5400000">
            <a:off x="335276" y="5583740"/>
            <a:ext cx="942343" cy="16128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0850A84-A13A-9C56-B2FF-979C8E9F2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1" b="45347"/>
          <a:stretch/>
        </p:blipFill>
        <p:spPr>
          <a:xfrm rot="16200000">
            <a:off x="10854827" y="5495427"/>
            <a:ext cx="938982" cy="1786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2"/>
                  </a:outerShdw>
                </a:effectLst>
              </a:rPr>
              <a:t>Who</a:t>
            </a:r>
            <a:r>
              <a:rPr lang="it-IT" sz="4800">
                <a:effectLst>
                  <a:outerShdw dist="38100" dir="8100000" algn="tr" rotWithShape="0">
                    <a:schemeClr val="accent2"/>
                  </a:outerShdw>
                </a:effectLst>
              </a:rPr>
              <a:t> </a:t>
            </a:r>
            <a:r>
              <a:rPr lang="it-IT" sz="8800">
                <a:effectLst>
                  <a:outerShdw dist="38100" dir="8100000" algn="tr" rotWithShape="0">
                    <a:schemeClr val="accent2"/>
                  </a:outerShdw>
                </a:effectLst>
              </a:rPr>
              <a:t>are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2"/>
                  </a:outerShdw>
                </a:effectLst>
              </a:rPr>
              <a:t>Coders?</a:t>
            </a:r>
          </a:p>
        </p:txBody>
      </p:sp>
      <p:sp>
        <p:nvSpPr>
          <p:cNvPr id="8" name="Titolo 1" hidden="1">
            <a:extLst>
              <a:ext uri="{FF2B5EF4-FFF2-40B4-BE49-F238E27FC236}">
                <a16:creationId xmlns:a16="http://schemas.microsoft.com/office/drawing/2014/main" id="{9DDBC573-CC9F-8143-5055-B45FE891495A}"/>
              </a:ext>
            </a:extLst>
          </p:cNvPr>
          <p:cNvSpPr txBox="1">
            <a:spLocks/>
          </p:cNvSpPr>
          <p:nvPr/>
        </p:nvSpPr>
        <p:spPr>
          <a:xfrm>
            <a:off x="4394200" y="5166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/>
              <a:t>coders?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D88E49-4727-FC57-B742-428DB160B8FD}"/>
              </a:ext>
            </a:extLst>
          </p:cNvPr>
          <p:cNvSpPr txBox="1"/>
          <p:nvPr/>
        </p:nvSpPr>
        <p:spPr>
          <a:xfrm>
            <a:off x="1346199" y="1625600"/>
            <a:ext cx="9677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Ora si sfidano a colpi di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attacchi informatici</a:t>
            </a:r>
            <a:r>
              <a:rPr lang="it-IT" sz="2800">
                <a:ea typeface="FOT-NewRodin Pro EB" panose="02020900000000000000" pitchFamily="18" charset="-128"/>
              </a:rPr>
              <a:t>, creando, trovando e sottraendosi preziosi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Tu sei un coder-androide. Il primo. 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originale. E, purtroppo... il modello base. </a:t>
            </a:r>
          </a:p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Dovrai farti valere.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41A410-860D-D5EB-4F75-CD2A39443D8F}"/>
              </a:ext>
            </a:extLst>
          </p:cNvPr>
          <p:cNvSpPr txBox="1"/>
          <p:nvPr/>
        </p:nvSpPr>
        <p:spPr>
          <a:xfrm>
            <a:off x="-9531353" y="1625600"/>
            <a:ext cx="967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Nell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azienda di Coders Corporation sono stati creati 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coders-androidi</a:t>
            </a:r>
            <a:r>
              <a:rPr lang="it-IT" sz="2800">
                <a:ea typeface="FOT-NewRodin Pro EB" panose="02020900000000000000" pitchFamily="18" charset="-128"/>
              </a:rPr>
              <a:t>, una serie di developer robotici che hanno presto preso il controllo della struttura grazie ai loro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poteri cibernetici.</a:t>
            </a:r>
          </a:p>
        </p:txBody>
      </p:sp>
    </p:spTree>
    <p:extLst>
      <p:ext uri="{BB962C8B-B14F-4D97-AF65-F5344CB8AC3E}">
        <p14:creationId xmlns:p14="http://schemas.microsoft.com/office/powerpoint/2010/main" val="322328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956B37-7B86-8FF8-1069-88530FDAF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E809CF-9ED1-363B-6E9B-D8FB1B79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405341" y="5495425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193" name="Immagine 192">
            <a:extLst>
              <a:ext uri="{FF2B5EF4-FFF2-40B4-BE49-F238E27FC236}">
                <a16:creationId xmlns:a16="http://schemas.microsoft.com/office/drawing/2014/main" id="{4401F357-C067-8D96-8070-F5590254C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793" y="4590551"/>
            <a:ext cx="879929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90EB8B-D8FF-4EBB-4606-566A9AAC69C5}"/>
              </a:ext>
            </a:extLst>
          </p:cNvPr>
          <p:cNvSpPr txBox="1"/>
          <p:nvPr/>
        </p:nvSpPr>
        <p:spPr>
          <a:xfrm>
            <a:off x="1104899" y="1644033"/>
            <a:ext cx="991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Questo è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TBS* game. </a:t>
            </a:r>
            <a:r>
              <a:rPr lang="it-IT" sz="2800">
                <a:ea typeface="FOT-NewRodin Pro EB" panose="02020900000000000000" pitchFamily="18" charset="-128"/>
              </a:rPr>
              <a:t>Le sfide sono basate su turni. Ogni coder-androide ha la sua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ENERGY, ATTACK POWER </a:t>
            </a:r>
            <a:r>
              <a:rPr lang="it-IT" sz="2800">
                <a:ea typeface="FOT-NewRodin Pro EB" panose="02020900000000000000" pitchFamily="18" charset="-128"/>
              </a:rPr>
              <a:t>e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 DEFENSE</a:t>
            </a:r>
            <a:r>
              <a:rPr lang="it-IT" sz="2400">
                <a:ea typeface="FOT-NewRodin Pro EB" panose="02020900000000000000" pitchFamily="18" charset="-128"/>
              </a:rPr>
              <a:t>, </a:t>
            </a:r>
            <a:r>
              <a:rPr lang="it-IT" sz="2800">
                <a:ea typeface="FOT-NewRodin Pro EB" panose="02020900000000000000" pitchFamily="18" charset="-128"/>
              </a:rPr>
              <a:t>ma potrà usare 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per alterare ogni turno i valori suoi e dell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avversario.</a:t>
            </a:r>
          </a:p>
          <a:p>
            <a:pPr>
              <a:spcBef>
                <a:spcPts val="1200"/>
              </a:spcBef>
            </a:pPr>
            <a:endParaRPr lang="it-IT" sz="2800">
              <a:solidFill>
                <a:schemeClr val="accent1"/>
              </a:solidFill>
              <a:ea typeface="FOT-NewRodin Pro EB" panose="02020900000000000000" pitchFamily="18" charset="-128"/>
            </a:endParaRPr>
          </a:p>
          <a:p>
            <a:pPr algn="r">
              <a:spcBef>
                <a:spcPts val="1200"/>
              </a:spcBef>
            </a:pPr>
            <a:r>
              <a:rPr lang="it-IT" sz="1600">
                <a:ea typeface="FOT-NewRodin Pro EB" panose="02020900000000000000" pitchFamily="18" charset="-128"/>
              </a:rPr>
              <a:t>*turn based strategy</a:t>
            </a:r>
            <a:endParaRPr lang="it-IT" sz="1600">
              <a:solidFill>
                <a:schemeClr val="accent1"/>
              </a:solidFill>
              <a:ea typeface="FOT-NewRodin Pro EB" panose="02020900000000000000" pitchFamily="18" charset="-128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C8F33D-56C9-96E3-F102-3ED876CA6038}"/>
              </a:ext>
            </a:extLst>
          </p:cNvPr>
          <p:cNvSpPr txBox="1"/>
          <p:nvPr/>
        </p:nvSpPr>
        <p:spPr>
          <a:xfrm>
            <a:off x="12192000" y="1626282"/>
            <a:ext cx="9918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sono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 da collezionare durante il gioco e da usare per formare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mazzo da battaglia. </a:t>
            </a:r>
            <a:r>
              <a:rPr lang="it-IT" sz="2800">
                <a:ea typeface="FOT-NewRodin Pro EB" panose="02020900000000000000" pitchFamily="18" charset="-128"/>
              </a:rPr>
              <a:t>Li si può trovare nella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mappa</a:t>
            </a:r>
            <a:r>
              <a:rPr lang="it-IT" sz="2800">
                <a:ea typeface="FOT-NewRodin Pro EB" panose="02020900000000000000" pitchFamily="18" charset="-128"/>
              </a:rPr>
              <a:t>, ottenere come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premio</a:t>
            </a:r>
            <a:r>
              <a:rPr lang="it-IT" sz="2800">
                <a:ea typeface="FOT-NewRodin Pro EB" panose="02020900000000000000" pitchFamily="18" charset="-128"/>
              </a:rPr>
              <a:t> o dal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negozio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62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94193 4.81481E-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956B37-7B86-8FF8-1069-88530FDAF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E809CF-9ED1-363B-6E9B-D8FB1B79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405341" y="5495425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9DA04F-F709-913E-11B6-E8D8F876F487}"/>
              </a:ext>
            </a:extLst>
          </p:cNvPr>
          <p:cNvSpPr txBox="1"/>
          <p:nvPr/>
        </p:nvSpPr>
        <p:spPr>
          <a:xfrm>
            <a:off x="1136650" y="1626282"/>
            <a:ext cx="9918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sono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 da collezionare durante il gioco e da usare per formare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mazzo da battaglia. </a:t>
            </a:r>
            <a:r>
              <a:rPr lang="it-IT" sz="2800">
                <a:ea typeface="FOT-NewRodin Pro EB" panose="02020900000000000000" pitchFamily="18" charset="-128"/>
              </a:rPr>
              <a:t>Li si può trovare nella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mappa</a:t>
            </a:r>
            <a:r>
              <a:rPr lang="it-IT" sz="2800">
                <a:ea typeface="FOT-NewRodin Pro EB" panose="02020900000000000000" pitchFamily="18" charset="-128"/>
              </a:rPr>
              <a:t>, ottenere come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premio</a:t>
            </a:r>
            <a:r>
              <a:rPr lang="it-IT" sz="2800">
                <a:ea typeface="FOT-NewRodin Pro EB" panose="02020900000000000000" pitchFamily="18" charset="-128"/>
              </a:rPr>
              <a:t> o dal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negozio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EB627-CB2A-9925-918C-C430169FD5DC}"/>
              </a:ext>
            </a:extLst>
          </p:cNvPr>
          <p:cNvSpPr txBox="1"/>
          <p:nvPr/>
        </p:nvSpPr>
        <p:spPr>
          <a:xfrm>
            <a:off x="-9933214" y="1644033"/>
            <a:ext cx="991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Questo è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TBS* game. </a:t>
            </a:r>
            <a:r>
              <a:rPr lang="it-IT" sz="2800">
                <a:ea typeface="FOT-NewRodin Pro EB" panose="02020900000000000000" pitchFamily="18" charset="-128"/>
              </a:rPr>
              <a:t>Le sfide sono basate su turni. Ogni coder-androide ha la sua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ENERGY, ATTACK POWER </a:t>
            </a:r>
            <a:r>
              <a:rPr lang="it-IT" sz="2800">
                <a:ea typeface="FOT-NewRodin Pro EB" panose="02020900000000000000" pitchFamily="18" charset="-128"/>
              </a:rPr>
              <a:t>e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 DEFENSE</a:t>
            </a:r>
            <a:r>
              <a:rPr lang="it-IT" sz="2400">
                <a:ea typeface="FOT-NewRodin Pro EB" panose="02020900000000000000" pitchFamily="18" charset="-128"/>
              </a:rPr>
              <a:t>, </a:t>
            </a:r>
            <a:r>
              <a:rPr lang="it-IT" sz="2800">
                <a:ea typeface="FOT-NewRodin Pro EB" panose="02020900000000000000" pitchFamily="18" charset="-128"/>
              </a:rPr>
              <a:t>ma potrà usare 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per alterare ogni turno i valori suoi e dell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avversario.</a:t>
            </a:r>
          </a:p>
          <a:p>
            <a:pPr>
              <a:spcBef>
                <a:spcPts val="1200"/>
              </a:spcBef>
            </a:pPr>
            <a:endParaRPr lang="it-IT" sz="2800">
              <a:solidFill>
                <a:schemeClr val="accent1"/>
              </a:solidFill>
              <a:ea typeface="FOT-NewRodin Pro EB" panose="02020900000000000000" pitchFamily="18" charset="-128"/>
            </a:endParaRPr>
          </a:p>
          <a:p>
            <a:pPr algn="r">
              <a:spcBef>
                <a:spcPts val="1200"/>
              </a:spcBef>
            </a:pPr>
            <a:r>
              <a:rPr lang="it-IT" sz="1600">
                <a:ea typeface="FOT-NewRodin Pro EB" panose="02020900000000000000" pitchFamily="18" charset="-128"/>
              </a:rPr>
              <a:t>*turn based strategy</a:t>
            </a:r>
            <a:endParaRPr lang="it-IT" sz="1600">
              <a:solidFill>
                <a:schemeClr val="accent1"/>
              </a:solidFill>
              <a:ea typeface="FOT-NewRodin Pro EB" panose="02020900000000000000" pitchFamily="18" charset="-128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1D1A2-3A52-AD35-081F-5FD413A891E5}"/>
              </a:ext>
            </a:extLst>
          </p:cNvPr>
          <p:cNvSpPr txBox="1"/>
          <p:nvPr/>
        </p:nvSpPr>
        <p:spPr>
          <a:xfrm>
            <a:off x="12160250" y="1626282"/>
            <a:ext cx="9918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Potrai acquistare i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OT-NewRodin Pro DB"/>
                <a:ea typeface="FOT-NewRodin Pro EB" panose="02020900000000000000" pitchFamily="18" charset="-128"/>
                <a:cs typeface="+mn-cs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e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 sbloccare nuovi personaggi </a:t>
            </a:r>
            <a:r>
              <a:rPr lang="it-IT" sz="2800">
                <a:ea typeface="FOT-NewRodin Pro EB" panose="02020900000000000000" pitchFamily="18" charset="-128"/>
              </a:rPr>
              <a:t>usando i punti ottenuti dalle sfide o scambiando le preziose capsule di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EE-COFF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che potrai vincere grazie ai 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quiz o altri minigiochi.</a:t>
            </a:r>
          </a:p>
          <a:p>
            <a:pPr>
              <a:spcBef>
                <a:spcPts val="1200"/>
              </a:spcBef>
            </a:pP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Userai le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FRECCE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</a:t>
            </a:r>
            <a:r>
              <a:rPr lang="it-IT" sz="2800"/>
              <a:t>(o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WASD</a:t>
            </a:r>
            <a:r>
              <a:rPr lang="it-IT" sz="2800"/>
              <a:t>) per muoverti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SPACE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interagire,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↵ENTER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e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per selezionare o uscire.</a:t>
            </a:r>
            <a:endParaRPr lang="it-IT" sz="2800">
              <a:ea typeface="FOT-NewRodin Pro EB" panose="02020900000000000000" pitchFamily="18" charset="-128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10948AE-BF4E-5A5D-23FA-0D094786F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9103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400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 hidden="1">
            <a:extLst>
              <a:ext uri="{FF2B5EF4-FFF2-40B4-BE49-F238E27FC236}">
                <a16:creationId xmlns:a16="http://schemas.microsoft.com/office/drawing/2014/main" id="{109DA04F-F709-913E-11B6-E8D8F876F487}"/>
              </a:ext>
            </a:extLst>
          </p:cNvPr>
          <p:cNvSpPr txBox="1"/>
          <p:nvPr/>
        </p:nvSpPr>
        <p:spPr>
          <a:xfrm>
            <a:off x="1136650" y="1626282"/>
            <a:ext cx="9918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Potrai acquistare i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OT-NewRodin Pro DB"/>
                <a:ea typeface="FOT-NewRodin Pro EB" panose="02020900000000000000" pitchFamily="18" charset="-128"/>
                <a:cs typeface="+mn-cs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e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 sbloccare nuovi personaggi </a:t>
            </a:r>
            <a:r>
              <a:rPr lang="it-IT" sz="2800">
                <a:ea typeface="FOT-NewRodin Pro EB" panose="02020900000000000000" pitchFamily="18" charset="-128"/>
              </a:rPr>
              <a:t>usando i punti ottenuti dalle sfide o scambiando le preziose capsule di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EE-COFF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che potrai vincere grazie ai 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quiz o altri minigiochi.</a:t>
            </a:r>
          </a:p>
          <a:p>
            <a:pPr>
              <a:spcBef>
                <a:spcPts val="1200"/>
              </a:spcBef>
            </a:pP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Userai le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FRECCE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</a:t>
            </a:r>
            <a:r>
              <a:rPr lang="it-IT" sz="2800"/>
              <a:t>(o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WASD</a:t>
            </a:r>
            <a:r>
              <a:rPr lang="it-IT" sz="2800"/>
              <a:t>) per muoverti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SPACE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interagire,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↵ENTER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e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per selezionare o uscire.</a:t>
            </a:r>
            <a:endParaRPr lang="it-IT" sz="2800">
              <a:ea typeface="FOT-NewRodin Pro EB" panose="02020900000000000000" pitchFamily="18" charset="-128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956B37-7B86-8FF8-1069-88530FDAF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E809CF-9ED1-363B-6E9B-D8FB1B79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405341" y="5495425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chemeClr val="accent2">
                <a:alpha val="10000"/>
              </a:scheme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019591-94A6-B41D-D2C7-AF8A9C3F4370}"/>
              </a:ext>
            </a:extLst>
          </p:cNvPr>
          <p:cNvSpPr txBox="1"/>
          <p:nvPr/>
        </p:nvSpPr>
        <p:spPr>
          <a:xfrm>
            <a:off x="-9090931" y="1626282"/>
            <a:ext cx="9918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sono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 da collezionare durante il gioco e da usare per formare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mazzo da battaglia. </a:t>
            </a:r>
            <a:r>
              <a:rPr lang="it-IT" sz="2800">
                <a:ea typeface="FOT-NewRodin Pro EB" panose="02020900000000000000" pitchFamily="18" charset="-128"/>
              </a:rPr>
              <a:t>Li si può trovare nella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mappa</a:t>
            </a:r>
            <a:r>
              <a:rPr lang="it-IT" sz="2800">
                <a:ea typeface="FOT-NewRodin Pro EB" panose="02020900000000000000" pitchFamily="18" charset="-128"/>
              </a:rPr>
              <a:t>, ottenere come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premio</a:t>
            </a:r>
            <a:r>
              <a:rPr lang="it-IT" sz="2800">
                <a:ea typeface="FOT-NewRodin Pro EB" panose="02020900000000000000" pitchFamily="18" charset="-128"/>
              </a:rPr>
              <a:t> o dal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negozio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48698CC-2F7D-ABF7-D627-D225205310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0235" y="4576603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91DC2F6-DD42-36D0-4333-8E4589E18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271" y="1573217"/>
            <a:ext cx="10047079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6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1.85185E-6 L 0.25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0.25 4.81481E-6 " pathEditMode="relative" rAng="0" ptsTypes="AA">
                                      <p:cBhvr>
                                        <p:cTn id="1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2CC84-4E58-99B8-9881-0B5B3F5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9600"/>
              <a:t>What have We Used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CAF33-1892-1414-B6DA-837B5BDE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75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/>
              <a:t>Il gioco è stato scritto in JavaScript su HTML Canvas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/>
              <a:t>Il sito è stato creato con React JS e SASS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/>
              <a:t>Abbiamo usato Node JS per il back-end e MongoDB come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/>
              <a:t>Altre librerie: Redux, Express.js,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/>
              <a:t>Per la parte grafica si è usato Photoshop e Tiled</a:t>
            </a:r>
          </a:p>
        </p:txBody>
      </p:sp>
    </p:spTree>
    <p:extLst>
      <p:ext uri="{BB962C8B-B14F-4D97-AF65-F5344CB8AC3E}">
        <p14:creationId xmlns:p14="http://schemas.microsoft.com/office/powerpoint/2010/main" val="7914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d"/>
      </p:transition>
    </mc:Choice>
    <mc:Fallback xmlns=""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i Office">
  <a:themeElements>
    <a:clrScheme name="CODERS">
      <a:dk1>
        <a:srgbClr val="2A2A38"/>
      </a:dk1>
      <a:lt1>
        <a:srgbClr val="F1EDE9"/>
      </a:lt1>
      <a:dk2>
        <a:srgbClr val="3B3B48"/>
      </a:dk2>
      <a:lt2>
        <a:srgbClr val="FFFFFF"/>
      </a:lt2>
      <a:accent1>
        <a:srgbClr val="D1A85C"/>
      </a:accent1>
      <a:accent2>
        <a:srgbClr val="C22751"/>
      </a:accent2>
      <a:accent3>
        <a:srgbClr val="36A6CE"/>
      </a:accent3>
      <a:accent4>
        <a:srgbClr val="4267B2"/>
      </a:accent4>
      <a:accent5>
        <a:srgbClr val="E7D75F"/>
      </a:accent5>
      <a:accent6>
        <a:srgbClr val="F22254"/>
      </a:accent6>
      <a:hlink>
        <a:srgbClr val="36A6CE"/>
      </a:hlink>
      <a:folHlink>
        <a:srgbClr val="4267B2"/>
      </a:folHlink>
    </a:clrScheme>
    <a:fontScheme name="CODERS">
      <a:majorFont>
        <a:latin typeface="Visitor TT2 BRK"/>
        <a:ea typeface=""/>
        <a:cs typeface=""/>
      </a:majorFont>
      <a:minorFont>
        <a:latin typeface="FOT-NewRodin Pro D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D3DAE3"/>
      </a:dk1>
      <a:lt1>
        <a:sysClr val="window" lastClr="40455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583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FOT-NewRodin Pro DB</vt:lpstr>
      <vt:lpstr>FOT-NewRodin Pro EB</vt:lpstr>
      <vt:lpstr>Arial</vt:lpstr>
      <vt:lpstr>Calibri</vt:lpstr>
      <vt:lpstr>Visitor TT2 BRK</vt:lpstr>
      <vt:lpstr>Wingdings</vt:lpstr>
      <vt:lpstr>Tema di Office</vt:lpstr>
      <vt:lpstr>Presentazione standard di PowerPoint</vt:lpstr>
      <vt:lpstr>IL TEAM</vt:lpstr>
      <vt:lpstr>What’s</vt:lpstr>
      <vt:lpstr>Who are</vt:lpstr>
      <vt:lpstr>Who are</vt:lpstr>
      <vt:lpstr>How to</vt:lpstr>
      <vt:lpstr>How to</vt:lpstr>
      <vt:lpstr>How to</vt:lpstr>
      <vt:lpstr>What have We Used</vt:lpstr>
      <vt:lpstr>Thanks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CODERS</dc:title>
  <dc:creator>n.barbieri@campus.unimib.it</dc:creator>
  <cp:lastModifiedBy>n.barbieri@campus.unimib.it</cp:lastModifiedBy>
  <cp:revision>4</cp:revision>
  <dcterms:created xsi:type="dcterms:W3CDTF">2023-03-02T13:06:18Z</dcterms:created>
  <dcterms:modified xsi:type="dcterms:W3CDTF">2023-03-03T09:50:24Z</dcterms:modified>
</cp:coreProperties>
</file>