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</p:sldIdLst>
  <p:sldSz cy="5143500" cx="9144000"/>
  <p:notesSz cx="6858000" cy="9144000"/>
  <p:embeddedFontLst>
    <p:embeddedFont>
      <p:font typeface="Inter SemiBold"/>
      <p:regular r:id="rId65"/>
      <p:bold r:id="rId66"/>
    </p:embeddedFont>
    <p:embeddedFont>
      <p:font typeface="Inter"/>
      <p:regular r:id="rId67"/>
      <p:bold r:id="rId68"/>
    </p:embeddedFont>
    <p:embeddedFont>
      <p:font typeface="Poppins"/>
      <p:regular r:id="rId69"/>
      <p:bold r:id="rId70"/>
      <p:italic r:id="rId71"/>
      <p:boldItalic r:id="rId72"/>
    </p:embeddedFont>
    <p:embeddedFont>
      <p:font typeface="Poppins Medium"/>
      <p:regular r:id="rId73"/>
      <p:bold r:id="rId74"/>
      <p:italic r:id="rId75"/>
      <p:boldItalic r:id="rId76"/>
    </p:embeddedFont>
    <p:embeddedFont>
      <p:font typeface="Poppins SemiBold"/>
      <p:regular r:id="rId77"/>
      <p:bold r:id="rId78"/>
      <p:italic r:id="rId79"/>
      <p:boldItalic r:id="rId8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font" Target="fonts/PoppinsSemiBol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PoppinsMedium-regular.fntdata"/><Relationship Id="rId72" Type="http://schemas.openxmlformats.org/officeDocument/2006/relationships/font" Target="fonts/Poppins-boldItalic.fntdata"/><Relationship Id="rId31" Type="http://schemas.openxmlformats.org/officeDocument/2006/relationships/slide" Target="slides/slide26.xml"/><Relationship Id="rId75" Type="http://schemas.openxmlformats.org/officeDocument/2006/relationships/font" Target="fonts/PoppinsMedium-italic.fntdata"/><Relationship Id="rId30" Type="http://schemas.openxmlformats.org/officeDocument/2006/relationships/slide" Target="slides/slide25.xml"/><Relationship Id="rId74" Type="http://schemas.openxmlformats.org/officeDocument/2006/relationships/font" Target="fonts/PoppinsMedium-bold.fntdata"/><Relationship Id="rId33" Type="http://schemas.openxmlformats.org/officeDocument/2006/relationships/slide" Target="slides/slide28.xml"/><Relationship Id="rId77" Type="http://schemas.openxmlformats.org/officeDocument/2006/relationships/font" Target="fonts/PoppinsSemiBold-regular.fntdata"/><Relationship Id="rId32" Type="http://schemas.openxmlformats.org/officeDocument/2006/relationships/slide" Target="slides/slide27.xml"/><Relationship Id="rId76" Type="http://schemas.openxmlformats.org/officeDocument/2006/relationships/font" Target="fonts/PoppinsMedium-boldItalic.fntdata"/><Relationship Id="rId35" Type="http://schemas.openxmlformats.org/officeDocument/2006/relationships/slide" Target="slides/slide30.xml"/><Relationship Id="rId79" Type="http://schemas.openxmlformats.org/officeDocument/2006/relationships/font" Target="fonts/PoppinsSemiBold-italic.fntdata"/><Relationship Id="rId34" Type="http://schemas.openxmlformats.org/officeDocument/2006/relationships/slide" Target="slides/slide29.xml"/><Relationship Id="rId78" Type="http://schemas.openxmlformats.org/officeDocument/2006/relationships/font" Target="fonts/PoppinsSemiBold-bold.fntdata"/><Relationship Id="rId71" Type="http://schemas.openxmlformats.org/officeDocument/2006/relationships/font" Target="fonts/Poppins-italic.fntdata"/><Relationship Id="rId70" Type="http://schemas.openxmlformats.org/officeDocument/2006/relationships/font" Target="fonts/Poppins-bold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InterSemiBold-bold.fntdata"/><Relationship Id="rId21" Type="http://schemas.openxmlformats.org/officeDocument/2006/relationships/slide" Target="slides/slide16.xml"/><Relationship Id="rId65" Type="http://schemas.openxmlformats.org/officeDocument/2006/relationships/font" Target="fonts/InterSemiBold-regular.fntdata"/><Relationship Id="rId24" Type="http://schemas.openxmlformats.org/officeDocument/2006/relationships/slide" Target="slides/slide19.xml"/><Relationship Id="rId68" Type="http://schemas.openxmlformats.org/officeDocument/2006/relationships/font" Target="fonts/Inter-bold.fntdata"/><Relationship Id="rId23" Type="http://schemas.openxmlformats.org/officeDocument/2006/relationships/slide" Target="slides/slide18.xml"/><Relationship Id="rId67" Type="http://schemas.openxmlformats.org/officeDocument/2006/relationships/font" Target="fonts/Inter-regular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Poppins-regular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77c48169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77c48169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77c481698f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77c481698f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77c481698f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77c481698f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77c481698f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77c481698f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77c481698f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77c481698f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77c481698f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77c481698f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77c481698f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77c481698f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77c481698f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77c481698f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77c481698f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77c481698f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77c481698f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77c481698f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77c481698f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77c481698f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77c481698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77c481698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77c481698f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77c481698f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77c481698f_0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77c481698f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77c481698f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77c481698f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77c481698f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77c481698f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77c481698f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77c481698f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77c481698f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77c481698f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77c481698f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77c481698f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77c481698f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77c481698f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77c481698f_0_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77c481698f_0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77c481698f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77c481698f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7c481698f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77c481698f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77c481698f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77c481698f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77c481698f_0_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77c481698f_0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77c481698f_0_6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77c481698f_0_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77c481698f_0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77c481698f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77c481698f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77c481698f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77c481698f_0_6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77c481698f_0_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77c481698f_0_6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77c481698f_0_6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77c481698f_0_6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77c481698f_0_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77c481698f_0_6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77c481698f_0_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77c481698f_0_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77c481698f_0_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77c481698f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77c481698f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77c481698f_0_7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77c481698f_0_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77c481698f_0_7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77c481698f_0_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77c481698f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77c481698f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77c481698f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77c481698f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77c481698f_0_7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77c481698f_0_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77c481698f_0_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77c481698f_0_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77c481698f_0_7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77c481698f_0_7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77c481698f_0_7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77c481698f_0_7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77c481698f_0_7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77c481698f_0_7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77c481698f_0_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77c481698f_0_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77c481698f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77c481698f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77c481698f_0_8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77c481698f_0_8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77c481698f_0_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77c481698f_0_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77c481698f_0_8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77c481698f_0_8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77c481698f_0_8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77c481698f_0_8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77c481698f_0_8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77c481698f_0_8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77c481698f_0_8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77c481698f_0_8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77c481698f_0_8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77c481698f_0_8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77c481698f_0_8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277c481698f_0_8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7ab2fdf0d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7ab2fdf0d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77c481698f_0_8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277c481698f_0_8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77c481698f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77c481698f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77c481698f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77c481698f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77c481698f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77c481698f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7c481698f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7c481698f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s">
  <p:cSld name="TITLE_1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subTitle"/>
          </p:nvPr>
        </p:nvSpPr>
        <p:spPr>
          <a:xfrm>
            <a:off x="806000" y="291075"/>
            <a:ext cx="1965000" cy="3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Inter"/>
              <a:buNone/>
              <a:defRPr b="1" sz="6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2" type="subTitle"/>
          </p:nvPr>
        </p:nvSpPr>
        <p:spPr>
          <a:xfrm>
            <a:off x="3861775" y="1503125"/>
            <a:ext cx="2135400" cy="2559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b="1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3" type="body"/>
          </p:nvPr>
        </p:nvSpPr>
        <p:spPr>
          <a:xfrm>
            <a:off x="3861775" y="1790871"/>
            <a:ext cx="2162700" cy="7743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rm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800"/>
              <a:buFont typeface="Inter"/>
              <a:buChar char="●"/>
              <a:defRPr sz="800">
                <a:solidFill>
                  <a:srgbClr val="1D1C1D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4" type="subTitle"/>
          </p:nvPr>
        </p:nvSpPr>
        <p:spPr>
          <a:xfrm>
            <a:off x="6133200" y="1503125"/>
            <a:ext cx="2135400" cy="2559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b="1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5" type="body"/>
          </p:nvPr>
        </p:nvSpPr>
        <p:spPr>
          <a:xfrm>
            <a:off x="6133200" y="1790871"/>
            <a:ext cx="2162700" cy="7743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rm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800"/>
              <a:buFont typeface="Inter"/>
              <a:buChar char="●"/>
              <a:defRPr sz="800">
                <a:solidFill>
                  <a:srgbClr val="1D1C1D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type="title"/>
          </p:nvPr>
        </p:nvSpPr>
        <p:spPr>
          <a:xfrm>
            <a:off x="806000" y="1405600"/>
            <a:ext cx="2881200" cy="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Inter"/>
              <a:buNone/>
              <a:defRPr b="1" sz="32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3"/>
          <p:cNvSpPr txBox="1"/>
          <p:nvPr>
            <p:ph idx="6" type="body"/>
          </p:nvPr>
        </p:nvSpPr>
        <p:spPr>
          <a:xfrm>
            <a:off x="837675" y="2638275"/>
            <a:ext cx="2937000" cy="19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800"/>
              <a:buFont typeface="Inter"/>
              <a:buChar char="●"/>
              <a:defRPr sz="800">
                <a:solidFill>
                  <a:srgbClr val="1D1C1D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7" type="subTitle"/>
          </p:nvPr>
        </p:nvSpPr>
        <p:spPr>
          <a:xfrm>
            <a:off x="3861775" y="2935775"/>
            <a:ext cx="2135400" cy="2559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b="1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8" type="body"/>
          </p:nvPr>
        </p:nvSpPr>
        <p:spPr>
          <a:xfrm>
            <a:off x="3861775" y="3223521"/>
            <a:ext cx="2162700" cy="7743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rm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800"/>
              <a:buFont typeface="Inter"/>
              <a:buChar char="●"/>
              <a:defRPr sz="800">
                <a:solidFill>
                  <a:srgbClr val="1D1C1D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9" type="subTitle"/>
          </p:nvPr>
        </p:nvSpPr>
        <p:spPr>
          <a:xfrm>
            <a:off x="6133200" y="2935775"/>
            <a:ext cx="2135400" cy="2559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b="1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3" type="body"/>
          </p:nvPr>
        </p:nvSpPr>
        <p:spPr>
          <a:xfrm>
            <a:off x="6133200" y="3223521"/>
            <a:ext cx="2162700" cy="7743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rm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800"/>
              <a:buFont typeface="Inter"/>
              <a:buChar char="●"/>
              <a:defRPr sz="800">
                <a:solidFill>
                  <a:srgbClr val="1D1C1D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9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9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9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7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9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9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7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9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9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ctrTitle"/>
          </p:nvPr>
        </p:nvSpPr>
        <p:spPr>
          <a:xfrm>
            <a:off x="-266849" y="1863750"/>
            <a:ext cx="9677700" cy="240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solidFill>
                  <a:srgbClr val="1B1B1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Introducción a CSS</a:t>
            </a:r>
            <a:endParaRPr sz="4800">
              <a:solidFill>
                <a:srgbClr val="1B1B1B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rgbClr val="1B1B1B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1B1B1B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3162125" y="2925325"/>
            <a:ext cx="2819700" cy="416400"/>
          </a:xfrm>
          <a:prstGeom prst="rect">
            <a:avLst/>
          </a:prstGeom>
          <a:solidFill>
            <a:srgbClr val="FFC83F"/>
          </a:solidFill>
          <a:ln cap="flat" cmpd="sng" w="9525">
            <a:solidFill>
              <a:srgbClr val="FFC8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Programando con estilo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/>
        </p:nvSpPr>
        <p:spPr>
          <a:xfrm>
            <a:off x="594200" y="2233200"/>
            <a:ext cx="7955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4F3E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“</a:t>
            </a:r>
            <a:r>
              <a:rPr lang="en" sz="3200">
                <a:solidFill>
                  <a:schemeClr val="dk1"/>
                </a:solidFill>
                <a:highlight>
                  <a:srgbClr val="FFC83F"/>
                </a:highlight>
                <a:latin typeface="Poppins SemiBold"/>
                <a:ea typeface="Poppins SemiBold"/>
                <a:cs typeface="Poppins SemiBold"/>
                <a:sym typeface="Poppins SemiBold"/>
              </a:rPr>
              <a:t>Párrafos</a:t>
            </a:r>
            <a:r>
              <a:rPr lang="en" sz="3200">
                <a:solidFill>
                  <a:srgbClr val="F4F3E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, quiero que sean </a:t>
            </a:r>
            <a:r>
              <a:rPr lang="en" sz="3200">
                <a:highlight>
                  <a:srgbClr val="FFC83F"/>
                </a:highlight>
                <a:latin typeface="Poppins SemiBold"/>
                <a:ea typeface="Poppins SemiBold"/>
                <a:cs typeface="Poppins SemiBold"/>
                <a:sym typeface="Poppins SemiBold"/>
              </a:rPr>
              <a:t>azules</a:t>
            </a:r>
            <a:r>
              <a:rPr lang="en" sz="3200">
                <a:solidFill>
                  <a:srgbClr val="F4F3E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.”</a:t>
            </a:r>
            <a:endParaRPr sz="3200">
              <a:solidFill>
                <a:srgbClr val="F4F3E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24" name="Google Shape;124;p23"/>
          <p:cNvSpPr txBox="1"/>
          <p:nvPr/>
        </p:nvSpPr>
        <p:spPr>
          <a:xfrm>
            <a:off x="1585350" y="3627688"/>
            <a:ext cx="5973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sp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Esto es una regla que afecta a varios elementos</a:t>
            </a:r>
            <a:endParaRPr sz="1600">
              <a:solidFill>
                <a:srgbClr val="FFFFFF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/>
        </p:nvSpPr>
        <p:spPr>
          <a:xfrm>
            <a:off x="1933050" y="2233200"/>
            <a:ext cx="5277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Veamos cómo se estructura una regla en CSS</a:t>
            </a:r>
            <a:endParaRPr sz="2800">
              <a:solidFill>
                <a:srgbClr val="1B1B1B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8775" y="687850"/>
            <a:ext cx="5026449" cy="376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8775" y="687850"/>
            <a:ext cx="5026449" cy="376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/>
        </p:nvSpPr>
        <p:spPr>
          <a:xfrm>
            <a:off x="958475" y="556200"/>
            <a:ext cx="914700" cy="190800"/>
          </a:xfrm>
          <a:prstGeom prst="rect">
            <a:avLst/>
          </a:prstGeom>
          <a:noFill/>
          <a:ln cap="flat" cmpd="sng" w="9525">
            <a:solidFill>
              <a:srgbClr val="1B1B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75" lIns="91425" spcFirstLastPara="1" rIns="0" wrap="square" tIns="18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Reglas CSS</a:t>
            </a:r>
            <a:endParaRPr b="1" sz="1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5" name="Google Shape;145;p27"/>
          <p:cNvSpPr txBox="1"/>
          <p:nvPr/>
        </p:nvSpPr>
        <p:spPr>
          <a:xfrm>
            <a:off x="2755600" y="1775750"/>
            <a:ext cx="33774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accent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" sz="2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2300">
              <a:solidFill>
                <a:srgbClr val="4B69C6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2300">
                <a:solidFill>
                  <a:srgbClr val="A64D7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1" lang="en" sz="2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2300">
                <a:solidFill>
                  <a:srgbClr val="6AA84F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blue</a:t>
            </a:r>
            <a:r>
              <a:rPr b="1" lang="en" sz="2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300">
              <a:solidFill>
                <a:srgbClr val="4B69C6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300">
              <a:solidFill>
                <a:srgbClr val="4B69C6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594150" y="3434125"/>
            <a:ext cx="7955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333333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“</a:t>
            </a:r>
            <a:r>
              <a:rPr lang="en" sz="2500">
                <a:solidFill>
                  <a:srgbClr val="333333"/>
                </a:solidFill>
                <a:highlight>
                  <a:srgbClr val="FFC83F"/>
                </a:highlight>
                <a:latin typeface="Poppins SemiBold"/>
                <a:ea typeface="Poppins SemiBold"/>
                <a:cs typeface="Poppins SemiBold"/>
                <a:sym typeface="Poppins SemiBold"/>
              </a:rPr>
              <a:t>Párrafos</a:t>
            </a:r>
            <a:r>
              <a:rPr lang="en" sz="2500">
                <a:solidFill>
                  <a:srgbClr val="333333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, quiero que sean </a:t>
            </a:r>
            <a:r>
              <a:rPr lang="en" sz="2500">
                <a:solidFill>
                  <a:srgbClr val="333333"/>
                </a:solidFill>
                <a:highlight>
                  <a:srgbClr val="FFC83F"/>
                </a:highlight>
                <a:latin typeface="Poppins SemiBold"/>
                <a:ea typeface="Poppins SemiBold"/>
                <a:cs typeface="Poppins SemiBold"/>
                <a:sym typeface="Poppins SemiBold"/>
              </a:rPr>
              <a:t>azules</a:t>
            </a:r>
            <a:r>
              <a:rPr lang="en" sz="2500">
                <a:solidFill>
                  <a:srgbClr val="333333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.”</a:t>
            </a:r>
            <a:endParaRPr sz="2500">
              <a:solidFill>
                <a:srgbClr val="333333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/>
        </p:nvSpPr>
        <p:spPr>
          <a:xfrm>
            <a:off x="1933050" y="2127475"/>
            <a:ext cx="5277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Pero...</a:t>
            </a:r>
            <a:endParaRPr b="1" sz="3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¿cómo insertamos CSS en HTML?</a:t>
            </a:r>
            <a:endParaRPr b="1" sz="3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2" name="Google Shape;152;p28"/>
          <p:cNvSpPr txBox="1"/>
          <p:nvPr/>
        </p:nvSpPr>
        <p:spPr>
          <a:xfrm>
            <a:off x="3363325" y="3625950"/>
            <a:ext cx="2417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ter SemiBold"/>
                <a:ea typeface="Inter SemiBold"/>
                <a:cs typeface="Inter SemiBold"/>
                <a:sym typeface="Inter SemiBold"/>
              </a:rPr>
              <a:t>Tenemos 3 maneras</a:t>
            </a:r>
            <a:endParaRPr sz="1600"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/>
        </p:nvSpPr>
        <p:spPr>
          <a:xfrm>
            <a:off x="594200" y="2233200"/>
            <a:ext cx="7955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1800" lvl="0" marL="457200" rtl="0" algn="ctr">
              <a:spcBef>
                <a:spcPts val="0"/>
              </a:spcBef>
              <a:spcAft>
                <a:spcPts val="0"/>
              </a:spcAft>
              <a:buClr>
                <a:srgbClr val="F4F3EF"/>
              </a:buClr>
              <a:buSzPts val="3200"/>
              <a:buFont typeface="Poppins SemiBold"/>
              <a:buAutoNum type="arabicPeriod"/>
            </a:pPr>
            <a:r>
              <a:rPr lang="en" sz="3200">
                <a:solidFill>
                  <a:srgbClr val="F4F3E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Haciendo un </a:t>
            </a:r>
            <a:r>
              <a:rPr lang="en" sz="3200">
                <a:highlight>
                  <a:srgbClr val="FFC83F"/>
                </a:highlight>
                <a:latin typeface="Poppins SemiBold"/>
                <a:ea typeface="Poppins SemiBold"/>
                <a:cs typeface="Poppins SemiBold"/>
                <a:sym typeface="Poppins SemiBold"/>
              </a:rPr>
              <a:t>archivo .css</a:t>
            </a:r>
            <a:endParaRPr sz="3200">
              <a:highlight>
                <a:srgbClr val="FFC83F"/>
              </a:highlight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/>
        </p:nvSpPr>
        <p:spPr>
          <a:xfrm>
            <a:off x="958475" y="556200"/>
            <a:ext cx="914700" cy="190800"/>
          </a:xfrm>
          <a:prstGeom prst="rect">
            <a:avLst/>
          </a:prstGeom>
          <a:noFill/>
          <a:ln cap="flat" cmpd="sng" w="9525">
            <a:solidFill>
              <a:srgbClr val="1B1B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75" lIns="91425" spcFirstLastPara="1" rIns="0" wrap="square" tIns="18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Reglas CSS</a:t>
            </a:r>
            <a:endParaRPr b="1" sz="1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3" name="Google Shape;163;p30"/>
          <p:cNvSpPr txBox="1"/>
          <p:nvPr/>
        </p:nvSpPr>
        <p:spPr>
          <a:xfrm>
            <a:off x="142425" y="2406300"/>
            <a:ext cx="86190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ctr">
              <a:lnSpc>
                <a:spcPct val="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9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9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link </a:t>
            </a:r>
            <a:r>
              <a:rPr b="1" lang="en" sz="1900">
                <a:solidFill>
                  <a:srgbClr val="80808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rel=</a:t>
            </a:r>
            <a:r>
              <a:rPr b="1" lang="en" sz="1900">
                <a:solidFill>
                  <a:srgbClr val="6A99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"stylesheet"</a:t>
            </a:r>
            <a:r>
              <a:rPr b="1" lang="en" sz="19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900">
                <a:solidFill>
                  <a:srgbClr val="80808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href=</a:t>
            </a:r>
            <a:r>
              <a:rPr b="1" lang="en" sz="1900">
                <a:solidFill>
                  <a:srgbClr val="6A99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"estilos.css"</a:t>
            </a:r>
            <a:r>
              <a:rPr b="1" lang="en" sz="19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9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900">
              <a:solidFill>
                <a:srgbClr val="91B3E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4" name="Google Shape;164;p30"/>
          <p:cNvSpPr txBox="1"/>
          <p:nvPr/>
        </p:nvSpPr>
        <p:spPr>
          <a:xfrm>
            <a:off x="2581200" y="3263275"/>
            <a:ext cx="3981600" cy="9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sp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434343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Debemos que linkearlo</a:t>
            </a:r>
            <a:endParaRPr sz="2200">
              <a:solidFill>
                <a:srgbClr val="434343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con la siguiente etiqueta</a:t>
            </a:r>
            <a:endParaRPr sz="2200">
              <a:solidFill>
                <a:srgbClr val="434343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/>
        </p:nvSpPr>
        <p:spPr>
          <a:xfrm>
            <a:off x="1258900" y="2233200"/>
            <a:ext cx="6626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4F3E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2. Usando la etiqueta </a:t>
            </a:r>
            <a:r>
              <a:rPr lang="en" sz="3200">
                <a:highlight>
                  <a:srgbClr val="FFC83F"/>
                </a:highlight>
                <a:latin typeface="Poppins SemiBold"/>
                <a:ea typeface="Poppins SemiBold"/>
                <a:cs typeface="Poppins SemiBold"/>
                <a:sym typeface="Poppins SemiBold"/>
              </a:rPr>
              <a:t>&lt;style&gt;</a:t>
            </a:r>
            <a:endParaRPr sz="3200">
              <a:highlight>
                <a:srgbClr val="FFC83F"/>
              </a:highlight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/>
        </p:nvSpPr>
        <p:spPr>
          <a:xfrm>
            <a:off x="958475" y="556200"/>
            <a:ext cx="1344600" cy="190800"/>
          </a:xfrm>
          <a:prstGeom prst="rect">
            <a:avLst/>
          </a:prstGeom>
          <a:noFill/>
          <a:ln cap="flat" cmpd="sng" w="9525">
            <a:solidFill>
              <a:srgbClr val="1B1B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75" lIns="91425" spcFirstLastPara="1" rIns="0" wrap="square" tIns="18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Estructura básica</a:t>
            </a:r>
            <a:endParaRPr b="1" sz="1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5" name="Google Shape;175;p32"/>
          <p:cNvSpPr txBox="1"/>
          <p:nvPr/>
        </p:nvSpPr>
        <p:spPr>
          <a:xfrm>
            <a:off x="1433850" y="1005375"/>
            <a:ext cx="6276300" cy="45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&lt;!</a:t>
            </a:r>
            <a:r>
              <a:rPr b="1" lang="en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DOCTYPE</a:t>
            </a:r>
            <a:r>
              <a:rPr b="1" lang="en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>
                <a:solidFill>
                  <a:srgbClr val="8190A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b="1" lang="en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>
              <a:solidFill>
                <a:srgbClr val="91B3E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html </a:t>
            </a:r>
            <a:r>
              <a:rPr b="1" lang="en">
                <a:solidFill>
                  <a:srgbClr val="80808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lang="</a:t>
            </a:r>
            <a:r>
              <a:rPr b="1" lang="en">
                <a:solidFill>
                  <a:srgbClr val="6A99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es</a:t>
            </a:r>
            <a:r>
              <a:rPr b="1" lang="en">
                <a:solidFill>
                  <a:srgbClr val="80808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>
              <a:solidFill>
                <a:srgbClr val="91B3E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b="1" lang="en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>
              <a:solidFill>
                <a:srgbClr val="91B3E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meta </a:t>
            </a:r>
            <a:r>
              <a:rPr b="1" lang="en">
                <a:solidFill>
                  <a:srgbClr val="80808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charset="</a:t>
            </a:r>
            <a:r>
              <a:rPr b="1" lang="en">
                <a:solidFill>
                  <a:srgbClr val="6A99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UTF-8</a:t>
            </a:r>
            <a:r>
              <a:rPr b="1" lang="en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>
              <a:solidFill>
                <a:srgbClr val="91B3E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b="1" lang="en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Título de la página</a:t>
            </a:r>
            <a:r>
              <a:rPr b="1" lang="en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b="1" lang="en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>
              <a:solidFill>
                <a:srgbClr val="91B3E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en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>
              <a:solidFill>
                <a:srgbClr val="91B3E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">
                <a:solidFill>
                  <a:srgbClr val="4B69C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>
              <a:solidFill>
                <a:srgbClr val="4B6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4B69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1" lang="en">
                <a:solidFill>
                  <a:srgbClr val="4B69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blue</a:t>
            </a:r>
            <a:r>
              <a:rPr b="1" lang="en">
                <a:solidFill>
                  <a:srgbClr val="4B69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rgbClr val="4B6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4B69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}</a:t>
            </a:r>
            <a:endParaRPr b="1" sz="500">
              <a:solidFill>
                <a:srgbClr val="4B6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en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>
              <a:solidFill>
                <a:srgbClr val="91B3E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b="1" lang="en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>
              <a:solidFill>
                <a:srgbClr val="91B3E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b="1" lang="en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>
              <a:solidFill>
                <a:srgbClr val="91B3E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5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/>
        </p:nvSpPr>
        <p:spPr>
          <a:xfrm>
            <a:off x="579050" y="2233200"/>
            <a:ext cx="7986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rgbClr val="F4F3E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Qué es CSS? Para qué sirve?</a:t>
            </a:r>
            <a:endParaRPr sz="3200">
              <a:solidFill>
                <a:srgbClr val="F4F3E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solidFill>
                <a:srgbClr val="F4F3E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4F3E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/>
        </p:nvSpPr>
        <p:spPr>
          <a:xfrm>
            <a:off x="1258900" y="2233200"/>
            <a:ext cx="6626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4F3E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3</a:t>
            </a:r>
            <a:r>
              <a:rPr lang="en" sz="3200">
                <a:solidFill>
                  <a:srgbClr val="F4F3E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. Usando el </a:t>
            </a:r>
            <a:r>
              <a:rPr lang="en" sz="3200">
                <a:highlight>
                  <a:srgbClr val="FFC83F"/>
                </a:highlight>
                <a:latin typeface="Poppins SemiBold"/>
                <a:ea typeface="Poppins SemiBold"/>
                <a:cs typeface="Poppins SemiBold"/>
                <a:sym typeface="Poppins SemiBold"/>
              </a:rPr>
              <a:t>atributo</a:t>
            </a:r>
            <a:r>
              <a:rPr lang="en" sz="3200">
                <a:solidFill>
                  <a:srgbClr val="F4F3EF"/>
                </a:solidFill>
                <a:highlight>
                  <a:srgbClr val="FFC83F"/>
                </a:highlight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" sz="3200">
                <a:highlight>
                  <a:srgbClr val="FFC83F"/>
                </a:highlight>
                <a:latin typeface="Poppins SemiBold"/>
                <a:ea typeface="Poppins SemiBold"/>
                <a:cs typeface="Poppins SemiBold"/>
                <a:sym typeface="Poppins SemiBold"/>
              </a:rPr>
              <a:t>style</a:t>
            </a:r>
            <a:endParaRPr sz="3200">
              <a:highlight>
                <a:srgbClr val="FFC83F"/>
              </a:highlight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/>
        </p:nvSpPr>
        <p:spPr>
          <a:xfrm>
            <a:off x="958475" y="556200"/>
            <a:ext cx="1344600" cy="190800"/>
          </a:xfrm>
          <a:prstGeom prst="rect">
            <a:avLst/>
          </a:prstGeom>
          <a:noFill/>
          <a:ln cap="flat" cmpd="sng" w="9525">
            <a:solidFill>
              <a:srgbClr val="1B1B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75" lIns="91425" spcFirstLastPara="1" rIns="0" wrap="square" tIns="18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Estructura básica</a:t>
            </a:r>
            <a:endParaRPr b="1" sz="1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6" name="Google Shape;186;p34"/>
          <p:cNvSpPr txBox="1"/>
          <p:nvPr/>
        </p:nvSpPr>
        <p:spPr>
          <a:xfrm>
            <a:off x="1811500" y="1488750"/>
            <a:ext cx="5031300" cy="18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solidFill>
                <a:srgbClr val="91B3E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91B3E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700">
                <a:solidFill>
                  <a:srgbClr val="4B69C6"/>
                </a:solidFill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b="1" lang="en" sz="17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style=</a:t>
            </a:r>
            <a:r>
              <a:rPr b="1" lang="en" sz="17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”color: blue”</a:t>
            </a:r>
            <a:r>
              <a:rPr b="1" lang="en" sz="1700">
                <a:solidFill>
                  <a:srgbClr val="91B3E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700">
              <a:solidFill>
                <a:srgbClr val="91B3E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91B3E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700">
                <a:solidFill>
                  <a:srgbClr val="1A1B26"/>
                </a:solidFill>
                <a:latin typeface="Courier New"/>
                <a:ea typeface="Courier New"/>
                <a:cs typeface="Courier New"/>
                <a:sym typeface="Courier New"/>
              </a:rPr>
              <a:t>Soy un párrafo azul :D</a:t>
            </a:r>
            <a:endParaRPr b="1" sz="1700">
              <a:solidFill>
                <a:srgbClr val="1A1B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91B3E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700">
                <a:solidFill>
                  <a:srgbClr val="4B69C6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" sz="1700">
                <a:solidFill>
                  <a:srgbClr val="91B3E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8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8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/>
          <p:nvPr/>
        </p:nvSpPr>
        <p:spPr>
          <a:xfrm>
            <a:off x="918925" y="2127475"/>
            <a:ext cx="7306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Para todas las entregas/trabajos</a:t>
            </a:r>
            <a:endParaRPr b="1" sz="3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vamos a crear un archivo CSS</a:t>
            </a:r>
            <a:endParaRPr b="1" sz="3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/>
          <p:nvPr/>
        </p:nvSpPr>
        <p:spPr>
          <a:xfrm>
            <a:off x="918925" y="2127475"/>
            <a:ext cx="7306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Por qué?</a:t>
            </a:r>
            <a:endParaRPr b="1" sz="3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"/>
          <p:cNvSpPr txBox="1"/>
          <p:nvPr/>
        </p:nvSpPr>
        <p:spPr>
          <a:xfrm>
            <a:off x="918925" y="2127475"/>
            <a:ext cx="7306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Es la opción más óptima y escalable en el largo plaz</a:t>
            </a:r>
            <a:r>
              <a:rPr b="1" lang="en" sz="3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o</a:t>
            </a:r>
            <a:endParaRPr b="1" sz="3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8"/>
          <p:cNvSpPr txBox="1"/>
          <p:nvPr/>
        </p:nvSpPr>
        <p:spPr>
          <a:xfrm>
            <a:off x="579000" y="2233200"/>
            <a:ext cx="7986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4F3E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Nuevas propiedades CSS</a:t>
            </a:r>
            <a:endParaRPr sz="3200">
              <a:solidFill>
                <a:srgbClr val="F4F3E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 txBox="1"/>
          <p:nvPr/>
        </p:nvSpPr>
        <p:spPr>
          <a:xfrm>
            <a:off x="579000" y="2233200"/>
            <a:ext cx="7986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4F3E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Color</a:t>
            </a:r>
            <a:endParaRPr sz="3200">
              <a:solidFill>
                <a:srgbClr val="F4F3E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12" name="Google Shape;212;p39"/>
          <p:cNvSpPr txBox="1"/>
          <p:nvPr/>
        </p:nvSpPr>
        <p:spPr>
          <a:xfrm>
            <a:off x="1585350" y="3627688"/>
            <a:ext cx="5973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sp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Aplica color a la tipografía usando...</a:t>
            </a:r>
            <a:endParaRPr sz="1600">
              <a:solidFill>
                <a:srgbClr val="FFFFFF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0"/>
          <p:cNvSpPr txBox="1"/>
          <p:nvPr/>
        </p:nvSpPr>
        <p:spPr>
          <a:xfrm>
            <a:off x="958475" y="556200"/>
            <a:ext cx="914700" cy="190800"/>
          </a:xfrm>
          <a:prstGeom prst="rect">
            <a:avLst/>
          </a:prstGeom>
          <a:noFill/>
          <a:ln cap="flat" cmpd="sng" w="9525">
            <a:solidFill>
              <a:srgbClr val="1B1B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75" lIns="91425" spcFirstLastPara="1" rIns="0" wrap="square" tIns="18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Reglas CSS</a:t>
            </a:r>
            <a:endParaRPr b="1" sz="1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8" name="Google Shape;218;p40"/>
          <p:cNvSpPr txBox="1"/>
          <p:nvPr/>
        </p:nvSpPr>
        <p:spPr>
          <a:xfrm>
            <a:off x="2755600" y="2312000"/>
            <a:ext cx="33774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accent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" sz="2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2300">
              <a:solidFill>
                <a:srgbClr val="4B69C6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2300">
                <a:solidFill>
                  <a:srgbClr val="A64D7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1" lang="en" sz="2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2300">
                <a:solidFill>
                  <a:srgbClr val="6AA84F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blue</a:t>
            </a:r>
            <a:r>
              <a:rPr b="1" lang="en" sz="2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300">
              <a:solidFill>
                <a:srgbClr val="4B69C6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300">
              <a:solidFill>
                <a:srgbClr val="4B69C6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9" name="Google Shape;219;p40"/>
          <p:cNvSpPr txBox="1"/>
          <p:nvPr/>
        </p:nvSpPr>
        <p:spPr>
          <a:xfrm>
            <a:off x="594150" y="934125"/>
            <a:ext cx="7955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333333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Colores por default</a:t>
            </a:r>
            <a:endParaRPr sz="2500">
              <a:solidFill>
                <a:srgbClr val="333333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20" name="Google Shape;220;p40"/>
          <p:cNvSpPr txBox="1"/>
          <p:nvPr/>
        </p:nvSpPr>
        <p:spPr>
          <a:xfrm>
            <a:off x="2137550" y="1435550"/>
            <a:ext cx="499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https://www.w3schools.com/cssref/css_colors.asp</a:t>
            </a:r>
            <a:endParaRPr u="sng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1"/>
          <p:cNvSpPr txBox="1"/>
          <p:nvPr/>
        </p:nvSpPr>
        <p:spPr>
          <a:xfrm>
            <a:off x="958475" y="556200"/>
            <a:ext cx="914700" cy="190800"/>
          </a:xfrm>
          <a:prstGeom prst="rect">
            <a:avLst/>
          </a:prstGeom>
          <a:noFill/>
          <a:ln cap="flat" cmpd="sng" w="9525">
            <a:solidFill>
              <a:srgbClr val="1B1B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75" lIns="91425" spcFirstLastPara="1" rIns="0" wrap="square" tIns="18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Reglas CSS</a:t>
            </a:r>
            <a:endParaRPr b="1" sz="1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6" name="Google Shape;226;p41"/>
          <p:cNvSpPr txBox="1"/>
          <p:nvPr/>
        </p:nvSpPr>
        <p:spPr>
          <a:xfrm>
            <a:off x="2755600" y="2312000"/>
            <a:ext cx="37098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accent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" sz="2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2300">
              <a:solidFill>
                <a:srgbClr val="4B69C6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2300">
                <a:solidFill>
                  <a:srgbClr val="A64D7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1" lang="en" sz="2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2300">
                <a:solidFill>
                  <a:srgbClr val="6A99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b="1" lang="en" sz="2300">
                <a:solidFill>
                  <a:srgbClr val="6AA84F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4b7863</a:t>
            </a:r>
            <a:r>
              <a:rPr b="1" lang="en" sz="2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300">
              <a:solidFill>
                <a:srgbClr val="4B69C6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300">
              <a:solidFill>
                <a:srgbClr val="4B69C6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7" name="Google Shape;227;p41"/>
          <p:cNvSpPr txBox="1"/>
          <p:nvPr/>
        </p:nvSpPr>
        <p:spPr>
          <a:xfrm>
            <a:off x="594150" y="934125"/>
            <a:ext cx="7955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333333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Colores HEX</a:t>
            </a:r>
            <a:endParaRPr sz="2500">
              <a:solidFill>
                <a:srgbClr val="333333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28" name="Google Shape;228;p41"/>
          <p:cNvSpPr txBox="1"/>
          <p:nvPr/>
        </p:nvSpPr>
        <p:spPr>
          <a:xfrm>
            <a:off x="2137550" y="1435550"/>
            <a:ext cx="499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1A1B26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https://www.w3schools.com/css/css_colors_hex.asp</a:t>
            </a:r>
            <a:endParaRPr u="sng">
              <a:solidFill>
                <a:srgbClr val="1A1B26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2"/>
          <p:cNvSpPr txBox="1"/>
          <p:nvPr/>
        </p:nvSpPr>
        <p:spPr>
          <a:xfrm>
            <a:off x="958475" y="556200"/>
            <a:ext cx="914700" cy="190800"/>
          </a:xfrm>
          <a:prstGeom prst="rect">
            <a:avLst/>
          </a:prstGeom>
          <a:noFill/>
          <a:ln cap="flat" cmpd="sng" w="9525">
            <a:solidFill>
              <a:srgbClr val="1B1B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75" lIns="91425" spcFirstLastPara="1" rIns="0" wrap="square" tIns="18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Reglas CSS</a:t>
            </a:r>
            <a:endParaRPr b="1" sz="1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4" name="Google Shape;234;p42"/>
          <p:cNvSpPr txBox="1"/>
          <p:nvPr/>
        </p:nvSpPr>
        <p:spPr>
          <a:xfrm>
            <a:off x="1970250" y="2312000"/>
            <a:ext cx="52806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accent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" sz="2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2300">
              <a:solidFill>
                <a:srgbClr val="4B69C6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2300">
                <a:solidFill>
                  <a:srgbClr val="A64D7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1" lang="en" sz="2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2300">
                <a:solidFill>
                  <a:srgbClr val="6A99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rgb(</a:t>
            </a:r>
            <a:r>
              <a:rPr b="1" lang="en" sz="2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40</a:t>
            </a:r>
            <a:r>
              <a:rPr b="1" lang="en" sz="23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2300">
                <a:solidFill>
                  <a:srgbClr val="6A99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82</a:t>
            </a:r>
            <a:r>
              <a:rPr b="1" lang="en" sz="23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2300">
                <a:solidFill>
                  <a:srgbClr val="6A99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32</a:t>
            </a:r>
            <a:r>
              <a:rPr b="1" lang="en" sz="2300">
                <a:solidFill>
                  <a:srgbClr val="6A99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2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300">
              <a:solidFill>
                <a:srgbClr val="4B69C6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300">
              <a:solidFill>
                <a:srgbClr val="4B69C6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5" name="Google Shape;235;p42"/>
          <p:cNvSpPr txBox="1"/>
          <p:nvPr/>
        </p:nvSpPr>
        <p:spPr>
          <a:xfrm>
            <a:off x="594150" y="934125"/>
            <a:ext cx="7955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333333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Colores RGB</a:t>
            </a:r>
            <a:endParaRPr sz="2500">
              <a:solidFill>
                <a:srgbClr val="333333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36" name="Google Shape;236;p42"/>
          <p:cNvSpPr txBox="1"/>
          <p:nvPr/>
        </p:nvSpPr>
        <p:spPr>
          <a:xfrm>
            <a:off x="2137550" y="1435550"/>
            <a:ext cx="499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1A1B26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https://www.w3schools.com/css/css_colors_rgb.asp</a:t>
            </a:r>
            <a:endParaRPr sz="1300" u="sng">
              <a:solidFill>
                <a:srgbClr val="1A1B26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958475" y="1620450"/>
            <a:ext cx="37752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1D1C1D"/>
                </a:solidFill>
                <a:highlight>
                  <a:srgbClr val="FFC83F"/>
                </a:highlight>
                <a:latin typeface="Poppins"/>
                <a:ea typeface="Poppins"/>
                <a:cs typeface="Poppins"/>
                <a:sym typeface="Poppins"/>
              </a:rPr>
              <a:t>CSS (Cascading Style Sheets)</a:t>
            </a:r>
            <a:r>
              <a:rPr lang="en" sz="18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 es un lenguaje de hojas de estilo utilizado para describir la presentación y el aspecto visual de un documento HTML.</a:t>
            </a:r>
            <a:endParaRPr sz="1800">
              <a:solidFill>
                <a:srgbClr val="1D1C1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1D1C1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5037600" y="1620450"/>
            <a:ext cx="35349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Sirve para controlar el </a:t>
            </a:r>
            <a:r>
              <a:rPr lang="en" sz="1800">
                <a:solidFill>
                  <a:srgbClr val="1D1C1D"/>
                </a:solidFill>
                <a:highlight>
                  <a:srgbClr val="FFC83F"/>
                </a:highlight>
                <a:latin typeface="Poppins"/>
                <a:ea typeface="Poppins"/>
                <a:cs typeface="Poppins"/>
                <a:sym typeface="Poppins"/>
              </a:rPr>
              <a:t>diseño, la apariencia</a:t>
            </a:r>
            <a:r>
              <a:rPr lang="en" sz="18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 y el formato de los elementos en una página web. </a:t>
            </a:r>
            <a:endParaRPr sz="1800">
              <a:solidFill>
                <a:srgbClr val="1D1C1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1D1C1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1D1C1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958475" y="556200"/>
            <a:ext cx="1002600" cy="190800"/>
          </a:xfrm>
          <a:prstGeom prst="rect">
            <a:avLst/>
          </a:prstGeom>
          <a:noFill/>
          <a:ln cap="flat" cmpd="sng" w="9525">
            <a:solidFill>
              <a:srgbClr val="1B1B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75" lIns="91425" spcFirstLastPara="1" rIns="0" wrap="square" tIns="18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¿Qué es CSS?</a:t>
            </a:r>
            <a:endParaRPr b="1" sz="1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"/>
          <p:cNvSpPr txBox="1"/>
          <p:nvPr/>
        </p:nvSpPr>
        <p:spPr>
          <a:xfrm>
            <a:off x="579000" y="2233200"/>
            <a:ext cx="7986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4F3E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background-color</a:t>
            </a:r>
            <a:endParaRPr sz="3200">
              <a:solidFill>
                <a:srgbClr val="F4F3E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42" name="Google Shape;242;p43"/>
          <p:cNvSpPr txBox="1"/>
          <p:nvPr/>
        </p:nvSpPr>
        <p:spPr>
          <a:xfrm>
            <a:off x="1585350" y="3627688"/>
            <a:ext cx="5973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sp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Aplica un color al fondo del elemento</a:t>
            </a:r>
            <a:endParaRPr sz="1600">
              <a:solidFill>
                <a:srgbClr val="FFFFFF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4"/>
          <p:cNvSpPr txBox="1"/>
          <p:nvPr/>
        </p:nvSpPr>
        <p:spPr>
          <a:xfrm>
            <a:off x="958475" y="556200"/>
            <a:ext cx="914700" cy="190800"/>
          </a:xfrm>
          <a:prstGeom prst="rect">
            <a:avLst/>
          </a:prstGeom>
          <a:noFill/>
          <a:ln cap="flat" cmpd="sng" w="9525">
            <a:solidFill>
              <a:srgbClr val="1B1B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75" lIns="91425" spcFirstLastPara="1" rIns="0" wrap="square" tIns="18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Reglas CSS</a:t>
            </a:r>
            <a:endParaRPr b="1" sz="1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8" name="Google Shape;248;p44"/>
          <p:cNvSpPr txBox="1"/>
          <p:nvPr/>
        </p:nvSpPr>
        <p:spPr>
          <a:xfrm>
            <a:off x="2137550" y="2312000"/>
            <a:ext cx="54090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accent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" sz="2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2300">
              <a:solidFill>
                <a:srgbClr val="4B69C6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2300">
                <a:solidFill>
                  <a:srgbClr val="A64D7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background-color</a:t>
            </a:r>
            <a:r>
              <a:rPr b="1" lang="en" sz="2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2300">
                <a:solidFill>
                  <a:srgbClr val="6AA84F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blue</a:t>
            </a:r>
            <a:r>
              <a:rPr b="1" lang="en" sz="2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300">
              <a:solidFill>
                <a:srgbClr val="4B69C6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300">
              <a:solidFill>
                <a:srgbClr val="4B69C6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9" name="Google Shape;249;p44"/>
          <p:cNvSpPr txBox="1"/>
          <p:nvPr/>
        </p:nvSpPr>
        <p:spPr>
          <a:xfrm>
            <a:off x="594150" y="934125"/>
            <a:ext cx="7955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333333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Podemos usar colores, HEX y RGB</a:t>
            </a:r>
            <a:endParaRPr sz="2500">
              <a:solidFill>
                <a:srgbClr val="333333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50" name="Google Shape;250;p44"/>
          <p:cNvSpPr txBox="1"/>
          <p:nvPr/>
        </p:nvSpPr>
        <p:spPr>
          <a:xfrm>
            <a:off x="2137550" y="1435550"/>
            <a:ext cx="499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https://www.w3schools.com/css/css_background.asp</a:t>
            </a:r>
            <a:endParaRPr u="sng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5"/>
          <p:cNvSpPr txBox="1"/>
          <p:nvPr/>
        </p:nvSpPr>
        <p:spPr>
          <a:xfrm>
            <a:off x="579000" y="2233200"/>
            <a:ext cx="7986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4F3E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text-align</a:t>
            </a:r>
            <a:endParaRPr sz="3200">
              <a:solidFill>
                <a:srgbClr val="F4F3E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56" name="Google Shape;256;p45"/>
          <p:cNvSpPr txBox="1"/>
          <p:nvPr/>
        </p:nvSpPr>
        <p:spPr>
          <a:xfrm>
            <a:off x="1585350" y="3627688"/>
            <a:ext cx="5973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sp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Alinea texto</a:t>
            </a:r>
            <a:endParaRPr sz="16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6"/>
          <p:cNvSpPr txBox="1"/>
          <p:nvPr/>
        </p:nvSpPr>
        <p:spPr>
          <a:xfrm>
            <a:off x="958475" y="556200"/>
            <a:ext cx="914700" cy="190800"/>
          </a:xfrm>
          <a:prstGeom prst="rect">
            <a:avLst/>
          </a:prstGeom>
          <a:noFill/>
          <a:ln cap="flat" cmpd="sng" w="9525">
            <a:solidFill>
              <a:srgbClr val="1B1B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75" lIns="91425" spcFirstLastPara="1" rIns="0" wrap="square" tIns="18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Reglas CSS</a:t>
            </a:r>
            <a:endParaRPr b="1" sz="1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2" name="Google Shape;262;p46"/>
          <p:cNvSpPr txBox="1"/>
          <p:nvPr/>
        </p:nvSpPr>
        <p:spPr>
          <a:xfrm>
            <a:off x="2318825" y="2616800"/>
            <a:ext cx="54090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accent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b="1" lang="en" sz="2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2300">
              <a:solidFill>
                <a:srgbClr val="4B69C6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2300">
                <a:solidFill>
                  <a:srgbClr val="A64D7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text-align</a:t>
            </a:r>
            <a:r>
              <a:rPr b="1" lang="en" sz="2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2300">
                <a:solidFill>
                  <a:srgbClr val="6AA84F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center</a:t>
            </a:r>
            <a:r>
              <a:rPr b="1" lang="en" sz="2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300">
              <a:solidFill>
                <a:srgbClr val="4B69C6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300">
              <a:solidFill>
                <a:srgbClr val="4B69C6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3" name="Google Shape;263;p46"/>
          <p:cNvSpPr txBox="1"/>
          <p:nvPr/>
        </p:nvSpPr>
        <p:spPr>
          <a:xfrm>
            <a:off x="594150" y="934125"/>
            <a:ext cx="7955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333333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text-align</a:t>
            </a:r>
            <a:endParaRPr sz="2500">
              <a:solidFill>
                <a:srgbClr val="333333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64" name="Google Shape;264;p46"/>
          <p:cNvSpPr txBox="1"/>
          <p:nvPr/>
        </p:nvSpPr>
        <p:spPr>
          <a:xfrm>
            <a:off x="2137550" y="1435550"/>
            <a:ext cx="499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https://www.</a:t>
            </a:r>
            <a:r>
              <a:rPr lang="en" u="sng"/>
              <a:t>w</a:t>
            </a:r>
            <a:r>
              <a:rPr lang="en" u="sng"/>
              <a:t>3schools.com/cssref/pr_text_text-align.ASP</a:t>
            </a:r>
            <a:endParaRPr u="sng"/>
          </a:p>
        </p:txBody>
      </p:sp>
      <p:sp>
        <p:nvSpPr>
          <p:cNvPr id="265" name="Google Shape;265;p46"/>
          <p:cNvSpPr txBox="1"/>
          <p:nvPr/>
        </p:nvSpPr>
        <p:spPr>
          <a:xfrm>
            <a:off x="3137450" y="183575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left | right | center | justify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7"/>
          <p:cNvSpPr txBox="1"/>
          <p:nvPr/>
        </p:nvSpPr>
        <p:spPr>
          <a:xfrm>
            <a:off x="579000" y="2233200"/>
            <a:ext cx="7986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4F3E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font-size</a:t>
            </a:r>
            <a:endParaRPr sz="3200">
              <a:solidFill>
                <a:srgbClr val="F4F3E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71" name="Google Shape;271;p47"/>
          <p:cNvSpPr txBox="1"/>
          <p:nvPr/>
        </p:nvSpPr>
        <p:spPr>
          <a:xfrm>
            <a:off x="1585350" y="3620138"/>
            <a:ext cx="5973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sp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Modifica el tamaño de la tipografía</a:t>
            </a:r>
            <a:endParaRPr sz="16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8"/>
          <p:cNvSpPr txBox="1"/>
          <p:nvPr/>
        </p:nvSpPr>
        <p:spPr>
          <a:xfrm>
            <a:off x="958475" y="556200"/>
            <a:ext cx="914700" cy="190800"/>
          </a:xfrm>
          <a:prstGeom prst="rect">
            <a:avLst/>
          </a:prstGeom>
          <a:noFill/>
          <a:ln cap="flat" cmpd="sng" w="9525">
            <a:solidFill>
              <a:srgbClr val="1B1B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75" lIns="91425" spcFirstLastPara="1" rIns="0" wrap="square" tIns="18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Reglas CSS</a:t>
            </a:r>
            <a:endParaRPr b="1" sz="1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7" name="Google Shape;277;p48"/>
          <p:cNvSpPr txBox="1"/>
          <p:nvPr/>
        </p:nvSpPr>
        <p:spPr>
          <a:xfrm>
            <a:off x="2552950" y="2443100"/>
            <a:ext cx="54090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accent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b="1" lang="en" sz="2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2300">
              <a:solidFill>
                <a:srgbClr val="4B69C6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2300">
                <a:solidFill>
                  <a:srgbClr val="A64D7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font-size</a:t>
            </a:r>
            <a:r>
              <a:rPr b="1" lang="en" sz="2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2300">
                <a:solidFill>
                  <a:srgbClr val="6AA84F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24px</a:t>
            </a:r>
            <a:r>
              <a:rPr b="1" lang="en" sz="2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300">
              <a:solidFill>
                <a:srgbClr val="4B69C6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300">
              <a:solidFill>
                <a:srgbClr val="4B69C6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8" name="Google Shape;278;p48"/>
          <p:cNvSpPr txBox="1"/>
          <p:nvPr/>
        </p:nvSpPr>
        <p:spPr>
          <a:xfrm>
            <a:off x="594150" y="934125"/>
            <a:ext cx="7955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333333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Usando píxeles</a:t>
            </a:r>
            <a:endParaRPr sz="2500">
              <a:solidFill>
                <a:srgbClr val="333333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79" name="Google Shape;279;p48"/>
          <p:cNvSpPr txBox="1"/>
          <p:nvPr/>
        </p:nvSpPr>
        <p:spPr>
          <a:xfrm>
            <a:off x="2137550" y="1435550"/>
            <a:ext cx="499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https://www.w3schools.com/css/css_font_size.asp</a:t>
            </a:r>
            <a:endParaRPr b="1" u="sng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 txBox="1"/>
          <p:nvPr/>
        </p:nvSpPr>
        <p:spPr>
          <a:xfrm>
            <a:off x="579000" y="2233200"/>
            <a:ext cx="7986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4F3E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font-family</a:t>
            </a:r>
            <a:endParaRPr sz="3200">
              <a:solidFill>
                <a:srgbClr val="F4F3E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85" name="Google Shape;285;p49"/>
          <p:cNvSpPr txBox="1"/>
          <p:nvPr/>
        </p:nvSpPr>
        <p:spPr>
          <a:xfrm>
            <a:off x="1585350" y="3620138"/>
            <a:ext cx="5973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sp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Modifica la familia tipográfica</a:t>
            </a:r>
            <a:endParaRPr sz="16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0"/>
          <p:cNvSpPr txBox="1"/>
          <p:nvPr/>
        </p:nvSpPr>
        <p:spPr>
          <a:xfrm>
            <a:off x="958475" y="556200"/>
            <a:ext cx="914700" cy="190800"/>
          </a:xfrm>
          <a:prstGeom prst="rect">
            <a:avLst/>
          </a:prstGeom>
          <a:noFill/>
          <a:ln cap="flat" cmpd="sng" w="9525">
            <a:solidFill>
              <a:srgbClr val="1B1B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75" lIns="91425" spcFirstLastPara="1" rIns="0" wrap="square" tIns="18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Reglas CSS</a:t>
            </a:r>
            <a:endParaRPr b="1" sz="1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1" name="Google Shape;291;p50"/>
          <p:cNvSpPr txBox="1"/>
          <p:nvPr/>
        </p:nvSpPr>
        <p:spPr>
          <a:xfrm>
            <a:off x="2379225" y="2443100"/>
            <a:ext cx="54090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accent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b="1" lang="en" sz="2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2300">
              <a:solidFill>
                <a:srgbClr val="4B69C6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2300">
                <a:solidFill>
                  <a:srgbClr val="A64D7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font-family</a:t>
            </a:r>
            <a:r>
              <a:rPr b="1" lang="en" sz="2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2300">
                <a:solidFill>
                  <a:srgbClr val="6AA84F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Arial</a:t>
            </a:r>
            <a:r>
              <a:rPr b="1" lang="en" sz="2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300">
              <a:solidFill>
                <a:srgbClr val="4B69C6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300">
              <a:solidFill>
                <a:srgbClr val="4B69C6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2" name="Google Shape;292;p50"/>
          <p:cNvSpPr txBox="1"/>
          <p:nvPr/>
        </p:nvSpPr>
        <p:spPr>
          <a:xfrm>
            <a:off x="594150" y="934125"/>
            <a:ext cx="7955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333333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Le pasamos una tipografía</a:t>
            </a:r>
            <a:endParaRPr sz="2500">
              <a:solidFill>
                <a:srgbClr val="333333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93" name="Google Shape;293;p50"/>
          <p:cNvSpPr txBox="1"/>
          <p:nvPr/>
        </p:nvSpPr>
        <p:spPr>
          <a:xfrm>
            <a:off x="1858000" y="1435550"/>
            <a:ext cx="555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https://www.w3schools.com/cssref/pr_font_font-family.asp</a:t>
            </a:r>
            <a:endParaRPr b="1" u="sng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1"/>
          <p:cNvSpPr txBox="1"/>
          <p:nvPr/>
        </p:nvSpPr>
        <p:spPr>
          <a:xfrm>
            <a:off x="918925" y="2127475"/>
            <a:ext cx="7306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¿Qué pasa si la tipografía</a:t>
            </a:r>
            <a:endParaRPr b="1" sz="3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no está en la PC del usuario?</a:t>
            </a:r>
            <a:endParaRPr b="1" sz="3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2"/>
          <p:cNvSpPr txBox="1"/>
          <p:nvPr/>
        </p:nvSpPr>
        <p:spPr>
          <a:xfrm>
            <a:off x="958475" y="556200"/>
            <a:ext cx="914700" cy="190800"/>
          </a:xfrm>
          <a:prstGeom prst="rect">
            <a:avLst/>
          </a:prstGeom>
          <a:noFill/>
          <a:ln cap="flat" cmpd="sng" w="9525">
            <a:solidFill>
              <a:srgbClr val="1B1B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75" lIns="91425" spcFirstLastPara="1" rIns="0" wrap="square" tIns="18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Reglas CSS</a:t>
            </a:r>
            <a:endParaRPr b="1" sz="1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4" name="Google Shape;304;p52"/>
          <p:cNvSpPr txBox="1"/>
          <p:nvPr/>
        </p:nvSpPr>
        <p:spPr>
          <a:xfrm>
            <a:off x="365025" y="2008650"/>
            <a:ext cx="86556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accent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b="1" lang="en" sz="2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2300">
              <a:solidFill>
                <a:srgbClr val="4B69C6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2300">
                <a:solidFill>
                  <a:srgbClr val="A64D7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font-family</a:t>
            </a:r>
            <a:r>
              <a:rPr b="1" lang="en" sz="2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2300">
                <a:solidFill>
                  <a:srgbClr val="6AA84F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Arial</a:t>
            </a:r>
            <a:r>
              <a:rPr b="1" lang="en" sz="2300">
                <a:solidFill>
                  <a:schemeClr val="accent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2300">
                <a:solidFill>
                  <a:srgbClr val="6AA84F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Helvetica</a:t>
            </a:r>
            <a:r>
              <a:rPr b="1" lang="en" sz="2300">
                <a:solidFill>
                  <a:schemeClr val="accent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2300">
                <a:solidFill>
                  <a:srgbClr val="6AA84F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sans-serif</a:t>
            </a:r>
            <a:r>
              <a:rPr b="1" lang="en" sz="2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300">
              <a:solidFill>
                <a:srgbClr val="4B69C6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300">
              <a:solidFill>
                <a:srgbClr val="4B69C6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5" name="Google Shape;305;p52"/>
          <p:cNvSpPr txBox="1"/>
          <p:nvPr/>
        </p:nvSpPr>
        <p:spPr>
          <a:xfrm>
            <a:off x="3656850" y="1524275"/>
            <a:ext cx="1830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33333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Si no está…</a:t>
            </a:r>
            <a:endParaRPr sz="1500">
              <a:solidFill>
                <a:srgbClr val="333333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306" name="Google Shape;306;p52"/>
          <p:cNvCxnSpPr>
            <a:stCxn id="305" idx="2"/>
          </p:cNvCxnSpPr>
          <p:nvPr/>
        </p:nvCxnSpPr>
        <p:spPr>
          <a:xfrm>
            <a:off x="4572000" y="1939775"/>
            <a:ext cx="412800" cy="326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7" name="Google Shape;307;p52"/>
          <p:cNvCxnSpPr>
            <a:endCxn id="305" idx="2"/>
          </p:cNvCxnSpPr>
          <p:nvPr/>
        </p:nvCxnSpPr>
        <p:spPr>
          <a:xfrm flipH="1" rot="10800000">
            <a:off x="4214400" y="1939775"/>
            <a:ext cx="357600" cy="29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8" name="Google Shape;308;p52"/>
          <p:cNvSpPr txBox="1"/>
          <p:nvPr/>
        </p:nvSpPr>
        <p:spPr>
          <a:xfrm>
            <a:off x="5668400" y="1562050"/>
            <a:ext cx="1830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33333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Si no está…</a:t>
            </a:r>
            <a:endParaRPr sz="1500">
              <a:solidFill>
                <a:srgbClr val="333333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309" name="Google Shape;309;p52"/>
          <p:cNvCxnSpPr>
            <a:stCxn id="308" idx="2"/>
          </p:cNvCxnSpPr>
          <p:nvPr/>
        </p:nvCxnSpPr>
        <p:spPr>
          <a:xfrm>
            <a:off x="6583550" y="1977550"/>
            <a:ext cx="412800" cy="326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0" name="Google Shape;310;p52"/>
          <p:cNvCxnSpPr>
            <a:endCxn id="308" idx="2"/>
          </p:cNvCxnSpPr>
          <p:nvPr/>
        </p:nvCxnSpPr>
        <p:spPr>
          <a:xfrm flipH="1" rot="10800000">
            <a:off x="6225950" y="1977550"/>
            <a:ext cx="357600" cy="29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1" name="Google Shape;311;p52"/>
          <p:cNvSpPr txBox="1"/>
          <p:nvPr/>
        </p:nvSpPr>
        <p:spPr>
          <a:xfrm>
            <a:off x="1135500" y="3451675"/>
            <a:ext cx="6873000" cy="10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A1B26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Podemos pasarle un listado de tipografías a utilizar </a:t>
            </a:r>
            <a:r>
              <a:rPr lang="en" sz="1600">
                <a:solidFill>
                  <a:srgbClr val="1A1B26"/>
                </a:solidFill>
                <a:highlight>
                  <a:srgbClr val="FFC83F"/>
                </a:highlight>
                <a:latin typeface="Inter SemiBold"/>
                <a:ea typeface="Inter SemiBold"/>
                <a:cs typeface="Inter SemiBold"/>
                <a:sym typeface="Inter SemiBold"/>
              </a:rPr>
              <a:t>SEPARADAS por coma.</a:t>
            </a:r>
            <a:r>
              <a:rPr lang="en" sz="1600">
                <a:solidFill>
                  <a:srgbClr val="1A1B26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 En caso de que no encuentre una, busca la </a:t>
            </a:r>
            <a:r>
              <a:rPr lang="en" sz="1600">
                <a:solidFill>
                  <a:srgbClr val="1A1B26"/>
                </a:solidFill>
                <a:highlight>
                  <a:srgbClr val="FFC83F"/>
                </a:highlight>
                <a:latin typeface="Inter SemiBold"/>
                <a:ea typeface="Inter SemiBold"/>
                <a:cs typeface="Inter SemiBold"/>
                <a:sym typeface="Inter SemiBold"/>
              </a:rPr>
              <a:t>siguiente en el listado.</a:t>
            </a:r>
            <a:endParaRPr sz="1600">
              <a:solidFill>
                <a:srgbClr val="1A1B26"/>
              </a:solidFill>
              <a:highlight>
                <a:srgbClr val="FFC83F"/>
              </a:highlight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1933050" y="2048400"/>
            <a:ext cx="5277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1B1B1B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Con CSS vamos a escribir una serie de “reglas” que modifican los estilos de las etiquetas en un HTML</a:t>
            </a:r>
            <a:endParaRPr sz="2800">
              <a:solidFill>
                <a:srgbClr val="1B1B1B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3"/>
          <p:cNvSpPr txBox="1"/>
          <p:nvPr/>
        </p:nvSpPr>
        <p:spPr>
          <a:xfrm>
            <a:off x="958475" y="556200"/>
            <a:ext cx="914700" cy="190800"/>
          </a:xfrm>
          <a:prstGeom prst="rect">
            <a:avLst/>
          </a:prstGeom>
          <a:noFill/>
          <a:ln cap="flat" cmpd="sng" w="9525">
            <a:solidFill>
              <a:srgbClr val="1B1B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75" lIns="91425" spcFirstLastPara="1" rIns="0" wrap="square" tIns="18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Reglas CSS</a:t>
            </a:r>
            <a:endParaRPr b="1" sz="1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17" name="Google Shape;317;p53"/>
          <p:cNvSpPr txBox="1"/>
          <p:nvPr/>
        </p:nvSpPr>
        <p:spPr>
          <a:xfrm>
            <a:off x="488400" y="2008650"/>
            <a:ext cx="86556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accent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b="1" lang="en" sz="2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2300">
              <a:solidFill>
                <a:srgbClr val="4B69C6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2300">
                <a:solidFill>
                  <a:srgbClr val="A64D7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font-family</a:t>
            </a:r>
            <a:r>
              <a:rPr b="1" lang="en" sz="2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2300">
                <a:solidFill>
                  <a:srgbClr val="6AA84F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“Times New Roman”</a:t>
            </a:r>
            <a:r>
              <a:rPr b="1" lang="en" sz="2300">
                <a:solidFill>
                  <a:schemeClr val="accent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2300">
                <a:solidFill>
                  <a:srgbClr val="6AA84F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Arial</a:t>
            </a:r>
            <a:r>
              <a:rPr b="1" lang="en" sz="2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300">
              <a:solidFill>
                <a:srgbClr val="4B69C6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300">
              <a:solidFill>
                <a:srgbClr val="4B69C6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8" name="Google Shape;318;p53"/>
          <p:cNvSpPr txBox="1"/>
          <p:nvPr/>
        </p:nvSpPr>
        <p:spPr>
          <a:xfrm>
            <a:off x="1135500" y="3451675"/>
            <a:ext cx="6873000" cy="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A1B26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Si el nombre de la familia tipográfica posee espacios, se recomienda envolver el nombre en </a:t>
            </a:r>
            <a:r>
              <a:rPr lang="en" sz="1600">
                <a:solidFill>
                  <a:srgbClr val="1A1B26"/>
                </a:solidFill>
                <a:highlight>
                  <a:srgbClr val="FFC83F"/>
                </a:highlight>
                <a:latin typeface="Inter SemiBold"/>
                <a:ea typeface="Inter SemiBold"/>
                <a:cs typeface="Inter SemiBold"/>
                <a:sym typeface="Inter SemiBold"/>
              </a:rPr>
              <a:t>comillas simples/dobles.</a:t>
            </a:r>
            <a:endParaRPr sz="1600">
              <a:solidFill>
                <a:srgbClr val="1A1B26"/>
              </a:solidFill>
              <a:highlight>
                <a:srgbClr val="FFC83F"/>
              </a:highlight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4"/>
          <p:cNvSpPr txBox="1"/>
          <p:nvPr/>
        </p:nvSpPr>
        <p:spPr>
          <a:xfrm>
            <a:off x="579000" y="2233200"/>
            <a:ext cx="7986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4F3E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text-decoration</a:t>
            </a:r>
            <a:endParaRPr sz="3200">
              <a:solidFill>
                <a:srgbClr val="F4F3E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24" name="Google Shape;324;p54"/>
          <p:cNvSpPr txBox="1"/>
          <p:nvPr/>
        </p:nvSpPr>
        <p:spPr>
          <a:xfrm>
            <a:off x="1585350" y="3620138"/>
            <a:ext cx="5973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sp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Modifica la apariencia del texto</a:t>
            </a:r>
            <a:endParaRPr sz="16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5"/>
          <p:cNvSpPr txBox="1"/>
          <p:nvPr/>
        </p:nvSpPr>
        <p:spPr>
          <a:xfrm>
            <a:off x="958475" y="556200"/>
            <a:ext cx="914700" cy="190800"/>
          </a:xfrm>
          <a:prstGeom prst="rect">
            <a:avLst/>
          </a:prstGeom>
          <a:noFill/>
          <a:ln cap="flat" cmpd="sng" w="9525">
            <a:solidFill>
              <a:srgbClr val="1B1B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75" lIns="91425" spcFirstLastPara="1" rIns="0" wrap="square" tIns="18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Reglas CSS</a:t>
            </a:r>
            <a:endParaRPr b="1" sz="1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0" name="Google Shape;330;p55"/>
          <p:cNvSpPr txBox="1"/>
          <p:nvPr/>
        </p:nvSpPr>
        <p:spPr>
          <a:xfrm>
            <a:off x="1693075" y="2616800"/>
            <a:ext cx="66603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accent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b="1" lang="en" sz="2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2300">
              <a:solidFill>
                <a:srgbClr val="4B69C6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2300">
                <a:solidFill>
                  <a:srgbClr val="A64D7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text-decoration</a:t>
            </a:r>
            <a:r>
              <a:rPr b="1" lang="en" sz="2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2300">
                <a:solidFill>
                  <a:srgbClr val="6AA84F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line-through</a:t>
            </a:r>
            <a:r>
              <a:rPr b="1" lang="en" sz="2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300">
              <a:solidFill>
                <a:srgbClr val="4B69C6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300">
              <a:solidFill>
                <a:srgbClr val="4B69C6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1" name="Google Shape;331;p55"/>
          <p:cNvSpPr txBox="1"/>
          <p:nvPr/>
        </p:nvSpPr>
        <p:spPr>
          <a:xfrm>
            <a:off x="722525" y="934125"/>
            <a:ext cx="7955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333333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text-decoration</a:t>
            </a:r>
            <a:endParaRPr sz="2500">
              <a:solidFill>
                <a:srgbClr val="333333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32" name="Google Shape;332;p55"/>
          <p:cNvSpPr txBox="1"/>
          <p:nvPr/>
        </p:nvSpPr>
        <p:spPr>
          <a:xfrm>
            <a:off x="2026625" y="1435550"/>
            <a:ext cx="534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https://www.w3schools.com/cssref/pr_text_text-decoration.asp</a:t>
            </a:r>
            <a:endParaRPr u="sng"/>
          </a:p>
        </p:txBody>
      </p:sp>
      <p:sp>
        <p:nvSpPr>
          <p:cNvPr id="333" name="Google Shape;333;p55"/>
          <p:cNvSpPr txBox="1"/>
          <p:nvPr/>
        </p:nvSpPr>
        <p:spPr>
          <a:xfrm>
            <a:off x="2288500" y="1835750"/>
            <a:ext cx="4698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none | line-through | underline | overline | etc..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6"/>
          <p:cNvSpPr txBox="1"/>
          <p:nvPr/>
        </p:nvSpPr>
        <p:spPr>
          <a:xfrm>
            <a:off x="918925" y="2127475"/>
            <a:ext cx="7306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Más selectores CSS</a:t>
            </a:r>
            <a:endParaRPr b="1" sz="3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7"/>
          <p:cNvSpPr txBox="1"/>
          <p:nvPr/>
        </p:nvSpPr>
        <p:spPr>
          <a:xfrm>
            <a:off x="958475" y="556200"/>
            <a:ext cx="914700" cy="190800"/>
          </a:xfrm>
          <a:prstGeom prst="rect">
            <a:avLst/>
          </a:prstGeom>
          <a:noFill/>
          <a:ln cap="flat" cmpd="sng" w="9525">
            <a:solidFill>
              <a:srgbClr val="1B1B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75" lIns="91425" spcFirstLastPara="1" rIns="0" wrap="square" tIns="18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Reglas CSS</a:t>
            </a:r>
            <a:endParaRPr b="1" sz="1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44" name="Google Shape;344;p57"/>
          <p:cNvSpPr txBox="1"/>
          <p:nvPr/>
        </p:nvSpPr>
        <p:spPr>
          <a:xfrm>
            <a:off x="2433275" y="2322225"/>
            <a:ext cx="66603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accent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b="1" lang="en" sz="2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2300">
              <a:solidFill>
                <a:srgbClr val="4B69C6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2300">
                <a:solidFill>
                  <a:srgbClr val="A64D7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n" sz="2300">
                <a:solidFill>
                  <a:srgbClr val="A64D7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ext-align</a:t>
            </a:r>
            <a:r>
              <a:rPr b="1" lang="en" sz="2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2300">
                <a:solidFill>
                  <a:srgbClr val="6AA84F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center</a:t>
            </a:r>
            <a:r>
              <a:rPr b="1" lang="en" sz="2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300">
              <a:solidFill>
                <a:srgbClr val="4B69C6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300">
              <a:solidFill>
                <a:srgbClr val="4B69C6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5" name="Google Shape;345;p57"/>
          <p:cNvSpPr txBox="1"/>
          <p:nvPr/>
        </p:nvSpPr>
        <p:spPr>
          <a:xfrm>
            <a:off x="714975" y="1122950"/>
            <a:ext cx="7955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333333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Selector de </a:t>
            </a:r>
            <a:r>
              <a:rPr lang="en" sz="2500">
                <a:solidFill>
                  <a:srgbClr val="333333"/>
                </a:solidFill>
                <a:highlight>
                  <a:srgbClr val="FFC83F"/>
                </a:highlight>
                <a:latin typeface="Poppins SemiBold"/>
                <a:ea typeface="Poppins SemiBold"/>
                <a:cs typeface="Poppins SemiBold"/>
                <a:sym typeface="Poppins SemiBold"/>
              </a:rPr>
              <a:t>etiqueta</a:t>
            </a:r>
            <a:endParaRPr sz="2500">
              <a:solidFill>
                <a:srgbClr val="333333"/>
              </a:solidFill>
              <a:highlight>
                <a:srgbClr val="FFC83F"/>
              </a:highlight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8"/>
          <p:cNvSpPr txBox="1"/>
          <p:nvPr/>
        </p:nvSpPr>
        <p:spPr>
          <a:xfrm>
            <a:off x="1047325" y="1740600"/>
            <a:ext cx="70494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4F3E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¿Qué pasa si queremos</a:t>
            </a:r>
            <a:endParaRPr sz="3200">
              <a:solidFill>
                <a:srgbClr val="F4F3E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4F3E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modificar un elemento en específico?</a:t>
            </a:r>
            <a:endParaRPr sz="3200">
              <a:solidFill>
                <a:srgbClr val="F4F3E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9"/>
          <p:cNvSpPr txBox="1"/>
          <p:nvPr/>
        </p:nvSpPr>
        <p:spPr>
          <a:xfrm>
            <a:off x="1047325" y="1740600"/>
            <a:ext cx="70494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4F3E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Y si existiera una manera de identificar un elemento dentro de todo nuestro documento…?</a:t>
            </a:r>
            <a:endParaRPr sz="3200">
              <a:solidFill>
                <a:srgbClr val="F4F3E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0"/>
          <p:cNvSpPr txBox="1"/>
          <p:nvPr/>
        </p:nvSpPr>
        <p:spPr>
          <a:xfrm>
            <a:off x="958475" y="556200"/>
            <a:ext cx="914700" cy="190800"/>
          </a:xfrm>
          <a:prstGeom prst="rect">
            <a:avLst/>
          </a:prstGeom>
          <a:noFill/>
          <a:ln cap="flat" cmpd="sng" w="9525">
            <a:solidFill>
              <a:srgbClr val="1B1B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75" lIns="91425" spcFirstLastPara="1" rIns="0" wrap="square" tIns="18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Reglas CSS</a:t>
            </a:r>
            <a:endParaRPr b="1" sz="1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61" name="Google Shape;361;p60"/>
          <p:cNvSpPr txBox="1"/>
          <p:nvPr/>
        </p:nvSpPr>
        <p:spPr>
          <a:xfrm>
            <a:off x="1676100" y="2322225"/>
            <a:ext cx="5791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7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h1 </a:t>
            </a:r>
            <a:r>
              <a:rPr b="1" lang="en" sz="1700">
                <a:solidFill>
                  <a:srgbClr val="80808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en" sz="1700">
                <a:solidFill>
                  <a:srgbClr val="80808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b="1" lang="en" sz="1700">
                <a:solidFill>
                  <a:srgbClr val="6A99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principal</a:t>
            </a:r>
            <a:r>
              <a:rPr b="1" lang="en" sz="170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7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Título de la página</a:t>
            </a:r>
            <a:r>
              <a:rPr b="1" lang="en" sz="17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7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en" sz="17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2600">
              <a:solidFill>
                <a:schemeClr val="accent5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2" name="Google Shape;362;p60"/>
          <p:cNvSpPr txBox="1"/>
          <p:nvPr/>
        </p:nvSpPr>
        <p:spPr>
          <a:xfrm>
            <a:off x="594150" y="1334425"/>
            <a:ext cx="7955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333333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Atributo</a:t>
            </a:r>
            <a:r>
              <a:rPr lang="en" sz="2500">
                <a:solidFill>
                  <a:srgbClr val="333333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" sz="2500">
                <a:solidFill>
                  <a:srgbClr val="333333"/>
                </a:solidFill>
                <a:highlight>
                  <a:srgbClr val="FFC83F"/>
                </a:highlight>
                <a:latin typeface="Poppins SemiBold"/>
                <a:ea typeface="Poppins SemiBold"/>
                <a:cs typeface="Poppins SemiBold"/>
                <a:sym typeface="Poppins SemiBold"/>
              </a:rPr>
              <a:t>id</a:t>
            </a:r>
            <a:endParaRPr sz="2500">
              <a:solidFill>
                <a:srgbClr val="333333"/>
              </a:solidFill>
              <a:highlight>
                <a:srgbClr val="FFC83F"/>
              </a:highlight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1"/>
          <p:cNvSpPr txBox="1"/>
          <p:nvPr/>
        </p:nvSpPr>
        <p:spPr>
          <a:xfrm>
            <a:off x="958475" y="556200"/>
            <a:ext cx="914700" cy="190800"/>
          </a:xfrm>
          <a:prstGeom prst="rect">
            <a:avLst/>
          </a:prstGeom>
          <a:noFill/>
          <a:ln cap="flat" cmpd="sng" w="9525">
            <a:solidFill>
              <a:srgbClr val="1B1B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75" lIns="91425" spcFirstLastPara="1" rIns="0" wrap="square" tIns="18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Reglas CSS</a:t>
            </a:r>
            <a:endParaRPr b="1" sz="1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68" name="Google Shape;368;p61"/>
          <p:cNvSpPr txBox="1"/>
          <p:nvPr/>
        </p:nvSpPr>
        <p:spPr>
          <a:xfrm>
            <a:off x="5399700" y="2408975"/>
            <a:ext cx="579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h1 </a:t>
            </a:r>
            <a:r>
              <a:rPr b="1" lang="en">
                <a:solidFill>
                  <a:srgbClr val="80808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id="</a:t>
            </a:r>
            <a:r>
              <a:rPr b="1" lang="en">
                <a:solidFill>
                  <a:srgbClr val="6A99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principal</a:t>
            </a:r>
            <a:r>
              <a:rPr b="1" lang="en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Título</a:t>
            </a:r>
            <a:r>
              <a:rPr b="1" lang="en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en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2300">
              <a:solidFill>
                <a:schemeClr val="accent5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9" name="Google Shape;369;p61"/>
          <p:cNvSpPr txBox="1"/>
          <p:nvPr/>
        </p:nvSpPr>
        <p:spPr>
          <a:xfrm>
            <a:off x="1145500" y="1274000"/>
            <a:ext cx="2177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333333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Atributo </a:t>
            </a:r>
            <a:r>
              <a:rPr lang="en" sz="2500">
                <a:solidFill>
                  <a:srgbClr val="333333"/>
                </a:solidFill>
                <a:highlight>
                  <a:srgbClr val="FFC83F"/>
                </a:highlight>
                <a:latin typeface="Poppins SemiBold"/>
                <a:ea typeface="Poppins SemiBold"/>
                <a:cs typeface="Poppins SemiBold"/>
                <a:sym typeface="Poppins SemiBold"/>
              </a:rPr>
              <a:t>id</a:t>
            </a:r>
            <a:endParaRPr sz="2500">
              <a:solidFill>
                <a:srgbClr val="333333"/>
              </a:solidFill>
              <a:highlight>
                <a:srgbClr val="FFC83F"/>
              </a:highlight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70" name="Google Shape;370;p61"/>
          <p:cNvSpPr txBox="1"/>
          <p:nvPr/>
        </p:nvSpPr>
        <p:spPr>
          <a:xfrm>
            <a:off x="1145500" y="2016625"/>
            <a:ext cx="4010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Puede utilizarse para </a:t>
            </a:r>
            <a:r>
              <a:rPr lang="en">
                <a:highlight>
                  <a:srgbClr val="FFC83F"/>
                </a:highlight>
              </a:rPr>
              <a:t>identificar</a:t>
            </a:r>
            <a:r>
              <a:rPr lang="en"/>
              <a:t> párrafos, encabezados o incluso imágenes.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highlight>
                  <a:srgbClr val="FFC83F"/>
                </a:highlight>
              </a:rPr>
              <a:t>No debe repetirse un mismo ID</a:t>
            </a:r>
            <a:r>
              <a:rPr lang="en"/>
              <a:t>, ya que son únicos en todo el documento.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 pueden utilizar </a:t>
            </a:r>
            <a:r>
              <a:rPr lang="en">
                <a:highlight>
                  <a:srgbClr val="FFC83F"/>
                </a:highlight>
              </a:rPr>
              <a:t>espacios, comas o caracteres especiales</a:t>
            </a:r>
            <a:r>
              <a:rPr lang="en">
                <a:highlight>
                  <a:srgbClr val="FFC83F"/>
                </a:highlight>
              </a:rPr>
              <a:t>.</a:t>
            </a:r>
            <a:endParaRPr>
              <a:highlight>
                <a:srgbClr val="FFC83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2"/>
          <p:cNvSpPr txBox="1"/>
          <p:nvPr/>
        </p:nvSpPr>
        <p:spPr>
          <a:xfrm>
            <a:off x="958475" y="556200"/>
            <a:ext cx="914700" cy="190800"/>
          </a:xfrm>
          <a:prstGeom prst="rect">
            <a:avLst/>
          </a:prstGeom>
          <a:noFill/>
          <a:ln cap="flat" cmpd="sng" w="9525">
            <a:solidFill>
              <a:srgbClr val="1B1B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75" lIns="91425" spcFirstLastPara="1" rIns="0" wrap="square" tIns="18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Reglas CSS</a:t>
            </a:r>
            <a:endParaRPr b="1" sz="1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76" name="Google Shape;376;p62"/>
          <p:cNvSpPr txBox="1"/>
          <p:nvPr/>
        </p:nvSpPr>
        <p:spPr>
          <a:xfrm>
            <a:off x="2446525" y="2322225"/>
            <a:ext cx="57918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7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h1 </a:t>
            </a:r>
            <a:r>
              <a:rPr b="1" lang="en" sz="1700">
                <a:solidFill>
                  <a:srgbClr val="80808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id="</a:t>
            </a:r>
            <a:r>
              <a:rPr b="1" lang="en" sz="1700">
                <a:solidFill>
                  <a:srgbClr val="6A99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principal</a:t>
            </a:r>
            <a:r>
              <a:rPr b="1" lang="en" sz="170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7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Título</a:t>
            </a:r>
            <a:r>
              <a:rPr b="1" lang="en" sz="17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7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en" sz="17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700">
              <a:solidFill>
                <a:srgbClr val="91B3E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7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h2 </a:t>
            </a:r>
            <a:r>
              <a:rPr b="1" lang="en" sz="1700">
                <a:solidFill>
                  <a:srgbClr val="80808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id="</a:t>
            </a:r>
            <a:r>
              <a:rPr b="1" lang="en" sz="1700">
                <a:solidFill>
                  <a:srgbClr val="6A99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principal</a:t>
            </a:r>
            <a:r>
              <a:rPr b="1" lang="en" sz="170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7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n" sz="1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Otro título</a:t>
            </a:r>
            <a:r>
              <a:rPr b="1" lang="en" sz="17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7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b="1" lang="en" sz="17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700">
              <a:solidFill>
                <a:srgbClr val="91B3E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7" name="Google Shape;377;p62"/>
          <p:cNvSpPr txBox="1"/>
          <p:nvPr/>
        </p:nvSpPr>
        <p:spPr>
          <a:xfrm>
            <a:off x="594150" y="1334425"/>
            <a:ext cx="7955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333333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Esto </a:t>
            </a:r>
            <a:r>
              <a:rPr lang="en" sz="2500">
                <a:solidFill>
                  <a:srgbClr val="333333"/>
                </a:solidFill>
                <a:highlight>
                  <a:srgbClr val="FFC83F"/>
                </a:highlight>
                <a:latin typeface="Poppins SemiBold"/>
                <a:ea typeface="Poppins SemiBold"/>
                <a:cs typeface="Poppins SemiBold"/>
                <a:sym typeface="Poppins SemiBold"/>
              </a:rPr>
              <a:t>NO</a:t>
            </a:r>
            <a:r>
              <a:rPr lang="en" sz="2500">
                <a:solidFill>
                  <a:srgbClr val="333333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es válido</a:t>
            </a:r>
            <a:endParaRPr sz="2500">
              <a:solidFill>
                <a:srgbClr val="333333"/>
              </a:solidFill>
              <a:highlight>
                <a:srgbClr val="FFC83F"/>
              </a:highlight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1423950" y="2048400"/>
            <a:ext cx="6296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1B1B1B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Esas reglas, mediante selectores, nos van a permitir modificar la estética del documento HTML.</a:t>
            </a:r>
            <a:endParaRPr sz="2800">
              <a:solidFill>
                <a:srgbClr val="1B1B1B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3"/>
          <p:cNvSpPr txBox="1"/>
          <p:nvPr/>
        </p:nvSpPr>
        <p:spPr>
          <a:xfrm>
            <a:off x="1047325" y="1740600"/>
            <a:ext cx="70494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Este mismo atributo podemos utilizarlo en CSS para modificar un solo elemento</a:t>
            </a:r>
            <a:endParaRPr b="1" sz="32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4F3E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4"/>
          <p:cNvSpPr txBox="1"/>
          <p:nvPr/>
        </p:nvSpPr>
        <p:spPr>
          <a:xfrm>
            <a:off x="958475" y="556200"/>
            <a:ext cx="914700" cy="190800"/>
          </a:xfrm>
          <a:prstGeom prst="rect">
            <a:avLst/>
          </a:prstGeom>
          <a:noFill/>
          <a:ln cap="flat" cmpd="sng" w="9525">
            <a:solidFill>
              <a:srgbClr val="1B1B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75" lIns="91425" spcFirstLastPara="1" rIns="0" wrap="square" tIns="18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Reglas CSS</a:t>
            </a:r>
            <a:endParaRPr b="1" sz="1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8" name="Google Shape;388;p64"/>
          <p:cNvSpPr txBox="1"/>
          <p:nvPr/>
        </p:nvSpPr>
        <p:spPr>
          <a:xfrm>
            <a:off x="594150" y="1092750"/>
            <a:ext cx="7955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333333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Selector por</a:t>
            </a:r>
            <a:r>
              <a:rPr lang="en" sz="2500">
                <a:solidFill>
                  <a:srgbClr val="333333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" sz="2500">
                <a:solidFill>
                  <a:srgbClr val="333333"/>
                </a:solidFill>
                <a:highlight>
                  <a:srgbClr val="FFC83F"/>
                </a:highlight>
                <a:latin typeface="Poppins SemiBold"/>
                <a:ea typeface="Poppins SemiBold"/>
                <a:cs typeface="Poppins SemiBold"/>
                <a:sym typeface="Poppins SemiBold"/>
              </a:rPr>
              <a:t>id</a:t>
            </a:r>
            <a:endParaRPr sz="2500">
              <a:solidFill>
                <a:srgbClr val="333333"/>
              </a:solidFill>
              <a:highlight>
                <a:srgbClr val="FFC83F"/>
              </a:highlight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89" name="Google Shape;389;p64"/>
          <p:cNvSpPr txBox="1"/>
          <p:nvPr/>
        </p:nvSpPr>
        <p:spPr>
          <a:xfrm>
            <a:off x="1826575" y="1473300"/>
            <a:ext cx="6276300" cy="39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rgbClr val="91B3E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91B3E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600">
                <a:solidFill>
                  <a:srgbClr val="4B69C6"/>
                </a:solidFill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en" sz="1600">
                <a:solidFill>
                  <a:srgbClr val="91B3E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600">
              <a:solidFill>
                <a:srgbClr val="91B3E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91B3E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#titulo</a:t>
            </a:r>
            <a:r>
              <a:rPr b="1" lang="en" sz="1600">
                <a:solidFill>
                  <a:srgbClr val="4B69C6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600">
              <a:solidFill>
                <a:srgbClr val="4B6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4B69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1600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1" lang="en" sz="1600">
                <a:solidFill>
                  <a:srgbClr val="4B69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6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blue</a:t>
            </a:r>
            <a:r>
              <a:rPr b="1" lang="en" sz="1600">
                <a:solidFill>
                  <a:srgbClr val="4B69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600">
              <a:solidFill>
                <a:srgbClr val="4B6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4B69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}</a:t>
            </a:r>
            <a:endParaRPr b="1" sz="700">
              <a:solidFill>
                <a:srgbClr val="4B6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91B3E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600">
                <a:solidFill>
                  <a:srgbClr val="4B69C6"/>
                </a:solidFill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en" sz="1600">
                <a:solidFill>
                  <a:srgbClr val="91B3E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600">
              <a:solidFill>
                <a:srgbClr val="91B3E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91B3E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600">
                <a:solidFill>
                  <a:srgbClr val="91B3E0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br>
              <a:rPr b="1" lang="en" sz="1600">
                <a:solidFill>
                  <a:srgbClr val="91B3E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91B3E0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b="1" lang="en" sz="1600">
                <a:solidFill>
                  <a:srgbClr val="4B69C6"/>
                </a:solidFill>
                <a:latin typeface="Courier New"/>
                <a:ea typeface="Courier New"/>
                <a:cs typeface="Courier New"/>
                <a:sym typeface="Courier New"/>
              </a:rPr>
              <a:t>h1 </a:t>
            </a:r>
            <a:r>
              <a:rPr b="1" lang="en" sz="16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id="</a:t>
            </a:r>
            <a:r>
              <a:rPr b="1" lang="en" sz="16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titulo</a:t>
            </a:r>
            <a:r>
              <a:rPr b="1" lang="en" sz="1600">
                <a:solidFill>
                  <a:srgbClr val="AAAAAA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600">
                <a:solidFill>
                  <a:srgbClr val="91B3E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n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Título</a:t>
            </a:r>
            <a:r>
              <a:rPr b="1" lang="en" sz="1600">
                <a:solidFill>
                  <a:srgbClr val="91B3E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600">
                <a:solidFill>
                  <a:srgbClr val="4B69C6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en" sz="1600">
                <a:solidFill>
                  <a:srgbClr val="91B3E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300">
              <a:solidFill>
                <a:srgbClr val="91B3E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91B3E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b="1" sz="1600">
              <a:solidFill>
                <a:srgbClr val="91B3E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7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7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5"/>
          <p:cNvSpPr txBox="1"/>
          <p:nvPr/>
        </p:nvSpPr>
        <p:spPr>
          <a:xfrm>
            <a:off x="1047325" y="1740600"/>
            <a:ext cx="70494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¿Qué pasa si queremos</a:t>
            </a:r>
            <a:endParaRPr b="1" sz="32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modificar a más de un elemento</a:t>
            </a:r>
            <a:endParaRPr b="1" sz="32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con la misma regla?</a:t>
            </a:r>
            <a:endParaRPr b="1" sz="32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6"/>
          <p:cNvSpPr txBox="1"/>
          <p:nvPr/>
        </p:nvSpPr>
        <p:spPr>
          <a:xfrm>
            <a:off x="958475" y="556200"/>
            <a:ext cx="914700" cy="190800"/>
          </a:xfrm>
          <a:prstGeom prst="rect">
            <a:avLst/>
          </a:prstGeom>
          <a:noFill/>
          <a:ln cap="flat" cmpd="sng" w="9525">
            <a:solidFill>
              <a:srgbClr val="1B1B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75" lIns="91425" spcFirstLastPara="1" rIns="0" wrap="square" tIns="18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Reglas CSS</a:t>
            </a:r>
            <a:endParaRPr b="1" sz="1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00" name="Google Shape;400;p66"/>
          <p:cNvSpPr txBox="1"/>
          <p:nvPr/>
        </p:nvSpPr>
        <p:spPr>
          <a:xfrm>
            <a:off x="2977775" y="2050375"/>
            <a:ext cx="54090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accent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b="1" lang="en" sz="2300">
                <a:solidFill>
                  <a:schemeClr val="accent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1, </a:t>
            </a:r>
            <a:r>
              <a:rPr b="1" lang="en" sz="2300">
                <a:solidFill>
                  <a:schemeClr val="accent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b="1" lang="en" sz="2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2300">
              <a:solidFill>
                <a:srgbClr val="4B69C6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2300">
                <a:solidFill>
                  <a:srgbClr val="A64D7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1" lang="en" sz="2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2300">
                <a:solidFill>
                  <a:srgbClr val="6AA84F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b="1" lang="en" sz="2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300">
              <a:solidFill>
                <a:srgbClr val="4B69C6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300">
              <a:solidFill>
                <a:srgbClr val="4B69C6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1" name="Google Shape;401;p66"/>
          <p:cNvSpPr txBox="1"/>
          <p:nvPr/>
        </p:nvSpPr>
        <p:spPr>
          <a:xfrm>
            <a:off x="1570500" y="3708475"/>
            <a:ext cx="6003000" cy="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Para poder seleccionar más de un elemento, debemos </a:t>
            </a:r>
            <a:r>
              <a:rPr lang="en" sz="1600">
                <a:solidFill>
                  <a:srgbClr val="333333"/>
                </a:solidFill>
                <a:highlight>
                  <a:srgbClr val="FFC83F"/>
                </a:highlight>
                <a:latin typeface="Inter SemiBold"/>
                <a:ea typeface="Inter SemiBold"/>
                <a:cs typeface="Inter SemiBold"/>
                <a:sym typeface="Inter SemiBold"/>
              </a:rPr>
              <a:t>escribir una coma (,)</a:t>
            </a:r>
            <a:r>
              <a:rPr lang="en" sz="1600">
                <a:solidFill>
                  <a:srgbClr val="333333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 después de cada etiqueta</a:t>
            </a:r>
            <a:endParaRPr sz="1600">
              <a:solidFill>
                <a:srgbClr val="333333"/>
              </a:solidFill>
              <a:highlight>
                <a:srgbClr val="0036F7"/>
              </a:highlight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7"/>
          <p:cNvSpPr txBox="1"/>
          <p:nvPr/>
        </p:nvSpPr>
        <p:spPr>
          <a:xfrm>
            <a:off x="958475" y="556200"/>
            <a:ext cx="914700" cy="190800"/>
          </a:xfrm>
          <a:prstGeom prst="rect">
            <a:avLst/>
          </a:prstGeom>
          <a:noFill/>
          <a:ln cap="flat" cmpd="sng" w="9525">
            <a:solidFill>
              <a:srgbClr val="1B1B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75" lIns="91425" spcFirstLastPara="1" rIns="0" wrap="square" tIns="18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Reglas CSS</a:t>
            </a:r>
            <a:endParaRPr b="1" sz="1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07" name="Google Shape;407;p67"/>
          <p:cNvSpPr txBox="1"/>
          <p:nvPr/>
        </p:nvSpPr>
        <p:spPr>
          <a:xfrm>
            <a:off x="1991400" y="1921975"/>
            <a:ext cx="6309300" cy="18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accent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h1, h2, h3, h4</a:t>
            </a:r>
            <a:r>
              <a:rPr b="1" lang="en" sz="2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2300">
              <a:solidFill>
                <a:srgbClr val="4B69C6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2300">
                <a:solidFill>
                  <a:srgbClr val="A64D7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1" lang="en" sz="2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2300">
                <a:solidFill>
                  <a:srgbClr val="6AA84F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#424242</a:t>
            </a:r>
            <a:r>
              <a:rPr b="1" lang="en" sz="2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300">
              <a:solidFill>
                <a:srgbClr val="4B69C6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2300">
                <a:solidFill>
                  <a:srgbClr val="A64D7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1" lang="en" sz="2300">
                <a:solidFill>
                  <a:srgbClr val="A64D7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ont-size</a:t>
            </a:r>
            <a:r>
              <a:rPr b="1" lang="en" sz="2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2300">
                <a:solidFill>
                  <a:srgbClr val="6A99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28px</a:t>
            </a:r>
            <a:r>
              <a:rPr b="1" lang="en" sz="2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300">
              <a:solidFill>
                <a:srgbClr val="4B69C6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2300">
                <a:solidFill>
                  <a:srgbClr val="A64D7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text-decoration</a:t>
            </a:r>
            <a:r>
              <a:rPr b="1" lang="en" sz="2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2300">
                <a:solidFill>
                  <a:srgbClr val="6A99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underline</a:t>
            </a:r>
            <a:r>
              <a:rPr b="1" lang="en" sz="2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300">
              <a:solidFill>
                <a:srgbClr val="4B69C6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300">
              <a:solidFill>
                <a:srgbClr val="4B69C6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8"/>
          <p:cNvSpPr txBox="1"/>
          <p:nvPr/>
        </p:nvSpPr>
        <p:spPr>
          <a:xfrm>
            <a:off x="1047325" y="2233200"/>
            <a:ext cx="7049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Clases en CSS</a:t>
            </a:r>
            <a:endParaRPr b="1" sz="32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9"/>
          <p:cNvSpPr txBox="1"/>
          <p:nvPr/>
        </p:nvSpPr>
        <p:spPr>
          <a:xfrm>
            <a:off x="958475" y="556200"/>
            <a:ext cx="914700" cy="190800"/>
          </a:xfrm>
          <a:prstGeom prst="rect">
            <a:avLst/>
          </a:prstGeom>
          <a:noFill/>
          <a:ln cap="flat" cmpd="sng" w="9525">
            <a:solidFill>
              <a:srgbClr val="1B1B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75" lIns="91425" spcFirstLastPara="1" rIns="0" wrap="square" tIns="18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Reglas CSS</a:t>
            </a:r>
            <a:endParaRPr b="1" sz="1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8" name="Google Shape;418;p69"/>
          <p:cNvSpPr txBox="1"/>
          <p:nvPr/>
        </p:nvSpPr>
        <p:spPr>
          <a:xfrm>
            <a:off x="2323725" y="1921975"/>
            <a:ext cx="6309300" cy="18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accent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.titulo</a:t>
            </a:r>
            <a:r>
              <a:rPr b="1" lang="en" sz="2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2300">
              <a:solidFill>
                <a:srgbClr val="4B69C6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2300">
                <a:solidFill>
                  <a:srgbClr val="A64D7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1" lang="en" sz="2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2300">
                <a:solidFill>
                  <a:srgbClr val="6AA84F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#424242</a:t>
            </a:r>
            <a:r>
              <a:rPr b="1" lang="en" sz="2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300">
              <a:solidFill>
                <a:srgbClr val="4B69C6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2300">
                <a:solidFill>
                  <a:srgbClr val="A64D7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font-size</a:t>
            </a:r>
            <a:r>
              <a:rPr b="1" lang="en" sz="2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2300">
                <a:solidFill>
                  <a:srgbClr val="6A99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28px</a:t>
            </a:r>
            <a:r>
              <a:rPr b="1" lang="en" sz="2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300">
              <a:solidFill>
                <a:srgbClr val="4B69C6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2300">
                <a:solidFill>
                  <a:srgbClr val="A64D7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text-decoration</a:t>
            </a:r>
            <a:r>
              <a:rPr b="1" lang="en" sz="2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2300">
                <a:solidFill>
                  <a:srgbClr val="6A99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underline</a:t>
            </a:r>
            <a:r>
              <a:rPr b="1" lang="en" sz="2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300">
              <a:solidFill>
                <a:srgbClr val="4B69C6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300">
              <a:solidFill>
                <a:srgbClr val="4B69C6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0"/>
          <p:cNvSpPr txBox="1"/>
          <p:nvPr/>
        </p:nvSpPr>
        <p:spPr>
          <a:xfrm>
            <a:off x="958475" y="556200"/>
            <a:ext cx="914700" cy="190800"/>
          </a:xfrm>
          <a:prstGeom prst="rect">
            <a:avLst/>
          </a:prstGeom>
          <a:noFill/>
          <a:ln cap="flat" cmpd="sng" w="9525">
            <a:solidFill>
              <a:srgbClr val="1B1B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75" lIns="91425" spcFirstLastPara="1" rIns="0" wrap="square" tIns="18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Reglas CSS</a:t>
            </a:r>
            <a:endParaRPr b="1" sz="1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24" name="Google Shape;424;p70"/>
          <p:cNvSpPr txBox="1"/>
          <p:nvPr/>
        </p:nvSpPr>
        <p:spPr>
          <a:xfrm>
            <a:off x="1932775" y="2465700"/>
            <a:ext cx="5791800" cy="17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9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h2 </a:t>
            </a:r>
            <a:r>
              <a:rPr b="1" lang="en" sz="1900">
                <a:solidFill>
                  <a:srgbClr val="80808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900">
                <a:solidFill>
                  <a:srgbClr val="80808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b="1" lang="en" sz="1900">
                <a:solidFill>
                  <a:srgbClr val="6A99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titulo</a:t>
            </a:r>
            <a:r>
              <a:rPr b="1" lang="en" sz="190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9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n" sz="19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Soy un </a:t>
            </a:r>
            <a:r>
              <a:rPr b="1" lang="en" sz="19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título</a:t>
            </a:r>
            <a:r>
              <a:rPr b="1" lang="en" sz="19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9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b="1" lang="en" sz="19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900">
              <a:solidFill>
                <a:srgbClr val="91B3E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9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h3 </a:t>
            </a:r>
            <a:r>
              <a:rPr b="1" lang="en" sz="1900">
                <a:solidFill>
                  <a:srgbClr val="80808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class="</a:t>
            </a:r>
            <a:r>
              <a:rPr b="1" lang="en" sz="1900">
                <a:solidFill>
                  <a:srgbClr val="6A99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titulo</a:t>
            </a:r>
            <a:r>
              <a:rPr b="1" lang="en" sz="190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9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n" sz="19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Soy un título</a:t>
            </a:r>
            <a:r>
              <a:rPr b="1" lang="en" sz="19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9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h3</a:t>
            </a:r>
            <a:r>
              <a:rPr b="1" lang="en" sz="19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900">
              <a:solidFill>
                <a:srgbClr val="91B3E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9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h4 </a:t>
            </a:r>
            <a:r>
              <a:rPr b="1" lang="en" sz="1900">
                <a:solidFill>
                  <a:srgbClr val="80808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class="</a:t>
            </a:r>
            <a:r>
              <a:rPr b="1" lang="en" sz="1900">
                <a:solidFill>
                  <a:srgbClr val="6A99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titulo</a:t>
            </a:r>
            <a:r>
              <a:rPr b="1" lang="en" sz="190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9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n" sz="19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Soy un título</a:t>
            </a:r>
            <a:r>
              <a:rPr b="1" lang="en" sz="19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9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h4</a:t>
            </a:r>
            <a:r>
              <a:rPr b="1" lang="en" sz="19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900">
              <a:solidFill>
                <a:srgbClr val="91B3E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91B3E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5" name="Google Shape;425;p70"/>
          <p:cNvSpPr txBox="1"/>
          <p:nvPr/>
        </p:nvSpPr>
        <p:spPr>
          <a:xfrm>
            <a:off x="594150" y="805725"/>
            <a:ext cx="7955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333333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Clases en CSS</a:t>
            </a:r>
            <a:endParaRPr sz="2500">
              <a:solidFill>
                <a:srgbClr val="333333"/>
              </a:solidFill>
              <a:highlight>
                <a:srgbClr val="FFC83F"/>
              </a:highlight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26" name="Google Shape;426;p70"/>
          <p:cNvSpPr txBox="1"/>
          <p:nvPr/>
        </p:nvSpPr>
        <p:spPr>
          <a:xfrm>
            <a:off x="1721575" y="1375125"/>
            <a:ext cx="6003000" cy="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Es un atributo que, a diferencia del ID, </a:t>
            </a:r>
            <a:r>
              <a:rPr lang="en" sz="1600">
                <a:solidFill>
                  <a:srgbClr val="333333"/>
                </a:solidFill>
                <a:highlight>
                  <a:srgbClr val="FFC83F"/>
                </a:highlight>
                <a:latin typeface="Inter SemiBold"/>
                <a:ea typeface="Inter SemiBold"/>
                <a:cs typeface="Inter SemiBold"/>
                <a:sym typeface="Inter SemiBold"/>
              </a:rPr>
              <a:t>lo podemos repetir</a:t>
            </a:r>
            <a:endParaRPr sz="1600">
              <a:solidFill>
                <a:srgbClr val="333333"/>
              </a:solidFill>
              <a:highlight>
                <a:srgbClr val="FFC83F"/>
              </a:highlight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marcando así a una o varias etiquetas.</a:t>
            </a:r>
            <a:endParaRPr sz="1600">
              <a:solidFill>
                <a:srgbClr val="333333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1" name="Google Shape;431;p71"/>
          <p:cNvPicPr preferRelativeResize="0"/>
          <p:nvPr/>
        </p:nvPicPr>
        <p:blipFill>
          <a:blip r:embed="rId4">
            <a:alphaModFix amt="61000"/>
          </a:blip>
          <a:stretch>
            <a:fillRect/>
          </a:stretch>
        </p:blipFill>
        <p:spPr>
          <a:xfrm>
            <a:off x="8717275" y="4861150"/>
            <a:ext cx="274320" cy="129941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71"/>
          <p:cNvSpPr txBox="1"/>
          <p:nvPr/>
        </p:nvSpPr>
        <p:spPr>
          <a:xfrm>
            <a:off x="958475" y="556200"/>
            <a:ext cx="1386300" cy="190800"/>
          </a:xfrm>
          <a:prstGeom prst="rect">
            <a:avLst/>
          </a:prstGeom>
          <a:noFill/>
          <a:ln cap="flat" cmpd="sng" w="9525">
            <a:solidFill>
              <a:srgbClr val="F4F3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75" lIns="91425" spcFirstLastPara="1" rIns="0" wrap="square" tIns="18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4F3EF"/>
                </a:solidFill>
                <a:latin typeface="Poppins"/>
                <a:ea typeface="Poppins"/>
                <a:cs typeface="Poppins"/>
                <a:sym typeface="Poppins"/>
              </a:rPr>
              <a:t>Ejercicios prácticos</a:t>
            </a:r>
            <a:endParaRPr sz="1000">
              <a:solidFill>
                <a:srgbClr val="F4F3E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33" name="Google Shape;433;p71"/>
          <p:cNvSpPr txBox="1"/>
          <p:nvPr/>
        </p:nvSpPr>
        <p:spPr>
          <a:xfrm>
            <a:off x="958475" y="1162425"/>
            <a:ext cx="7229700" cy="20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spAutoFit/>
          </a:bodyPr>
          <a:lstStyle/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4F3EF"/>
              </a:buClr>
              <a:buSzPts val="1400"/>
              <a:buFont typeface="Poppins"/>
              <a:buChar char="●"/>
            </a:pPr>
            <a:r>
              <a:rPr lang="en">
                <a:solidFill>
                  <a:srgbClr val="1B1B1B"/>
                </a:solidFill>
                <a:highlight>
                  <a:srgbClr val="FFC83F"/>
                </a:highlight>
                <a:latin typeface="Poppins"/>
                <a:ea typeface="Poppins"/>
                <a:cs typeface="Poppins"/>
                <a:sym typeface="Poppins"/>
              </a:rPr>
              <a:t>Ejercicio: </a:t>
            </a:r>
            <a:r>
              <a:rPr lang="en">
                <a:solidFill>
                  <a:srgbClr val="1B1B1B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Agregar estilos al ejercicio que pedimos la clase pasada usando:</a:t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○"/>
            </a:pPr>
            <a:r>
              <a:rPr lang="en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Ids</a:t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○"/>
            </a:pPr>
            <a:r>
              <a:rPr lang="en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Clases</a:t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○"/>
            </a:pPr>
            <a:r>
              <a:rPr lang="en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Selectores por etiqueta</a:t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○"/>
            </a:pPr>
            <a:r>
              <a:rPr lang="en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Usando colores (los que vienen por default, RGB y hexadecimales)</a:t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○"/>
            </a:pPr>
            <a:r>
              <a:rPr lang="en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Un archivo .css</a:t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○"/>
            </a:pPr>
            <a:r>
              <a:rPr lang="en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NO está permitido usar la etiqueta o el atributo style.</a:t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B1B"/>
        </a:solidFill>
      </p:bgPr>
    </p:bg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8" name="Google Shape;438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4800" y="2272288"/>
            <a:ext cx="914400" cy="598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/>
        </p:nvSpPr>
        <p:spPr>
          <a:xfrm>
            <a:off x="594200" y="2233200"/>
            <a:ext cx="7955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4F3E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“</a:t>
            </a:r>
            <a:r>
              <a:rPr lang="en" sz="3200">
                <a:solidFill>
                  <a:schemeClr val="dk1"/>
                </a:solidFill>
                <a:highlight>
                  <a:srgbClr val="FFC83F"/>
                </a:highlight>
                <a:latin typeface="Poppins SemiBold"/>
                <a:ea typeface="Poppins SemiBold"/>
                <a:cs typeface="Poppins SemiBold"/>
                <a:sym typeface="Poppins SemiBold"/>
              </a:rPr>
              <a:t>Párrafo</a:t>
            </a:r>
            <a:r>
              <a:rPr lang="en" sz="3200">
                <a:solidFill>
                  <a:srgbClr val="F4F3E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, quiero que seas </a:t>
            </a:r>
            <a:r>
              <a:rPr lang="en" sz="3200">
                <a:highlight>
                  <a:srgbClr val="FFC83F"/>
                </a:highlight>
                <a:latin typeface="Poppins SemiBold"/>
                <a:ea typeface="Poppins SemiBold"/>
                <a:cs typeface="Poppins SemiBold"/>
                <a:sym typeface="Poppins SemiBold"/>
              </a:rPr>
              <a:t>azul</a:t>
            </a:r>
            <a:r>
              <a:rPr lang="en" sz="3200">
                <a:solidFill>
                  <a:srgbClr val="F4F3E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.”</a:t>
            </a:r>
            <a:endParaRPr sz="3200">
              <a:solidFill>
                <a:srgbClr val="F4F3E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1585350" y="3627688"/>
            <a:ext cx="5973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sp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Esto es una regla CSS</a:t>
            </a:r>
            <a:endParaRPr sz="1600">
              <a:solidFill>
                <a:srgbClr val="FFFFFF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0"/>
          <p:cNvGrpSpPr/>
          <p:nvPr/>
        </p:nvGrpSpPr>
        <p:grpSpPr>
          <a:xfrm>
            <a:off x="1462562" y="826441"/>
            <a:ext cx="6294246" cy="3490614"/>
            <a:chOff x="851963" y="579225"/>
            <a:chExt cx="7234765" cy="4012200"/>
          </a:xfrm>
        </p:grpSpPr>
        <p:sp>
          <p:nvSpPr>
            <p:cNvPr id="102" name="Google Shape;102;p20"/>
            <p:cNvSpPr/>
            <p:nvPr/>
          </p:nvSpPr>
          <p:spPr>
            <a:xfrm>
              <a:off x="1088250" y="3706200"/>
              <a:ext cx="2792400" cy="50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0"/>
            <p:cNvSpPr/>
            <p:nvPr/>
          </p:nvSpPr>
          <p:spPr>
            <a:xfrm>
              <a:off x="4003925" y="913725"/>
              <a:ext cx="1653000" cy="4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0"/>
            <p:cNvSpPr/>
            <p:nvPr/>
          </p:nvSpPr>
          <p:spPr>
            <a:xfrm>
              <a:off x="5759500" y="3757525"/>
              <a:ext cx="1929900" cy="4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05" name="Google Shape;105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51963" y="579225"/>
              <a:ext cx="7234765" cy="4012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/>
        </p:nvSpPr>
        <p:spPr>
          <a:xfrm>
            <a:off x="1933050" y="2233200"/>
            <a:ext cx="5277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1B1B1B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Estas reglas pueden reutilizarse y aplicarse a muchas etiquetas.</a:t>
            </a:r>
            <a:endParaRPr sz="2800">
              <a:solidFill>
                <a:srgbClr val="1B1B1B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/>
          <p:nvPr/>
        </p:nvSpPr>
        <p:spPr>
          <a:xfrm>
            <a:off x="5498475" y="3361025"/>
            <a:ext cx="1631400" cy="37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1873100" y="3361025"/>
            <a:ext cx="2220600" cy="37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8875" y="803875"/>
            <a:ext cx="5639699" cy="312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 txBox="1"/>
          <p:nvPr/>
        </p:nvSpPr>
        <p:spPr>
          <a:xfrm>
            <a:off x="1585350" y="4133738"/>
            <a:ext cx="5973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sp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Tenemos una regla que modifica a VARIOS elementos HTML</a:t>
            </a:r>
            <a:endParaRPr sz="1600">
              <a:solidFill>
                <a:srgbClr val="FFFFFF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