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Inter"/>
      <p:regular r:id="rId46"/>
      <p:bold r:id="rId47"/>
    </p:embeddedFont>
    <p:embeddedFont>
      <p:font typeface="Poppins"/>
      <p:regular r:id="rId48"/>
      <p:bold r:id="rId49"/>
      <p:italic r:id="rId50"/>
      <p:boldItalic r:id="rId51"/>
    </p:embeddedFont>
    <p:embeddedFont>
      <p:font typeface="Poppins Medium"/>
      <p:regular r:id="rId52"/>
      <p:bold r:id="rId53"/>
      <p:italic r:id="rId54"/>
      <p:boldItalic r:id="rId55"/>
    </p:embeddedFont>
    <p:embeddedFont>
      <p:font typeface="Poppins SemiBold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50">
          <p15:clr>
            <a:srgbClr val="A4A3A4"/>
          </p15:clr>
        </p15:guide>
        <p15:guide id="2" orient="horz" pos="2880">
          <p15:clr>
            <a:srgbClr val="9AA0A6"/>
          </p15:clr>
        </p15:guide>
        <p15:guide id="3" pos="5400">
          <p15:clr>
            <a:srgbClr val="9AA0A6"/>
          </p15:clr>
        </p15:guide>
        <p15:guide id="4" pos="604">
          <p15:clr>
            <a:srgbClr val="747775"/>
          </p15:clr>
        </p15:guide>
        <p15:guide id="5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50" orient="horz"/>
        <p:guide pos="2880" orient="horz"/>
        <p:guide pos="5400"/>
        <p:guide pos="604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Inter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oppins-regular.fntdata"/><Relationship Id="rId47" Type="http://schemas.openxmlformats.org/officeDocument/2006/relationships/font" Target="fonts/Inter-bold.fntdata"/><Relationship Id="rId49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oppins-boldItalic.fntdata"/><Relationship Id="rId50" Type="http://schemas.openxmlformats.org/officeDocument/2006/relationships/font" Target="fonts/Poppins-italic.fntdata"/><Relationship Id="rId53" Type="http://schemas.openxmlformats.org/officeDocument/2006/relationships/font" Target="fonts/PoppinsMedium-bold.fntdata"/><Relationship Id="rId52" Type="http://schemas.openxmlformats.org/officeDocument/2006/relationships/font" Target="fonts/PoppinsMedium-regular.fntdata"/><Relationship Id="rId11" Type="http://schemas.openxmlformats.org/officeDocument/2006/relationships/slide" Target="slides/slide6.xml"/><Relationship Id="rId55" Type="http://schemas.openxmlformats.org/officeDocument/2006/relationships/font" Target="fonts/PoppinsMedium-boldItalic.fntdata"/><Relationship Id="rId10" Type="http://schemas.openxmlformats.org/officeDocument/2006/relationships/slide" Target="slides/slide5.xml"/><Relationship Id="rId54" Type="http://schemas.openxmlformats.org/officeDocument/2006/relationships/font" Target="fonts/PoppinsMedium-italic.fntdata"/><Relationship Id="rId13" Type="http://schemas.openxmlformats.org/officeDocument/2006/relationships/slide" Target="slides/slide8.xml"/><Relationship Id="rId57" Type="http://schemas.openxmlformats.org/officeDocument/2006/relationships/font" Target="fonts/PoppinsSemiBold-bold.fntdata"/><Relationship Id="rId12" Type="http://schemas.openxmlformats.org/officeDocument/2006/relationships/slide" Target="slides/slide7.xml"/><Relationship Id="rId56" Type="http://schemas.openxmlformats.org/officeDocument/2006/relationships/font" Target="fonts/PoppinsSemiBold-regular.fntdata"/><Relationship Id="rId15" Type="http://schemas.openxmlformats.org/officeDocument/2006/relationships/slide" Target="slides/slide10.xml"/><Relationship Id="rId59" Type="http://schemas.openxmlformats.org/officeDocument/2006/relationships/font" Target="fonts/PoppinsSemiBold-boldItalic.fntdata"/><Relationship Id="rId14" Type="http://schemas.openxmlformats.org/officeDocument/2006/relationships/slide" Target="slides/slide9.xml"/><Relationship Id="rId58" Type="http://schemas.openxmlformats.org/officeDocument/2006/relationships/font" Target="fonts/PoppinsSemiBold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f91de8c0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f91de8c0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f91de8c0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f91de8c0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ed562fff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ed562ff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ed562fff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ed562ff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a9272696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a9272696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ed562fff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ed562fff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ae399cf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ae399cf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ed562fff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ed562fff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ed562fff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ed562fff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21fdd010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21fdd010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cbc5fe3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cbc5fe3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ed562fff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ed562fff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ed562fff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ed562fff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ed562fff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ed562fff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ed562fff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ed562fff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ed562fff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ed562fff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f91de8c0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f91de8c0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f91de8c0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f91de8c0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f91de8c0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f91de8c0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f91de8c0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f91de8c0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f91de8c0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5f91de8c0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f91de8c0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f91de8c0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f91de8c0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5f91de8c0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f91de8c0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5f91de8c0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5f91de8c0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5f91de8c0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5ed562fff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5ed562fff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ae399cf9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5ae399cf9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21fdd010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e21fdd010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ed562fff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ed562fff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5ed562fff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5ed562fff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ed562fff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5ed562fff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ed562fff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ed562fff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f91de8c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f91de8c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dbd2e2013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dbd2e2013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a9272696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a9272696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f91de8c0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f91de8c0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f91de8c0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f91de8c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f91de8c0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f91de8c0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f91de8c0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f91de8c0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s">
  <p:cSld name="TITLE_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806000" y="291075"/>
            <a:ext cx="1965000" cy="3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Inter"/>
              <a:buNone/>
              <a:defRPr b="1" sz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subTitle"/>
          </p:nvPr>
        </p:nvSpPr>
        <p:spPr>
          <a:xfrm>
            <a:off x="3861775" y="1503125"/>
            <a:ext cx="2135400" cy="2559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b="1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3861775" y="1790871"/>
            <a:ext cx="2162700" cy="7743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Inter"/>
              <a:buChar char="●"/>
              <a:defRPr sz="800">
                <a:solidFill>
                  <a:srgbClr val="1D1C1D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subTitle"/>
          </p:nvPr>
        </p:nvSpPr>
        <p:spPr>
          <a:xfrm>
            <a:off x="6133200" y="1503125"/>
            <a:ext cx="2135400" cy="2559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b="1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6133200" y="1790871"/>
            <a:ext cx="2162700" cy="7743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Inter"/>
              <a:buChar char="●"/>
              <a:defRPr sz="800">
                <a:solidFill>
                  <a:srgbClr val="1D1C1D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806000" y="1405600"/>
            <a:ext cx="28812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 b="1" sz="32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837675" y="2638275"/>
            <a:ext cx="2937000" cy="19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Inter"/>
              <a:buChar char="●"/>
              <a:defRPr sz="800">
                <a:solidFill>
                  <a:srgbClr val="1D1C1D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7" type="subTitle"/>
          </p:nvPr>
        </p:nvSpPr>
        <p:spPr>
          <a:xfrm>
            <a:off x="3861775" y="2935775"/>
            <a:ext cx="2135400" cy="2559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b="1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8" type="body"/>
          </p:nvPr>
        </p:nvSpPr>
        <p:spPr>
          <a:xfrm>
            <a:off x="3861775" y="3223521"/>
            <a:ext cx="2162700" cy="7743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Inter"/>
              <a:buChar char="●"/>
              <a:defRPr sz="800">
                <a:solidFill>
                  <a:srgbClr val="1D1C1D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9" type="subTitle"/>
          </p:nvPr>
        </p:nvSpPr>
        <p:spPr>
          <a:xfrm>
            <a:off x="6133200" y="2935775"/>
            <a:ext cx="2135400" cy="2559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b="1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3" type="body"/>
          </p:nvPr>
        </p:nvSpPr>
        <p:spPr>
          <a:xfrm>
            <a:off x="6133200" y="3223521"/>
            <a:ext cx="2162700" cy="7743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800"/>
              <a:buFont typeface="Inter"/>
              <a:buChar char="●"/>
              <a:defRPr sz="800">
                <a:solidFill>
                  <a:srgbClr val="1D1C1D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hyperlink" Target="https://www.w3schools.com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311708" y="1863750"/>
            <a:ext cx="85206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1B1B1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Introducción a HTML</a:t>
            </a:r>
            <a:endParaRPr sz="4800">
              <a:solidFill>
                <a:srgbClr val="1B1B1B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3461850" y="2925325"/>
            <a:ext cx="2220300" cy="416400"/>
          </a:xfrm>
          <a:prstGeom prst="rect">
            <a:avLst/>
          </a:prstGeom>
          <a:solidFill>
            <a:srgbClr val="FFC83F"/>
          </a:solidFill>
          <a:ln cap="flat" cmpd="sng" w="9525">
            <a:solidFill>
              <a:srgbClr val="FFC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React Learning Camp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/>
        </p:nvSpPr>
        <p:spPr>
          <a:xfrm>
            <a:off x="1933050" y="2233200"/>
            <a:ext cx="5277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Qué es HTML?</a:t>
            </a:r>
            <a:endParaRPr sz="3200">
              <a:solidFill>
                <a:srgbClr val="F4F3E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/>
        </p:nvSpPr>
        <p:spPr>
          <a:xfrm>
            <a:off x="958475" y="1620450"/>
            <a:ext cx="6888900" cy="15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HTML</a:t>
            </a: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(HyperText Markup Language) es el lenguaje estándar utilizado para crear y diseñar páginas web. Proporciona una </a:t>
            </a:r>
            <a:r>
              <a:rPr lang="en" sz="17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estructura básica</a:t>
            </a:r>
            <a:r>
              <a:rPr lang="en" sz="19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para organizar el contenido, como encabezados, párrafos, listas, imágenes y enlaces. </a:t>
            </a:r>
            <a:endParaRPr sz="1800">
              <a:solidFill>
                <a:srgbClr val="1D1C1D"/>
              </a:solidFill>
              <a:highlight>
                <a:srgbClr val="FFC83F"/>
              </a:highlight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958475" y="556200"/>
            <a:ext cx="10989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Qué es HTML?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/>
        </p:nvSpPr>
        <p:spPr>
          <a:xfrm>
            <a:off x="958475" y="1620450"/>
            <a:ext cx="6888900" cy="26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Utiliza </a:t>
            </a:r>
            <a:r>
              <a:rPr lang="en" sz="18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etiquetas</a:t>
            </a: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para definir la estructura del contenido en una página web. Estas etiquetas se utilizan para marcar diferentes </a:t>
            </a:r>
            <a:r>
              <a:rPr lang="en" sz="18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elementos</a:t>
            </a: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, como encabezados, párrafos y enlaces, lo que permite a los navegadores web interpretar y mostrar el contenido correctamente.</a:t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9" name="Google Shape;129;p25"/>
          <p:cNvSpPr txBox="1"/>
          <p:nvPr/>
        </p:nvSpPr>
        <p:spPr>
          <a:xfrm>
            <a:off x="958475" y="556200"/>
            <a:ext cx="10989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Qué es HTML?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/>
        </p:nvSpPr>
        <p:spPr>
          <a:xfrm>
            <a:off x="1933050" y="2233200"/>
            <a:ext cx="5277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Elementos básicos</a:t>
            </a:r>
            <a:endParaRPr sz="3200">
              <a:solidFill>
                <a:srgbClr val="F4F3E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/>
        </p:nvSpPr>
        <p:spPr>
          <a:xfrm>
            <a:off x="958475" y="1620450"/>
            <a:ext cx="76140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1D1C1D"/>
                </a:solidFill>
                <a:highlight>
                  <a:srgbClr val="FFC83F"/>
                </a:highlight>
                <a:latin typeface="Poppins"/>
                <a:ea typeface="Poppins"/>
                <a:cs typeface="Poppins"/>
                <a:sym typeface="Poppins"/>
              </a:rPr>
              <a:t>&lt;html&gt;</a:t>
            </a:r>
            <a:r>
              <a:rPr lang="en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 - Define el inicio y el fin del documento HTML.</a:t>
            </a:r>
            <a:endParaRPr sz="16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1D1C1D"/>
                </a:solidFill>
                <a:highlight>
                  <a:srgbClr val="FFC83F"/>
                </a:highlight>
                <a:latin typeface="Poppins"/>
                <a:ea typeface="Poppins"/>
                <a:cs typeface="Poppins"/>
                <a:sym typeface="Poppins"/>
              </a:rPr>
              <a:t>&lt;head&gt;</a:t>
            </a:r>
            <a:r>
              <a:rPr lang="en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 - Contiene metadatos e información del título de la página.</a:t>
            </a:r>
            <a:endParaRPr sz="16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1D1C1D"/>
                </a:solidFill>
                <a:highlight>
                  <a:srgbClr val="FFC83F"/>
                </a:highlight>
                <a:latin typeface="Poppins"/>
                <a:ea typeface="Poppins"/>
                <a:cs typeface="Poppins"/>
                <a:sym typeface="Poppins"/>
              </a:rPr>
              <a:t>&lt;body&gt;</a:t>
            </a:r>
            <a:r>
              <a:rPr lang="en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 - Contiene todo el contenido visible de la página.</a:t>
            </a:r>
            <a:endParaRPr sz="16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1D1C1D"/>
                </a:solidFill>
                <a:highlight>
                  <a:srgbClr val="FFC83F"/>
                </a:highlight>
                <a:latin typeface="Poppins"/>
                <a:ea typeface="Poppins"/>
                <a:cs typeface="Poppins"/>
                <a:sym typeface="Poppins"/>
              </a:rPr>
              <a:t>&lt;h1&gt;</a:t>
            </a:r>
            <a:r>
              <a:rPr lang="en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" sz="1600">
                <a:solidFill>
                  <a:srgbClr val="1D1C1D"/>
                </a:solidFill>
                <a:highlight>
                  <a:srgbClr val="FFC83F"/>
                </a:highlight>
                <a:latin typeface="Poppins"/>
                <a:ea typeface="Poppins"/>
                <a:cs typeface="Poppins"/>
                <a:sym typeface="Poppins"/>
              </a:rPr>
              <a:t>&lt;h6&gt;</a:t>
            </a:r>
            <a:r>
              <a:rPr lang="en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 - Etiquetas de encabezado, donde h1 es el más importante y h6 el menos importante.</a:t>
            </a:r>
            <a:endParaRPr sz="16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1D1C1D"/>
                </a:solidFill>
                <a:highlight>
                  <a:srgbClr val="FFC83F"/>
                </a:highlight>
                <a:latin typeface="Poppins"/>
                <a:ea typeface="Poppins"/>
                <a:cs typeface="Poppins"/>
                <a:sym typeface="Poppins"/>
              </a:rPr>
              <a:t>&lt;p&gt;</a:t>
            </a:r>
            <a:r>
              <a:rPr lang="en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 - Define un párrafo.</a:t>
            </a:r>
            <a:endParaRPr sz="16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1D1C1D"/>
                </a:solidFill>
                <a:highlight>
                  <a:srgbClr val="FFC83F"/>
                </a:highlight>
                <a:latin typeface="Poppins"/>
                <a:ea typeface="Poppins"/>
                <a:cs typeface="Poppins"/>
                <a:sym typeface="Poppins"/>
              </a:rPr>
              <a:t>&lt;a&gt;</a:t>
            </a:r>
            <a:r>
              <a:rPr lang="en" sz="1600">
                <a:solidFill>
                  <a:srgbClr val="1B1B1B"/>
                </a:solidFill>
                <a:latin typeface="Poppins"/>
                <a:ea typeface="Poppins"/>
                <a:cs typeface="Poppins"/>
                <a:sym typeface="Poppins"/>
              </a:rPr>
              <a:t> - Crea un enlace o hipervínculo a otra página.</a:t>
            </a:r>
            <a:endParaRPr sz="1600">
              <a:solidFill>
                <a:srgbClr val="1B1B1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958475" y="556200"/>
            <a:ext cx="13719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Elementos básicos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/>
        </p:nvSpPr>
        <p:spPr>
          <a:xfrm>
            <a:off x="1933050" y="2233200"/>
            <a:ext cx="5277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Estructura y etiquetas básicas</a:t>
            </a:r>
            <a:endParaRPr sz="3200">
              <a:solidFill>
                <a:srgbClr val="F4F3E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/>
        </p:nvSpPr>
        <p:spPr>
          <a:xfrm>
            <a:off x="958475" y="556200"/>
            <a:ext cx="13446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Estructura básica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1" name="Google Shape;151;p29"/>
          <p:cNvSpPr txBox="1"/>
          <p:nvPr/>
        </p:nvSpPr>
        <p:spPr>
          <a:xfrm>
            <a:off x="1433850" y="1413225"/>
            <a:ext cx="62763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html </a:t>
            </a:r>
            <a:r>
              <a:rPr b="1" lang="en">
                <a:solidFill>
                  <a:srgbClr val="80808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lang="</a:t>
            </a:r>
            <a:r>
              <a:rPr b="1" lang="en">
                <a:solidFill>
                  <a:srgbClr val="6A99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b="1" lang="en">
                <a:solidFill>
                  <a:srgbClr val="80808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meta </a:t>
            </a:r>
            <a:r>
              <a:rPr b="1" lang="en">
                <a:solidFill>
                  <a:srgbClr val="80808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charset="</a:t>
            </a:r>
            <a:r>
              <a:rPr b="1" lang="en">
                <a:solidFill>
                  <a:srgbClr val="6A995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UTF-8</a:t>
            </a:r>
            <a:r>
              <a:rPr b="1" lang="en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Título de la página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&lt;!-- Contenido de la página va aquí --&gt;</a:t>
            </a:r>
            <a:endParaRPr b="1" i="1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5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/>
        </p:nvSpPr>
        <p:spPr>
          <a:xfrm>
            <a:off x="958475" y="556200"/>
            <a:ext cx="25008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Etiquetas de encabezado y párrafos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7" name="Google Shape;157;p30"/>
          <p:cNvSpPr txBox="1"/>
          <p:nvPr/>
        </p:nvSpPr>
        <p:spPr>
          <a:xfrm>
            <a:off x="1433850" y="3295425"/>
            <a:ext cx="6276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5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en" sz="15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Encabezado de nivel 1</a:t>
            </a:r>
            <a:r>
              <a:rPr b="1" lang="en" sz="15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5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en" sz="15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5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5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5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Este es un párrafo de ejemplo.</a:t>
            </a:r>
            <a:r>
              <a:rPr b="1" lang="en" sz="15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5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5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5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30"/>
          <p:cNvSpPr txBox="1"/>
          <p:nvPr/>
        </p:nvSpPr>
        <p:spPr>
          <a:xfrm>
            <a:off x="958475" y="1620450"/>
            <a:ext cx="68889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Los 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encabezados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y 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párrafos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son fundamentales para organizar el contenido de una página web. Los encabezados se utilizan para títulos y subtítulos, mientras que los párrafos para el texto principal. </a:t>
            </a:r>
            <a:endParaRPr sz="16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 u="sng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Ejemplo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/>
        </p:nvSpPr>
        <p:spPr>
          <a:xfrm>
            <a:off x="958475" y="556200"/>
            <a:ext cx="8091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Imágenes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p31"/>
          <p:cNvSpPr txBox="1"/>
          <p:nvPr/>
        </p:nvSpPr>
        <p:spPr>
          <a:xfrm>
            <a:off x="1433850" y="3412675"/>
            <a:ext cx="670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1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imagen-ejemplo.jpg</a:t>
            </a:r>
            <a:r>
              <a:rPr b="1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b="1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Descripción de la imagen</a:t>
            </a:r>
            <a:r>
              <a:rPr b="1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0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31"/>
          <p:cNvSpPr txBox="1"/>
          <p:nvPr/>
        </p:nvSpPr>
        <p:spPr>
          <a:xfrm>
            <a:off x="958475" y="1620450"/>
            <a:ext cx="68889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Las 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imágenes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son elementos visuales esenciales en una página web. Se insertan usando la etiqueta 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&lt;img&gt;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, y se especifica la ruta de la imagen en el atributo 'src'. </a:t>
            </a:r>
            <a:endParaRPr sz="16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Ejemplo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/>
        </p:nvSpPr>
        <p:spPr>
          <a:xfrm>
            <a:off x="958475" y="1858475"/>
            <a:ext cx="3351900" cy="2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Las 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listas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se utilizan para presentar información en formato de lista, ya sea ordenada o no ordenada. Se definen con las etiquetas 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&lt;ul&gt;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&lt;ol&gt;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y 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&lt;li&gt;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endParaRPr sz="16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Ejemplo →</a:t>
            </a:r>
            <a:endParaRPr sz="1600" u="sng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958475" y="556200"/>
            <a:ext cx="5385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Listas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4919900" y="978600"/>
            <a:ext cx="35895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5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en" sz="15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5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5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en" sz="15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Elemento 1</a:t>
            </a:r>
            <a:r>
              <a:rPr b="1" lang="en" sz="15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5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en" sz="15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5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5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en" sz="15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Elemento 2</a:t>
            </a:r>
            <a:r>
              <a:rPr b="1" lang="en" sz="15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5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en" sz="15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5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5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en" sz="15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5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5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b="1" lang="en" sz="15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5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5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en" sz="15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Primer elemento</a:t>
            </a:r>
            <a:r>
              <a:rPr b="1" lang="en" sz="15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5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en" sz="15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5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5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en" sz="15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5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Segundo elemento</a:t>
            </a:r>
            <a:r>
              <a:rPr b="1" lang="en" sz="15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5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en" sz="15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5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5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b="1" lang="en" sz="15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5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1933050" y="2233200"/>
            <a:ext cx="5277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Qué es la web?</a:t>
            </a:r>
            <a:endParaRPr sz="3200">
              <a:solidFill>
                <a:srgbClr val="F4F3E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/>
        </p:nvSpPr>
        <p:spPr>
          <a:xfrm>
            <a:off x="958475" y="1858475"/>
            <a:ext cx="3351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Las 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tablas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permiten organizar datos en filas y columnas. Se crean utilizando las etiquetas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&lt;table&gt;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&lt;tr&gt;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&lt;td&gt;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y 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&lt;lh&gt;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. 		       </a:t>
            </a:r>
            <a:r>
              <a:rPr lang="en" sz="1600" u="sng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Ejemplo →</a:t>
            </a:r>
            <a:endParaRPr sz="1600" u="sng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8" name="Google Shape;178;p33"/>
          <p:cNvSpPr txBox="1"/>
          <p:nvPr/>
        </p:nvSpPr>
        <p:spPr>
          <a:xfrm>
            <a:off x="958475" y="556200"/>
            <a:ext cx="6195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Tablas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4919900" y="638675"/>
            <a:ext cx="3589500" cy="4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3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3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3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3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3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3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Juan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3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3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3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3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María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3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3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3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9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/>
        </p:nvSpPr>
        <p:spPr>
          <a:xfrm>
            <a:off x="958475" y="556200"/>
            <a:ext cx="9444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Formularios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2173300" y="3331950"/>
            <a:ext cx="6700200" cy="21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3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300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3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3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300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3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300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3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300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3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3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300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3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submit</a:t>
            </a:r>
            <a:r>
              <a:rPr b="1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Enviar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3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3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34"/>
          <p:cNvSpPr txBox="1"/>
          <p:nvPr/>
        </p:nvSpPr>
        <p:spPr>
          <a:xfrm>
            <a:off x="958475" y="1620450"/>
            <a:ext cx="68889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Los 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formularios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son elementos interactivos que permiten a los usuarios enviar datos al servidor web. Se definen mediante la etiqueta 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&lt;form&gt;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y pueden contener diversos elementos de entrada como 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&lt;input&gt;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&lt;textarea&gt;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&lt;select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&gt;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, etc.</a:t>
            </a:r>
            <a:endParaRPr sz="16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Ejemplo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/>
        </p:nvSpPr>
        <p:spPr>
          <a:xfrm>
            <a:off x="958475" y="556200"/>
            <a:ext cx="9444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Formularios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35"/>
          <p:cNvSpPr txBox="1"/>
          <p:nvPr/>
        </p:nvSpPr>
        <p:spPr>
          <a:xfrm>
            <a:off x="1381925" y="2472550"/>
            <a:ext cx="4815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Texto: 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Contraseña: 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Selección: 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Check box: 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b="1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Radio button: 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radio</a:t>
            </a:r>
            <a:r>
              <a:rPr b="1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35"/>
          <p:cNvSpPr txBox="1"/>
          <p:nvPr/>
        </p:nvSpPr>
        <p:spPr>
          <a:xfrm>
            <a:off x="958475" y="1620450"/>
            <a:ext cx="68889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Existen varios tipos de elementos de entrada en 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formularios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. Algunos de ellos son:</a:t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/>
        </p:nvSpPr>
        <p:spPr>
          <a:xfrm>
            <a:off x="958475" y="556200"/>
            <a:ext cx="10164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Comentarios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9" name="Google Shape;199;p36"/>
          <p:cNvSpPr txBox="1"/>
          <p:nvPr/>
        </p:nvSpPr>
        <p:spPr>
          <a:xfrm>
            <a:off x="1974875" y="3043425"/>
            <a:ext cx="5327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&lt;!-- Este es un comentario --&gt;</a:t>
            </a:r>
            <a:endParaRPr b="1" i="1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Este es un párrafo visible en la página.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9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36"/>
          <p:cNvSpPr txBox="1"/>
          <p:nvPr/>
        </p:nvSpPr>
        <p:spPr>
          <a:xfrm>
            <a:off x="958475" y="1620450"/>
            <a:ext cx="68889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Los 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comentarios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se utilizan para agregar notas y aclaraciones en el código HTML. No son visibles en la página web. Se definen con </a:t>
            </a:r>
            <a:endParaRPr sz="16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&lt; ! - - comentario  - - &gt;. </a:t>
            </a:r>
            <a:endParaRPr sz="16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Ejemplo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/>
        </p:nvSpPr>
        <p:spPr>
          <a:xfrm>
            <a:off x="1933050" y="2233200"/>
            <a:ext cx="5277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Atributos en HTML</a:t>
            </a:r>
            <a:endParaRPr sz="3200">
              <a:solidFill>
                <a:srgbClr val="F4F3E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/>
        </p:nvSpPr>
        <p:spPr>
          <a:xfrm>
            <a:off x="958475" y="556200"/>
            <a:ext cx="7638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Atributos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1" name="Google Shape;211;p38"/>
          <p:cNvSpPr txBox="1"/>
          <p:nvPr/>
        </p:nvSpPr>
        <p:spPr>
          <a:xfrm>
            <a:off x="1917175" y="3599075"/>
            <a:ext cx="584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300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1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3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https://www.ejemplo.com</a:t>
            </a:r>
            <a:r>
              <a:rPr b="1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Enlace de ejemplo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38"/>
          <p:cNvSpPr txBox="1"/>
          <p:nvPr/>
        </p:nvSpPr>
        <p:spPr>
          <a:xfrm>
            <a:off x="958475" y="1620450"/>
            <a:ext cx="6888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Los 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atributos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son valores adicionales que se utilizan para modificar y mejorar el comportamiento y la apariencia de las etiquetas HTML.</a:t>
            </a:r>
            <a:endParaRPr sz="16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Se agregan a las etiquetas como pares 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clave-valor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, dentro de la etiqueta de apertura.</a:t>
            </a:r>
            <a:endParaRPr sz="16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Ejemplo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1970725" y="3983975"/>
            <a:ext cx="5930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i="1" lang="en" sz="1200">
                <a:solidFill>
                  <a:srgbClr val="AAAAAA"/>
                </a:solidFill>
                <a:latin typeface="Poppins"/>
                <a:ea typeface="Poppins"/>
                <a:cs typeface="Poppins"/>
                <a:sym typeface="Poppins"/>
              </a:rPr>
              <a:t>href es un atributo de la etiqueta &lt;a&gt;, que se utiliza para especificar la dirección URL a la que se debe enlazar.</a:t>
            </a:r>
            <a:endParaRPr i="1" sz="700">
              <a:solidFill>
                <a:srgbClr val="AAAAAA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/>
        </p:nvSpPr>
        <p:spPr>
          <a:xfrm>
            <a:off x="958475" y="556200"/>
            <a:ext cx="7638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Atributos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9" name="Google Shape;219;p39"/>
          <p:cNvSpPr txBox="1"/>
          <p:nvPr/>
        </p:nvSpPr>
        <p:spPr>
          <a:xfrm>
            <a:off x="630300" y="3474800"/>
            <a:ext cx="80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300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1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3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https://www.ejemplo.com</a:t>
            </a:r>
            <a:r>
              <a:rPr b="1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300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3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_blank</a:t>
            </a:r>
            <a:r>
              <a:rPr b="1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Enlace en nueva pestaña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7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39"/>
          <p:cNvSpPr txBox="1"/>
          <p:nvPr/>
        </p:nvSpPr>
        <p:spPr>
          <a:xfrm>
            <a:off x="958475" y="1620450"/>
            <a:ext cx="68889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El atributo 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target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se utiliza para especificar cómo se abrirá el enlace. En este caso, el valor 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_blank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indica que el enlace se abrirá en una nueva pestaña del navegador</a:t>
            </a:r>
            <a:endParaRPr sz="16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Ejemplo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/>
        </p:nvSpPr>
        <p:spPr>
          <a:xfrm>
            <a:off x="958475" y="556200"/>
            <a:ext cx="7638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Atributos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" name="Google Shape;226;p40"/>
          <p:cNvSpPr txBox="1"/>
          <p:nvPr/>
        </p:nvSpPr>
        <p:spPr>
          <a:xfrm>
            <a:off x="1642350" y="3483675"/>
            <a:ext cx="630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300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1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3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imagen-ejemplo.jpg</a:t>
            </a:r>
            <a:r>
              <a:rPr b="1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300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b="1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3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Descripción de la imagen</a:t>
            </a:r>
            <a:r>
              <a:rPr b="1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7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40"/>
          <p:cNvSpPr txBox="1"/>
          <p:nvPr/>
        </p:nvSpPr>
        <p:spPr>
          <a:xfrm>
            <a:off x="958475" y="1620450"/>
            <a:ext cx="68889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El atributo 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alt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se utiliza en la etiqueta 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&lt;img&gt;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para proporcionar un texto alternativo que se muestra si la imagen no se carga o para mejorar la accesibilidad.</a:t>
            </a:r>
            <a:endParaRPr sz="16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Ejemplo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/>
        </p:nvSpPr>
        <p:spPr>
          <a:xfrm>
            <a:off x="958475" y="556200"/>
            <a:ext cx="7638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Atributos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3" name="Google Shape;233;p41"/>
          <p:cNvSpPr txBox="1"/>
          <p:nvPr/>
        </p:nvSpPr>
        <p:spPr>
          <a:xfrm>
            <a:off x="1642350" y="3483675"/>
            <a:ext cx="6303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1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https://www.ejemplo.com</a:t>
            </a:r>
            <a:r>
              <a:rPr b="1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Página de ejemplo</a:t>
            </a:r>
            <a:r>
              <a:rPr b="1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Enlace con título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41"/>
          <p:cNvSpPr txBox="1"/>
          <p:nvPr/>
        </p:nvSpPr>
        <p:spPr>
          <a:xfrm>
            <a:off x="958475" y="1620450"/>
            <a:ext cx="68889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El atributo 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title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se utiliza en la etiqueta 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&lt;a&gt;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para proporcionar un texto descriptivo que se muestra cuando el usuario pasa el cursor sobre el enlace.</a:t>
            </a:r>
            <a:endParaRPr sz="16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Ejemplo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/>
        </p:nvSpPr>
        <p:spPr>
          <a:xfrm>
            <a:off x="958475" y="556200"/>
            <a:ext cx="7638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Atributos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0" name="Google Shape;240;p42"/>
          <p:cNvSpPr txBox="1"/>
          <p:nvPr/>
        </p:nvSpPr>
        <p:spPr>
          <a:xfrm>
            <a:off x="1642350" y="3483675"/>
            <a:ext cx="630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300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sz="13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destacado</a:t>
            </a:r>
            <a:r>
              <a:rPr b="1" lang="en" sz="13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Este párrafo está en negrita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3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300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42"/>
          <p:cNvSpPr txBox="1"/>
          <p:nvPr/>
        </p:nvSpPr>
        <p:spPr>
          <a:xfrm>
            <a:off x="958475" y="1620450"/>
            <a:ext cx="68889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El atributo 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class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se utiliza para asignar una clase a un elemento HTML. Las clases se utilizan en CSS para 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aplicar estilos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específicos a los elementos con esa clase.</a:t>
            </a:r>
            <a:endParaRPr sz="16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Ejemplo:</a:t>
            </a:r>
            <a:endParaRPr sz="1600" u="sng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958475" y="1620450"/>
            <a:ext cx="68889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La </a:t>
            </a:r>
            <a:r>
              <a:rPr lang="en" sz="17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web</a:t>
            </a: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es un </a:t>
            </a:r>
            <a:r>
              <a:rPr lang="en" sz="17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sistema de información</a:t>
            </a: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en línea que nos permite acceder a documentos y recursos a través de Internet. Es una </a:t>
            </a:r>
            <a:r>
              <a:rPr lang="en" sz="17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red global de información</a:t>
            </a: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interconectada que abarca desde páginas web básicas hasta aplicaciones web complejas.</a:t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La </a:t>
            </a:r>
            <a:r>
              <a:rPr lang="en" sz="17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World Wide Web</a:t>
            </a: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(WWW) fue inventada por Sir Tim Berners-Lee en 1989 y ha revolucionado la forma en que accedemos y compartimos información.</a:t>
            </a:r>
            <a:endParaRPr sz="1800">
              <a:solidFill>
                <a:srgbClr val="1D1C1D"/>
              </a:solidFill>
              <a:highlight>
                <a:srgbClr val="FFC83F"/>
              </a:highlight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958475" y="556200"/>
            <a:ext cx="11721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Qué es la web?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/>
        </p:nvSpPr>
        <p:spPr>
          <a:xfrm>
            <a:off x="958475" y="556200"/>
            <a:ext cx="7638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Atributos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7" name="Google Shape;247;p43"/>
          <p:cNvSpPr txBox="1"/>
          <p:nvPr/>
        </p:nvSpPr>
        <p:spPr>
          <a:xfrm>
            <a:off x="1642350" y="3483675"/>
            <a:ext cx="63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titulo-principal</a:t>
            </a:r>
            <a:r>
              <a:rPr b="1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Bienvenidos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43"/>
          <p:cNvSpPr txBox="1"/>
          <p:nvPr/>
        </p:nvSpPr>
        <p:spPr>
          <a:xfrm>
            <a:off x="958475" y="1620450"/>
            <a:ext cx="68889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El atributo 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id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se utiliza para asignar un identificador único a un elemento HTML. Se utiliza principalmente para seleccionar y manipular el elemento con CSS o JavaScript.</a:t>
            </a:r>
            <a:endParaRPr sz="16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Ejemplo:</a:t>
            </a:r>
            <a:endParaRPr sz="1600" u="sng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/>
        </p:nvSpPr>
        <p:spPr>
          <a:xfrm>
            <a:off x="958475" y="556200"/>
            <a:ext cx="7638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Atributos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44"/>
          <p:cNvSpPr txBox="1"/>
          <p:nvPr/>
        </p:nvSpPr>
        <p:spPr>
          <a:xfrm>
            <a:off x="1642350" y="3483675"/>
            <a:ext cx="6303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>
                <a:solidFill>
                  <a:srgbClr val="8190A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color: red; font-size: 18px;</a:t>
            </a:r>
            <a:r>
              <a:rPr b="1" lang="en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Este párrafo tiene estilo inline</a:t>
            </a:r>
            <a:endParaRPr b="1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>
                <a:solidFill>
                  <a:srgbClr val="91B3E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900">
              <a:solidFill>
                <a:srgbClr val="91B3E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44"/>
          <p:cNvSpPr txBox="1"/>
          <p:nvPr/>
        </p:nvSpPr>
        <p:spPr>
          <a:xfrm>
            <a:off x="958475" y="1620450"/>
            <a:ext cx="6888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El atributo </a:t>
            </a:r>
            <a:r>
              <a:rPr lang="en" sz="16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style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se utiliza para aplicar estilos directamente a un elemento, de manera inline. Se recomienda utilizar CSS externo en lugar de estilos inline para una mejor organización y mantenibilidad.</a:t>
            </a:r>
            <a:endParaRPr sz="16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Ejemplo:</a:t>
            </a:r>
            <a:endParaRPr sz="1600" u="sng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/>
        </p:nvSpPr>
        <p:spPr>
          <a:xfrm>
            <a:off x="1933050" y="2233200"/>
            <a:ext cx="5277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Recomendaciones y buenas prácticas</a:t>
            </a:r>
            <a:endParaRPr sz="3200">
              <a:solidFill>
                <a:srgbClr val="F4F3E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/>
        </p:nvSpPr>
        <p:spPr>
          <a:xfrm>
            <a:off x="958475" y="556200"/>
            <a:ext cx="13590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Recomendaciones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6" name="Google Shape;266;p46"/>
          <p:cNvSpPr txBox="1"/>
          <p:nvPr/>
        </p:nvSpPr>
        <p:spPr>
          <a:xfrm>
            <a:off x="958475" y="1620450"/>
            <a:ext cx="6888900" cy="26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Utilizar </a:t>
            </a:r>
            <a:r>
              <a:rPr lang="en" sz="1600">
                <a:solidFill>
                  <a:srgbClr val="1D1C1D"/>
                </a:solidFill>
                <a:highlight>
                  <a:srgbClr val="FFC83F"/>
                </a:highlight>
                <a:latin typeface="Poppins"/>
                <a:ea typeface="Poppins"/>
                <a:cs typeface="Poppins"/>
                <a:sym typeface="Poppins"/>
              </a:rPr>
              <a:t>identación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para estructurar el código.</a:t>
            </a:r>
            <a:endParaRPr sz="16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Evitar el uso excesivo de tablas para diseño.</a:t>
            </a:r>
            <a:endParaRPr sz="16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Usar </a:t>
            </a:r>
            <a:r>
              <a:rPr lang="en" sz="1600">
                <a:solidFill>
                  <a:srgbClr val="1D1C1D"/>
                </a:solidFill>
                <a:highlight>
                  <a:srgbClr val="FFC83F"/>
                </a:highlight>
                <a:latin typeface="Poppins"/>
                <a:ea typeface="Poppins"/>
                <a:cs typeface="Poppins"/>
                <a:sym typeface="Poppins"/>
              </a:rPr>
              <a:t>nombres descriptivos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en las etiquetas y atributos.</a:t>
            </a:r>
            <a:endParaRPr sz="16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Recursos:</a:t>
            </a:r>
            <a:endParaRPr sz="16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rgbClr val="1D1C1D"/>
                </a:solidFill>
                <a:highlight>
                  <a:srgbClr val="FFC83F"/>
                </a:highlight>
                <a:latin typeface="Poppins"/>
                <a:ea typeface="Poppins"/>
                <a:cs typeface="Poppins"/>
                <a:sym typeface="Poppins"/>
              </a:rPr>
              <a:t>W3Schools: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6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https://www.w3schools.com/</a:t>
            </a:r>
            <a:endParaRPr sz="16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Poppins"/>
              <a:buChar char="○"/>
            </a:pPr>
            <a:r>
              <a:rPr lang="en" sz="1600">
                <a:solidFill>
                  <a:srgbClr val="1D1C1D"/>
                </a:solidFill>
                <a:highlight>
                  <a:srgbClr val="FFC83F"/>
                </a:highlight>
                <a:latin typeface="Poppins"/>
                <a:ea typeface="Poppins"/>
                <a:cs typeface="Poppins"/>
                <a:sym typeface="Poppins"/>
              </a:rPr>
              <a:t>MDN Web Docs:</a:t>
            </a:r>
            <a:r>
              <a:rPr lang="en" sz="16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6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</a:rPr>
              <a:t>https://developer.mozilla.org/</a:t>
            </a:r>
            <a:endParaRPr sz="16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/>
        </p:nvSpPr>
        <p:spPr>
          <a:xfrm>
            <a:off x="1933050" y="2233200"/>
            <a:ext cx="527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B1B1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Ejercicios</a:t>
            </a:r>
            <a:endParaRPr sz="2800">
              <a:solidFill>
                <a:srgbClr val="1B1B1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8"/>
          <p:cNvPicPr preferRelativeResize="0"/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>
            <a:off x="8717275" y="4861150"/>
            <a:ext cx="274320" cy="12994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8"/>
          <p:cNvSpPr txBox="1"/>
          <p:nvPr/>
        </p:nvSpPr>
        <p:spPr>
          <a:xfrm>
            <a:off x="958475" y="556200"/>
            <a:ext cx="1386300" cy="190800"/>
          </a:xfrm>
          <a:prstGeom prst="rect">
            <a:avLst/>
          </a:prstGeom>
          <a:noFill/>
          <a:ln cap="flat" cmpd="sng" w="9525">
            <a:solidFill>
              <a:srgbClr val="F4F3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Crear archivo HTML</a:t>
            </a:r>
            <a:endParaRPr sz="1000"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8" name="Google Shape;278;p48"/>
          <p:cNvSpPr txBox="1"/>
          <p:nvPr/>
        </p:nvSpPr>
        <p:spPr>
          <a:xfrm>
            <a:off x="958475" y="1162425"/>
            <a:ext cx="68889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600"/>
              <a:buFont typeface="Poppins"/>
              <a:buAutoNum type="arabicPeriod"/>
            </a:pPr>
            <a:r>
              <a:rPr lang="en" sz="1600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Abre cualquier editor de texto, como</a:t>
            </a:r>
            <a:r>
              <a:rPr lang="en" sz="1600">
                <a:solidFill>
                  <a:srgbClr val="FFC83F"/>
                </a:solidFill>
                <a:latin typeface="Poppins"/>
                <a:ea typeface="Poppins"/>
                <a:cs typeface="Poppins"/>
                <a:sym typeface="Poppins"/>
              </a:rPr>
              <a:t> VS code.</a:t>
            </a:r>
            <a:endParaRPr sz="1600">
              <a:solidFill>
                <a:srgbClr val="FFC8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600"/>
              <a:buFont typeface="Poppins"/>
              <a:buAutoNum type="arabicPeriod"/>
            </a:pPr>
            <a:r>
              <a:rPr lang="en" sz="1600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Escribe el siguiente código:</a:t>
            </a:r>
            <a:endParaRPr sz="1600"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9" name="Google Shape;279;p48"/>
          <p:cNvSpPr txBox="1"/>
          <p:nvPr/>
        </p:nvSpPr>
        <p:spPr>
          <a:xfrm>
            <a:off x="1731150" y="1994775"/>
            <a:ext cx="56817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b="1"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html lang="</a:t>
            </a:r>
            <a:r>
              <a:rPr b="1" lang="en" sz="1100">
                <a:solidFill>
                  <a:srgbClr val="448C27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meta charset="</a:t>
            </a:r>
            <a:r>
              <a:rPr b="1" lang="en" sz="1100">
                <a:solidFill>
                  <a:srgbClr val="448C27"/>
                </a:solidFill>
                <a:latin typeface="Courier New"/>
                <a:ea typeface="Courier New"/>
                <a:cs typeface="Courier New"/>
                <a:sym typeface="Courier New"/>
              </a:rPr>
              <a:t>UTF-8</a:t>
            </a: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Mi primera página web</a:t>
            </a:r>
            <a:r>
              <a:rPr b="1"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Hola, mundo!</a:t>
            </a:r>
            <a:r>
              <a:rPr b="1"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Esta es mi primera página web en HTML.</a:t>
            </a:r>
            <a:r>
              <a:rPr b="1"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en" sz="11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9"/>
          <p:cNvPicPr preferRelativeResize="0"/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>
            <a:off x="8717275" y="4861150"/>
            <a:ext cx="274320" cy="12994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9"/>
          <p:cNvSpPr txBox="1"/>
          <p:nvPr/>
        </p:nvSpPr>
        <p:spPr>
          <a:xfrm>
            <a:off x="958475" y="556200"/>
            <a:ext cx="1386300" cy="190800"/>
          </a:xfrm>
          <a:prstGeom prst="rect">
            <a:avLst/>
          </a:prstGeom>
          <a:noFill/>
          <a:ln cap="flat" cmpd="sng" w="9525">
            <a:solidFill>
              <a:srgbClr val="F4F3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Crear archivo HTML</a:t>
            </a:r>
            <a:endParaRPr sz="1000"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6" name="Google Shape;286;p49"/>
          <p:cNvSpPr txBox="1"/>
          <p:nvPr/>
        </p:nvSpPr>
        <p:spPr>
          <a:xfrm>
            <a:off x="958475" y="1162425"/>
            <a:ext cx="6888900" cy="3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600"/>
              <a:buFont typeface="Poppins"/>
              <a:buAutoNum type="arabicPeriod" startAt="3"/>
            </a:pPr>
            <a:r>
              <a:rPr lang="en" sz="1600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Guarda el archivo con el nombre </a:t>
            </a:r>
            <a:r>
              <a:rPr lang="en" sz="1600">
                <a:solidFill>
                  <a:srgbClr val="FFC83F"/>
                </a:solidFill>
                <a:latin typeface="Poppins"/>
                <a:ea typeface="Poppins"/>
                <a:cs typeface="Poppins"/>
                <a:sym typeface="Poppins"/>
              </a:rPr>
              <a:t>index.html </a:t>
            </a:r>
            <a:r>
              <a:rPr lang="en" sz="1600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en una ubicación fácil de recordar, como el escritorio.</a:t>
            </a:r>
            <a:endParaRPr sz="1600"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600"/>
              <a:buFont typeface="Poppins"/>
              <a:buAutoNum type="arabicPeriod" startAt="3"/>
            </a:pPr>
            <a:r>
              <a:rPr lang="en" sz="1600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Apertura en un navegador:</a:t>
            </a:r>
            <a:endParaRPr sz="1600"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600"/>
              <a:buFont typeface="Poppins"/>
              <a:buAutoNum type="alphaLcPeriod"/>
            </a:pPr>
            <a:r>
              <a:rPr lang="en" sz="1600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Abre tu navegador web </a:t>
            </a:r>
            <a:r>
              <a:rPr lang="en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(Chrome, Firefox, Edge, etc.)</a:t>
            </a:r>
            <a:r>
              <a:rPr lang="en" sz="1600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600"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600"/>
              <a:buFont typeface="Poppins"/>
              <a:buAutoNum type="alphaLcPeriod"/>
            </a:pPr>
            <a:r>
              <a:rPr lang="en" sz="1600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Ve al menú </a:t>
            </a:r>
            <a:r>
              <a:rPr lang="en" sz="1600">
                <a:solidFill>
                  <a:srgbClr val="FFC83F"/>
                </a:solidFill>
                <a:latin typeface="Poppins"/>
                <a:ea typeface="Poppins"/>
                <a:cs typeface="Poppins"/>
                <a:sym typeface="Poppins"/>
              </a:rPr>
              <a:t>Archivo</a:t>
            </a:r>
            <a:r>
              <a:rPr lang="en" sz="1600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 y selecciona </a:t>
            </a:r>
            <a:r>
              <a:rPr lang="en" sz="1600">
                <a:solidFill>
                  <a:srgbClr val="FFC83F"/>
                </a:solidFill>
                <a:latin typeface="Poppins"/>
                <a:ea typeface="Poppins"/>
                <a:cs typeface="Poppins"/>
                <a:sym typeface="Poppins"/>
              </a:rPr>
              <a:t>Abrir archivo </a:t>
            </a:r>
            <a:r>
              <a:rPr lang="en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(o similar).</a:t>
            </a:r>
            <a:endParaRPr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600"/>
              <a:buFont typeface="Poppins"/>
              <a:buAutoNum type="alphaLcPeriod"/>
            </a:pPr>
            <a:r>
              <a:rPr lang="en" sz="1600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Busca y selecciona el archivo </a:t>
            </a:r>
            <a:r>
              <a:rPr lang="en" sz="1600">
                <a:solidFill>
                  <a:srgbClr val="FFC83F"/>
                </a:solidFill>
                <a:latin typeface="Poppins"/>
                <a:ea typeface="Poppins"/>
                <a:cs typeface="Poppins"/>
                <a:sym typeface="Poppins"/>
              </a:rPr>
              <a:t>index.html</a:t>
            </a:r>
            <a:r>
              <a:rPr lang="en" sz="1600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 que acabas de crear.</a:t>
            </a:r>
            <a:endParaRPr sz="1600"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600"/>
              <a:buFont typeface="Poppins"/>
              <a:buAutoNum type="alphaLcPeriod"/>
            </a:pPr>
            <a:r>
              <a:rPr lang="en" sz="1600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Deberías ver la página web en blanco con el título </a:t>
            </a:r>
            <a:r>
              <a:rPr lang="en" sz="1600">
                <a:solidFill>
                  <a:srgbClr val="FFC83F"/>
                </a:solidFill>
                <a:latin typeface="Poppins"/>
                <a:ea typeface="Poppins"/>
                <a:cs typeface="Poppins"/>
                <a:sym typeface="Poppins"/>
              </a:rPr>
              <a:t>Mi primera página web</a:t>
            </a:r>
            <a:r>
              <a:rPr lang="en" sz="1600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 y los elementos de encabezado y párrafo.</a:t>
            </a:r>
            <a:endParaRPr sz="1600"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50"/>
          <p:cNvPicPr preferRelativeResize="0"/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>
            <a:off x="8717275" y="4861150"/>
            <a:ext cx="274320" cy="12994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50"/>
          <p:cNvSpPr txBox="1"/>
          <p:nvPr/>
        </p:nvSpPr>
        <p:spPr>
          <a:xfrm>
            <a:off x="958475" y="556200"/>
            <a:ext cx="1386300" cy="190800"/>
          </a:xfrm>
          <a:prstGeom prst="rect">
            <a:avLst/>
          </a:prstGeom>
          <a:noFill/>
          <a:ln cap="flat" cmpd="sng" w="9525">
            <a:solidFill>
              <a:srgbClr val="F4F3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Ejercicios prácticos</a:t>
            </a:r>
            <a:endParaRPr sz="1000"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3" name="Google Shape;293;p50"/>
          <p:cNvSpPr txBox="1"/>
          <p:nvPr/>
        </p:nvSpPr>
        <p:spPr>
          <a:xfrm>
            <a:off x="958475" y="1162425"/>
            <a:ext cx="7229700" cy="3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400"/>
              <a:buFont typeface="Poppins"/>
              <a:buChar char="●"/>
            </a:pPr>
            <a:r>
              <a:rPr lang="en">
                <a:solidFill>
                  <a:srgbClr val="1B1B1B"/>
                </a:solidFill>
                <a:highlight>
                  <a:srgbClr val="FFC83F"/>
                </a:highlight>
                <a:latin typeface="Poppins"/>
                <a:ea typeface="Poppins"/>
                <a:cs typeface="Poppins"/>
                <a:sym typeface="Poppins"/>
              </a:rPr>
              <a:t>Ejercicio 1: </a:t>
            </a:r>
            <a:r>
              <a:rPr lang="en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 Encabezados y párrafos:</a:t>
            </a:r>
            <a:endParaRPr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400"/>
              <a:buFont typeface="Poppins"/>
              <a:buChar char="○"/>
            </a:pPr>
            <a:r>
              <a:rPr lang="en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Crea una nueva página HTML.</a:t>
            </a:r>
            <a:endParaRPr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400"/>
              <a:buFont typeface="Poppins"/>
              <a:buChar char="○"/>
            </a:pPr>
            <a:r>
              <a:rPr lang="en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Agrega un encabezado de nivel 1 con el texto "Bienvenidos a mi página web” y un párrafo con algún contenido informativo.</a:t>
            </a:r>
            <a:endParaRPr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400"/>
              <a:buFont typeface="Poppins"/>
              <a:buChar char="●"/>
            </a:pPr>
            <a:r>
              <a:rPr lang="en">
                <a:solidFill>
                  <a:srgbClr val="1B1B1B"/>
                </a:solidFill>
                <a:highlight>
                  <a:srgbClr val="FFC83F"/>
                </a:highlight>
                <a:latin typeface="Poppins"/>
                <a:ea typeface="Poppins"/>
                <a:cs typeface="Poppins"/>
                <a:sym typeface="Poppins"/>
              </a:rPr>
              <a:t>Ejercicio 2:  </a:t>
            </a:r>
            <a:r>
              <a:rPr lang="en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Enlaces:</a:t>
            </a:r>
            <a:endParaRPr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400"/>
              <a:buFont typeface="Poppins"/>
              <a:buChar char="○"/>
            </a:pPr>
            <a:r>
              <a:rPr lang="en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Agrega un enlace a tu página web que dirija a la página principal de Wikipedia (https://www.wikipedia.org/).</a:t>
            </a:r>
            <a:endParaRPr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400"/>
              <a:buFont typeface="Poppins"/>
              <a:buChar char="○"/>
            </a:pPr>
            <a:r>
              <a:rPr lang="en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Usa el texto "Visita Wikipedia" para el enlace.</a:t>
            </a:r>
            <a:endParaRPr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400"/>
              <a:buFont typeface="Poppins"/>
              <a:buChar char="●"/>
            </a:pPr>
            <a:r>
              <a:rPr lang="en">
                <a:solidFill>
                  <a:srgbClr val="1B1B1B"/>
                </a:solidFill>
                <a:highlight>
                  <a:srgbClr val="FFC83F"/>
                </a:highlight>
                <a:latin typeface="Poppins"/>
                <a:ea typeface="Poppins"/>
                <a:cs typeface="Poppins"/>
                <a:sym typeface="Poppins"/>
              </a:rPr>
              <a:t>Ejercicio 3:</a:t>
            </a:r>
            <a:r>
              <a:rPr lang="en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 Imágenes:</a:t>
            </a:r>
            <a:endParaRPr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400"/>
              <a:buFont typeface="Poppins"/>
              <a:buChar char="○"/>
            </a:pPr>
            <a:r>
              <a:rPr lang="en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Busca una imagen en línea o utiliza una imagen local (asegúrate de que esté en la misma carpeta que tu archivo HTML).</a:t>
            </a:r>
            <a:endParaRPr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400"/>
              <a:buFont typeface="Poppins"/>
              <a:buChar char="○"/>
            </a:pPr>
            <a:r>
              <a:rPr lang="en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Agrega la imagen a tu página web utilizando la etiqueta &lt;img&gt; y el atributo 'src'.</a:t>
            </a:r>
            <a:endParaRPr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51"/>
          <p:cNvPicPr preferRelativeResize="0"/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>
            <a:off x="8717275" y="4861150"/>
            <a:ext cx="274320" cy="12994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1"/>
          <p:cNvSpPr txBox="1"/>
          <p:nvPr/>
        </p:nvSpPr>
        <p:spPr>
          <a:xfrm>
            <a:off x="958475" y="556200"/>
            <a:ext cx="1386300" cy="190800"/>
          </a:xfrm>
          <a:prstGeom prst="rect">
            <a:avLst/>
          </a:prstGeom>
          <a:noFill/>
          <a:ln cap="flat" cmpd="sng" w="9525">
            <a:solidFill>
              <a:srgbClr val="F4F3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Ejercicios prácticos</a:t>
            </a:r>
            <a:endParaRPr sz="1000"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0" name="Google Shape;300;p51"/>
          <p:cNvSpPr txBox="1"/>
          <p:nvPr/>
        </p:nvSpPr>
        <p:spPr>
          <a:xfrm>
            <a:off x="958475" y="1162425"/>
            <a:ext cx="7229700" cy="3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400"/>
              <a:buFont typeface="Poppins"/>
              <a:buChar char="●"/>
            </a:pPr>
            <a:r>
              <a:rPr lang="en">
                <a:solidFill>
                  <a:srgbClr val="1B1B1B"/>
                </a:solidFill>
                <a:highlight>
                  <a:srgbClr val="FFC83F"/>
                </a:highlight>
                <a:latin typeface="Poppins"/>
                <a:ea typeface="Poppins"/>
                <a:cs typeface="Poppins"/>
                <a:sym typeface="Poppins"/>
              </a:rPr>
              <a:t>Ejercicio 4:</a:t>
            </a:r>
            <a:r>
              <a:rPr lang="en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Listas:</a:t>
            </a:r>
            <a:endParaRPr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400"/>
              <a:buFont typeface="Poppins"/>
              <a:buChar char="○"/>
            </a:pPr>
            <a:r>
              <a:rPr lang="en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Crea una lista no ordenada con al menos tres elementos que describan tus pasatiempos favoritos.</a:t>
            </a:r>
            <a:endParaRPr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400"/>
              <a:buFont typeface="Poppins"/>
              <a:buChar char="●"/>
            </a:pPr>
            <a:r>
              <a:rPr lang="en">
                <a:solidFill>
                  <a:srgbClr val="1B1B1B"/>
                </a:solidFill>
                <a:highlight>
                  <a:srgbClr val="FFC83F"/>
                </a:highlight>
                <a:latin typeface="Poppins"/>
                <a:ea typeface="Poppins"/>
                <a:cs typeface="Poppins"/>
                <a:sym typeface="Poppins"/>
              </a:rPr>
              <a:t>Ejercicio 5:</a:t>
            </a:r>
            <a:r>
              <a:rPr lang="en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 Tablas:</a:t>
            </a:r>
            <a:endParaRPr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400"/>
              <a:buFont typeface="Poppins"/>
              <a:buChar char="○"/>
            </a:pPr>
            <a:r>
              <a:rPr lang="en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Crea una tabla que muestre información sobre algunos de tus amigos o familiares, como sus nombres y edades.</a:t>
            </a:r>
            <a:endParaRPr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400"/>
              <a:buFont typeface="Poppins"/>
              <a:buChar char="●"/>
            </a:pPr>
            <a:r>
              <a:rPr lang="en">
                <a:solidFill>
                  <a:srgbClr val="1B1B1B"/>
                </a:solidFill>
                <a:highlight>
                  <a:srgbClr val="FFC83F"/>
                </a:highlight>
                <a:latin typeface="Poppins"/>
                <a:ea typeface="Poppins"/>
                <a:cs typeface="Poppins"/>
                <a:sym typeface="Poppins"/>
              </a:rPr>
              <a:t>Ejercicio 6:</a:t>
            </a:r>
            <a:r>
              <a:rPr lang="en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 Formulario básico:</a:t>
            </a:r>
            <a:endParaRPr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400"/>
              <a:buFont typeface="Poppins"/>
              <a:buChar char="○"/>
            </a:pPr>
            <a:r>
              <a:rPr lang="en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Agrega un formulario con campos para el nombre, correo electrónico y un botón de envío.</a:t>
            </a:r>
            <a:endParaRPr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400"/>
              <a:buFont typeface="Poppins"/>
              <a:buChar char="●"/>
            </a:pPr>
            <a:r>
              <a:rPr lang="en">
                <a:solidFill>
                  <a:srgbClr val="1B1B1B"/>
                </a:solidFill>
                <a:highlight>
                  <a:srgbClr val="FFC83F"/>
                </a:highlight>
                <a:latin typeface="Poppins"/>
                <a:ea typeface="Poppins"/>
                <a:cs typeface="Poppins"/>
                <a:sym typeface="Poppins"/>
              </a:rPr>
              <a:t>Ejercicio 7:</a:t>
            </a:r>
            <a:r>
              <a:rPr lang="en">
                <a:solidFill>
                  <a:srgbClr val="FFC83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Comentarios:</a:t>
            </a:r>
            <a:endParaRPr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400"/>
              <a:buFont typeface="Poppins"/>
              <a:buChar char="○"/>
            </a:pPr>
            <a:r>
              <a:rPr lang="en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Agrega un comentario en tu código HTML que describa brevemente el propósito de la página.</a:t>
            </a:r>
            <a:endParaRPr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52"/>
          <p:cNvPicPr preferRelativeResize="0"/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>
            <a:off x="8717275" y="4861150"/>
            <a:ext cx="274320" cy="12994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2"/>
          <p:cNvSpPr txBox="1"/>
          <p:nvPr/>
        </p:nvSpPr>
        <p:spPr>
          <a:xfrm>
            <a:off x="958475" y="556200"/>
            <a:ext cx="1386300" cy="190800"/>
          </a:xfrm>
          <a:prstGeom prst="rect">
            <a:avLst/>
          </a:prstGeom>
          <a:noFill/>
          <a:ln cap="flat" cmpd="sng" w="9525">
            <a:solidFill>
              <a:srgbClr val="F4F3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Ejercicios prácticos</a:t>
            </a:r>
            <a:endParaRPr sz="1000"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7" name="Google Shape;307;p52"/>
          <p:cNvSpPr txBox="1"/>
          <p:nvPr/>
        </p:nvSpPr>
        <p:spPr>
          <a:xfrm>
            <a:off x="958475" y="1162425"/>
            <a:ext cx="7229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400"/>
              <a:buFont typeface="Poppins"/>
              <a:buChar char="●"/>
            </a:pPr>
            <a:r>
              <a:rPr lang="en">
                <a:solidFill>
                  <a:srgbClr val="1B1B1B"/>
                </a:solidFill>
                <a:highlight>
                  <a:srgbClr val="FFC83F"/>
                </a:highlight>
                <a:latin typeface="Poppins"/>
                <a:ea typeface="Poppins"/>
                <a:cs typeface="Poppins"/>
                <a:sym typeface="Poppins"/>
              </a:rPr>
              <a:t>Ejercicio 8:</a:t>
            </a:r>
            <a:r>
              <a:rPr lang="en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 Página con múltiples secciones:</a:t>
            </a:r>
            <a:endParaRPr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400"/>
              <a:buFont typeface="Poppins"/>
              <a:buChar char="○"/>
            </a:pPr>
            <a:r>
              <a:rPr lang="en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Divide tu página en varias secciones utilizando las etiquetas &lt;div&gt; y &lt;h2&gt;.</a:t>
            </a:r>
            <a:endParaRPr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400"/>
              <a:buFont typeface="Poppins"/>
              <a:buChar char="○"/>
            </a:pPr>
            <a:r>
              <a:rPr lang="en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Coloca contenido relevante en cada sección.</a:t>
            </a:r>
            <a:endParaRPr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400"/>
              <a:buFont typeface="Poppins"/>
              <a:buChar char="●"/>
            </a:pPr>
            <a:r>
              <a:rPr lang="en">
                <a:solidFill>
                  <a:srgbClr val="1B1B1B"/>
                </a:solidFill>
                <a:highlight>
                  <a:srgbClr val="FFC83F"/>
                </a:highlight>
                <a:latin typeface="Poppins"/>
                <a:ea typeface="Poppins"/>
                <a:cs typeface="Poppins"/>
                <a:sym typeface="Poppins"/>
              </a:rPr>
              <a:t>Ejercicio 9:</a:t>
            </a:r>
            <a:r>
              <a:rPr lang="en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 Enlace interno:</a:t>
            </a:r>
            <a:endParaRPr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400"/>
              <a:buFont typeface="Poppins"/>
              <a:buChar char="○"/>
            </a:pPr>
            <a:r>
              <a:rPr lang="en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Agrega un enlace en tu página que dirija a una sección específica de la misma página (utilizando un identificador).</a:t>
            </a:r>
            <a:endParaRPr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400"/>
              <a:buFont typeface="Poppins"/>
              <a:buChar char="●"/>
            </a:pPr>
            <a:r>
              <a:rPr lang="en">
                <a:solidFill>
                  <a:srgbClr val="1B1B1B"/>
                </a:solidFill>
                <a:highlight>
                  <a:srgbClr val="FFC83F"/>
                </a:highlight>
                <a:latin typeface="Poppins"/>
                <a:ea typeface="Poppins"/>
                <a:cs typeface="Poppins"/>
                <a:sym typeface="Poppins"/>
              </a:rPr>
              <a:t>Ejercicio 10:</a:t>
            </a:r>
            <a:r>
              <a:rPr lang="en">
                <a:solidFill>
                  <a:srgbClr val="FFC83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Estructura con encabezado y pie de página:</a:t>
            </a:r>
            <a:endParaRPr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4F3EF"/>
              </a:buClr>
              <a:buSzPts val="1400"/>
              <a:buFont typeface="Poppins"/>
              <a:buChar char="○"/>
            </a:pPr>
            <a:r>
              <a:rPr lang="en">
                <a:solidFill>
                  <a:srgbClr val="F4F3EF"/>
                </a:solidFill>
                <a:latin typeface="Poppins"/>
                <a:ea typeface="Poppins"/>
                <a:cs typeface="Poppins"/>
                <a:sym typeface="Poppins"/>
              </a:rPr>
              <a:t>Crea una página HTML con una estructura más avanzada que incluya un encabezado, una barra de navegación y un pie de página.</a:t>
            </a:r>
            <a:endParaRPr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F3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1933050" y="2233200"/>
            <a:ext cx="5277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Qué es un browser?</a:t>
            </a:r>
            <a:endParaRPr sz="3200">
              <a:solidFill>
                <a:srgbClr val="F4F3E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B1B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0" y="2272288"/>
            <a:ext cx="914400" cy="59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958475" y="1620450"/>
            <a:ext cx="68889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Los </a:t>
            </a:r>
            <a:r>
              <a:rPr lang="en" sz="17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navegadores</a:t>
            </a: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son programas que nos permiten visualizar y navegar por páginas web. Son la </a:t>
            </a:r>
            <a:r>
              <a:rPr lang="en" sz="17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interfaz</a:t>
            </a: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que utilizamos para acceder a la información en la web.</a:t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Los navegadores </a:t>
            </a:r>
            <a:r>
              <a:rPr lang="en" sz="17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interpretan el código HTML</a:t>
            </a: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y otros recursos para mostrar el contenido en la pantalla. Algunos navegadores populares son Google Chrome, Mozilla Firefox, Microsoft Edge, Safari, etc.</a:t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958475" y="556200"/>
            <a:ext cx="14208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Qué es un browser?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1933050" y="2233200"/>
            <a:ext cx="5277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Qué un servidor?</a:t>
            </a:r>
            <a:endParaRPr sz="3200">
              <a:solidFill>
                <a:srgbClr val="F4F3E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958475" y="1620450"/>
            <a:ext cx="6888900" cy="3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Los </a:t>
            </a:r>
            <a:r>
              <a:rPr lang="en" sz="17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servidores</a:t>
            </a: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son computadoras especiales que </a:t>
            </a:r>
            <a:r>
              <a:rPr lang="en" sz="17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almacenan y entregan</a:t>
            </a: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páginas web a los navegadores.</a:t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Cuando ingresamos una dirección web en el navegador, este envía una solicitud al servidor correspondiente para obtener la página solicitada.</a:t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El servidor responde enviando los archivos HTML, CSS, JavaScript y otros recursos necesarios para que el navegador pueda </a:t>
            </a:r>
            <a:r>
              <a:rPr lang="en" sz="17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mostrar la página correctamente.</a:t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958475" y="556200"/>
            <a:ext cx="14208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Qué es un servidor?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1933050" y="2233200"/>
            <a:ext cx="5277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4F3E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Cómo funcionan?</a:t>
            </a:r>
            <a:endParaRPr sz="3200">
              <a:solidFill>
                <a:srgbClr val="F4F3E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958475" y="1620450"/>
            <a:ext cx="6888900" cy="3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Cuando ingresamos una dirección web en el navegador, este traduce la dirección en una </a:t>
            </a:r>
            <a:r>
              <a:rPr lang="en" sz="17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dirección IP </a:t>
            </a: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mediante el sistema de </a:t>
            </a:r>
            <a:r>
              <a:rPr lang="en" sz="17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nombres de dominio (DNS)</a:t>
            </a: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Luego, el navegador envía una </a:t>
            </a:r>
            <a:r>
              <a:rPr lang="en" sz="17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solicitud HTTP</a:t>
            </a: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(Hypertext Transfer Protocol) al servidor web utilizando la dirección IP.</a:t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El servidor web procesa la solicitud y envía los archivos necesarios de la página web de vuelta al navegador.</a:t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El navegador</a:t>
            </a:r>
            <a:r>
              <a:rPr lang="en" sz="1700">
                <a:solidFill>
                  <a:srgbClr val="1B1B1B"/>
                </a:solidFill>
                <a:highlight>
                  <a:srgbClr val="FFC83F"/>
                </a:highlight>
                <a:latin typeface="Poppins Medium"/>
                <a:ea typeface="Poppins Medium"/>
                <a:cs typeface="Poppins Medium"/>
                <a:sym typeface="Poppins Medium"/>
              </a:rPr>
              <a:t> interpreta el código HTML</a:t>
            </a:r>
            <a:r>
              <a:rPr lang="en" sz="1800">
                <a:solidFill>
                  <a:srgbClr val="1D1C1D"/>
                </a:solidFill>
                <a:latin typeface="Poppins"/>
                <a:ea typeface="Poppins"/>
                <a:cs typeface="Poppins"/>
                <a:sym typeface="Poppins"/>
              </a:rPr>
              <a:t> y muestra la página web en nuestra pantalla.</a:t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D1C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958475" y="556200"/>
            <a:ext cx="834900" cy="1908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91425" spcFirstLastPara="1" rIns="0" wrap="square" tIns="18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Servidores</a:t>
            </a:r>
            <a:endParaRPr b="1" sz="1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