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77" r:id="rId7"/>
    <p:sldId id="260" r:id="rId8"/>
    <p:sldId id="262" r:id="rId9"/>
    <p:sldId id="274" r:id="rId10"/>
    <p:sldId id="275" r:id="rId11"/>
    <p:sldId id="265" r:id="rId12"/>
    <p:sldId id="267" r:id="rId13"/>
    <p:sldId id="276" r:id="rId14"/>
    <p:sldId id="268" r:id="rId15"/>
    <p:sldId id="264" r:id="rId16"/>
    <p:sldId id="269" r:id="rId17"/>
    <p:sldId id="270" r:id="rId18"/>
    <p:sldId id="27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87"/>
    <p:restoredTop sz="96735"/>
  </p:normalViewPr>
  <p:slideViewPr>
    <p:cSldViewPr snapToGrid="0" snapToObjects="1">
      <p:cViewPr varScale="1">
        <p:scale>
          <a:sx n="92" d="100"/>
          <a:sy n="92" d="100"/>
        </p:scale>
        <p:origin x="18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5" d="100"/>
          <a:sy n="105" d="100"/>
        </p:scale>
        <p:origin x="45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3FF36-FFFD-5F43-94BC-C25F9D7DE737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EF2EF-9F8A-A84C-ABBD-AFBE3339A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40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EF2EF-9F8A-A84C-ABBD-AFBE3339A90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53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EF2EF-9F8A-A84C-ABBD-AFBE3339A90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31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EF2EF-9F8A-A84C-ABBD-AFBE3339A90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38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EF2EF-9F8A-A84C-ABBD-AFBE3339A90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12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EF2EF-9F8A-A84C-ABBD-AFBE3339A90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36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EF2EF-9F8A-A84C-ABBD-AFBE3339A90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7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EF2EF-9F8A-A84C-ABBD-AFBE3339A90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41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EF2EF-9F8A-A84C-ABBD-AFBE3339A90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615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EF2EF-9F8A-A84C-ABBD-AFBE3339A90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24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June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June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June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3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June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0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June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6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June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6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June 22,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June 22,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3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June 22,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8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June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5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June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June 22,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6735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ructure blanche">
            <a:extLst>
              <a:ext uri="{FF2B5EF4-FFF2-40B4-BE49-F238E27FC236}">
                <a16:creationId xmlns:a16="http://schemas.microsoft.com/office/drawing/2014/main" id="{413D8A17-889A-4583-08B8-41B0C6BC8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4E6383-2270-3ED7-536E-2E330AE97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1"/>
            <a:ext cx="9144000" cy="3850276"/>
          </a:xfrm>
        </p:spPr>
        <p:txBody>
          <a:bodyPr>
            <a:normAutofit/>
          </a:bodyPr>
          <a:lstStyle/>
          <a:p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Revue 3</a:t>
            </a:r>
            <a:br>
              <a:rPr lang="fr-FR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Projet maraîcher 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-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Application iOS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B25008-E231-FA14-077F-A1D040E1D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8793"/>
            <a:ext cx="9144000" cy="83602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Tournache Nicolas</a:t>
            </a:r>
          </a:p>
        </p:txBody>
      </p:sp>
    </p:spTree>
    <p:extLst>
      <p:ext uri="{BB962C8B-B14F-4D97-AF65-F5344CB8AC3E}">
        <p14:creationId xmlns:p14="http://schemas.microsoft.com/office/powerpoint/2010/main" val="51124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B0F8596D-7CFE-AE91-9C24-03523CA5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92" y="-1349121"/>
            <a:ext cx="7336194" cy="217646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400" dirty="0"/>
              <a:t>Application IOS</a:t>
            </a:r>
            <a:br>
              <a:rPr lang="fr-FR" sz="1400" dirty="0"/>
            </a:br>
            <a:r>
              <a:rPr lang="fr-FR" sz="1400" dirty="0"/>
              <a:t>	-</a:t>
            </a:r>
            <a:br>
              <a:rPr lang="fr-FR" sz="1400" dirty="0"/>
            </a:br>
            <a:r>
              <a:rPr lang="fr-FR" sz="1400" dirty="0"/>
              <a:t>Fichier Content_view</a:t>
            </a:r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4AC82D8D-A112-C8C4-C1DE-55CCA7B6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227" y="3206223"/>
            <a:ext cx="4115232" cy="2760031"/>
          </a:xfrm>
        </p:spPr>
        <p:txBody>
          <a:bodyPr anchor="t">
            <a:normAutofit/>
          </a:bodyPr>
          <a:lstStyle/>
          <a:p>
            <a:endParaRPr lang="fr-FR" sz="1600" dirty="0"/>
          </a:p>
          <a:p>
            <a:endParaRPr lang="fr-FR" sz="1600" dirty="0"/>
          </a:p>
        </p:txBody>
      </p:sp>
      <p:pic>
        <p:nvPicPr>
          <p:cNvPr id="16" name="Espace réservé du contenu 35">
            <a:extLst>
              <a:ext uri="{FF2B5EF4-FFF2-40B4-BE49-F238E27FC236}">
                <a16:creationId xmlns:a16="http://schemas.microsoft.com/office/drawing/2014/main" id="{897C6FFF-6578-05CB-936E-94BCE8881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92" y="1134641"/>
            <a:ext cx="2224562" cy="4586726"/>
          </a:xfrm>
          <a:prstGeom prst="rect">
            <a:avLst/>
          </a:prstGeom>
        </p:spPr>
      </p:pic>
      <p:pic>
        <p:nvPicPr>
          <p:cNvPr id="28" name="Espace réservé du contenu 5">
            <a:extLst>
              <a:ext uri="{FF2B5EF4-FFF2-40B4-BE49-F238E27FC236}">
                <a16:creationId xmlns:a16="http://schemas.microsoft.com/office/drawing/2014/main" id="{85BA0903-1759-74EE-D2DB-96CB82048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670" y="14773"/>
            <a:ext cx="5632328" cy="6377656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188676E3-C7D2-DF2A-ACF6-C515F72E42B8}"/>
              </a:ext>
            </a:extLst>
          </p:cNvPr>
          <p:cNvGrpSpPr/>
          <p:nvPr/>
        </p:nvGrpSpPr>
        <p:grpSpPr>
          <a:xfrm>
            <a:off x="7858781" y="611788"/>
            <a:ext cx="2601176" cy="4580321"/>
            <a:chOff x="7515307" y="763203"/>
            <a:chExt cx="2264797" cy="3904213"/>
          </a:xfrm>
        </p:grpSpPr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DA75F29C-0720-DED0-1FF9-5EE1B63B6DBA}"/>
                </a:ext>
              </a:extLst>
            </p:cNvPr>
            <p:cNvCxnSpPr>
              <a:cxnSpLocks/>
            </p:cNvCxnSpPr>
            <p:nvPr/>
          </p:nvCxnSpPr>
          <p:spPr>
            <a:xfrm>
              <a:off x="8682824" y="1049572"/>
              <a:ext cx="10972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004D6595-A7A5-BA7C-F98D-2AF4D97E041D}"/>
                </a:ext>
              </a:extLst>
            </p:cNvPr>
            <p:cNvCxnSpPr>
              <a:cxnSpLocks/>
            </p:cNvCxnSpPr>
            <p:nvPr/>
          </p:nvCxnSpPr>
          <p:spPr>
            <a:xfrm>
              <a:off x="9780104" y="1049572"/>
              <a:ext cx="0" cy="5406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BAE59163-57F5-C2F6-537C-2EA7D3E2E43A}"/>
                </a:ext>
              </a:extLst>
            </p:cNvPr>
            <p:cNvCxnSpPr>
              <a:cxnSpLocks/>
            </p:cNvCxnSpPr>
            <p:nvPr/>
          </p:nvCxnSpPr>
          <p:spPr>
            <a:xfrm>
              <a:off x="7936726" y="1590261"/>
              <a:ext cx="0" cy="30771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4540257A-419E-5769-4FC1-A8685190B003}"/>
                </a:ext>
              </a:extLst>
            </p:cNvPr>
            <p:cNvCxnSpPr>
              <a:cxnSpLocks/>
            </p:cNvCxnSpPr>
            <p:nvPr/>
          </p:nvCxnSpPr>
          <p:spPr>
            <a:xfrm>
              <a:off x="7936726" y="4667416"/>
              <a:ext cx="184337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5411CB74-A9C9-A73B-0827-C769F3673BB4}"/>
                </a:ext>
              </a:extLst>
            </p:cNvPr>
            <p:cNvSpPr txBox="1"/>
            <p:nvPr/>
          </p:nvSpPr>
          <p:spPr>
            <a:xfrm>
              <a:off x="8937266" y="763203"/>
              <a:ext cx="8428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NON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F01C1B75-381C-7559-F8FB-59CE21EED184}"/>
                </a:ext>
              </a:extLst>
            </p:cNvPr>
            <p:cNvSpPr txBox="1"/>
            <p:nvPr/>
          </p:nvSpPr>
          <p:spPr>
            <a:xfrm>
              <a:off x="7515307" y="2851839"/>
              <a:ext cx="8428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OUI</a:t>
              </a:r>
            </a:p>
          </p:txBody>
        </p:sp>
      </p:grp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F73A831-9DDB-867A-3F2D-CB45FEC494A5}"/>
              </a:ext>
            </a:extLst>
          </p:cNvPr>
          <p:cNvCxnSpPr/>
          <p:nvPr/>
        </p:nvCxnSpPr>
        <p:spPr>
          <a:xfrm flipH="1">
            <a:off x="11466786" y="2996524"/>
            <a:ext cx="378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653F20A-7F86-77C3-A177-FF6948C641B4}"/>
              </a:ext>
            </a:extLst>
          </p:cNvPr>
          <p:cNvCxnSpPr>
            <a:cxnSpLocks/>
          </p:cNvCxnSpPr>
          <p:nvPr/>
        </p:nvCxnSpPr>
        <p:spPr>
          <a:xfrm>
            <a:off x="11845159" y="2996524"/>
            <a:ext cx="0" cy="1880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BD2ED55-ED54-6EC1-75D7-82CAA0903986}"/>
              </a:ext>
            </a:extLst>
          </p:cNvPr>
          <p:cNvCxnSpPr>
            <a:cxnSpLocks/>
          </p:cNvCxnSpPr>
          <p:nvPr/>
        </p:nvCxnSpPr>
        <p:spPr>
          <a:xfrm>
            <a:off x="10459957" y="4876800"/>
            <a:ext cx="138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58876DA9-F507-66F2-2000-F5D89BB2AF0E}"/>
              </a:ext>
            </a:extLst>
          </p:cNvPr>
          <p:cNvSpPr txBox="1"/>
          <p:nvPr/>
        </p:nvSpPr>
        <p:spPr>
          <a:xfrm rot="16200000">
            <a:off x="9851971" y="4545614"/>
            <a:ext cx="968021" cy="32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7F49BD8-6CFF-4FFC-42AC-E7DE8993AA4A}"/>
              </a:ext>
            </a:extLst>
          </p:cNvPr>
          <p:cNvSpPr txBox="1"/>
          <p:nvPr/>
        </p:nvSpPr>
        <p:spPr>
          <a:xfrm>
            <a:off x="10981972" y="4649109"/>
            <a:ext cx="968021" cy="32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F2A2C05-1BB6-80A4-8845-5D8A3B13C78E}"/>
              </a:ext>
            </a:extLst>
          </p:cNvPr>
          <p:cNvSpPr txBox="1">
            <a:spLocks/>
          </p:cNvSpPr>
          <p:nvPr/>
        </p:nvSpPr>
        <p:spPr>
          <a:xfrm>
            <a:off x="2560946" y="1114167"/>
            <a:ext cx="4992440" cy="530728"/>
          </a:xfrm>
          <a:prstGeom prst="rect">
            <a:avLst/>
          </a:prstGeom>
        </p:spPr>
        <p:txBody>
          <a:bodyPr vert="horz" lIns="0" tIns="0" rIns="0" bIns="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Si l’utilisateur n’est pas connecté, on affiche la vue Home qui combine les menus connexion et inscription.</a:t>
            </a:r>
          </a:p>
          <a:p>
            <a:endParaRPr lang="fr-FR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BC90D8-5F3D-EA30-D75E-5B1FC86E3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837" y="1679619"/>
            <a:ext cx="4755134" cy="45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Espace réservé du contenu 35">
            <a:extLst>
              <a:ext uri="{FF2B5EF4-FFF2-40B4-BE49-F238E27FC236}">
                <a16:creationId xmlns:a16="http://schemas.microsoft.com/office/drawing/2014/main" id="{9B4C74FD-22C1-EC5A-27B4-D9C55E4A9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53" y="1670673"/>
            <a:ext cx="2224562" cy="4586726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B0F8596D-7CFE-AE91-9C24-03523CA5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53" y="-612871"/>
            <a:ext cx="6418739" cy="2140145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/>
              <a:t>Fonctions de connexion &amp; inscription</a:t>
            </a:r>
            <a:br>
              <a:rPr lang="fr-FR" sz="2000" dirty="0"/>
            </a:br>
            <a:r>
              <a:rPr lang="fr-FR" sz="2000" dirty="0"/>
              <a:t>-</a:t>
            </a:r>
            <a:br>
              <a:rPr lang="fr-FR" sz="2000" dirty="0"/>
            </a:br>
            <a:r>
              <a:rPr lang="fr-FR" sz="2000" dirty="0"/>
              <a:t>Fichier Appviewmodel</a:t>
            </a:r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4AC82D8D-A112-C8C4-C1DE-55CCA7B6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462" y="2712576"/>
            <a:ext cx="4115232" cy="2760031"/>
          </a:xfrm>
        </p:spPr>
        <p:txBody>
          <a:bodyPr anchor="t">
            <a:normAutofit/>
          </a:bodyPr>
          <a:lstStyle/>
          <a:p>
            <a:endParaRPr lang="fr-FR" sz="1600" dirty="0"/>
          </a:p>
          <a:p>
            <a:endParaRPr lang="fr-FR" sz="1600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4DDF276A-9999-F107-8BCC-96F414723B97}"/>
              </a:ext>
            </a:extLst>
          </p:cNvPr>
          <p:cNvSpPr txBox="1">
            <a:spLocks/>
          </p:cNvSpPr>
          <p:nvPr/>
        </p:nvSpPr>
        <p:spPr>
          <a:xfrm>
            <a:off x="2699412" y="2145246"/>
            <a:ext cx="3503961" cy="2567508"/>
          </a:xfrm>
          <a:prstGeom prst="rect">
            <a:avLst/>
          </a:prstGeom>
        </p:spPr>
        <p:txBody>
          <a:bodyPr vert="horz" lIns="0" tIns="0" rIns="0" bIns="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Le fichier AppViewModel comprend les fonctions permettant l’authentification :</a:t>
            </a:r>
          </a:p>
          <a:p>
            <a:r>
              <a:rPr lang="fr-FR" sz="1600" dirty="0"/>
              <a:t>signIn() : Fonction connexion</a:t>
            </a:r>
          </a:p>
          <a:p>
            <a:r>
              <a:rPr lang="fr-FR" sz="1600" dirty="0"/>
              <a:t>signUp() : Fonction Inscription</a:t>
            </a:r>
          </a:p>
          <a:p>
            <a:r>
              <a:rPr lang="fr-FR" sz="1600" dirty="0"/>
              <a:t>signOut() : Fonction Déconnexion</a:t>
            </a:r>
          </a:p>
          <a:p>
            <a:r>
              <a:rPr lang="fr-FR" sz="1600" dirty="0" err="1"/>
              <a:t>resetPassword</a:t>
            </a:r>
            <a:r>
              <a:rPr lang="fr-FR" sz="1600" dirty="0"/>
              <a:t>(): Fonction envoyant le mail permettant de réinitialiser le mot de passe</a:t>
            </a:r>
          </a:p>
          <a:p>
            <a:endParaRPr lang="fr-FR" sz="1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95BC79C-5218-A25C-B3A3-FEC6FA40D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755" y="8371"/>
            <a:ext cx="5943241" cy="624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4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Espace réservé du contenu 35">
            <a:extLst>
              <a:ext uri="{FF2B5EF4-FFF2-40B4-BE49-F238E27FC236}">
                <a16:creationId xmlns:a16="http://schemas.microsoft.com/office/drawing/2014/main" id="{9B4C74FD-22C1-EC5A-27B4-D9C55E4A9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92" y="1134641"/>
            <a:ext cx="2224562" cy="4586726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B0F8596D-7CFE-AE91-9C24-03523CA5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92" y="-1349121"/>
            <a:ext cx="7336194" cy="217646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400" dirty="0"/>
              <a:t>Fonctions de connexion &amp; inscription</a:t>
            </a:r>
            <a:br>
              <a:rPr lang="fr-FR" sz="1400" dirty="0"/>
            </a:br>
            <a:r>
              <a:rPr lang="fr-FR" sz="1400" dirty="0"/>
              <a:t>	-</a:t>
            </a:r>
            <a:br>
              <a:rPr lang="fr-FR" sz="1400" dirty="0"/>
            </a:br>
            <a:r>
              <a:rPr lang="fr-FR" sz="1400" dirty="0"/>
              <a:t>Fichier Login</a:t>
            </a:r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4AC82D8D-A112-C8C4-C1DE-55CCA7B6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227" y="3206223"/>
            <a:ext cx="4115232" cy="2760031"/>
          </a:xfrm>
        </p:spPr>
        <p:txBody>
          <a:bodyPr anchor="t">
            <a:normAutofit/>
          </a:bodyPr>
          <a:lstStyle/>
          <a:p>
            <a:endParaRPr lang="fr-FR" sz="1600" dirty="0"/>
          </a:p>
          <a:p>
            <a:endParaRPr lang="fr-FR" sz="16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F2A2C05-1BB6-80A4-8845-5D8A3B13C78E}"/>
              </a:ext>
            </a:extLst>
          </p:cNvPr>
          <p:cNvSpPr txBox="1">
            <a:spLocks/>
          </p:cNvSpPr>
          <p:nvPr/>
        </p:nvSpPr>
        <p:spPr>
          <a:xfrm>
            <a:off x="3648174" y="964506"/>
            <a:ext cx="2413327" cy="285839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Déclaration des variables</a:t>
            </a:r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6C7396A-BB78-1023-3281-9E79709E1EB7}"/>
              </a:ext>
            </a:extLst>
          </p:cNvPr>
          <p:cNvSpPr txBox="1">
            <a:spLocks/>
          </p:cNvSpPr>
          <p:nvPr/>
        </p:nvSpPr>
        <p:spPr>
          <a:xfrm>
            <a:off x="9056407" y="164490"/>
            <a:ext cx="2413327" cy="28583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/>
              <a:t>Texte Connexion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9768CEFC-4462-C7FD-F11A-7EFA7508C2AF}"/>
              </a:ext>
            </a:extLst>
          </p:cNvPr>
          <p:cNvSpPr txBox="1">
            <a:spLocks/>
          </p:cNvSpPr>
          <p:nvPr/>
        </p:nvSpPr>
        <p:spPr>
          <a:xfrm>
            <a:off x="3596563" y="2233030"/>
            <a:ext cx="2413327" cy="53864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400" dirty="0"/>
              <a:t>Champs Adresse Mail &amp; Mot de passe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710E571-FB47-C8CB-22AD-67EA56DC3D90}"/>
              </a:ext>
            </a:extLst>
          </p:cNvPr>
          <p:cNvSpPr txBox="1">
            <a:spLocks/>
          </p:cNvSpPr>
          <p:nvPr/>
        </p:nvSpPr>
        <p:spPr>
          <a:xfrm>
            <a:off x="6755399" y="2667446"/>
            <a:ext cx="2413327" cy="28583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/>
              <a:t>Bouton Connexion</a:t>
            </a:r>
          </a:p>
          <a:p>
            <a:endParaRPr lang="fr-FR" sz="1400" dirty="0"/>
          </a:p>
          <a:p>
            <a:endParaRPr lang="fr-FR" sz="1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36D393-8D9A-D258-009A-934D43D69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60" y="1290048"/>
            <a:ext cx="3469713" cy="90695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3848A09-6AE8-D85B-1F63-B73823EF2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3650" y="450329"/>
            <a:ext cx="4267076" cy="193958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11DF646-8090-0BCF-1438-66FE94BB1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858" y="2713104"/>
            <a:ext cx="3700254" cy="364640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0342DFA-45C0-F412-4ADD-1C9D82894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6008" y="2994575"/>
            <a:ext cx="4830845" cy="336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24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4AC82D8D-A112-C8C4-C1DE-55CCA7B6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227" y="3206223"/>
            <a:ext cx="4115232" cy="2760031"/>
          </a:xfrm>
        </p:spPr>
        <p:txBody>
          <a:bodyPr anchor="t">
            <a:normAutofit/>
          </a:bodyPr>
          <a:lstStyle/>
          <a:p>
            <a:endParaRPr lang="fr-FR" sz="1600" dirty="0"/>
          </a:p>
          <a:p>
            <a:endParaRPr lang="fr-FR" sz="1600" dirty="0"/>
          </a:p>
        </p:txBody>
      </p:sp>
      <p:pic>
        <p:nvPicPr>
          <p:cNvPr id="36" name="Espace réservé du contenu 5">
            <a:extLst>
              <a:ext uri="{FF2B5EF4-FFF2-40B4-BE49-F238E27FC236}">
                <a16:creationId xmlns:a16="http://schemas.microsoft.com/office/drawing/2014/main" id="{AFCF40C0-6DFB-DB40-339A-649086BDD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295" y="8371"/>
            <a:ext cx="5632328" cy="6392427"/>
          </a:xfrm>
          <a:prstGeom prst="rect">
            <a:avLst/>
          </a:prstGeom>
        </p:spPr>
      </p:pic>
      <p:sp>
        <p:nvSpPr>
          <p:cNvPr id="35" name="Titre 1">
            <a:extLst>
              <a:ext uri="{FF2B5EF4-FFF2-40B4-BE49-F238E27FC236}">
                <a16:creationId xmlns:a16="http://schemas.microsoft.com/office/drawing/2014/main" id="{B0F8596D-7CFE-AE91-9C24-03523CA5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91" y="-1349120"/>
            <a:ext cx="9072519" cy="221537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400" dirty="0"/>
              <a:t>Fonctions de connexion &amp; inscription</a:t>
            </a:r>
            <a:br>
              <a:rPr lang="fr-FR" sz="1400" dirty="0"/>
            </a:br>
            <a:r>
              <a:rPr lang="fr-FR" sz="1400" dirty="0"/>
              <a:t>	-</a:t>
            </a:r>
            <a:br>
              <a:rPr lang="fr-FR" sz="1400" dirty="0"/>
            </a:br>
            <a:r>
              <a:rPr lang="fr-FR" sz="1400" dirty="0"/>
              <a:t>Fichier Inscription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6551A677-E8AE-6762-5D2B-F940F242A616}"/>
              </a:ext>
            </a:extLst>
          </p:cNvPr>
          <p:cNvCxnSpPr/>
          <p:nvPr/>
        </p:nvCxnSpPr>
        <p:spPr>
          <a:xfrm flipH="1">
            <a:off x="11009411" y="2980476"/>
            <a:ext cx="378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D4D28DA-D6B1-BB36-1EEF-99C96B972751}"/>
              </a:ext>
            </a:extLst>
          </p:cNvPr>
          <p:cNvCxnSpPr>
            <a:cxnSpLocks/>
          </p:cNvCxnSpPr>
          <p:nvPr/>
        </p:nvCxnSpPr>
        <p:spPr>
          <a:xfrm>
            <a:off x="11387784" y="2980476"/>
            <a:ext cx="0" cy="1880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4AB743E-5CDE-DA42-F8FC-61D14BA37FCF}"/>
              </a:ext>
            </a:extLst>
          </p:cNvPr>
          <p:cNvCxnSpPr>
            <a:cxnSpLocks/>
          </p:cNvCxnSpPr>
          <p:nvPr/>
        </p:nvCxnSpPr>
        <p:spPr>
          <a:xfrm>
            <a:off x="10002582" y="4860752"/>
            <a:ext cx="138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C7E19EF1-ABF6-A4EC-FA0F-FE911EBEDF90}"/>
              </a:ext>
            </a:extLst>
          </p:cNvPr>
          <p:cNvSpPr txBox="1"/>
          <p:nvPr/>
        </p:nvSpPr>
        <p:spPr>
          <a:xfrm>
            <a:off x="10524597" y="4633061"/>
            <a:ext cx="968021" cy="32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41A7B4D0-0D0F-11BD-1D33-55075CD0EE14}"/>
              </a:ext>
            </a:extLst>
          </p:cNvPr>
          <p:cNvGrpSpPr/>
          <p:nvPr/>
        </p:nvGrpSpPr>
        <p:grpSpPr>
          <a:xfrm>
            <a:off x="7401406" y="595740"/>
            <a:ext cx="2601176" cy="4580321"/>
            <a:chOff x="7515307" y="763203"/>
            <a:chExt cx="2264797" cy="3904213"/>
          </a:xfrm>
        </p:grpSpPr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EA2BE8D3-F20D-D739-40D2-3CB15B64987E}"/>
                </a:ext>
              </a:extLst>
            </p:cNvPr>
            <p:cNvCxnSpPr>
              <a:cxnSpLocks/>
            </p:cNvCxnSpPr>
            <p:nvPr/>
          </p:nvCxnSpPr>
          <p:spPr>
            <a:xfrm>
              <a:off x="8682824" y="1049572"/>
              <a:ext cx="10972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3E46318F-8839-01A6-BE45-010CDC58609D}"/>
                </a:ext>
              </a:extLst>
            </p:cNvPr>
            <p:cNvCxnSpPr>
              <a:cxnSpLocks/>
            </p:cNvCxnSpPr>
            <p:nvPr/>
          </p:nvCxnSpPr>
          <p:spPr>
            <a:xfrm>
              <a:off x="9780104" y="1049572"/>
              <a:ext cx="0" cy="5406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ABA90DD3-C640-70E8-16E4-C993292F0E2E}"/>
                </a:ext>
              </a:extLst>
            </p:cNvPr>
            <p:cNvCxnSpPr>
              <a:cxnSpLocks/>
            </p:cNvCxnSpPr>
            <p:nvPr/>
          </p:nvCxnSpPr>
          <p:spPr>
            <a:xfrm>
              <a:off x="7936726" y="1590261"/>
              <a:ext cx="0" cy="30771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D13D0C28-6AC9-CF4A-6930-86CD69AA2B61}"/>
                </a:ext>
              </a:extLst>
            </p:cNvPr>
            <p:cNvCxnSpPr>
              <a:cxnSpLocks/>
            </p:cNvCxnSpPr>
            <p:nvPr/>
          </p:nvCxnSpPr>
          <p:spPr>
            <a:xfrm>
              <a:off x="7936726" y="4667416"/>
              <a:ext cx="184337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52AE557-A7D5-7709-18BE-C076FC3092D0}"/>
                </a:ext>
              </a:extLst>
            </p:cNvPr>
            <p:cNvSpPr txBox="1"/>
            <p:nvPr/>
          </p:nvSpPr>
          <p:spPr>
            <a:xfrm>
              <a:off x="8937266" y="763203"/>
              <a:ext cx="8428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NON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F4584527-6DCF-35F2-E4EE-91B6B216C18B}"/>
                </a:ext>
              </a:extLst>
            </p:cNvPr>
            <p:cNvSpPr txBox="1"/>
            <p:nvPr/>
          </p:nvSpPr>
          <p:spPr>
            <a:xfrm>
              <a:off x="7515307" y="2851839"/>
              <a:ext cx="8428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OUI</a:t>
              </a:r>
            </a:p>
          </p:txBody>
        </p:sp>
      </p:grpSp>
      <p:sp>
        <p:nvSpPr>
          <p:cNvPr id="49" name="ZoneTexte 48">
            <a:extLst>
              <a:ext uri="{FF2B5EF4-FFF2-40B4-BE49-F238E27FC236}">
                <a16:creationId xmlns:a16="http://schemas.microsoft.com/office/drawing/2014/main" id="{5D0BE3FF-7339-65A3-B304-3DDA52581E57}"/>
              </a:ext>
            </a:extLst>
          </p:cNvPr>
          <p:cNvSpPr txBox="1"/>
          <p:nvPr/>
        </p:nvSpPr>
        <p:spPr>
          <a:xfrm rot="16200000">
            <a:off x="9394596" y="4529566"/>
            <a:ext cx="968021" cy="32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C40D9DB-D9B4-DF8A-9597-BE70057E7B22}"/>
              </a:ext>
            </a:extLst>
          </p:cNvPr>
          <p:cNvSpPr/>
          <p:nvPr/>
        </p:nvSpPr>
        <p:spPr>
          <a:xfrm>
            <a:off x="9018054" y="2869476"/>
            <a:ext cx="1885720" cy="2597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Inscription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360E599A-1319-E2D9-4BA2-D382562B1F98}"/>
              </a:ext>
            </a:extLst>
          </p:cNvPr>
          <p:cNvSpPr/>
          <p:nvPr/>
        </p:nvSpPr>
        <p:spPr>
          <a:xfrm>
            <a:off x="8990381" y="5431153"/>
            <a:ext cx="1991367" cy="4186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 connecter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DA960852-E585-F3B2-0B62-DD64B6EA3A86}"/>
              </a:ext>
            </a:extLst>
          </p:cNvPr>
          <p:cNvSpPr/>
          <p:nvPr/>
        </p:nvSpPr>
        <p:spPr>
          <a:xfrm>
            <a:off x="9678772" y="4331826"/>
            <a:ext cx="686192" cy="3249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96D67BCD-F5EE-0383-1BDC-1D992124A2B9}"/>
              </a:ext>
            </a:extLst>
          </p:cNvPr>
          <p:cNvSpPr/>
          <p:nvPr/>
        </p:nvSpPr>
        <p:spPr>
          <a:xfrm>
            <a:off x="9110765" y="4142087"/>
            <a:ext cx="1819642" cy="3249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>
              <a:solidFill>
                <a:schemeClr val="tx1"/>
              </a:solidFill>
            </a:endParaRPr>
          </a:p>
          <a:p>
            <a:pPr algn="ctr"/>
            <a:r>
              <a:rPr lang="fr-FR" sz="1050" dirty="0">
                <a:solidFill>
                  <a:schemeClr val="tx1"/>
                </a:solidFill>
              </a:rPr>
              <a:t>Adresse mail &amp; mot de passe sont au bon format ?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72E5BA5C-4920-EAA6-9B78-71E38585D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70" y="1013959"/>
            <a:ext cx="2560478" cy="523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82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B0F8596D-7CFE-AE91-9C24-03523CA5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92" y="-1349121"/>
            <a:ext cx="7336194" cy="217646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400" dirty="0"/>
              <a:t>Fonctions de connexion &amp; inscription</a:t>
            </a:r>
            <a:br>
              <a:rPr lang="fr-FR" sz="1400" dirty="0"/>
            </a:br>
            <a:r>
              <a:rPr lang="fr-FR" sz="1400" dirty="0"/>
              <a:t>	-</a:t>
            </a:r>
            <a:br>
              <a:rPr lang="fr-FR" sz="1400" dirty="0"/>
            </a:br>
            <a:r>
              <a:rPr lang="fr-FR" sz="1400" dirty="0"/>
              <a:t>Fichier Inscription</a:t>
            </a:r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4AC82D8D-A112-C8C4-C1DE-55CCA7B6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227" y="3206223"/>
            <a:ext cx="4115232" cy="2760031"/>
          </a:xfrm>
        </p:spPr>
        <p:txBody>
          <a:bodyPr anchor="t">
            <a:normAutofit/>
          </a:bodyPr>
          <a:lstStyle/>
          <a:p>
            <a:endParaRPr lang="fr-FR" sz="1600" dirty="0"/>
          </a:p>
          <a:p>
            <a:endParaRPr lang="fr-FR" sz="16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F2A2C05-1BB6-80A4-8845-5D8A3B13C78E}"/>
              </a:ext>
            </a:extLst>
          </p:cNvPr>
          <p:cNvSpPr txBox="1">
            <a:spLocks/>
          </p:cNvSpPr>
          <p:nvPr/>
        </p:nvSpPr>
        <p:spPr>
          <a:xfrm>
            <a:off x="3648174" y="964506"/>
            <a:ext cx="2413327" cy="285839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Déclaration des variables</a:t>
            </a:r>
          </a:p>
          <a:p>
            <a:endParaRPr lang="fr-FR" sz="1600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6C7396A-BB78-1023-3281-9E79709E1EB7}"/>
              </a:ext>
            </a:extLst>
          </p:cNvPr>
          <p:cNvSpPr txBox="1">
            <a:spLocks/>
          </p:cNvSpPr>
          <p:nvPr/>
        </p:nvSpPr>
        <p:spPr>
          <a:xfrm>
            <a:off x="3959690" y="2176461"/>
            <a:ext cx="2413327" cy="28583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/>
              <a:t>Texte Inscription</a:t>
            </a:r>
          </a:p>
          <a:p>
            <a:endParaRPr lang="fr-FR" sz="1400" dirty="0"/>
          </a:p>
          <a:p>
            <a:endParaRPr lang="fr-FR" sz="1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FC7F934-3AFF-6D5C-A3F5-BC57888BB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" y="1107425"/>
            <a:ext cx="2241633" cy="4586726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9768CEFC-4462-C7FD-F11A-7EFA7508C2AF}"/>
              </a:ext>
            </a:extLst>
          </p:cNvPr>
          <p:cNvSpPr txBox="1">
            <a:spLocks/>
          </p:cNvSpPr>
          <p:nvPr/>
        </p:nvSpPr>
        <p:spPr>
          <a:xfrm>
            <a:off x="8641529" y="48976"/>
            <a:ext cx="2413327" cy="5569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400" dirty="0"/>
              <a:t>Champs Adresse Mail &amp; Mot de passe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0672EC-1104-9C6C-D47A-AE320D6C8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516" y="1213043"/>
            <a:ext cx="3448361" cy="9328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124640F-4F92-ADC9-E390-65A99AD96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636" y="2387075"/>
            <a:ext cx="3810739" cy="15258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2C6202-2A8C-2AF7-12BB-7C0893932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490" y="4019746"/>
            <a:ext cx="4273419" cy="2348585"/>
          </a:xfrm>
          <a:prstGeom prst="rect">
            <a:avLst/>
          </a:prstGeom>
        </p:spPr>
      </p:pic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710E571-FB47-C8CB-22AD-67EA56DC3D90}"/>
              </a:ext>
            </a:extLst>
          </p:cNvPr>
          <p:cNvSpPr txBox="1">
            <a:spLocks/>
          </p:cNvSpPr>
          <p:nvPr/>
        </p:nvSpPr>
        <p:spPr>
          <a:xfrm>
            <a:off x="3851420" y="3786266"/>
            <a:ext cx="2413327" cy="28583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/>
              <a:t>Bouton S’inscrire</a:t>
            </a:r>
          </a:p>
          <a:p>
            <a:endParaRPr lang="fr-FR" sz="1400" dirty="0"/>
          </a:p>
          <a:p>
            <a:endParaRPr lang="fr-FR" sz="14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313A7BE-9019-90C1-F7FA-EF5B3E97FE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3876" y="596809"/>
            <a:ext cx="4361188" cy="580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5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15596D0-7A93-45AB-A289-2A2B141E0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0F64BE-B6DF-4D20-9A3E-DAD003896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8890"/>
            <a:ext cx="4038601" cy="686646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4">
                  <a:alpha val="5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299ACA5-1949-4821-8FA4-95A78A20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5328" y="1633640"/>
            <a:ext cx="6866462" cy="35814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>
                  <a:alpha val="1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559C2F-075A-49B7-8935-459124513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32044"/>
            <a:ext cx="4038600" cy="4634418"/>
          </a:xfrm>
          <a:prstGeom prst="rect">
            <a:avLst/>
          </a:prstGeom>
          <a:gradFill>
            <a:gsLst>
              <a:gs pos="0">
                <a:schemeClr val="accent5">
                  <a:alpha val="36000"/>
                </a:schemeClr>
              </a:gs>
              <a:gs pos="67000">
                <a:schemeClr val="accent5">
                  <a:alpha val="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39541C-5E4F-C07F-B42B-D2EF0FD3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" y="2363756"/>
            <a:ext cx="2770280" cy="3145812"/>
          </a:xfrm>
        </p:spPr>
        <p:txBody>
          <a:bodyPr vert="horz" lIns="0" tIns="0" rIns="0" bIns="0" rtlCol="0"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r-FR" sz="1400" spc="750" dirty="0">
                <a:solidFill>
                  <a:schemeClr val="bg1"/>
                </a:solidFill>
              </a:rPr>
              <a:t>Application iOS</a:t>
            </a:r>
            <a:br>
              <a:rPr lang="fr-FR" sz="1400" spc="750" dirty="0">
                <a:solidFill>
                  <a:schemeClr val="bg1"/>
                </a:solidFill>
              </a:rPr>
            </a:br>
            <a:r>
              <a:rPr lang="fr-FR" sz="1400" spc="750" dirty="0">
                <a:solidFill>
                  <a:schemeClr val="bg1"/>
                </a:solidFill>
              </a:rPr>
              <a:t>-</a:t>
            </a:r>
            <a:br>
              <a:rPr lang="fr-FR" sz="1400" spc="750" dirty="0">
                <a:solidFill>
                  <a:schemeClr val="bg1"/>
                </a:solidFill>
              </a:rPr>
            </a:br>
            <a:r>
              <a:rPr lang="fr-FR" sz="1400" spc="750" dirty="0">
                <a:solidFill>
                  <a:schemeClr val="bg1"/>
                </a:solidFill>
              </a:rPr>
              <a:t>affichage des casiers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5A5053A-CD0B-ECDB-0757-4A1F56C2CCE5}"/>
              </a:ext>
            </a:extLst>
          </p:cNvPr>
          <p:cNvSpPr/>
          <p:nvPr/>
        </p:nvSpPr>
        <p:spPr>
          <a:xfrm>
            <a:off x="2770284" y="-11492"/>
            <a:ext cx="1268311" cy="687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9EE327F-C7ED-572F-C172-707B96E3CEFA}"/>
              </a:ext>
            </a:extLst>
          </p:cNvPr>
          <p:cNvSpPr/>
          <p:nvPr/>
        </p:nvSpPr>
        <p:spPr>
          <a:xfrm>
            <a:off x="10159649" y="4397196"/>
            <a:ext cx="586682" cy="198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40A13983-1347-E98B-D493-12B829CE8DD9}"/>
              </a:ext>
            </a:extLst>
          </p:cNvPr>
          <p:cNvGrpSpPr/>
          <p:nvPr/>
        </p:nvGrpSpPr>
        <p:grpSpPr>
          <a:xfrm>
            <a:off x="7631015" y="587040"/>
            <a:ext cx="3581402" cy="5680527"/>
            <a:chOff x="7993367" y="455009"/>
            <a:chExt cx="3115042" cy="5067231"/>
          </a:xfrm>
        </p:grpSpPr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03CE9E86-B0AA-7C44-81B7-F516C4FC4DB2}"/>
                </a:ext>
              </a:extLst>
            </p:cNvPr>
            <p:cNvSpPr/>
            <p:nvPr/>
          </p:nvSpPr>
          <p:spPr>
            <a:xfrm>
              <a:off x="7993367" y="3012324"/>
              <a:ext cx="19685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Récupérer le fichier JSON sur le serveur </a:t>
              </a: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A09B8D54-B2B9-50CE-7F22-EA463A068AA2}"/>
                </a:ext>
              </a:extLst>
            </p:cNvPr>
            <p:cNvCxnSpPr>
              <a:stCxn id="8" idx="2"/>
              <a:endCxn id="33" idx="0"/>
            </p:cNvCxnSpPr>
            <p:nvPr/>
          </p:nvCxnSpPr>
          <p:spPr>
            <a:xfrm>
              <a:off x="8977617" y="2509431"/>
              <a:ext cx="0" cy="5028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D5DFE3C3-814B-9140-AD70-63A450CBF97A}"/>
                </a:ext>
              </a:extLst>
            </p:cNvPr>
            <p:cNvSpPr txBox="1"/>
            <p:nvPr/>
          </p:nvSpPr>
          <p:spPr>
            <a:xfrm>
              <a:off x="8968458" y="2620918"/>
              <a:ext cx="968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OUI</a:t>
              </a:r>
            </a:p>
          </p:txBody>
        </p: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6248210C-FAB1-856E-E3F4-777DED266711}"/>
                </a:ext>
              </a:extLst>
            </p:cNvPr>
            <p:cNvGrpSpPr/>
            <p:nvPr/>
          </p:nvGrpSpPr>
          <p:grpSpPr>
            <a:xfrm>
              <a:off x="7993367" y="455009"/>
              <a:ext cx="3115042" cy="2054422"/>
              <a:chOff x="8115299" y="1839881"/>
              <a:chExt cx="3115042" cy="2054422"/>
            </a:xfrm>
          </p:grpSpPr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0990ADBF-DB04-C0A6-D7E9-61B88FF5EC6E}"/>
                  </a:ext>
                </a:extLst>
              </p:cNvPr>
              <p:cNvSpPr/>
              <p:nvPr/>
            </p:nvSpPr>
            <p:spPr>
              <a:xfrm>
                <a:off x="8115299" y="1839881"/>
                <a:ext cx="1968500" cy="6096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chemeClr val="tx1"/>
                    </a:solidFill>
                  </a:rPr>
                  <a:t>Récupérer l’URL</a:t>
                </a:r>
              </a:p>
            </p:txBody>
          </p:sp>
          <p:sp>
            <p:nvSpPr>
              <p:cNvPr id="8" name="Losange 7">
                <a:extLst>
                  <a:ext uri="{FF2B5EF4-FFF2-40B4-BE49-F238E27FC236}">
                    <a16:creationId xmlns:a16="http://schemas.microsoft.com/office/drawing/2014/main" id="{00986540-401C-57AA-7DC3-9ABDE8A81797}"/>
                  </a:ext>
                </a:extLst>
              </p:cNvPr>
              <p:cNvSpPr/>
              <p:nvPr/>
            </p:nvSpPr>
            <p:spPr>
              <a:xfrm>
                <a:off x="8115299" y="2787121"/>
                <a:ext cx="1968500" cy="110718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chemeClr val="tx1"/>
                    </a:solidFill>
                  </a:rPr>
                  <a:t>URL valide ?</a:t>
                </a:r>
              </a:p>
            </p:txBody>
          </p:sp>
          <p:cxnSp>
            <p:nvCxnSpPr>
              <p:cNvPr id="11" name="Connecteur droit avec flèche 10">
                <a:extLst>
                  <a:ext uri="{FF2B5EF4-FFF2-40B4-BE49-F238E27FC236}">
                    <a16:creationId xmlns:a16="http://schemas.microsoft.com/office/drawing/2014/main" id="{8D798EDB-371A-3DAD-3C48-DA62A393C0E2}"/>
                  </a:ext>
                </a:extLst>
              </p:cNvPr>
              <p:cNvCxnSpPr>
                <a:stCxn id="7" idx="2"/>
                <a:endCxn id="8" idx="0"/>
              </p:cNvCxnSpPr>
              <p:nvPr/>
            </p:nvCxnSpPr>
            <p:spPr>
              <a:xfrm>
                <a:off x="9099549" y="2449481"/>
                <a:ext cx="0" cy="3376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083CBEB6-E9D1-E08D-02EE-9BFC84A03548}"/>
                  </a:ext>
                </a:extLst>
              </p:cNvPr>
              <p:cNvSpPr txBox="1"/>
              <p:nvPr/>
            </p:nvSpPr>
            <p:spPr>
              <a:xfrm>
                <a:off x="10262320" y="3340712"/>
                <a:ext cx="968021" cy="324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NON</a:t>
                </a:r>
              </a:p>
            </p:txBody>
          </p: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7D6AE47E-3ABC-0FCA-774D-DC0D73F5FD27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10083799" y="3340712"/>
                <a:ext cx="102870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846FCF7E-DBAA-FE77-102D-A23602A1E3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12500" y="2144681"/>
                <a:ext cx="0" cy="11960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>
                <a:extLst>
                  <a:ext uri="{FF2B5EF4-FFF2-40B4-BE49-F238E27FC236}">
                    <a16:creationId xmlns:a16="http://schemas.microsoft.com/office/drawing/2014/main" id="{8C6A413F-F499-9604-D76F-2AC69293B63A}"/>
                  </a:ext>
                </a:extLst>
              </p:cNvPr>
              <p:cNvCxnSpPr>
                <a:endCxn id="7" idx="3"/>
              </p:cNvCxnSpPr>
              <p:nvPr/>
            </p:nvCxnSpPr>
            <p:spPr>
              <a:xfrm flipH="1">
                <a:off x="10083799" y="2144681"/>
                <a:ext cx="10287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43D4BE9B-9C30-6DB6-BF30-57EBD8B47CD3}"/>
                </a:ext>
              </a:extLst>
            </p:cNvPr>
            <p:cNvSpPr/>
            <p:nvPr/>
          </p:nvSpPr>
          <p:spPr>
            <a:xfrm>
              <a:off x="8036752" y="3960355"/>
              <a:ext cx="19685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Décodage</a:t>
              </a:r>
            </a:p>
          </p:txBody>
        </p: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E972C9B5-4DE0-4C19-AB68-20A430149B50}"/>
                </a:ext>
              </a:extLst>
            </p:cNvPr>
            <p:cNvCxnSpPr/>
            <p:nvPr/>
          </p:nvCxnSpPr>
          <p:spPr>
            <a:xfrm>
              <a:off x="8977617" y="3622715"/>
              <a:ext cx="0" cy="3376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 : coins arrondis 55">
              <a:extLst>
                <a:ext uri="{FF2B5EF4-FFF2-40B4-BE49-F238E27FC236}">
                  <a16:creationId xmlns:a16="http://schemas.microsoft.com/office/drawing/2014/main" id="{F68F52D5-7443-1BF4-A658-711BE38AB035}"/>
                </a:ext>
              </a:extLst>
            </p:cNvPr>
            <p:cNvSpPr/>
            <p:nvPr/>
          </p:nvSpPr>
          <p:spPr>
            <a:xfrm>
              <a:off x="8036752" y="4912640"/>
              <a:ext cx="19685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Charger les données dans la structure</a:t>
              </a:r>
            </a:p>
          </p:txBody>
        </p: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011D0095-06DA-D389-024F-65137A7D1292}"/>
                </a:ext>
              </a:extLst>
            </p:cNvPr>
            <p:cNvCxnSpPr/>
            <p:nvPr/>
          </p:nvCxnSpPr>
          <p:spPr>
            <a:xfrm>
              <a:off x="8977617" y="4575215"/>
              <a:ext cx="0" cy="3376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2D6A1267-07F3-E979-A269-603B97B6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387" y="128553"/>
            <a:ext cx="3221445" cy="659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31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B0F8596D-7CFE-AE91-9C24-03523CA5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53" y="-748743"/>
            <a:ext cx="6418739" cy="2140145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/>
              <a:t>Fonction de récupération de l’api</a:t>
            </a:r>
            <a:br>
              <a:rPr lang="fr-FR" sz="2000" dirty="0"/>
            </a:br>
            <a:r>
              <a:rPr lang="fr-FR" sz="2000" dirty="0"/>
              <a:t>-</a:t>
            </a:r>
            <a:br>
              <a:rPr lang="fr-FR" sz="2000" dirty="0"/>
            </a:br>
            <a:r>
              <a:rPr lang="fr-FR" sz="2000" dirty="0"/>
              <a:t>Fichier casier_model</a:t>
            </a:r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4AC82D8D-A112-C8C4-C1DE-55CCA7B6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462" y="2712576"/>
            <a:ext cx="4115232" cy="2760031"/>
          </a:xfrm>
        </p:spPr>
        <p:txBody>
          <a:bodyPr anchor="t">
            <a:normAutofit/>
          </a:bodyPr>
          <a:lstStyle/>
          <a:p>
            <a:endParaRPr lang="fr-FR" sz="1600" dirty="0"/>
          </a:p>
          <a:p>
            <a:endParaRPr lang="fr-FR" sz="1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082BDA-218B-3F7F-15F4-441DF5818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918" y="1050690"/>
            <a:ext cx="3945731" cy="1286109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44DDB8E5-3825-EF36-EFCA-71651102C44D}"/>
              </a:ext>
            </a:extLst>
          </p:cNvPr>
          <p:cNvSpPr txBox="1">
            <a:spLocks/>
          </p:cNvSpPr>
          <p:nvPr/>
        </p:nvSpPr>
        <p:spPr>
          <a:xfrm>
            <a:off x="7635918" y="725595"/>
            <a:ext cx="4794532" cy="3557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/>
              <a:t>Structure contenant les informations des casiers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4F0BFF-3845-F7AD-BDBD-195053A79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851" y="2895825"/>
            <a:ext cx="8307342" cy="3325525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BCFCB94-7DCE-0BB8-F406-1DEC725FE9A9}"/>
              </a:ext>
            </a:extLst>
          </p:cNvPr>
          <p:cNvSpPr txBox="1">
            <a:spLocks/>
          </p:cNvSpPr>
          <p:nvPr/>
        </p:nvSpPr>
        <p:spPr>
          <a:xfrm>
            <a:off x="3220959" y="2566147"/>
            <a:ext cx="5750074" cy="3557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/>
              <a:t>Fonction permettant de charger les données de l’api dans la structure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5A86E3A-EECD-138E-8D3F-861B33BA6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923" y="1479568"/>
            <a:ext cx="2362024" cy="483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0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B0F8596D-7CFE-AE91-9C24-03523CA5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4" y="0"/>
            <a:ext cx="4808638" cy="87557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800" dirty="0"/>
              <a:t>Affichage des casiers</a:t>
            </a:r>
            <a:br>
              <a:rPr lang="fr-FR" sz="1800" dirty="0"/>
            </a:br>
            <a:r>
              <a:rPr lang="fr-FR" sz="1800" dirty="0"/>
              <a:t>		  -</a:t>
            </a:r>
            <a:br>
              <a:rPr lang="fr-FR" sz="1800" dirty="0"/>
            </a:br>
            <a:r>
              <a:rPr lang="fr-FR" sz="1800" dirty="0"/>
              <a:t>Fichier Casier_View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F2A2C05-1BB6-80A4-8845-5D8A3B13C78E}"/>
              </a:ext>
            </a:extLst>
          </p:cNvPr>
          <p:cNvSpPr txBox="1">
            <a:spLocks/>
          </p:cNvSpPr>
          <p:nvPr/>
        </p:nvSpPr>
        <p:spPr>
          <a:xfrm>
            <a:off x="2839800" y="1035060"/>
            <a:ext cx="2810992" cy="455159"/>
          </a:xfrm>
          <a:prstGeom prst="rect">
            <a:avLst/>
          </a:prstGeom>
        </p:spPr>
        <p:txBody>
          <a:bodyPr vert="horz" lIns="0" tIns="0" rIns="0" bIns="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Vue affichant la liste des casiers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7EBD288-1D47-3002-BD31-67265786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2" y="979754"/>
            <a:ext cx="2547436" cy="521244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E71075-5B97-32B2-5771-30BE8049E6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680"/>
          <a:stretch/>
        </p:blipFill>
        <p:spPr>
          <a:xfrm>
            <a:off x="2693618" y="1503980"/>
            <a:ext cx="3978087" cy="297382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C127656-667D-875D-25D8-7766AA3E3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813" y="1428069"/>
            <a:ext cx="5635183" cy="486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19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35518-01BF-E577-9312-41E80AFB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AD8FC6-8372-0F82-9F50-541241AB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J’ai apprécié travailler sur ce projet</a:t>
            </a:r>
          </a:p>
          <a:p>
            <a:r>
              <a:rPr lang="fr-FR" dirty="0"/>
              <a:t>J’ai du me former au langage </a:t>
            </a:r>
            <a:r>
              <a:rPr lang="fr-FR" dirty="0" err="1"/>
              <a:t>swift</a:t>
            </a:r>
            <a:r>
              <a:rPr lang="fr-FR" dirty="0"/>
              <a:t> durant le projet.</a:t>
            </a:r>
          </a:p>
        </p:txBody>
      </p:sp>
    </p:spTree>
    <p:extLst>
      <p:ext uri="{BB962C8B-B14F-4D97-AF65-F5344CB8AC3E}">
        <p14:creationId xmlns:p14="http://schemas.microsoft.com/office/powerpoint/2010/main" val="55657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1642C-0322-3643-5C6A-1E8380A5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4D214-82F0-5206-6396-67DD8BCCE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Rappel Cahier des Charges</a:t>
            </a:r>
          </a:p>
          <a:p>
            <a:r>
              <a:rPr lang="fr-FR" dirty="0"/>
              <a:t>Diagramme de Cas d’Utilisation</a:t>
            </a:r>
          </a:p>
          <a:p>
            <a:r>
              <a:rPr lang="fr-FR" dirty="0"/>
              <a:t>Solution choisie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98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26C129-DBF2-08BD-3084-C94E923A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898" y="401453"/>
            <a:ext cx="3873500" cy="1727643"/>
          </a:xfrm>
        </p:spPr>
        <p:txBody>
          <a:bodyPr anchor="b">
            <a:normAutofit/>
          </a:bodyPr>
          <a:lstStyle/>
          <a:p>
            <a:pPr algn="ctr"/>
            <a:r>
              <a:rPr lang="fr-FR" sz="2000" dirty="0"/>
              <a:t>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2DE38A-965E-1F52-9389-9AA4BFD26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9" r="3186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7ABAC-E7E0-7641-1B11-BF369B60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901" y="2530549"/>
            <a:ext cx="3975080" cy="3428124"/>
          </a:xfrm>
        </p:spPr>
        <p:txBody>
          <a:bodyPr>
            <a:normAutofit/>
          </a:bodyPr>
          <a:lstStyle/>
          <a:p>
            <a:r>
              <a:rPr lang="fr-FR" sz="1400" dirty="0"/>
              <a:t>Le Festin d’ Elian – Maraîcher à Moussoulens.</a:t>
            </a:r>
          </a:p>
          <a:p>
            <a:r>
              <a:rPr lang="fr-FR" sz="1400" dirty="0"/>
              <a:t>Système de casiers pour la récupération des commandes par les clients.</a:t>
            </a:r>
          </a:p>
          <a:p>
            <a:r>
              <a:rPr lang="fr-FR" sz="1400" dirty="0"/>
              <a:t>Système de supervision des casiers sur application mobile et site web.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1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B3E58-BA3C-4923-0D80-1451CEE6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320A5-3694-6A7D-E1F6-EC6D63BD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0" y="2103120"/>
            <a:ext cx="11320220" cy="395935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 client a souhaité plusieurs améliorations afin de pouvoir superviser les paniers de légumes :</a:t>
            </a:r>
          </a:p>
          <a:p>
            <a:r>
              <a:rPr lang="fr-FR" dirty="0"/>
              <a:t>Système de détection lors de la récupération d’un panier de légumes.</a:t>
            </a:r>
          </a:p>
          <a:p>
            <a:r>
              <a:rPr lang="fr-FR" dirty="0"/>
              <a:t>Mise à jour du site Web sous Wordpress avec affichage de l’état des casiers (vides ou pleins).</a:t>
            </a:r>
          </a:p>
          <a:p>
            <a:r>
              <a:rPr lang="fr-FR" dirty="0"/>
              <a:t>Création d’une base de données afin d’enregistrer l’état des casiers et l’horodatage lors de la dernière ouverture du casier.</a:t>
            </a:r>
          </a:p>
          <a:p>
            <a:r>
              <a:rPr lang="fr-FR" dirty="0"/>
              <a:t>Création d’une application mobile afin d’afficher l’état de chaque casier et d’envoyer une notification lors de la prise de paniers de légumes.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54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26C129-DBF2-08BD-3084-C94E923A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45" y="2447504"/>
            <a:ext cx="3236613" cy="1396297"/>
          </a:xfrm>
        </p:spPr>
        <p:txBody>
          <a:bodyPr vert="horz" lIns="0" tIns="0" rIns="0" bIns="0" rtlCol="0" anchor="b">
            <a:noAutofit/>
          </a:bodyPr>
          <a:lstStyle/>
          <a:p>
            <a:pPr algn="ctr">
              <a:lnSpc>
                <a:spcPct val="150000"/>
              </a:lnSpc>
            </a:pPr>
            <a:br>
              <a:rPr lang="fr-FR" sz="1800" spc="750" dirty="0">
                <a:solidFill>
                  <a:schemeClr val="bg1"/>
                </a:solidFill>
              </a:rPr>
            </a:br>
            <a:r>
              <a:rPr lang="fr-FR" sz="1800" spc="750" dirty="0">
                <a:solidFill>
                  <a:schemeClr val="bg1"/>
                </a:solidFill>
              </a:rPr>
              <a:t>Diagramme </a:t>
            </a:r>
            <a:br>
              <a:rPr lang="fr-FR" sz="1800" spc="750" dirty="0">
                <a:solidFill>
                  <a:schemeClr val="bg1"/>
                </a:solidFill>
              </a:rPr>
            </a:br>
            <a:r>
              <a:rPr lang="fr-FR" sz="1800" spc="750" dirty="0">
                <a:solidFill>
                  <a:schemeClr val="bg1"/>
                </a:solidFill>
              </a:rPr>
              <a:t>de cas d’utilisation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4EFD26-0E20-4FE8-3F9C-141CFE392CAA}"/>
              </a:ext>
            </a:extLst>
          </p:cNvPr>
          <p:cNvSpPr/>
          <p:nvPr/>
        </p:nvSpPr>
        <p:spPr>
          <a:xfrm>
            <a:off x="3275102" y="0"/>
            <a:ext cx="8687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D9D5E8D-8863-30D6-AD1B-9BAB9027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23" y="70199"/>
            <a:ext cx="8629674" cy="67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2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588E0-4387-E091-29DE-29AD825D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3DDED4-C305-8380-7CB4-346D9CD0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4966855" cy="395935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LORIN Dorian – Site Web</a:t>
            </a:r>
          </a:p>
          <a:p>
            <a:pPr>
              <a:lnSpc>
                <a:spcPct val="200000"/>
              </a:lnSpc>
            </a:pPr>
            <a:r>
              <a:rPr lang="fr-FR" dirty="0"/>
              <a:t>BERCHEL Rudy – Base de données</a:t>
            </a:r>
          </a:p>
          <a:p>
            <a:pPr>
              <a:lnSpc>
                <a:spcPct val="200000"/>
              </a:lnSpc>
            </a:pPr>
            <a:r>
              <a:rPr lang="fr-FR" dirty="0"/>
              <a:t>MAUREL Robin – Gestion des capteurs</a:t>
            </a:r>
          </a:p>
          <a:p>
            <a:pPr>
              <a:lnSpc>
                <a:spcPct val="200000"/>
              </a:lnSpc>
            </a:pPr>
            <a:r>
              <a:rPr lang="fr-FR" dirty="0"/>
              <a:t>TOURNACHE Nicolas – Application iOS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B35420-81CF-8964-4862-F62B1CAA3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5"/>
          <a:stretch/>
        </p:blipFill>
        <p:spPr>
          <a:xfrm>
            <a:off x="4836045" y="2029968"/>
            <a:ext cx="1656195" cy="8975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C198E16-10B6-54EB-00DA-C08F4A23F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25730"/>
            <a:ext cx="1491806" cy="111885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7E7D137-ACD1-8368-A363-95297BFBB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455" y="3429000"/>
            <a:ext cx="1595617" cy="8975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2084577-97C3-4707-0826-321DB7B071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909" t="17190" r="39909" b="22178"/>
          <a:stretch/>
        </p:blipFill>
        <p:spPr>
          <a:xfrm>
            <a:off x="6518705" y="4342590"/>
            <a:ext cx="888850" cy="10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6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CEA635-1A6D-AE26-B1CF-378BE95A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97" y="0"/>
            <a:ext cx="3098800" cy="1188423"/>
          </a:xfrm>
        </p:spPr>
        <p:txBody>
          <a:bodyPr anchor="b">
            <a:normAutofit/>
          </a:bodyPr>
          <a:lstStyle/>
          <a:p>
            <a:r>
              <a:rPr lang="fr-FR" dirty="0"/>
              <a:t>Solution choisie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C5D93-6566-1E40-A0B6-DAFD7F80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1473720"/>
            <a:ext cx="4911392" cy="35839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600" dirty="0"/>
              <a:t>Pour la détection lors de l’ouverture de la porte d’un casier, la solution suivante a été choisie :</a:t>
            </a:r>
          </a:p>
          <a:p>
            <a:pPr marL="0" indent="0">
              <a:buNone/>
            </a:pPr>
            <a:endParaRPr lang="fr-FR" sz="1600" dirty="0"/>
          </a:p>
          <a:p>
            <a:pPr lvl="2"/>
            <a:r>
              <a:rPr lang="fr-FR" sz="1600" dirty="0"/>
              <a:t>Sonoff Zigbee SNZB-05	</a:t>
            </a:r>
          </a:p>
          <a:p>
            <a:pPr lvl="2"/>
            <a:r>
              <a:rPr lang="fr-FR" sz="1600" dirty="0"/>
              <a:t>Protocole sans fil ZIGBEE</a:t>
            </a:r>
          </a:p>
          <a:p>
            <a:pPr lvl="2"/>
            <a:r>
              <a:rPr lang="fr-FR" sz="1600" dirty="0"/>
              <a:t>Via Raspberry Pi </a:t>
            </a:r>
          </a:p>
          <a:p>
            <a:endParaRPr lang="fr-FR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9935A6-6A71-6A9B-E41D-0CC68622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897" y="279252"/>
            <a:ext cx="4194303" cy="25560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39D6334-B600-128F-27DD-E9DD7762951E}"/>
              </a:ext>
            </a:extLst>
          </p:cNvPr>
          <p:cNvGrpSpPr/>
          <p:nvPr/>
        </p:nvGrpSpPr>
        <p:grpSpPr>
          <a:xfrm>
            <a:off x="2009277" y="3660820"/>
            <a:ext cx="8573420" cy="1610318"/>
            <a:chOff x="2009277" y="3660820"/>
            <a:chExt cx="8573420" cy="1610318"/>
          </a:xfrm>
        </p:grpSpPr>
        <p:pic>
          <p:nvPicPr>
            <p:cNvPr id="1026" name="Picture 2" descr="Acheter Sonoff SNZB-04 Capteur de porte / fenêtre Zigbee - PowerPlanetOnline">
              <a:extLst>
                <a:ext uri="{FF2B5EF4-FFF2-40B4-BE49-F238E27FC236}">
                  <a16:creationId xmlns:a16="http://schemas.microsoft.com/office/drawing/2014/main" id="{D88DE785-CBA4-1754-AD85-FB1A03F00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3086" y="3698767"/>
              <a:ext cx="610282" cy="610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Acheter Sonoff SNZB-04 Capteur de porte / fenêtre Zigbee - PowerPlanetOnline">
              <a:extLst>
                <a:ext uri="{FF2B5EF4-FFF2-40B4-BE49-F238E27FC236}">
                  <a16:creationId xmlns:a16="http://schemas.microsoft.com/office/drawing/2014/main" id="{79321A76-C5A3-C431-F1BE-5ACC9D6F69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3086" y="4660856"/>
              <a:ext cx="610282" cy="610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PI3-MODBP Raspberry-pi, Ordinateur monocarte, Raspberry Pi 3 Modèle B+,  SoC BCM2837B0 | Farnell FR">
              <a:extLst>
                <a:ext uri="{FF2B5EF4-FFF2-40B4-BE49-F238E27FC236}">
                  <a16:creationId xmlns:a16="http://schemas.microsoft.com/office/drawing/2014/main" id="{AB71F32E-2B39-B9F7-4368-67C39D6314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5163" y="4272551"/>
              <a:ext cx="1186874" cy="592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lé USB Sonoff ZigBee 3.0 Plus - Expert4house">
              <a:extLst>
                <a:ext uri="{FF2B5EF4-FFF2-40B4-BE49-F238E27FC236}">
                  <a16:creationId xmlns:a16="http://schemas.microsoft.com/office/drawing/2014/main" id="{8EFBB6FC-0258-F919-7089-D39EDB9AC8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4750" r="90000">
                          <a14:foregroundMark x1="90000" y1="17250" x2="90000" y2="17250"/>
                          <a14:foregroundMark x1="6125" y1="63250" x2="6125" y2="63250"/>
                          <a14:foregroundMark x1="7500" y1="64625" x2="7500" y2="64625"/>
                          <a14:foregroundMark x1="8875" y1="65375" x2="8875" y2="65375"/>
                          <a14:foregroundMark x1="8250" y1="64625" x2="6125" y2="65375"/>
                          <a14:foregroundMark x1="8250" y1="64000" x2="8250" y2="64000"/>
                          <a14:foregroundMark x1="8250" y1="64000" x2="8250" y2="64000"/>
                          <a14:foregroundMark x1="7500" y1="62625" x2="4750" y2="62625"/>
                          <a14:foregroundMark x1="6875" y1="61250" x2="4750" y2="62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0219" y="3660820"/>
              <a:ext cx="1512451" cy="1512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B3D2B7D7-6562-F8A6-5616-2BB161B6061F}"/>
                </a:ext>
              </a:extLst>
            </p:cNvPr>
            <p:cNvCxnSpPr>
              <a:cxnSpLocks/>
              <a:stCxn id="1026" idx="1"/>
            </p:cNvCxnSpPr>
            <p:nvPr/>
          </p:nvCxnSpPr>
          <p:spPr>
            <a:xfrm flipH="1">
              <a:off x="7035800" y="4003908"/>
              <a:ext cx="1667286" cy="259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4C0944A-3C81-F9A1-19B0-2E067BBD75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7412" y="4660856"/>
              <a:ext cx="12229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C7C7A26F-8CA9-C42C-979A-D46ABD4A06C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7035800" y="4020342"/>
              <a:ext cx="1667286" cy="945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Graphique 23" descr="Ordinateur avec un remplissage uni">
              <a:extLst>
                <a:ext uri="{FF2B5EF4-FFF2-40B4-BE49-F238E27FC236}">
                  <a16:creationId xmlns:a16="http://schemas.microsoft.com/office/drawing/2014/main" id="{D0E61443-A92B-D8AD-6829-7809E1045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09277" y="4194907"/>
              <a:ext cx="748095" cy="748095"/>
            </a:xfrm>
            <a:prstGeom prst="rect">
              <a:avLst/>
            </a:prstGeom>
          </p:spPr>
        </p:pic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0ECBEC4-643E-B07C-1582-E9B0DA345261}"/>
                </a:ext>
              </a:extLst>
            </p:cNvPr>
            <p:cNvCxnSpPr>
              <a:stCxn id="24" idx="3"/>
              <a:endCxn id="1030" idx="1"/>
            </p:cNvCxnSpPr>
            <p:nvPr/>
          </p:nvCxnSpPr>
          <p:spPr>
            <a:xfrm>
              <a:off x="2757372" y="4568955"/>
              <a:ext cx="68779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space réservé du contenu 2">
              <a:extLst>
                <a:ext uri="{FF2B5EF4-FFF2-40B4-BE49-F238E27FC236}">
                  <a16:creationId xmlns:a16="http://schemas.microsoft.com/office/drawing/2014/main" id="{3152B94D-BF48-B3DD-A98E-8A2A5011FA00}"/>
                </a:ext>
              </a:extLst>
            </p:cNvPr>
            <p:cNvSpPr txBox="1">
              <a:spLocks/>
            </p:cNvSpPr>
            <p:nvPr/>
          </p:nvSpPr>
          <p:spPr>
            <a:xfrm>
              <a:off x="2020340" y="4865360"/>
              <a:ext cx="777123" cy="23161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600" dirty="0"/>
                <a:t>Serveur</a:t>
              </a:r>
            </a:p>
            <a:p>
              <a:endParaRPr lang="fr-FR" sz="1600" dirty="0"/>
            </a:p>
          </p:txBody>
        </p:sp>
        <p:sp>
          <p:nvSpPr>
            <p:cNvPr id="37" name="Espace réservé du contenu 2">
              <a:extLst>
                <a:ext uri="{FF2B5EF4-FFF2-40B4-BE49-F238E27FC236}">
                  <a16:creationId xmlns:a16="http://schemas.microsoft.com/office/drawing/2014/main" id="{4A29A5B5-8FA3-9C3E-3033-B20C9649FE16}"/>
                </a:ext>
              </a:extLst>
            </p:cNvPr>
            <p:cNvSpPr txBox="1">
              <a:spLocks/>
            </p:cNvSpPr>
            <p:nvPr/>
          </p:nvSpPr>
          <p:spPr>
            <a:xfrm>
              <a:off x="3517946" y="4876423"/>
              <a:ext cx="1278443" cy="309347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600" dirty="0"/>
                <a:t>Raspberry Pi</a:t>
              </a:r>
            </a:p>
            <a:p>
              <a:endParaRPr lang="fr-FR" sz="1600" dirty="0"/>
            </a:p>
          </p:txBody>
        </p:sp>
        <p:sp>
          <p:nvSpPr>
            <p:cNvPr id="38" name="Espace réservé du contenu 2">
              <a:extLst>
                <a:ext uri="{FF2B5EF4-FFF2-40B4-BE49-F238E27FC236}">
                  <a16:creationId xmlns:a16="http://schemas.microsoft.com/office/drawing/2014/main" id="{8D57B837-3BDC-5F3C-F418-E322F94FA4AD}"/>
                </a:ext>
              </a:extLst>
            </p:cNvPr>
            <p:cNvSpPr txBox="1">
              <a:spLocks/>
            </p:cNvSpPr>
            <p:nvPr/>
          </p:nvSpPr>
          <p:spPr>
            <a:xfrm>
              <a:off x="5402517" y="4894488"/>
              <a:ext cx="2403807" cy="309347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400" dirty="0"/>
                <a:t>Passerelle USB Zigbee</a:t>
              </a:r>
            </a:p>
            <a:p>
              <a:endParaRPr lang="fr-FR" sz="1400" dirty="0"/>
            </a:p>
          </p:txBody>
        </p:sp>
        <p:sp>
          <p:nvSpPr>
            <p:cNvPr id="39" name="Espace réservé du contenu 2">
              <a:extLst>
                <a:ext uri="{FF2B5EF4-FFF2-40B4-BE49-F238E27FC236}">
                  <a16:creationId xmlns:a16="http://schemas.microsoft.com/office/drawing/2014/main" id="{D13924B1-C997-3AA6-B6BB-410D17963DB7}"/>
                </a:ext>
              </a:extLst>
            </p:cNvPr>
            <p:cNvSpPr txBox="1">
              <a:spLocks/>
            </p:cNvSpPr>
            <p:nvPr/>
          </p:nvSpPr>
          <p:spPr>
            <a:xfrm>
              <a:off x="9304254" y="4181786"/>
              <a:ext cx="1278443" cy="309347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600" dirty="0"/>
                <a:t>Capteurs d’ouverture</a:t>
              </a:r>
            </a:p>
            <a:p>
              <a:endParaRPr lang="fr-FR" sz="1600" dirty="0"/>
            </a:p>
          </p:txBody>
        </p:sp>
        <p:sp>
          <p:nvSpPr>
            <p:cNvPr id="40" name="Espace réservé du contenu 2">
              <a:extLst>
                <a:ext uri="{FF2B5EF4-FFF2-40B4-BE49-F238E27FC236}">
                  <a16:creationId xmlns:a16="http://schemas.microsoft.com/office/drawing/2014/main" id="{E8535E35-50BE-8205-641E-FC9A6669C4DF}"/>
                </a:ext>
              </a:extLst>
            </p:cNvPr>
            <p:cNvSpPr txBox="1">
              <a:spLocks/>
            </p:cNvSpPr>
            <p:nvPr/>
          </p:nvSpPr>
          <p:spPr>
            <a:xfrm rot="1787074">
              <a:off x="7214520" y="4438987"/>
              <a:ext cx="1640811" cy="309347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fr-FR" sz="900" dirty="0"/>
                <a:t>Protocole Sans Fil Zigbee</a:t>
              </a:r>
            </a:p>
            <a:p>
              <a:pPr>
                <a:lnSpc>
                  <a:spcPct val="100000"/>
                </a:lnSpc>
              </a:pPr>
              <a:endParaRPr lang="fr-F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570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39541C-5E4F-C07F-B42B-D2EF0FD3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268036" cy="2140145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dirty="0"/>
              <a:t>Ma tâche</a:t>
            </a:r>
            <a:br>
              <a:rPr lang="fr-FR" dirty="0"/>
            </a:br>
            <a:r>
              <a:rPr lang="fr-FR" dirty="0"/>
              <a:t> -</a:t>
            </a:r>
            <a:br>
              <a:rPr lang="fr-FR" dirty="0"/>
            </a:br>
            <a:r>
              <a:rPr lang="fr-FR" dirty="0"/>
              <a:t>Application iOS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E52798-582B-C1EE-E380-E600B760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054545"/>
            <a:ext cx="5268037" cy="2567508"/>
          </a:xfrm>
        </p:spPr>
        <p:txBody>
          <a:bodyPr anchor="t">
            <a:normAutofit fontScale="85000" lnSpcReduction="10000"/>
          </a:bodyPr>
          <a:lstStyle/>
          <a:p>
            <a:r>
              <a:rPr lang="fr-FR" sz="1600" dirty="0"/>
              <a:t>Création d’une application mobile iOS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Interface permettant de visualiser l’état des casiers &amp; afficher l’horodatage de la dernière ouverture</a:t>
            </a:r>
          </a:p>
          <a:p>
            <a:r>
              <a:rPr lang="fr-FR" sz="1600" dirty="0"/>
              <a:t>Envoi de notifications lors de l’ouverture d’un casier</a:t>
            </a:r>
          </a:p>
          <a:p>
            <a:r>
              <a:rPr lang="fr-FR" sz="1600" dirty="0"/>
              <a:t>Utilisation de Firebase pour l’authentification de l’application</a:t>
            </a:r>
          </a:p>
          <a:p>
            <a:r>
              <a:rPr lang="fr-FR" sz="1600" dirty="0"/>
              <a:t>Possibilité de créer un compte avec Adresse Mail &amp; Mot de passe</a:t>
            </a:r>
          </a:p>
          <a:p>
            <a:r>
              <a:rPr lang="fr-FR" sz="1600" dirty="0"/>
              <a:t>Fonctionnalité Mot de passe oublié</a:t>
            </a:r>
          </a:p>
          <a:p>
            <a:endParaRPr lang="fr-FR" sz="1600" dirty="0"/>
          </a:p>
          <a:p>
            <a:endParaRPr lang="fr-FR" sz="1600" dirty="0"/>
          </a:p>
        </p:txBody>
      </p:sp>
      <p:pic>
        <p:nvPicPr>
          <p:cNvPr id="5" name="Picture 4" descr="Personne regardant un téléphone vide">
            <a:extLst>
              <a:ext uri="{FF2B5EF4-FFF2-40B4-BE49-F238E27FC236}">
                <a16:creationId xmlns:a16="http://schemas.microsoft.com/office/drawing/2014/main" id="{8EA11628-D984-E2ED-A928-4C1414E9E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07" r="1542" b="-1"/>
          <a:stretch/>
        </p:blipFill>
        <p:spPr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3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B0F8596D-7CFE-AE91-9C24-03523CA5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92" y="-1349121"/>
            <a:ext cx="7336194" cy="217646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400" dirty="0"/>
              <a:t>Application IOS</a:t>
            </a:r>
            <a:br>
              <a:rPr lang="fr-FR" sz="1400" dirty="0"/>
            </a:br>
            <a:r>
              <a:rPr lang="fr-FR" sz="1400" dirty="0"/>
              <a:t>	-</a:t>
            </a:r>
            <a:br>
              <a:rPr lang="fr-FR" sz="1400" dirty="0"/>
            </a:br>
            <a:r>
              <a:rPr lang="fr-FR" sz="1400" dirty="0"/>
              <a:t>Fichier Content_view</a:t>
            </a:r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4AC82D8D-A112-C8C4-C1DE-55CCA7B6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227" y="3206223"/>
            <a:ext cx="4115232" cy="2760031"/>
          </a:xfrm>
        </p:spPr>
        <p:txBody>
          <a:bodyPr anchor="t">
            <a:normAutofit/>
          </a:bodyPr>
          <a:lstStyle/>
          <a:p>
            <a:endParaRPr lang="fr-FR" sz="1600" dirty="0"/>
          </a:p>
          <a:p>
            <a:endParaRPr lang="fr-FR" sz="16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F2A2C05-1BB6-80A4-8845-5D8A3B13C78E}"/>
              </a:ext>
            </a:extLst>
          </p:cNvPr>
          <p:cNvSpPr txBox="1">
            <a:spLocks/>
          </p:cNvSpPr>
          <p:nvPr/>
        </p:nvSpPr>
        <p:spPr>
          <a:xfrm>
            <a:off x="3110692" y="1506773"/>
            <a:ext cx="3237827" cy="285839"/>
          </a:xfrm>
          <a:prstGeom prst="rect">
            <a:avLst/>
          </a:prstGeom>
        </p:spPr>
        <p:txBody>
          <a:bodyPr vert="horz" lIns="0" tIns="0" rIns="0" bIns="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Ordre d’affichage des différentes vues</a:t>
            </a:r>
          </a:p>
          <a:p>
            <a:endParaRPr lang="fr-FR" sz="1600" dirty="0"/>
          </a:p>
        </p:txBody>
      </p:sp>
      <p:pic>
        <p:nvPicPr>
          <p:cNvPr id="16" name="Espace réservé du contenu 35">
            <a:extLst>
              <a:ext uri="{FF2B5EF4-FFF2-40B4-BE49-F238E27FC236}">
                <a16:creationId xmlns:a16="http://schemas.microsoft.com/office/drawing/2014/main" id="{897C6FFF-6578-05CB-936E-94BCE8881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92" y="1134641"/>
            <a:ext cx="2224562" cy="4586726"/>
          </a:xfrm>
          <a:prstGeom prst="rect">
            <a:avLst/>
          </a:prstGeom>
        </p:spPr>
      </p:pic>
      <p:pic>
        <p:nvPicPr>
          <p:cNvPr id="28" name="Espace réservé du contenu 5">
            <a:extLst>
              <a:ext uri="{FF2B5EF4-FFF2-40B4-BE49-F238E27FC236}">
                <a16:creationId xmlns:a16="http://schemas.microsoft.com/office/drawing/2014/main" id="{85BA0903-1759-74EE-D2DB-96CB82048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670" y="14773"/>
            <a:ext cx="5632328" cy="64003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B9BD3D2-75E0-46FF-D3A1-89E959B49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904" y="1915232"/>
            <a:ext cx="4908039" cy="4145849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188676E3-C7D2-DF2A-ACF6-C515F72E42B8}"/>
              </a:ext>
            </a:extLst>
          </p:cNvPr>
          <p:cNvGrpSpPr/>
          <p:nvPr/>
        </p:nvGrpSpPr>
        <p:grpSpPr>
          <a:xfrm>
            <a:off x="7858781" y="611788"/>
            <a:ext cx="2601176" cy="4580321"/>
            <a:chOff x="7515307" y="763203"/>
            <a:chExt cx="2264797" cy="3904213"/>
          </a:xfrm>
        </p:grpSpPr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DA75F29C-0720-DED0-1FF9-5EE1B63B6DBA}"/>
                </a:ext>
              </a:extLst>
            </p:cNvPr>
            <p:cNvCxnSpPr>
              <a:cxnSpLocks/>
            </p:cNvCxnSpPr>
            <p:nvPr/>
          </p:nvCxnSpPr>
          <p:spPr>
            <a:xfrm>
              <a:off x="8682824" y="1049572"/>
              <a:ext cx="10972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004D6595-A7A5-BA7C-F98D-2AF4D97E041D}"/>
                </a:ext>
              </a:extLst>
            </p:cNvPr>
            <p:cNvCxnSpPr>
              <a:cxnSpLocks/>
            </p:cNvCxnSpPr>
            <p:nvPr/>
          </p:nvCxnSpPr>
          <p:spPr>
            <a:xfrm>
              <a:off x="9780104" y="1049572"/>
              <a:ext cx="0" cy="5406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BAE59163-57F5-C2F6-537C-2EA7D3E2E43A}"/>
                </a:ext>
              </a:extLst>
            </p:cNvPr>
            <p:cNvCxnSpPr>
              <a:cxnSpLocks/>
            </p:cNvCxnSpPr>
            <p:nvPr/>
          </p:nvCxnSpPr>
          <p:spPr>
            <a:xfrm>
              <a:off x="7936726" y="1590261"/>
              <a:ext cx="0" cy="30771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4540257A-419E-5769-4FC1-A8685190B003}"/>
                </a:ext>
              </a:extLst>
            </p:cNvPr>
            <p:cNvCxnSpPr>
              <a:cxnSpLocks/>
            </p:cNvCxnSpPr>
            <p:nvPr/>
          </p:nvCxnSpPr>
          <p:spPr>
            <a:xfrm>
              <a:off x="7936726" y="4667416"/>
              <a:ext cx="184337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5411CB74-A9C9-A73B-0827-C769F3673BB4}"/>
                </a:ext>
              </a:extLst>
            </p:cNvPr>
            <p:cNvSpPr txBox="1"/>
            <p:nvPr/>
          </p:nvSpPr>
          <p:spPr>
            <a:xfrm>
              <a:off x="8937266" y="763203"/>
              <a:ext cx="8428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NON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F01C1B75-381C-7559-F8FB-59CE21EED184}"/>
                </a:ext>
              </a:extLst>
            </p:cNvPr>
            <p:cNvSpPr txBox="1"/>
            <p:nvPr/>
          </p:nvSpPr>
          <p:spPr>
            <a:xfrm>
              <a:off x="7515307" y="2851839"/>
              <a:ext cx="8428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OUI</a:t>
              </a:r>
            </a:p>
          </p:txBody>
        </p:sp>
      </p:grp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F73A831-9DDB-867A-3F2D-CB45FEC494A5}"/>
              </a:ext>
            </a:extLst>
          </p:cNvPr>
          <p:cNvCxnSpPr/>
          <p:nvPr/>
        </p:nvCxnSpPr>
        <p:spPr>
          <a:xfrm flipH="1">
            <a:off x="11466786" y="2996524"/>
            <a:ext cx="378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653F20A-7F86-77C3-A177-FF6948C641B4}"/>
              </a:ext>
            </a:extLst>
          </p:cNvPr>
          <p:cNvCxnSpPr>
            <a:cxnSpLocks/>
          </p:cNvCxnSpPr>
          <p:nvPr/>
        </p:nvCxnSpPr>
        <p:spPr>
          <a:xfrm>
            <a:off x="11845159" y="2996524"/>
            <a:ext cx="0" cy="1880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BD2ED55-ED54-6EC1-75D7-82CAA0903986}"/>
              </a:ext>
            </a:extLst>
          </p:cNvPr>
          <p:cNvCxnSpPr>
            <a:cxnSpLocks/>
          </p:cNvCxnSpPr>
          <p:nvPr/>
        </p:nvCxnSpPr>
        <p:spPr>
          <a:xfrm>
            <a:off x="10459957" y="4876800"/>
            <a:ext cx="138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58876DA9-F507-66F2-2000-F5D89BB2AF0E}"/>
              </a:ext>
            </a:extLst>
          </p:cNvPr>
          <p:cNvSpPr txBox="1"/>
          <p:nvPr/>
        </p:nvSpPr>
        <p:spPr>
          <a:xfrm rot="16200000">
            <a:off x="9851971" y="4545614"/>
            <a:ext cx="968021" cy="32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7F49BD8-6CFF-4FFC-42AC-E7DE8993AA4A}"/>
              </a:ext>
            </a:extLst>
          </p:cNvPr>
          <p:cNvSpPr txBox="1"/>
          <p:nvPr/>
        </p:nvSpPr>
        <p:spPr>
          <a:xfrm>
            <a:off x="10981972" y="4649109"/>
            <a:ext cx="968021" cy="32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2137339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569</Words>
  <Application>Microsoft Macintosh PowerPoint</Application>
  <PresentationFormat>Grand écran</PresentationFormat>
  <Paragraphs>107</Paragraphs>
  <Slides>18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Avenir Next LT Pro</vt:lpstr>
      <vt:lpstr>Calibri</vt:lpstr>
      <vt:lpstr>GradientRiseVTI</vt:lpstr>
      <vt:lpstr>Revue 3 Projet maraîcher  - Application iOS</vt:lpstr>
      <vt:lpstr>Sommaire :</vt:lpstr>
      <vt:lpstr>Introduction</vt:lpstr>
      <vt:lpstr>Rappel cahier des charges</vt:lpstr>
      <vt:lpstr> Diagramme  de cas d’utilisation</vt:lpstr>
      <vt:lpstr>Répartition des tâches</vt:lpstr>
      <vt:lpstr>Solution choisie</vt:lpstr>
      <vt:lpstr>Ma tâche  - Application iOS</vt:lpstr>
      <vt:lpstr>Application IOS  - Fichier Content_view</vt:lpstr>
      <vt:lpstr>Application IOS  - Fichier Content_view</vt:lpstr>
      <vt:lpstr>Fonctions de connexion &amp; inscription - Fichier Appviewmodel</vt:lpstr>
      <vt:lpstr>Fonctions de connexion &amp; inscription  - Fichier Login</vt:lpstr>
      <vt:lpstr>Fonctions de connexion &amp; inscription  - Fichier Inscription</vt:lpstr>
      <vt:lpstr>Fonctions de connexion &amp; inscription  - Fichier Inscription</vt:lpstr>
      <vt:lpstr>Application iOS - affichage des casiers</vt:lpstr>
      <vt:lpstr>Fonction de récupération de l’api - Fichier casier_model</vt:lpstr>
      <vt:lpstr>Affichage des casiers     - Fichier Casier_View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3 Projet maraîcher  - Application iOS</dc:title>
  <dc:creator>EE4521</dc:creator>
  <cp:lastModifiedBy>EE4521</cp:lastModifiedBy>
  <cp:revision>8</cp:revision>
  <dcterms:created xsi:type="dcterms:W3CDTF">2022-05-24T13:01:55Z</dcterms:created>
  <dcterms:modified xsi:type="dcterms:W3CDTF">2022-06-22T12:55:03Z</dcterms:modified>
</cp:coreProperties>
</file>