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D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966"/>
  </p:normalViewPr>
  <p:slideViewPr>
    <p:cSldViewPr snapToGrid="0" snapToObjects="1">
      <p:cViewPr varScale="1">
        <p:scale>
          <a:sx n="149" d="100"/>
          <a:sy n="149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3T13:47:36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7:13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7:13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7:13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7:13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77D91-1E08-B24C-9D71-89886AFCA341}" type="datetimeFigureOut">
              <a:rPr lang="fr-FR" smtClean="0"/>
              <a:t>04/02/2022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80DB5-E00E-984B-B9F0-AABFDA45F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4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80DB5-E00E-984B-B9F0-AABFDA45F2B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8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6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6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1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7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7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4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01D9-5D16-446F-834D-126DE9825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024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20FF01-0B6D-F94B-8DAD-7733E809E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Maraichage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7D8379-BBDC-E047-9F31-5D777DC39E22}"/>
              </a:ext>
            </a:extLst>
          </p:cNvPr>
          <p:cNvSpPr txBox="1"/>
          <p:nvPr/>
        </p:nvSpPr>
        <p:spPr>
          <a:xfrm>
            <a:off x="1023730" y="5496339"/>
            <a:ext cx="295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Tournache Nicolas 2TSSN2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A9AAF0-DC0C-CC4C-BD83-E81D9E6CA7DC}"/>
              </a:ext>
            </a:extLst>
          </p:cNvPr>
          <p:cNvSpPr txBox="1"/>
          <p:nvPr/>
        </p:nvSpPr>
        <p:spPr>
          <a:xfrm>
            <a:off x="10296940" y="5548622"/>
            <a:ext cx="159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2021 - 2022</a:t>
            </a:r>
          </a:p>
        </p:txBody>
      </p:sp>
    </p:spTree>
    <p:extLst>
      <p:ext uri="{BB962C8B-B14F-4D97-AF65-F5344CB8AC3E}">
        <p14:creationId xmlns:p14="http://schemas.microsoft.com/office/powerpoint/2010/main" val="100896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3946F6A7-0B48-49A7-8E23-3C1F09939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594482 h 5722227"/>
              <a:gd name="connsiteX1" fmla="*/ 594482 w 11040872"/>
              <a:gd name="connsiteY1" fmla="*/ 0 h 5722227"/>
              <a:gd name="connsiteX2" fmla="*/ 1448314 w 11040872"/>
              <a:gd name="connsiteY2" fmla="*/ 0 h 5722227"/>
              <a:gd name="connsiteX3" fmla="*/ 1908070 w 11040872"/>
              <a:gd name="connsiteY3" fmla="*/ 0 h 5722227"/>
              <a:gd name="connsiteX4" fmla="*/ 2564864 w 11040872"/>
              <a:gd name="connsiteY4" fmla="*/ 0 h 5722227"/>
              <a:gd name="connsiteX5" fmla="*/ 3320177 w 11040872"/>
              <a:gd name="connsiteY5" fmla="*/ 0 h 5722227"/>
              <a:gd name="connsiteX6" fmla="*/ 4174009 w 11040872"/>
              <a:gd name="connsiteY6" fmla="*/ 0 h 5722227"/>
              <a:gd name="connsiteX7" fmla="*/ 4929322 w 11040872"/>
              <a:gd name="connsiteY7" fmla="*/ 0 h 5722227"/>
              <a:gd name="connsiteX8" fmla="*/ 5783154 w 11040872"/>
              <a:gd name="connsiteY8" fmla="*/ 0 h 5722227"/>
              <a:gd name="connsiteX9" fmla="*/ 6538466 w 11040872"/>
              <a:gd name="connsiteY9" fmla="*/ 0 h 5722227"/>
              <a:gd name="connsiteX10" fmla="*/ 6998222 w 11040872"/>
              <a:gd name="connsiteY10" fmla="*/ 0 h 5722227"/>
              <a:gd name="connsiteX11" fmla="*/ 7753535 w 11040872"/>
              <a:gd name="connsiteY11" fmla="*/ 0 h 5722227"/>
              <a:gd name="connsiteX12" fmla="*/ 8311810 w 11040872"/>
              <a:gd name="connsiteY12" fmla="*/ 0 h 5722227"/>
              <a:gd name="connsiteX13" fmla="*/ 8771566 w 11040872"/>
              <a:gd name="connsiteY13" fmla="*/ 0 h 5722227"/>
              <a:gd name="connsiteX14" fmla="*/ 9132802 w 11040872"/>
              <a:gd name="connsiteY14" fmla="*/ 0 h 5722227"/>
              <a:gd name="connsiteX15" fmla="*/ 9592558 w 11040872"/>
              <a:gd name="connsiteY15" fmla="*/ 0 h 5722227"/>
              <a:gd name="connsiteX16" fmla="*/ 10446390 w 11040872"/>
              <a:gd name="connsiteY16" fmla="*/ 0 h 5722227"/>
              <a:gd name="connsiteX17" fmla="*/ 11040872 w 11040872"/>
              <a:gd name="connsiteY17" fmla="*/ 594482 h 5722227"/>
              <a:gd name="connsiteX18" fmla="*/ 11040872 w 11040872"/>
              <a:gd name="connsiteY18" fmla="*/ 1332756 h 5722227"/>
              <a:gd name="connsiteX19" fmla="*/ 11040872 w 11040872"/>
              <a:gd name="connsiteY19" fmla="*/ 2071031 h 5722227"/>
              <a:gd name="connsiteX20" fmla="*/ 11040872 w 11040872"/>
              <a:gd name="connsiteY20" fmla="*/ 2627974 h 5722227"/>
              <a:gd name="connsiteX21" fmla="*/ 11040872 w 11040872"/>
              <a:gd name="connsiteY21" fmla="*/ 3366249 h 5722227"/>
              <a:gd name="connsiteX22" fmla="*/ 11040872 w 11040872"/>
              <a:gd name="connsiteY22" fmla="*/ 3923192 h 5722227"/>
              <a:gd name="connsiteX23" fmla="*/ 11040872 w 11040872"/>
              <a:gd name="connsiteY23" fmla="*/ 5127745 h 5722227"/>
              <a:gd name="connsiteX24" fmla="*/ 10446390 w 11040872"/>
              <a:gd name="connsiteY24" fmla="*/ 5722227 h 5722227"/>
              <a:gd name="connsiteX25" fmla="*/ 9986634 w 11040872"/>
              <a:gd name="connsiteY25" fmla="*/ 5722227 h 5722227"/>
              <a:gd name="connsiteX26" fmla="*/ 9132802 w 11040872"/>
              <a:gd name="connsiteY26" fmla="*/ 5722227 h 5722227"/>
              <a:gd name="connsiteX27" fmla="*/ 8771566 w 11040872"/>
              <a:gd name="connsiteY27" fmla="*/ 5722227 h 5722227"/>
              <a:gd name="connsiteX28" fmla="*/ 8114772 w 11040872"/>
              <a:gd name="connsiteY28" fmla="*/ 5722227 h 5722227"/>
              <a:gd name="connsiteX29" fmla="*/ 7556497 w 11040872"/>
              <a:gd name="connsiteY29" fmla="*/ 5722227 h 5722227"/>
              <a:gd name="connsiteX30" fmla="*/ 6998222 w 11040872"/>
              <a:gd name="connsiteY30" fmla="*/ 5722227 h 5722227"/>
              <a:gd name="connsiteX31" fmla="*/ 6439947 w 11040872"/>
              <a:gd name="connsiteY31" fmla="*/ 5722227 h 5722227"/>
              <a:gd name="connsiteX32" fmla="*/ 6078711 w 11040872"/>
              <a:gd name="connsiteY32" fmla="*/ 5722227 h 5722227"/>
              <a:gd name="connsiteX33" fmla="*/ 5224879 w 11040872"/>
              <a:gd name="connsiteY33" fmla="*/ 5722227 h 5722227"/>
              <a:gd name="connsiteX34" fmla="*/ 4371047 w 11040872"/>
              <a:gd name="connsiteY34" fmla="*/ 5722227 h 5722227"/>
              <a:gd name="connsiteX35" fmla="*/ 4009810 w 11040872"/>
              <a:gd name="connsiteY35" fmla="*/ 5722227 h 5722227"/>
              <a:gd name="connsiteX36" fmla="*/ 3550054 w 11040872"/>
              <a:gd name="connsiteY36" fmla="*/ 5722227 h 5722227"/>
              <a:gd name="connsiteX37" fmla="*/ 2893261 w 11040872"/>
              <a:gd name="connsiteY37" fmla="*/ 5722227 h 5722227"/>
              <a:gd name="connsiteX38" fmla="*/ 2137948 w 11040872"/>
              <a:gd name="connsiteY38" fmla="*/ 5722227 h 5722227"/>
              <a:gd name="connsiteX39" fmla="*/ 1579673 w 11040872"/>
              <a:gd name="connsiteY39" fmla="*/ 5722227 h 5722227"/>
              <a:gd name="connsiteX40" fmla="*/ 594482 w 11040872"/>
              <a:gd name="connsiteY40" fmla="*/ 5722227 h 5722227"/>
              <a:gd name="connsiteX41" fmla="*/ 0 w 11040872"/>
              <a:gd name="connsiteY41" fmla="*/ 5127745 h 5722227"/>
              <a:gd name="connsiteX42" fmla="*/ 0 w 11040872"/>
              <a:gd name="connsiteY42" fmla="*/ 4389471 h 5722227"/>
              <a:gd name="connsiteX43" fmla="*/ 0 w 11040872"/>
              <a:gd name="connsiteY43" fmla="*/ 3787194 h 5722227"/>
              <a:gd name="connsiteX44" fmla="*/ 0 w 11040872"/>
              <a:gd name="connsiteY44" fmla="*/ 3139585 h 5722227"/>
              <a:gd name="connsiteX45" fmla="*/ 0 w 11040872"/>
              <a:gd name="connsiteY45" fmla="*/ 2582642 h 5722227"/>
              <a:gd name="connsiteX46" fmla="*/ 0 w 11040872"/>
              <a:gd name="connsiteY46" fmla="*/ 1844367 h 5722227"/>
              <a:gd name="connsiteX47" fmla="*/ 0 w 11040872"/>
              <a:gd name="connsiteY47" fmla="*/ 1332756 h 5722227"/>
              <a:gd name="connsiteX48" fmla="*/ 0 w 11040872"/>
              <a:gd name="connsiteY48" fmla="*/ 594482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594482"/>
                </a:moveTo>
                <a:cubicBezTo>
                  <a:pt x="15746" y="210853"/>
                  <a:pt x="238566" y="-49047"/>
                  <a:pt x="594482" y="0"/>
                </a:cubicBezTo>
                <a:cubicBezTo>
                  <a:pt x="794518" y="-29056"/>
                  <a:pt x="1056835" y="31998"/>
                  <a:pt x="1448314" y="0"/>
                </a:cubicBezTo>
                <a:cubicBezTo>
                  <a:pt x="1839793" y="-31998"/>
                  <a:pt x="1717857" y="10568"/>
                  <a:pt x="1908070" y="0"/>
                </a:cubicBezTo>
                <a:cubicBezTo>
                  <a:pt x="2098283" y="-10568"/>
                  <a:pt x="2377757" y="-10377"/>
                  <a:pt x="2564864" y="0"/>
                </a:cubicBezTo>
                <a:cubicBezTo>
                  <a:pt x="2751971" y="10377"/>
                  <a:pt x="3048766" y="25570"/>
                  <a:pt x="3320177" y="0"/>
                </a:cubicBezTo>
                <a:cubicBezTo>
                  <a:pt x="3591588" y="-25570"/>
                  <a:pt x="3890997" y="-35762"/>
                  <a:pt x="4174009" y="0"/>
                </a:cubicBezTo>
                <a:cubicBezTo>
                  <a:pt x="4457021" y="35762"/>
                  <a:pt x="4687341" y="20239"/>
                  <a:pt x="4929322" y="0"/>
                </a:cubicBezTo>
                <a:cubicBezTo>
                  <a:pt x="5171303" y="-20239"/>
                  <a:pt x="5520807" y="-10743"/>
                  <a:pt x="5783154" y="0"/>
                </a:cubicBezTo>
                <a:cubicBezTo>
                  <a:pt x="6045501" y="10743"/>
                  <a:pt x="6171473" y="-14245"/>
                  <a:pt x="6538466" y="0"/>
                </a:cubicBezTo>
                <a:cubicBezTo>
                  <a:pt x="6905459" y="14245"/>
                  <a:pt x="6859386" y="-15798"/>
                  <a:pt x="6998222" y="0"/>
                </a:cubicBezTo>
                <a:cubicBezTo>
                  <a:pt x="7137058" y="15798"/>
                  <a:pt x="7493034" y="17684"/>
                  <a:pt x="7753535" y="0"/>
                </a:cubicBezTo>
                <a:cubicBezTo>
                  <a:pt x="8014036" y="-17684"/>
                  <a:pt x="8093734" y="-5742"/>
                  <a:pt x="8311810" y="0"/>
                </a:cubicBezTo>
                <a:cubicBezTo>
                  <a:pt x="8529886" y="5742"/>
                  <a:pt x="8549001" y="8497"/>
                  <a:pt x="8771566" y="0"/>
                </a:cubicBezTo>
                <a:cubicBezTo>
                  <a:pt x="8994131" y="-8497"/>
                  <a:pt x="8987828" y="-849"/>
                  <a:pt x="9132802" y="0"/>
                </a:cubicBezTo>
                <a:cubicBezTo>
                  <a:pt x="9277776" y="849"/>
                  <a:pt x="9415114" y="-11551"/>
                  <a:pt x="9592558" y="0"/>
                </a:cubicBezTo>
                <a:cubicBezTo>
                  <a:pt x="9770002" y="11551"/>
                  <a:pt x="10181650" y="-41772"/>
                  <a:pt x="10446390" y="0"/>
                </a:cubicBezTo>
                <a:cubicBezTo>
                  <a:pt x="10835046" y="-41554"/>
                  <a:pt x="11056788" y="252696"/>
                  <a:pt x="11040872" y="594482"/>
                </a:cubicBezTo>
                <a:cubicBezTo>
                  <a:pt x="11043504" y="949757"/>
                  <a:pt x="11021866" y="1151453"/>
                  <a:pt x="11040872" y="1332756"/>
                </a:cubicBezTo>
                <a:cubicBezTo>
                  <a:pt x="11059878" y="1514059"/>
                  <a:pt x="11068100" y="1802860"/>
                  <a:pt x="11040872" y="2071031"/>
                </a:cubicBezTo>
                <a:cubicBezTo>
                  <a:pt x="11013644" y="2339203"/>
                  <a:pt x="11032418" y="2442705"/>
                  <a:pt x="11040872" y="2627974"/>
                </a:cubicBezTo>
                <a:cubicBezTo>
                  <a:pt x="11049326" y="2813243"/>
                  <a:pt x="11063609" y="3012513"/>
                  <a:pt x="11040872" y="3366249"/>
                </a:cubicBezTo>
                <a:cubicBezTo>
                  <a:pt x="11018135" y="3719985"/>
                  <a:pt x="11016901" y="3727349"/>
                  <a:pt x="11040872" y="3923192"/>
                </a:cubicBezTo>
                <a:cubicBezTo>
                  <a:pt x="11064843" y="4119035"/>
                  <a:pt x="11006950" y="4790605"/>
                  <a:pt x="11040872" y="5127745"/>
                </a:cubicBezTo>
                <a:cubicBezTo>
                  <a:pt x="11056495" y="5431543"/>
                  <a:pt x="10805033" y="5712114"/>
                  <a:pt x="10446390" y="5722227"/>
                </a:cubicBezTo>
                <a:cubicBezTo>
                  <a:pt x="10354097" y="5715080"/>
                  <a:pt x="10214750" y="5743729"/>
                  <a:pt x="9986634" y="5722227"/>
                </a:cubicBezTo>
                <a:cubicBezTo>
                  <a:pt x="9758518" y="5700725"/>
                  <a:pt x="9314174" y="5689111"/>
                  <a:pt x="9132802" y="5722227"/>
                </a:cubicBezTo>
                <a:cubicBezTo>
                  <a:pt x="8951430" y="5755343"/>
                  <a:pt x="8857182" y="5714580"/>
                  <a:pt x="8771566" y="5722227"/>
                </a:cubicBezTo>
                <a:cubicBezTo>
                  <a:pt x="8685950" y="5729874"/>
                  <a:pt x="8346042" y="5748953"/>
                  <a:pt x="8114772" y="5722227"/>
                </a:cubicBezTo>
                <a:cubicBezTo>
                  <a:pt x="7883502" y="5695501"/>
                  <a:pt x="7746868" y="5746487"/>
                  <a:pt x="7556497" y="5722227"/>
                </a:cubicBezTo>
                <a:cubicBezTo>
                  <a:pt x="7366127" y="5697967"/>
                  <a:pt x="7202924" y="5748709"/>
                  <a:pt x="6998222" y="5722227"/>
                </a:cubicBezTo>
                <a:cubicBezTo>
                  <a:pt x="6793521" y="5695745"/>
                  <a:pt x="6669169" y="5749243"/>
                  <a:pt x="6439947" y="5722227"/>
                </a:cubicBezTo>
                <a:cubicBezTo>
                  <a:pt x="6210725" y="5695211"/>
                  <a:pt x="6188382" y="5721246"/>
                  <a:pt x="6078711" y="5722227"/>
                </a:cubicBezTo>
                <a:cubicBezTo>
                  <a:pt x="5969040" y="5723208"/>
                  <a:pt x="5527862" y="5683728"/>
                  <a:pt x="5224879" y="5722227"/>
                </a:cubicBezTo>
                <a:cubicBezTo>
                  <a:pt x="4921896" y="5760726"/>
                  <a:pt x="4729422" y="5692801"/>
                  <a:pt x="4371047" y="5722227"/>
                </a:cubicBezTo>
                <a:cubicBezTo>
                  <a:pt x="4012672" y="5751653"/>
                  <a:pt x="4105017" y="5723347"/>
                  <a:pt x="4009810" y="5722227"/>
                </a:cubicBezTo>
                <a:cubicBezTo>
                  <a:pt x="3914603" y="5721107"/>
                  <a:pt x="3645009" y="5723324"/>
                  <a:pt x="3550054" y="5722227"/>
                </a:cubicBezTo>
                <a:cubicBezTo>
                  <a:pt x="3455099" y="5721130"/>
                  <a:pt x="3124597" y="5727159"/>
                  <a:pt x="2893261" y="5722227"/>
                </a:cubicBezTo>
                <a:cubicBezTo>
                  <a:pt x="2661925" y="5717295"/>
                  <a:pt x="2343077" y="5701539"/>
                  <a:pt x="2137948" y="5722227"/>
                </a:cubicBezTo>
                <a:cubicBezTo>
                  <a:pt x="1932819" y="5742915"/>
                  <a:pt x="1693233" y="5733214"/>
                  <a:pt x="1579673" y="5722227"/>
                </a:cubicBezTo>
                <a:cubicBezTo>
                  <a:pt x="1466114" y="5711240"/>
                  <a:pt x="1044435" y="5724184"/>
                  <a:pt x="594482" y="5722227"/>
                </a:cubicBezTo>
                <a:cubicBezTo>
                  <a:pt x="328734" y="5686479"/>
                  <a:pt x="-66657" y="5424823"/>
                  <a:pt x="0" y="5127745"/>
                </a:cubicBezTo>
                <a:cubicBezTo>
                  <a:pt x="-35087" y="4972394"/>
                  <a:pt x="-19370" y="4652638"/>
                  <a:pt x="0" y="4389471"/>
                </a:cubicBezTo>
                <a:cubicBezTo>
                  <a:pt x="19370" y="4126304"/>
                  <a:pt x="-21113" y="3933106"/>
                  <a:pt x="0" y="3787194"/>
                </a:cubicBezTo>
                <a:cubicBezTo>
                  <a:pt x="21113" y="3641282"/>
                  <a:pt x="19216" y="3402544"/>
                  <a:pt x="0" y="3139585"/>
                </a:cubicBezTo>
                <a:cubicBezTo>
                  <a:pt x="-19216" y="2876626"/>
                  <a:pt x="-14413" y="2787638"/>
                  <a:pt x="0" y="2582642"/>
                </a:cubicBezTo>
                <a:cubicBezTo>
                  <a:pt x="14413" y="2377646"/>
                  <a:pt x="33464" y="2134599"/>
                  <a:pt x="0" y="1844367"/>
                </a:cubicBezTo>
                <a:cubicBezTo>
                  <a:pt x="-33464" y="1554136"/>
                  <a:pt x="25477" y="1493251"/>
                  <a:pt x="0" y="1332756"/>
                </a:cubicBezTo>
                <a:cubicBezTo>
                  <a:pt x="-25477" y="1172261"/>
                  <a:pt x="17540" y="876667"/>
                  <a:pt x="0" y="594482"/>
                </a:cubicBezTo>
                <a:close/>
              </a:path>
              <a:path w="11040872" h="5722227" stroke="0" extrusionOk="0">
                <a:moveTo>
                  <a:pt x="0" y="594482"/>
                </a:moveTo>
                <a:cubicBezTo>
                  <a:pt x="-37935" y="242760"/>
                  <a:pt x="194077" y="27054"/>
                  <a:pt x="594482" y="0"/>
                </a:cubicBezTo>
                <a:cubicBezTo>
                  <a:pt x="773932" y="-24550"/>
                  <a:pt x="1057890" y="25913"/>
                  <a:pt x="1448314" y="0"/>
                </a:cubicBezTo>
                <a:cubicBezTo>
                  <a:pt x="1838738" y="-25913"/>
                  <a:pt x="1797328" y="9502"/>
                  <a:pt x="2006589" y="0"/>
                </a:cubicBezTo>
                <a:cubicBezTo>
                  <a:pt x="2215851" y="-9502"/>
                  <a:pt x="2305839" y="-2636"/>
                  <a:pt x="2466345" y="0"/>
                </a:cubicBezTo>
                <a:cubicBezTo>
                  <a:pt x="2626851" y="2636"/>
                  <a:pt x="3037147" y="20740"/>
                  <a:pt x="3221657" y="0"/>
                </a:cubicBezTo>
                <a:cubicBezTo>
                  <a:pt x="3406167" y="-20740"/>
                  <a:pt x="3611889" y="-6653"/>
                  <a:pt x="3779932" y="0"/>
                </a:cubicBezTo>
                <a:cubicBezTo>
                  <a:pt x="3947975" y="6653"/>
                  <a:pt x="4422439" y="33567"/>
                  <a:pt x="4633764" y="0"/>
                </a:cubicBezTo>
                <a:cubicBezTo>
                  <a:pt x="4845089" y="-33567"/>
                  <a:pt x="4901367" y="-8717"/>
                  <a:pt x="5093520" y="0"/>
                </a:cubicBezTo>
                <a:cubicBezTo>
                  <a:pt x="5285673" y="8717"/>
                  <a:pt x="5570621" y="653"/>
                  <a:pt x="5947352" y="0"/>
                </a:cubicBezTo>
                <a:cubicBezTo>
                  <a:pt x="6324083" y="-653"/>
                  <a:pt x="6209930" y="13850"/>
                  <a:pt x="6308589" y="0"/>
                </a:cubicBezTo>
                <a:cubicBezTo>
                  <a:pt x="6407248" y="-13850"/>
                  <a:pt x="6752695" y="30990"/>
                  <a:pt x="6965383" y="0"/>
                </a:cubicBezTo>
                <a:cubicBezTo>
                  <a:pt x="7178071" y="-30990"/>
                  <a:pt x="7443480" y="-17327"/>
                  <a:pt x="7622176" y="0"/>
                </a:cubicBezTo>
                <a:cubicBezTo>
                  <a:pt x="7800872" y="17327"/>
                  <a:pt x="7990906" y="27729"/>
                  <a:pt x="8180451" y="0"/>
                </a:cubicBezTo>
                <a:cubicBezTo>
                  <a:pt x="8369996" y="-27729"/>
                  <a:pt x="8845868" y="-13192"/>
                  <a:pt x="9034283" y="0"/>
                </a:cubicBezTo>
                <a:cubicBezTo>
                  <a:pt x="9222698" y="13192"/>
                  <a:pt x="9517603" y="-10499"/>
                  <a:pt x="9888115" y="0"/>
                </a:cubicBezTo>
                <a:cubicBezTo>
                  <a:pt x="10258627" y="10499"/>
                  <a:pt x="10316781" y="14930"/>
                  <a:pt x="10446390" y="0"/>
                </a:cubicBezTo>
                <a:cubicBezTo>
                  <a:pt x="10718440" y="-53019"/>
                  <a:pt x="11013962" y="225931"/>
                  <a:pt x="11040872" y="594482"/>
                </a:cubicBezTo>
                <a:cubicBezTo>
                  <a:pt x="11043451" y="904574"/>
                  <a:pt x="11020776" y="1089158"/>
                  <a:pt x="11040872" y="1287424"/>
                </a:cubicBezTo>
                <a:cubicBezTo>
                  <a:pt x="11060968" y="1485690"/>
                  <a:pt x="11051926" y="1673788"/>
                  <a:pt x="11040872" y="1799035"/>
                </a:cubicBezTo>
                <a:cubicBezTo>
                  <a:pt x="11029818" y="1924282"/>
                  <a:pt x="11054623" y="2135970"/>
                  <a:pt x="11040872" y="2355978"/>
                </a:cubicBezTo>
                <a:cubicBezTo>
                  <a:pt x="11027121" y="2575986"/>
                  <a:pt x="11013030" y="2749477"/>
                  <a:pt x="11040872" y="3094253"/>
                </a:cubicBezTo>
                <a:cubicBezTo>
                  <a:pt x="11068714" y="3439030"/>
                  <a:pt x="11029506" y="3525085"/>
                  <a:pt x="11040872" y="3741862"/>
                </a:cubicBezTo>
                <a:cubicBezTo>
                  <a:pt x="11052238" y="3958639"/>
                  <a:pt x="11021397" y="4116679"/>
                  <a:pt x="11040872" y="4298805"/>
                </a:cubicBezTo>
                <a:cubicBezTo>
                  <a:pt x="11060347" y="4480931"/>
                  <a:pt x="11022539" y="4900124"/>
                  <a:pt x="11040872" y="5127745"/>
                </a:cubicBezTo>
                <a:cubicBezTo>
                  <a:pt x="10974688" y="5452322"/>
                  <a:pt x="10793932" y="5738773"/>
                  <a:pt x="10446390" y="5722227"/>
                </a:cubicBezTo>
                <a:cubicBezTo>
                  <a:pt x="10272062" y="5749271"/>
                  <a:pt x="10063650" y="5719054"/>
                  <a:pt x="9789596" y="5722227"/>
                </a:cubicBezTo>
                <a:cubicBezTo>
                  <a:pt x="9515542" y="5725400"/>
                  <a:pt x="9521222" y="5705365"/>
                  <a:pt x="9329840" y="5722227"/>
                </a:cubicBezTo>
                <a:cubicBezTo>
                  <a:pt x="9138458" y="5739089"/>
                  <a:pt x="8905417" y="5705714"/>
                  <a:pt x="8574527" y="5722227"/>
                </a:cubicBezTo>
                <a:cubicBezTo>
                  <a:pt x="8243637" y="5738740"/>
                  <a:pt x="8277624" y="5741955"/>
                  <a:pt x="8114772" y="5722227"/>
                </a:cubicBezTo>
                <a:cubicBezTo>
                  <a:pt x="7951921" y="5702499"/>
                  <a:pt x="7640420" y="5738357"/>
                  <a:pt x="7359459" y="5722227"/>
                </a:cubicBezTo>
                <a:cubicBezTo>
                  <a:pt x="7078498" y="5706097"/>
                  <a:pt x="7122500" y="5736206"/>
                  <a:pt x="6998222" y="5722227"/>
                </a:cubicBezTo>
                <a:cubicBezTo>
                  <a:pt x="6873944" y="5708248"/>
                  <a:pt x="6584762" y="5737766"/>
                  <a:pt x="6242909" y="5722227"/>
                </a:cubicBezTo>
                <a:cubicBezTo>
                  <a:pt x="5901056" y="5706688"/>
                  <a:pt x="5911118" y="5710812"/>
                  <a:pt x="5783154" y="5722227"/>
                </a:cubicBezTo>
                <a:cubicBezTo>
                  <a:pt x="5655191" y="5733642"/>
                  <a:pt x="5585023" y="5732166"/>
                  <a:pt x="5421917" y="5722227"/>
                </a:cubicBezTo>
                <a:cubicBezTo>
                  <a:pt x="5258811" y="5712288"/>
                  <a:pt x="5178725" y="5705468"/>
                  <a:pt x="4962161" y="5722227"/>
                </a:cubicBezTo>
                <a:cubicBezTo>
                  <a:pt x="4745597" y="5738986"/>
                  <a:pt x="4430318" y="5744224"/>
                  <a:pt x="4206848" y="5722227"/>
                </a:cubicBezTo>
                <a:cubicBezTo>
                  <a:pt x="3983378" y="5700230"/>
                  <a:pt x="3911697" y="5735058"/>
                  <a:pt x="3747093" y="5722227"/>
                </a:cubicBezTo>
                <a:cubicBezTo>
                  <a:pt x="3582489" y="5709396"/>
                  <a:pt x="3545682" y="5704593"/>
                  <a:pt x="3385856" y="5722227"/>
                </a:cubicBezTo>
                <a:cubicBezTo>
                  <a:pt x="3226030" y="5739861"/>
                  <a:pt x="3029507" y="5730116"/>
                  <a:pt x="2926100" y="5722227"/>
                </a:cubicBezTo>
                <a:cubicBezTo>
                  <a:pt x="2822693" y="5714338"/>
                  <a:pt x="2554822" y="5699610"/>
                  <a:pt x="2367825" y="5722227"/>
                </a:cubicBezTo>
                <a:cubicBezTo>
                  <a:pt x="2180829" y="5744844"/>
                  <a:pt x="2002855" y="5738254"/>
                  <a:pt x="1711032" y="5722227"/>
                </a:cubicBezTo>
                <a:cubicBezTo>
                  <a:pt x="1419209" y="5706200"/>
                  <a:pt x="1407274" y="5738383"/>
                  <a:pt x="1251276" y="5722227"/>
                </a:cubicBezTo>
                <a:cubicBezTo>
                  <a:pt x="1095278" y="5706071"/>
                  <a:pt x="872658" y="5717760"/>
                  <a:pt x="594482" y="5722227"/>
                </a:cubicBezTo>
                <a:cubicBezTo>
                  <a:pt x="253293" y="5699246"/>
                  <a:pt x="-22323" y="5466443"/>
                  <a:pt x="0" y="5127745"/>
                </a:cubicBezTo>
                <a:cubicBezTo>
                  <a:pt x="-23138" y="4892853"/>
                  <a:pt x="-21399" y="4758867"/>
                  <a:pt x="0" y="4616134"/>
                </a:cubicBezTo>
                <a:cubicBezTo>
                  <a:pt x="21399" y="4473401"/>
                  <a:pt x="-2392" y="4140718"/>
                  <a:pt x="0" y="4013858"/>
                </a:cubicBezTo>
                <a:cubicBezTo>
                  <a:pt x="2392" y="3886998"/>
                  <a:pt x="-9073" y="3524231"/>
                  <a:pt x="0" y="3320916"/>
                </a:cubicBezTo>
                <a:cubicBezTo>
                  <a:pt x="9073" y="3117601"/>
                  <a:pt x="-20614" y="2922972"/>
                  <a:pt x="0" y="2763972"/>
                </a:cubicBezTo>
                <a:cubicBezTo>
                  <a:pt x="20614" y="2604972"/>
                  <a:pt x="5751" y="2418545"/>
                  <a:pt x="0" y="2116363"/>
                </a:cubicBezTo>
                <a:cubicBezTo>
                  <a:pt x="-5751" y="1814181"/>
                  <a:pt x="-23336" y="1771268"/>
                  <a:pt x="0" y="1604752"/>
                </a:cubicBezTo>
                <a:cubicBezTo>
                  <a:pt x="23336" y="1438236"/>
                  <a:pt x="-35446" y="1063211"/>
                  <a:pt x="0" y="594482"/>
                </a:cubicBezTo>
                <a:close/>
              </a:path>
            </a:pathLst>
          </a:custGeom>
          <a:solidFill>
            <a:srgbClr val="4D7DC3"/>
          </a:solidFill>
          <a:ln w="25400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038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5F72E0-601C-264C-848E-421A2C7D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fr-FR" sz="6600">
                <a:solidFill>
                  <a:schemeClr val="bg1"/>
                </a:solidFill>
              </a:rPr>
              <a:t>Les tâches du groupe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EC32D850-BF76-D041-B96D-C293C775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Robin : Installation, configuration du Raspberry et des capteurs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Dorian : Mise en place du site web </a:t>
            </a:r>
          </a:p>
          <a:p>
            <a:r>
              <a:rPr lang="fr-FR" sz="3200" b="1" dirty="0">
                <a:solidFill>
                  <a:schemeClr val="bg1"/>
                </a:solidFill>
              </a:rPr>
              <a:t>Rudy : Mise en place de la base de données et d’API pour relier l’application a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84458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2818A-E5B9-4F4E-9A3E-04177368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6600"/>
              <a:t>Ma tâche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B0851-059A-614B-8346-52D60DC5D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600"/>
              <a:t>Création d’une application mobile Android et IOS</a:t>
            </a:r>
          </a:p>
          <a:p>
            <a:r>
              <a:rPr lang="fr-FR" sz="2600"/>
              <a:t>Interface avec représentation des casiers et de leurs état (vide ou remplis)</a:t>
            </a:r>
          </a:p>
          <a:p>
            <a:r>
              <a:rPr lang="fr-FR" sz="2600"/>
              <a:t>Envoi d’une notification au maraîcher lorsque qu'un casier est ouvert et donc qu’il faut le remplir.</a:t>
            </a:r>
          </a:p>
        </p:txBody>
      </p:sp>
      <p:pic>
        <p:nvPicPr>
          <p:cNvPr id="7" name="Picture 4" descr="Personne regardant un téléphone vide">
            <a:extLst>
              <a:ext uri="{FF2B5EF4-FFF2-40B4-BE49-F238E27FC236}">
                <a16:creationId xmlns:a16="http://schemas.microsoft.com/office/drawing/2014/main" id="{5D0FA364-204E-4265-B466-9AC4FCDBD8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31548" r="149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610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10" descr="Une image contenant intérieur, plafond, bois&#10;&#10;Description générée automatiquement">
            <a:extLst>
              <a:ext uri="{FF2B5EF4-FFF2-40B4-BE49-F238E27FC236}">
                <a16:creationId xmlns:a16="http://schemas.microsoft.com/office/drawing/2014/main" id="{72412EF1-AACB-E146-84F8-E7093B6CC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 amt="40000"/>
          </a:blip>
          <a:srcRect t="4501" b="20748"/>
          <a:stretch/>
        </p:blipFill>
        <p:spPr>
          <a:xfrm>
            <a:off x="-3027" y="785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5B1040-8014-D143-A594-B26F758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F26A75-7BC0-3141-A017-CED3F2554861}"/>
              </a:ext>
            </a:extLst>
          </p:cNvPr>
          <p:cNvSpPr txBox="1"/>
          <p:nvPr/>
        </p:nvSpPr>
        <p:spPr>
          <a:xfrm>
            <a:off x="5599083" y="853673"/>
            <a:ext cx="571500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Maraicher à Moussoulens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Casiers pour récupérer des légumes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Moyen de surveiller les casiers</a:t>
            </a:r>
          </a:p>
        </p:txBody>
      </p:sp>
      <p:sp>
        <p:nvSpPr>
          <p:cNvPr id="2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BA69AA-B6A2-B04D-8258-599BA2C5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6600" dirty="0"/>
              <a:t>Sommaire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E7E7B2-7253-4969-887B-6BDD209E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Solution proposée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Les tâches du groupe</a:t>
            </a:r>
          </a:p>
          <a:p>
            <a:r>
              <a:rPr lang="fr-FR" dirty="0"/>
              <a:t>Ma tâche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 descr="Une image contenant alimentation, légume, plat, plante&#10;&#10;Description générée automatiquement">
            <a:extLst>
              <a:ext uri="{FF2B5EF4-FFF2-40B4-BE49-F238E27FC236}">
                <a16:creationId xmlns:a16="http://schemas.microsoft.com/office/drawing/2014/main" id="{BD144954-72CE-7D42-8B3C-43F94A864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7" r="2286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377492-1F10-A043-9D1D-67F823E0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27" y="262699"/>
            <a:ext cx="4457348" cy="2551176"/>
          </a:xfrm>
        </p:spPr>
        <p:txBody>
          <a:bodyPr>
            <a:normAutofit/>
          </a:bodyPr>
          <a:lstStyle/>
          <a:p>
            <a:r>
              <a:rPr lang="fr-FR" sz="6000" dirty="0"/>
              <a:t>Cahier des charges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41275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2A075-21EF-8548-8EAB-4C833BD4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956" y="713232"/>
            <a:ext cx="6052158" cy="5431536"/>
          </a:xfrm>
        </p:spPr>
        <p:txBody>
          <a:bodyPr anchor="ctr">
            <a:normAutofit/>
          </a:bodyPr>
          <a:lstStyle/>
          <a:p>
            <a:r>
              <a:rPr lang="fr-FR" dirty="0"/>
              <a:t>Améliorer le site web Le Festin d’</a:t>
            </a:r>
            <a:r>
              <a:rPr lang="fr-FR" dirty="0" err="1"/>
              <a:t>Élian</a:t>
            </a:r>
            <a:endParaRPr lang="fr-FR" dirty="0"/>
          </a:p>
          <a:p>
            <a:r>
              <a:rPr lang="fr-FR" dirty="0"/>
              <a:t>Mise en place d’un système permettant de savoir si les casiers sont vides ou pleins</a:t>
            </a:r>
          </a:p>
          <a:p>
            <a:r>
              <a:rPr lang="fr-FR" dirty="0"/>
              <a:t>Horodater le vidage d’un casier et le stocker dans une base de données</a:t>
            </a:r>
          </a:p>
          <a:p>
            <a:r>
              <a:rPr lang="fr-FR" dirty="0"/>
              <a:t>Création d’une application afin de notifier le maraîcher lorsqu’un casier est vidé et lui permettant de suivre l’état des casiers.</a:t>
            </a:r>
          </a:p>
          <a:p>
            <a:endParaRPr lang="fr-FR" dirty="0"/>
          </a:p>
        </p:txBody>
      </p: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D1468901-9476-4043-961B-CEE0F943F7F4}"/>
              </a:ext>
            </a:extLst>
          </p:cNvPr>
          <p:cNvGrpSpPr/>
          <p:nvPr/>
        </p:nvGrpSpPr>
        <p:grpSpPr>
          <a:xfrm>
            <a:off x="399072" y="2377969"/>
            <a:ext cx="4500451" cy="3332313"/>
            <a:chOff x="7601194" y="2110955"/>
            <a:chExt cx="3869400" cy="2762793"/>
          </a:xfrm>
        </p:grpSpPr>
        <p:pic>
          <p:nvPicPr>
            <p:cNvPr id="118" name="Graphique 117" descr="Serveur contour">
              <a:extLst>
                <a:ext uri="{FF2B5EF4-FFF2-40B4-BE49-F238E27FC236}">
                  <a16:creationId xmlns:a16="http://schemas.microsoft.com/office/drawing/2014/main" id="{B35FE063-52CF-B242-8F0E-8E4E02647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35894" y="3817192"/>
              <a:ext cx="914400" cy="914400"/>
            </a:xfrm>
            <a:prstGeom prst="rect">
              <a:avLst/>
            </a:prstGeom>
          </p:spPr>
        </p:pic>
        <p:pic>
          <p:nvPicPr>
            <p:cNvPr id="119" name="Graphique 118" descr="Smartphone contour">
              <a:extLst>
                <a:ext uri="{FF2B5EF4-FFF2-40B4-BE49-F238E27FC236}">
                  <a16:creationId xmlns:a16="http://schemas.microsoft.com/office/drawing/2014/main" id="{95E4C8DC-59F6-0048-A7F0-B2E377B66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1194" y="3348387"/>
              <a:ext cx="914400" cy="914400"/>
            </a:xfrm>
            <a:prstGeom prst="rect">
              <a:avLst/>
            </a:prstGeom>
          </p:spPr>
        </p:pic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92369AD3-3420-9B45-AF7F-E0506093D36A}"/>
                </a:ext>
              </a:extLst>
            </p:cNvPr>
            <p:cNvGrpSpPr/>
            <p:nvPr/>
          </p:nvGrpSpPr>
          <p:grpSpPr>
            <a:xfrm>
              <a:off x="8559021" y="2604366"/>
              <a:ext cx="1042000" cy="484702"/>
              <a:chOff x="3045124" y="4343397"/>
              <a:chExt cx="2553411" cy="1187758"/>
            </a:xfrm>
          </p:grpSpPr>
          <p:grpSp>
            <p:nvGrpSpPr>
              <p:cNvPr id="126" name="Groupe 125">
                <a:extLst>
                  <a:ext uri="{FF2B5EF4-FFF2-40B4-BE49-F238E27FC236}">
                    <a16:creationId xmlns:a16="http://schemas.microsoft.com/office/drawing/2014/main" id="{BA1E895B-ED2E-1B4E-87D9-07BC03758D22}"/>
                  </a:ext>
                </a:extLst>
              </p:cNvPr>
              <p:cNvGrpSpPr/>
              <p:nvPr/>
            </p:nvGrpSpPr>
            <p:grpSpPr>
              <a:xfrm>
                <a:off x="3045124" y="4343399"/>
                <a:ext cx="1276707" cy="1187756"/>
                <a:chOff x="3045124" y="4343399"/>
                <a:chExt cx="1276707" cy="118775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AD5A7FAD-7061-154D-ACE4-FEB3B195449C}"/>
                    </a:ext>
                  </a:extLst>
                </p:cNvPr>
                <p:cNvGrpSpPr/>
                <p:nvPr/>
              </p:nvGrpSpPr>
              <p:grpSpPr>
                <a:xfrm>
                  <a:off x="3045125" y="4343400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DFA543E5-FAAE-9148-B990-399DDA2AB32A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61873628-1055-B548-B686-6AB37BB5E034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00473CF4-914B-0644-8A54-2D78CB4A9B30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DC66543E-7306-CB4A-B836-9A9FBD4D5DD9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AC772551-6186-D74C-AA23-DFE22F597F30}"/>
                    </a:ext>
                  </a:extLst>
                </p:cNvPr>
                <p:cNvGrpSpPr/>
                <p:nvPr/>
              </p:nvGrpSpPr>
              <p:grpSpPr>
                <a:xfrm>
                  <a:off x="3045124" y="4937277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4C7641E1-B48A-E649-9842-1F065FEA3F5E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488D3FB7-BDB2-CE41-952F-AD93DC0FC706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B734051-CF3E-E442-8D3F-E5768B213398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741BFE3-1E02-6446-B83E-F42CB66669A4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C860CCAD-ACF4-9C44-BDB4-7087F7128F12}"/>
                    </a:ext>
                  </a:extLst>
                </p:cNvPr>
                <p:cNvGrpSpPr/>
                <p:nvPr/>
              </p:nvGrpSpPr>
              <p:grpSpPr>
                <a:xfrm>
                  <a:off x="3683477" y="4343399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333847AE-217A-F148-9315-0F799972FD3B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D23467BC-34DE-0842-9C8A-2D6EBDCA2904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7BBCE6CE-FB70-A44C-943A-591DDEDCD477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0C0A4A30-2613-7648-8193-063EFEAF6F73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86469198-562D-4347-A430-DED521EC5053}"/>
                    </a:ext>
                  </a:extLst>
                </p:cNvPr>
                <p:cNvGrpSpPr/>
                <p:nvPr/>
              </p:nvGrpSpPr>
              <p:grpSpPr>
                <a:xfrm>
                  <a:off x="3683476" y="4937276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2B13E5C1-96F2-344F-AB37-0D1B26A07A5B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EB6DBE01-6D39-F141-ACEA-C8713B6EDE37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D3F6CC99-C878-1D47-AEB6-32837FA3EBED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4D512237-371C-0D43-8183-6538F0ADA4E4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2A0E844E-276C-9844-A84F-A96ADBE4E81C}"/>
                  </a:ext>
                </a:extLst>
              </p:cNvPr>
              <p:cNvGrpSpPr/>
              <p:nvPr/>
            </p:nvGrpSpPr>
            <p:grpSpPr>
              <a:xfrm>
                <a:off x="4321828" y="4343397"/>
                <a:ext cx="1276707" cy="1187756"/>
                <a:chOff x="3045124" y="4343399"/>
                <a:chExt cx="1276707" cy="1187756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CB55DC32-87E1-764A-B5ED-23730726BBC2}"/>
                    </a:ext>
                  </a:extLst>
                </p:cNvPr>
                <p:cNvGrpSpPr/>
                <p:nvPr/>
              </p:nvGrpSpPr>
              <p:grpSpPr>
                <a:xfrm>
                  <a:off x="3045125" y="4343400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476CE908-DFF4-4249-90F3-7200385358AE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5D6DCFC4-DAFB-CC40-AF01-C98EF37B780E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4638303C-949F-E242-91C8-2A7FFDDA5E09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6CBFF77D-AFBF-1641-AD54-432F6F153312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9" name="Groupe 128">
                  <a:extLst>
                    <a:ext uri="{FF2B5EF4-FFF2-40B4-BE49-F238E27FC236}">
                      <a16:creationId xmlns:a16="http://schemas.microsoft.com/office/drawing/2014/main" id="{DC934DE0-6C37-4345-A0A7-3C47B2ECA086}"/>
                    </a:ext>
                  </a:extLst>
                </p:cNvPr>
                <p:cNvGrpSpPr/>
                <p:nvPr/>
              </p:nvGrpSpPr>
              <p:grpSpPr>
                <a:xfrm>
                  <a:off x="3045124" y="4937277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F46AE16-B1D0-7B4A-BB73-7FDD523F18A5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E924F0F-4772-AE45-8914-CEDB6CE10BA2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44CE4595-20AD-2F4F-B766-409A3D4F9AD1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D17A02EA-116D-E442-AA3C-D4CC12B8C48C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0" name="Groupe 129">
                  <a:extLst>
                    <a:ext uri="{FF2B5EF4-FFF2-40B4-BE49-F238E27FC236}">
                      <a16:creationId xmlns:a16="http://schemas.microsoft.com/office/drawing/2014/main" id="{8194AC3E-1D36-CB4F-85AD-E32A1F265AD7}"/>
                    </a:ext>
                  </a:extLst>
                </p:cNvPr>
                <p:cNvGrpSpPr/>
                <p:nvPr/>
              </p:nvGrpSpPr>
              <p:grpSpPr>
                <a:xfrm>
                  <a:off x="3683477" y="4343399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275B6654-B8D2-C043-8322-7D52B1522813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D98DA06D-8C5C-CF4B-B773-7D686B1D4BDA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B36DBA77-9136-1E4A-B8F0-901A7FEB5681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206B41AC-EBD1-E64B-BAD9-AE317B06EEC7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1" name="Groupe 130">
                  <a:extLst>
                    <a:ext uri="{FF2B5EF4-FFF2-40B4-BE49-F238E27FC236}">
                      <a16:creationId xmlns:a16="http://schemas.microsoft.com/office/drawing/2014/main" id="{AC7B9BB7-2FD4-874A-81A7-DBF870F1CC7A}"/>
                    </a:ext>
                  </a:extLst>
                </p:cNvPr>
                <p:cNvGrpSpPr/>
                <p:nvPr/>
              </p:nvGrpSpPr>
              <p:grpSpPr>
                <a:xfrm>
                  <a:off x="3683476" y="4937276"/>
                  <a:ext cx="638354" cy="593878"/>
                  <a:chOff x="3045125" y="4343400"/>
                  <a:chExt cx="638354" cy="593878"/>
                </a:xfrm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DEBC9E16-9DF3-F346-9960-0E3FF1E0D7DD}"/>
                      </a:ext>
                    </a:extLst>
                  </p:cNvPr>
                  <p:cNvSpPr/>
                  <p:nvPr/>
                </p:nvSpPr>
                <p:spPr>
                  <a:xfrm>
                    <a:off x="3045125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25E39C39-1549-E948-9752-661BEB9C8DFE}"/>
                      </a:ext>
                    </a:extLst>
                  </p:cNvPr>
                  <p:cNvSpPr/>
                  <p:nvPr/>
                </p:nvSpPr>
                <p:spPr>
                  <a:xfrm>
                    <a:off x="3364301" y="4343400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3AB77B4E-62AC-064A-805D-2DE46D124A01}"/>
                      </a:ext>
                    </a:extLst>
                  </p:cNvPr>
                  <p:cNvSpPr/>
                  <p:nvPr/>
                </p:nvSpPr>
                <p:spPr>
                  <a:xfrm>
                    <a:off x="3045125" y="4640339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34B9782E-E1BA-F547-A151-7A526D44F60B}"/>
                      </a:ext>
                    </a:extLst>
                  </p:cNvPr>
                  <p:cNvSpPr/>
                  <p:nvPr/>
                </p:nvSpPr>
                <p:spPr>
                  <a:xfrm>
                    <a:off x="3364302" y="4640338"/>
                    <a:ext cx="319177" cy="29693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9D7E4A24-B57B-A44C-AAA4-816A524F646B}"/>
                </a:ext>
              </a:extLst>
            </p:cNvPr>
            <p:cNvSpPr txBox="1"/>
            <p:nvPr/>
          </p:nvSpPr>
          <p:spPr>
            <a:xfrm>
              <a:off x="8474823" y="2110955"/>
              <a:ext cx="1210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Vidage d’un casier</a:t>
              </a:r>
            </a:p>
          </p:txBody>
        </p:sp>
        <p:pic>
          <p:nvPicPr>
            <p:cNvPr id="122" name="Graphique 121" descr="Flèche : courbe légère avec un remplissage uni">
              <a:extLst>
                <a:ext uri="{FF2B5EF4-FFF2-40B4-BE49-F238E27FC236}">
                  <a16:creationId xmlns:a16="http://schemas.microsoft.com/office/drawing/2014/main" id="{A32E7338-06C2-EB4A-A5B1-3817D68A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4660657" flipH="1">
              <a:off x="9495294" y="3077895"/>
              <a:ext cx="702211" cy="702211"/>
            </a:xfrm>
            <a:prstGeom prst="rect">
              <a:avLst/>
            </a:prstGeom>
          </p:spPr>
        </p:pic>
        <p:pic>
          <p:nvPicPr>
            <p:cNvPr id="123" name="Graphique 122" descr="Flèche : courbe légère avec un remplissage uni">
              <a:extLst>
                <a:ext uri="{FF2B5EF4-FFF2-40B4-BE49-F238E27FC236}">
                  <a16:creationId xmlns:a16="http://schemas.microsoft.com/office/drawing/2014/main" id="{2085137A-7BA6-BD49-9D95-D5FD81B0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125351" flipH="1">
              <a:off x="8642556" y="3932893"/>
              <a:ext cx="702211" cy="702211"/>
            </a:xfrm>
            <a:prstGeom prst="rect">
              <a:avLst/>
            </a:prstGeom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2B4BE484-AADB-EF4E-BD18-2785D7E08374}"/>
                </a:ext>
              </a:extLst>
            </p:cNvPr>
            <p:cNvSpPr txBox="1"/>
            <p:nvPr/>
          </p:nvSpPr>
          <p:spPr>
            <a:xfrm>
              <a:off x="8006703" y="4504416"/>
              <a:ext cx="149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Envoi d’une notification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921871A1-CDB2-B74C-AFB6-B5185BC08968}"/>
                </a:ext>
              </a:extLst>
            </p:cNvPr>
            <p:cNvSpPr txBox="1"/>
            <p:nvPr/>
          </p:nvSpPr>
          <p:spPr>
            <a:xfrm>
              <a:off x="10409545" y="3897510"/>
              <a:ext cx="106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Sauvegarde horodatage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20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6A207B-97BE-4DE3-B7BA-6EB71366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29E49-3130-7444-9898-80CB637C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640080"/>
            <a:ext cx="3432048" cy="1714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Solution proposée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2529151"/>
            <a:ext cx="3376602" cy="18288"/>
          </a:xfrm>
          <a:custGeom>
            <a:avLst/>
            <a:gdLst>
              <a:gd name="connsiteX0" fmla="*/ 0 w 3376602"/>
              <a:gd name="connsiteY0" fmla="*/ 0 h 18288"/>
              <a:gd name="connsiteX1" fmla="*/ 641554 w 3376602"/>
              <a:gd name="connsiteY1" fmla="*/ 0 h 18288"/>
              <a:gd name="connsiteX2" fmla="*/ 1316875 w 3376602"/>
              <a:gd name="connsiteY2" fmla="*/ 0 h 18288"/>
              <a:gd name="connsiteX3" fmla="*/ 2025961 w 3376602"/>
              <a:gd name="connsiteY3" fmla="*/ 0 h 18288"/>
              <a:gd name="connsiteX4" fmla="*/ 2735048 w 3376602"/>
              <a:gd name="connsiteY4" fmla="*/ 0 h 18288"/>
              <a:gd name="connsiteX5" fmla="*/ 3376602 w 3376602"/>
              <a:gd name="connsiteY5" fmla="*/ 0 h 18288"/>
              <a:gd name="connsiteX6" fmla="*/ 3376602 w 3376602"/>
              <a:gd name="connsiteY6" fmla="*/ 18288 h 18288"/>
              <a:gd name="connsiteX7" fmla="*/ 2633750 w 3376602"/>
              <a:gd name="connsiteY7" fmla="*/ 18288 h 18288"/>
              <a:gd name="connsiteX8" fmla="*/ 1890897 w 3376602"/>
              <a:gd name="connsiteY8" fmla="*/ 18288 h 18288"/>
              <a:gd name="connsiteX9" fmla="*/ 1215577 w 3376602"/>
              <a:gd name="connsiteY9" fmla="*/ 18288 h 18288"/>
              <a:gd name="connsiteX10" fmla="*/ 0 w 3376602"/>
              <a:gd name="connsiteY10" fmla="*/ 18288 h 18288"/>
              <a:gd name="connsiteX11" fmla="*/ 0 w 337660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76602" h="18288" fill="none" extrusionOk="0">
                <a:moveTo>
                  <a:pt x="0" y="0"/>
                </a:moveTo>
                <a:cubicBezTo>
                  <a:pt x="154337" y="-26787"/>
                  <a:pt x="393692" y="25344"/>
                  <a:pt x="641554" y="0"/>
                </a:cubicBezTo>
                <a:cubicBezTo>
                  <a:pt x="889416" y="-25344"/>
                  <a:pt x="1078313" y="12271"/>
                  <a:pt x="1316875" y="0"/>
                </a:cubicBezTo>
                <a:cubicBezTo>
                  <a:pt x="1555437" y="-12271"/>
                  <a:pt x="1698513" y="30110"/>
                  <a:pt x="2025961" y="0"/>
                </a:cubicBezTo>
                <a:cubicBezTo>
                  <a:pt x="2353409" y="-30110"/>
                  <a:pt x="2474986" y="1722"/>
                  <a:pt x="2735048" y="0"/>
                </a:cubicBezTo>
                <a:cubicBezTo>
                  <a:pt x="2995110" y="-1722"/>
                  <a:pt x="3097437" y="28961"/>
                  <a:pt x="3376602" y="0"/>
                </a:cubicBezTo>
                <a:cubicBezTo>
                  <a:pt x="3375893" y="8157"/>
                  <a:pt x="3376189" y="12125"/>
                  <a:pt x="3376602" y="18288"/>
                </a:cubicBezTo>
                <a:cubicBezTo>
                  <a:pt x="3037458" y="40377"/>
                  <a:pt x="2857195" y="34928"/>
                  <a:pt x="2633750" y="18288"/>
                </a:cubicBezTo>
                <a:cubicBezTo>
                  <a:pt x="2410305" y="1648"/>
                  <a:pt x="2066994" y="17360"/>
                  <a:pt x="1890897" y="18288"/>
                </a:cubicBezTo>
                <a:cubicBezTo>
                  <a:pt x="1714800" y="19216"/>
                  <a:pt x="1521080" y="47858"/>
                  <a:pt x="1215577" y="18288"/>
                </a:cubicBezTo>
                <a:cubicBezTo>
                  <a:pt x="910074" y="-11282"/>
                  <a:pt x="278912" y="6176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376602" h="18288" stroke="0" extrusionOk="0">
                <a:moveTo>
                  <a:pt x="0" y="0"/>
                </a:moveTo>
                <a:cubicBezTo>
                  <a:pt x="304565" y="-9016"/>
                  <a:pt x="402571" y="29762"/>
                  <a:pt x="641554" y="0"/>
                </a:cubicBezTo>
                <a:cubicBezTo>
                  <a:pt x="880537" y="-29762"/>
                  <a:pt x="963871" y="-12492"/>
                  <a:pt x="1215577" y="0"/>
                </a:cubicBezTo>
                <a:cubicBezTo>
                  <a:pt x="1467283" y="12492"/>
                  <a:pt x="1723274" y="15353"/>
                  <a:pt x="1958429" y="0"/>
                </a:cubicBezTo>
                <a:cubicBezTo>
                  <a:pt x="2193584" y="-15353"/>
                  <a:pt x="2347125" y="7922"/>
                  <a:pt x="2599984" y="0"/>
                </a:cubicBezTo>
                <a:cubicBezTo>
                  <a:pt x="2852843" y="-7922"/>
                  <a:pt x="3186422" y="-30763"/>
                  <a:pt x="3376602" y="0"/>
                </a:cubicBezTo>
                <a:cubicBezTo>
                  <a:pt x="3376338" y="4493"/>
                  <a:pt x="3376986" y="9472"/>
                  <a:pt x="3376602" y="18288"/>
                </a:cubicBezTo>
                <a:cubicBezTo>
                  <a:pt x="3080522" y="-5475"/>
                  <a:pt x="3038559" y="47323"/>
                  <a:pt x="2701282" y="18288"/>
                </a:cubicBezTo>
                <a:cubicBezTo>
                  <a:pt x="2364005" y="-10747"/>
                  <a:pt x="2245031" y="49099"/>
                  <a:pt x="1958429" y="18288"/>
                </a:cubicBezTo>
                <a:cubicBezTo>
                  <a:pt x="1671827" y="-12523"/>
                  <a:pt x="1619741" y="31109"/>
                  <a:pt x="1384407" y="18288"/>
                </a:cubicBezTo>
                <a:cubicBezTo>
                  <a:pt x="1149073" y="5467"/>
                  <a:pt x="947712" y="-11758"/>
                  <a:pt x="709086" y="18288"/>
                </a:cubicBezTo>
                <a:cubicBezTo>
                  <a:pt x="470460" y="48334"/>
                  <a:pt x="186882" y="50183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D0158-D551-2E42-8C08-3643F84F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958" y="2803470"/>
            <a:ext cx="4194106" cy="3414450"/>
          </a:xfrm>
        </p:spPr>
        <p:txBody>
          <a:bodyPr anchor="t">
            <a:normAutofit/>
          </a:bodyPr>
          <a:lstStyle/>
          <a:p>
            <a:r>
              <a:rPr lang="fr-FR" sz="2400" dirty="0"/>
              <a:t>Utilisation d’un capteur d’ouverture afin de détecter l’ouverture d’un casier.</a:t>
            </a:r>
          </a:p>
          <a:p>
            <a:r>
              <a:rPr lang="fr-FR" sz="2400" dirty="0"/>
              <a:t>Sonoff Zigbee SNZB-04</a:t>
            </a:r>
          </a:p>
          <a:p>
            <a:r>
              <a:rPr lang="fr-FR" sz="2400" dirty="0"/>
              <a:t>Si un casier est ouvert, une notification est envoyée sur l’application.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09261D16-B384-794D-807A-06556A532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93" y="1681512"/>
            <a:ext cx="5734998" cy="34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792A6-8E7B-3A45-8DE1-9DE02C5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19817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dirty="0"/>
              <a:t>Diagramme de cas d’utilisation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E00AB7-0310-9049-A489-B416D30A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068" y="312783"/>
            <a:ext cx="8172473" cy="637452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077A166-FC35-684D-82E2-BEE159FAF037}"/>
              </a:ext>
            </a:extLst>
          </p:cNvPr>
          <p:cNvSpPr/>
          <p:nvPr/>
        </p:nvSpPr>
        <p:spPr>
          <a:xfrm>
            <a:off x="3747349" y="2371833"/>
            <a:ext cx="99437" cy="70979"/>
          </a:xfrm>
          <a:prstGeom prst="ellipse">
            <a:avLst/>
          </a:prstGeom>
          <a:solidFill>
            <a:srgbClr val="4D7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04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E00AB7-0310-9049-A489-B416D30A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97067" y="1765328"/>
            <a:ext cx="8172473" cy="492812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077A166-FC35-684D-82E2-BEE159FAF037}"/>
              </a:ext>
            </a:extLst>
          </p:cNvPr>
          <p:cNvSpPr/>
          <p:nvPr/>
        </p:nvSpPr>
        <p:spPr>
          <a:xfrm>
            <a:off x="3747349" y="2371833"/>
            <a:ext cx="99437" cy="70979"/>
          </a:xfrm>
          <a:prstGeom prst="ellipse">
            <a:avLst/>
          </a:prstGeom>
          <a:solidFill>
            <a:srgbClr val="4D7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792A6-8E7B-3A45-8DE1-9DE02C5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4" y="488219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dirty="0"/>
              <a:t>Diagramme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268075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E00AB7-0310-9049-A489-B416D30A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40007" y="1796144"/>
            <a:ext cx="9051993" cy="457363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077A166-FC35-684D-82E2-BEE159FAF037}"/>
              </a:ext>
            </a:extLst>
          </p:cNvPr>
          <p:cNvSpPr/>
          <p:nvPr/>
        </p:nvSpPr>
        <p:spPr>
          <a:xfrm>
            <a:off x="3105090" y="2371833"/>
            <a:ext cx="99437" cy="70979"/>
          </a:xfrm>
          <a:prstGeom prst="ellipse">
            <a:avLst/>
          </a:prstGeom>
          <a:solidFill>
            <a:srgbClr val="4D7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792A6-8E7B-3A45-8DE1-9DE02C5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6" y="488219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99726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D7DC3"/>
          </a:solidFill>
          <a:ln w="38100" cap="rnd">
            <a:solidFill>
              <a:srgbClr val="4D7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E00AB7-0310-9049-A489-B416D30A0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80611" y="2024210"/>
            <a:ext cx="8799327" cy="456739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077A166-FC35-684D-82E2-BEE159FAF037}"/>
              </a:ext>
            </a:extLst>
          </p:cNvPr>
          <p:cNvSpPr/>
          <p:nvPr/>
        </p:nvSpPr>
        <p:spPr>
          <a:xfrm>
            <a:off x="3209363" y="2355791"/>
            <a:ext cx="99437" cy="70979"/>
          </a:xfrm>
          <a:prstGeom prst="ellipse">
            <a:avLst/>
          </a:prstGeom>
          <a:solidFill>
            <a:srgbClr val="4D7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C792A6-8E7B-3A45-8DE1-9DE02C51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6" y="488219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 dirty="0"/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4872289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43C22"/>
      </a:dk2>
      <a:lt2>
        <a:srgbClr val="E8E6E2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2250</TotalTime>
  <Words>227</Words>
  <Application>Microsoft Macintosh PowerPoint</Application>
  <PresentationFormat>Grand écran</PresentationFormat>
  <Paragraphs>39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The Hand Bold</vt:lpstr>
      <vt:lpstr>The Serif Hand Black</vt:lpstr>
      <vt:lpstr>SketchyVTI</vt:lpstr>
      <vt:lpstr>Projet Maraichage </vt:lpstr>
      <vt:lpstr>Introduction</vt:lpstr>
      <vt:lpstr>Sommaire</vt:lpstr>
      <vt:lpstr>Cahier des charges</vt:lpstr>
      <vt:lpstr>Solution proposée</vt:lpstr>
      <vt:lpstr>Diagramme de cas d’utilisation</vt:lpstr>
      <vt:lpstr>Diagramme de déploiement</vt:lpstr>
      <vt:lpstr>Diagramme de séquence</vt:lpstr>
      <vt:lpstr>Diagramme de Gantt</vt:lpstr>
      <vt:lpstr>Les tâches du groupe</vt:lpstr>
      <vt:lpstr>Ma tâche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Maraichage </dc:title>
  <dc:creator>EE4521</dc:creator>
  <cp:lastModifiedBy>EE4521</cp:lastModifiedBy>
  <cp:revision>5</cp:revision>
  <dcterms:created xsi:type="dcterms:W3CDTF">2022-01-31T07:13:07Z</dcterms:created>
  <dcterms:modified xsi:type="dcterms:W3CDTF">2022-02-04T10:16:14Z</dcterms:modified>
</cp:coreProperties>
</file>