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ldStandardT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llaborative_filtering" TargetMode="External"/><Relationship Id="rId3" Type="http://schemas.openxmlformats.org/officeDocument/2006/relationships/hyperlink" Target="https://en.wikipedia.org/wiki/Recommender_system#cite_note-Recommender2010-8" TargetMode="External"/><Relationship Id="rId4" Type="http://schemas.openxmlformats.org/officeDocument/2006/relationships/hyperlink" Target="https://en.wikipedia.org/wiki/Content-based_filtering" TargetMode="External"/><Relationship Id="rId11" Type="http://schemas.openxmlformats.org/officeDocument/2006/relationships/hyperlink" Target="https://en.wikipedia.org/wiki/Optimality_criterion" TargetMode="External"/><Relationship Id="rId10" Type="http://schemas.openxmlformats.org/officeDocument/2006/relationships/hyperlink" Target="https://en.wikipedia.org/wiki/Errors_and_residuals_in_statistics" TargetMode="External"/><Relationship Id="rId12" Type="http://schemas.openxmlformats.org/officeDocument/2006/relationships/hyperlink" Target="https://en.wikipedia.org/wiki/Model_selection" TargetMode="External"/><Relationship Id="rId9" Type="http://schemas.openxmlformats.org/officeDocument/2006/relationships/hyperlink" Target="https://en.wikipedia.org/wiki/Square_(arithmetic)" TargetMode="External"/><Relationship Id="rId5" Type="http://schemas.openxmlformats.org/officeDocument/2006/relationships/hyperlink" Target="https://en.wikipedia.org/wiki/Recommender_system#cite_note-mooney99-9" TargetMode="External"/><Relationship Id="rId6" Type="http://schemas.openxmlformats.org/officeDocument/2006/relationships/hyperlink" Target="https://en.wikipedia.org/wiki/Recommender_system#Hybrid_recommender_systems" TargetMode="External"/><Relationship Id="rId7" Type="http://schemas.openxmlformats.org/officeDocument/2006/relationships/hyperlink" Target="https://www.statisticshowto.datasciencecentral.com/residual/" TargetMode="External"/><Relationship Id="rId8" Type="http://schemas.openxmlformats.org/officeDocument/2006/relationships/hyperlink" Target="https://en.wikipedia.org/wiki/Summ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atisticshowto.datasciencecentral.com/residual/" TargetMode="External"/><Relationship Id="rId3" Type="http://schemas.openxmlformats.org/officeDocument/2006/relationships/hyperlink" Target="https://en.wikipedia.org/wiki/Summation" TargetMode="External"/><Relationship Id="rId4" Type="http://schemas.openxmlformats.org/officeDocument/2006/relationships/hyperlink" Target="https://en.wikipedia.org/wiki/Square_(arithmetic)" TargetMode="External"/><Relationship Id="rId5" Type="http://schemas.openxmlformats.org/officeDocument/2006/relationships/hyperlink" Target="https://en.wikipedia.org/wiki/Errors_and_residuals_in_statistics" TargetMode="External"/><Relationship Id="rId6" Type="http://schemas.openxmlformats.org/officeDocument/2006/relationships/hyperlink" Target="https://en.wikipedia.org/wiki/Optimality_criterion" TargetMode="External"/><Relationship Id="rId7" Type="http://schemas.openxmlformats.org/officeDocument/2006/relationships/hyperlink" Target="https://en.wikipedia.org/wiki/Model_selec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daf9711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daf9711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 on a lot of factors, e.g:... → leading factors?</a:t>
            </a:r>
            <a:endParaRPr/>
          </a:p>
          <a:p>
            <a:pPr indent="0" lvl="0" marL="0" rtl="0" algn="l">
              <a:spcBef>
                <a:spcPts val="0"/>
              </a:spcBef>
              <a:spcAft>
                <a:spcPts val="0"/>
              </a:spcAft>
              <a:buNone/>
            </a:pPr>
            <a:r>
              <a:rPr lang="en"/>
              <a:t>Possible for customer to see if overpay ?  → prediction system</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daf97117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af97117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Limitation of Expedia data:</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Arial"/>
              <a:buChar char="○"/>
            </a:pPr>
            <a:r>
              <a:rPr lang="en">
                <a:solidFill>
                  <a:schemeClr val="dk1"/>
                </a:solidFill>
              </a:rPr>
              <a:t>Dataset very sparse → include many null values</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User historical data is usually null  (HARD to get user info.)</a:t>
            </a:r>
            <a:endParaRPr>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a:solidFill>
                  <a:schemeClr val="dk1"/>
                </a:solidFill>
              </a:rPr>
              <a:t>Anonymous data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04800" lvl="0" marL="457200" rtl="0" algn="l">
              <a:lnSpc>
                <a:spcPct val="115000"/>
              </a:lnSpc>
              <a:spcBef>
                <a:spcPts val="0"/>
              </a:spcBef>
              <a:spcAft>
                <a:spcPts val="0"/>
              </a:spcAft>
              <a:buClr>
                <a:schemeClr val="dk1"/>
              </a:buClr>
              <a:buSzPts val="1200"/>
              <a:buFont typeface="Old Standard TT"/>
              <a:buChar char="●"/>
            </a:pPr>
            <a:r>
              <a:rPr lang="en" sz="1200">
                <a:solidFill>
                  <a:schemeClr val="dk1"/>
                </a:solidFill>
              </a:rPr>
              <a:t>Limitation of Airbnb data:</a:t>
            </a:r>
            <a:endParaRPr sz="1200">
              <a:solidFill>
                <a:schemeClr val="dk1"/>
              </a:solidFill>
            </a:endParaRPr>
          </a:p>
          <a:p>
            <a:pPr indent="-304800" lvl="1" marL="914400" rtl="0" algn="l">
              <a:lnSpc>
                <a:spcPct val="115000"/>
              </a:lnSpc>
              <a:spcBef>
                <a:spcPts val="0"/>
              </a:spcBef>
              <a:spcAft>
                <a:spcPts val="0"/>
              </a:spcAft>
              <a:buClr>
                <a:schemeClr val="dk1"/>
              </a:buClr>
              <a:buSzPts val="1200"/>
              <a:buFont typeface="Old Standard TT"/>
              <a:buChar char="○"/>
            </a:pPr>
            <a:r>
              <a:rPr lang="en">
                <a:solidFill>
                  <a:schemeClr val="dk1"/>
                </a:solidFill>
              </a:rPr>
              <a:t>Huge dataset  → need to narrow down the scope ourselves (e.g: selecting several cities to study)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 Seeking advice from professors &amp; Ph.d’s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b066fab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b066fab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daf97117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daf97117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 </a:t>
            </a:r>
            <a:r>
              <a:rPr lang="en" sz="1050" u="sng">
                <a:solidFill>
                  <a:srgbClr val="0B0080"/>
                </a:solidFill>
                <a:highlight>
                  <a:srgbClr val="FFFFFF"/>
                </a:highlight>
                <a:hlinkClick r:id="rId2"/>
              </a:rPr>
              <a:t>Collaborative filtering</a:t>
            </a:r>
            <a:r>
              <a:rPr lang="en" sz="1050">
                <a:solidFill>
                  <a:srgbClr val="222222"/>
                </a:solidFill>
                <a:highlight>
                  <a:srgbClr val="FFFFFF"/>
                </a:highlight>
              </a:rPr>
              <a:t>approaches build a model from a user's past behaviour (items previously purchased or selected and/or numerical ratings given to those items) as well as similar decisions made by other users. This model is then used to predict items (or ratings for items) that the user may have an interest in.</a:t>
            </a:r>
            <a:r>
              <a:rPr baseline="30000" lang="en" sz="1400" u="sng">
                <a:solidFill>
                  <a:srgbClr val="0B0080"/>
                </a:solidFill>
                <a:highlight>
                  <a:srgbClr val="FFFFFF"/>
                </a:highlight>
                <a:hlinkClick r:id="rId3"/>
              </a:rPr>
              <a:t>[8]</a:t>
            </a:r>
            <a:r>
              <a:rPr lang="en" sz="1050">
                <a:solidFill>
                  <a:srgbClr val="222222"/>
                </a:solidFill>
                <a:highlight>
                  <a:srgbClr val="FFFFFF"/>
                </a:highlight>
              </a:rPr>
              <a:t> </a:t>
            </a:r>
            <a:r>
              <a:rPr lang="en" sz="1050" u="sng">
                <a:solidFill>
                  <a:srgbClr val="0B0080"/>
                </a:solidFill>
                <a:highlight>
                  <a:srgbClr val="FFFFFF"/>
                </a:highlight>
                <a:hlinkClick r:id="rId4"/>
              </a:rPr>
              <a:t>Content-based filtering</a:t>
            </a:r>
            <a:r>
              <a:rPr lang="en" sz="1050">
                <a:solidFill>
                  <a:srgbClr val="222222"/>
                </a:solidFill>
                <a:highlight>
                  <a:srgbClr val="FFFFFF"/>
                </a:highlight>
              </a:rPr>
              <a:t> approaches utilize a series of discrete characteristics of an item in order to recommend additional items with similar properties.</a:t>
            </a:r>
            <a:r>
              <a:rPr baseline="30000" lang="en" sz="1400" u="sng">
                <a:solidFill>
                  <a:srgbClr val="0B0080"/>
                </a:solidFill>
                <a:highlight>
                  <a:srgbClr val="FFFFFF"/>
                </a:highlight>
                <a:hlinkClick r:id="rId5"/>
              </a:rPr>
              <a:t>[9]</a:t>
            </a:r>
            <a:r>
              <a:rPr lang="en" sz="1050">
                <a:solidFill>
                  <a:srgbClr val="222222"/>
                </a:solidFill>
                <a:highlight>
                  <a:srgbClr val="FFFFFF"/>
                </a:highlight>
              </a:rPr>
              <a:t> These approaches are often combined (see </a:t>
            </a:r>
            <a:r>
              <a:rPr lang="en" sz="1050" u="sng">
                <a:solidFill>
                  <a:srgbClr val="0B0080"/>
                </a:solidFill>
                <a:highlight>
                  <a:srgbClr val="FFFFFF"/>
                </a:highlight>
                <a:hlinkClick r:id="rId6"/>
              </a:rPr>
              <a:t>Hybrid Recommender Systems</a:t>
            </a:r>
            <a:r>
              <a:rPr lang="en" sz="1050">
                <a:solidFill>
                  <a:srgbClr val="222222"/>
                </a:solidFill>
                <a:highlight>
                  <a:srgbClr val="FFFFFF"/>
                </a:highlight>
              </a:rPr>
              <a:t>).</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rPr>
              <a:t>Root Mean Square Error (RMSE) is the standard deviation of the </a:t>
            </a:r>
            <a:r>
              <a:rPr lang="en" u="sng">
                <a:solidFill>
                  <a:schemeClr val="accent5"/>
                </a:solidFill>
                <a:hlinkClick r:id="rId7"/>
              </a:rPr>
              <a:t>residuals</a:t>
            </a:r>
            <a:r>
              <a:rPr lang="en">
                <a:solidFill>
                  <a:schemeClr val="dk1"/>
                </a:solidFill>
              </a:rPr>
              <a:t> (prediction errors).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residual sum of squares (RSS) is the </a:t>
            </a:r>
            <a:r>
              <a:rPr lang="en" u="sng">
                <a:solidFill>
                  <a:schemeClr val="accent5"/>
                </a:solidFill>
                <a:hlinkClick r:id="rId8"/>
              </a:rPr>
              <a:t>sum</a:t>
            </a:r>
            <a:r>
              <a:rPr lang="en">
                <a:solidFill>
                  <a:schemeClr val="dk1"/>
                </a:solidFill>
              </a:rPr>
              <a:t> of the </a:t>
            </a:r>
            <a:r>
              <a:rPr lang="en" u="sng">
                <a:solidFill>
                  <a:schemeClr val="accent5"/>
                </a:solidFill>
                <a:hlinkClick r:id="rId9"/>
              </a:rPr>
              <a:t>squares</a:t>
            </a:r>
            <a:r>
              <a:rPr lang="en">
                <a:solidFill>
                  <a:schemeClr val="dk1"/>
                </a:solidFill>
              </a:rPr>
              <a:t> of </a:t>
            </a:r>
            <a:r>
              <a:rPr lang="en" u="sng">
                <a:solidFill>
                  <a:schemeClr val="accent5"/>
                </a:solidFill>
                <a:hlinkClick r:id="rId10"/>
              </a:rPr>
              <a:t>residuals</a:t>
            </a:r>
            <a:r>
              <a:rPr lang="en">
                <a:solidFill>
                  <a:schemeClr val="dk1"/>
                </a:solidFill>
              </a:rPr>
              <a:t>(deviations predicted from actual empirical values of data). It is a measure of the discrepancy between the data and an estimation model. A small RSS indicates a tight fit of the model to the data. It is used as an </a:t>
            </a:r>
            <a:r>
              <a:rPr lang="en" u="sng">
                <a:solidFill>
                  <a:schemeClr val="accent5"/>
                </a:solidFill>
                <a:hlinkClick r:id="rId11"/>
              </a:rPr>
              <a:t>optimality criterion</a:t>
            </a:r>
            <a:r>
              <a:rPr lang="en">
                <a:solidFill>
                  <a:schemeClr val="dk1"/>
                </a:solidFill>
              </a:rPr>
              <a:t> in parameter selection and </a:t>
            </a:r>
            <a:r>
              <a:rPr lang="en" u="sng">
                <a:solidFill>
                  <a:schemeClr val="accent5"/>
                </a:solidFill>
                <a:hlinkClick r:id="rId12"/>
              </a:rPr>
              <a:t>model selection</a:t>
            </a:r>
            <a:r>
              <a:rPr lang="en">
                <a:solidFill>
                  <a:schemeClr val="dk1"/>
                </a:solidFill>
              </a:rPr>
              <a:t>.</a:t>
            </a:r>
            <a:endParaRPr>
              <a:solidFill>
                <a:schemeClr val="dk1"/>
              </a:solidFill>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45921a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45921a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Mean Square Error (RMSE) is the standard deviation of the </a:t>
            </a:r>
            <a:r>
              <a:rPr lang="en" u="sng">
                <a:solidFill>
                  <a:schemeClr val="hlink"/>
                </a:solidFill>
                <a:hlinkClick r:id="rId2"/>
              </a:rPr>
              <a:t>residuals</a:t>
            </a:r>
            <a:r>
              <a:rPr lang="en"/>
              <a:t> (prediction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residual sum of squares (RSS) is the </a:t>
            </a:r>
            <a:r>
              <a:rPr lang="en" u="sng">
                <a:solidFill>
                  <a:schemeClr val="hlink"/>
                </a:solidFill>
                <a:hlinkClick r:id="rId3"/>
              </a:rPr>
              <a:t>sum</a:t>
            </a:r>
            <a:r>
              <a:rPr lang="en"/>
              <a:t> of the </a:t>
            </a:r>
            <a:r>
              <a:rPr lang="en" u="sng">
                <a:solidFill>
                  <a:schemeClr val="hlink"/>
                </a:solidFill>
                <a:hlinkClick r:id="rId4"/>
              </a:rPr>
              <a:t>squares</a:t>
            </a:r>
            <a:r>
              <a:rPr lang="en"/>
              <a:t> of </a:t>
            </a:r>
            <a:r>
              <a:rPr lang="en" u="sng">
                <a:solidFill>
                  <a:schemeClr val="hlink"/>
                </a:solidFill>
                <a:hlinkClick r:id="rId5"/>
              </a:rPr>
              <a:t>residuals</a:t>
            </a:r>
            <a:r>
              <a:rPr lang="en"/>
              <a:t>(deviations predicted from actual empirical values of data). It is a measure of the discrepancy between the data and an estimation model. A small RSS indicates a tight fit of the model to the data. It is used as an </a:t>
            </a:r>
            <a:r>
              <a:rPr lang="en" u="sng">
                <a:solidFill>
                  <a:schemeClr val="hlink"/>
                </a:solidFill>
                <a:hlinkClick r:id="rId6"/>
              </a:rPr>
              <a:t>optimality criterion</a:t>
            </a:r>
            <a:r>
              <a:rPr lang="en"/>
              <a:t> in parameter selection and </a:t>
            </a:r>
            <a:r>
              <a:rPr lang="en" u="sng">
                <a:solidFill>
                  <a:schemeClr val="hlink"/>
                </a:solidFill>
                <a:hlinkClick r:id="rId7"/>
              </a:rPr>
              <a:t>model selection</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af97117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daf9711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kaggle.com/c/expedia-personalized-sort/data" TargetMode="External"/><Relationship Id="rId4" Type="http://schemas.openxmlformats.org/officeDocument/2006/relationships/hyperlink" Target="http://insideairbnb.com/get-the-dat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Arial"/>
                <a:ea typeface="Arial"/>
                <a:cs typeface="Arial"/>
                <a:sym typeface="Arial"/>
              </a:rPr>
              <a:t>Room Rate Prediction </a:t>
            </a:r>
            <a:r>
              <a:rPr lang="en" sz="3600">
                <a:solidFill>
                  <a:srgbClr val="FFFFFF"/>
                </a:solidFill>
                <a:latin typeface="Arial"/>
                <a:ea typeface="Arial"/>
                <a:cs typeface="Arial"/>
                <a:sym typeface="Arial"/>
              </a:rPr>
              <a:t>System</a:t>
            </a:r>
            <a:endParaRPr sz="3600">
              <a:solidFill>
                <a:srgbClr val="FFFFFF"/>
              </a:solidFill>
              <a:latin typeface="Arial"/>
              <a:ea typeface="Arial"/>
              <a:cs typeface="Arial"/>
              <a:sym typeface="Arial"/>
            </a:endParaRPr>
          </a:p>
          <a:p>
            <a:pPr indent="0" lvl="0" marL="0" rtl="0" algn="l">
              <a:spcBef>
                <a:spcPts val="1000"/>
              </a:spcBef>
              <a:spcAft>
                <a:spcPts val="0"/>
              </a:spcAft>
              <a:buNone/>
            </a:pPr>
            <a:r>
              <a:rPr lang="en" sz="1800">
                <a:solidFill>
                  <a:srgbClr val="FFFFFF"/>
                </a:solidFill>
                <a:latin typeface="Arial"/>
                <a:ea typeface="Arial"/>
                <a:cs typeface="Arial"/>
                <a:sym typeface="Arial"/>
              </a:rPr>
              <a:t>( SI699 Project Proposal )</a:t>
            </a:r>
            <a:endParaRPr sz="1800">
              <a:solidFill>
                <a:srgbClr val="FFFFFF"/>
              </a:solidFill>
              <a:latin typeface="Arial"/>
              <a:ea typeface="Arial"/>
              <a:cs typeface="Arial"/>
              <a:sym typeface="Arial"/>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Arial"/>
                <a:ea typeface="Arial"/>
                <a:cs typeface="Arial"/>
                <a:sym typeface="Arial"/>
              </a:rPr>
              <a:t>Team Dragonflies:</a:t>
            </a:r>
            <a:endParaRPr sz="1800">
              <a:solidFill>
                <a:srgbClr val="FFFFFF"/>
              </a:solidFill>
              <a:latin typeface="Arial"/>
              <a:ea typeface="Arial"/>
              <a:cs typeface="Arial"/>
              <a:sym typeface="Arial"/>
            </a:endParaRPr>
          </a:p>
          <a:p>
            <a:pPr indent="0" lvl="0" marL="0" rtl="0" algn="l">
              <a:spcBef>
                <a:spcPts val="0"/>
              </a:spcBef>
              <a:spcAft>
                <a:spcPts val="0"/>
              </a:spcAft>
              <a:buNone/>
            </a:pPr>
            <a:r>
              <a:rPr lang="en" sz="1800">
                <a:solidFill>
                  <a:srgbClr val="FFFFFF"/>
                </a:solidFill>
                <a:latin typeface="Arial"/>
                <a:ea typeface="Arial"/>
                <a:cs typeface="Arial"/>
                <a:sym typeface="Arial"/>
              </a:rPr>
              <a:t>Jing Wang, Yuan Li</a:t>
            </a:r>
            <a:endParaRPr sz="18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What factors impact room rate?</a:t>
            </a:r>
            <a:endParaRPr sz="1400">
              <a:latin typeface="Arial"/>
              <a:ea typeface="Arial"/>
              <a:cs typeface="Arial"/>
              <a:sym typeface="Arial"/>
            </a:endParaRPr>
          </a:p>
          <a:p>
            <a:pPr indent="-317500" lvl="0" marL="457200" rtl="0" algn="l">
              <a:spcBef>
                <a:spcPts val="1000"/>
              </a:spcBef>
              <a:spcAft>
                <a:spcPts val="0"/>
              </a:spcAft>
              <a:buSzPts val="1400"/>
              <a:buFont typeface="Arial"/>
              <a:buChar char="●"/>
            </a:pPr>
            <a:r>
              <a:rPr lang="en" sz="1400">
                <a:latin typeface="Arial"/>
                <a:ea typeface="Arial"/>
                <a:cs typeface="Arial"/>
                <a:sym typeface="Arial"/>
              </a:rPr>
              <a:t>How can customers know if they overpay?</a:t>
            </a:r>
            <a:endParaRPr sz="1400">
              <a:latin typeface="Arial"/>
              <a:ea typeface="Arial"/>
              <a:cs typeface="Arial"/>
              <a:sym typeface="Arial"/>
            </a:endParaRPr>
          </a:p>
          <a:p>
            <a:pPr indent="-317500" lvl="0" marL="457200" rtl="0" algn="l">
              <a:spcBef>
                <a:spcPts val="1000"/>
              </a:spcBef>
              <a:spcAft>
                <a:spcPts val="0"/>
              </a:spcAft>
              <a:buSzPts val="1400"/>
              <a:buFont typeface="Arial"/>
              <a:buChar char="●"/>
            </a:pPr>
            <a:r>
              <a:rPr lang="en" sz="1400">
                <a:latin typeface="Arial"/>
                <a:ea typeface="Arial"/>
                <a:cs typeface="Arial"/>
                <a:sym typeface="Arial"/>
              </a:rPr>
              <a:t>Can we build a room-rate prediction system?</a:t>
            </a:r>
            <a:endParaRPr sz="1400"/>
          </a:p>
        </p:txBody>
      </p:sp>
      <p:pic>
        <p:nvPicPr>
          <p:cNvPr id="67" name="Google Shape;67;p14"/>
          <p:cNvPicPr preferRelativeResize="0"/>
          <p:nvPr/>
        </p:nvPicPr>
        <p:blipFill>
          <a:blip r:embed="rId3">
            <a:alphaModFix/>
          </a:blip>
          <a:stretch>
            <a:fillRect/>
          </a:stretch>
        </p:blipFill>
        <p:spPr>
          <a:xfrm>
            <a:off x="4734125" y="1571950"/>
            <a:ext cx="4212075" cy="299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3" name="Google Shape;73;p15"/>
          <p:cNvSpPr txBox="1"/>
          <p:nvPr>
            <p:ph idx="1" type="body"/>
          </p:nvPr>
        </p:nvSpPr>
        <p:spPr>
          <a:xfrm>
            <a:off x="311700" y="1171675"/>
            <a:ext cx="4120200" cy="3397200"/>
          </a:xfrm>
          <a:prstGeom prst="rect">
            <a:avLst/>
          </a:prstGeom>
        </p:spPr>
        <p:txBody>
          <a:bodyPr anchorCtr="0" anchor="t" bIns="640075" lIns="91425" spcFirstLastPara="1" rIns="91425" wrap="square" tIns="91425">
            <a:noAutofit/>
          </a:bodyPr>
          <a:lstStyle/>
          <a:p>
            <a:pPr indent="0" lvl="0" marL="0" rtl="0" algn="l">
              <a:spcBef>
                <a:spcPts val="0"/>
              </a:spcBef>
              <a:spcAft>
                <a:spcPts val="0"/>
              </a:spcAft>
              <a:buNone/>
            </a:pPr>
            <a:r>
              <a:rPr lang="en" sz="1300">
                <a:latin typeface="Arial"/>
                <a:ea typeface="Arial"/>
                <a:cs typeface="Arial"/>
                <a:sym typeface="Arial"/>
              </a:rPr>
              <a:t>1. Personalize Expedia Hotel Searches - ICDM 2013 </a:t>
            </a:r>
            <a:r>
              <a:rPr lang="en" sz="1200">
                <a:latin typeface="Arial"/>
                <a:ea typeface="Arial"/>
                <a:cs typeface="Arial"/>
                <a:sym typeface="Arial"/>
              </a:rPr>
              <a:t>(Link:</a:t>
            </a:r>
            <a:r>
              <a:rPr lang="en" sz="1200" u="sng">
                <a:solidFill>
                  <a:srgbClr val="1155CC"/>
                </a:solidFill>
                <a:latin typeface="Arial"/>
                <a:ea typeface="Arial"/>
                <a:cs typeface="Arial"/>
                <a:sym typeface="Arial"/>
                <a:hlinkClick r:id="rId3"/>
              </a:rPr>
              <a:t>https://www.kaggle.com/c/expedia-personalized-sort/data</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It contained nearly </a:t>
            </a:r>
            <a:r>
              <a:rPr b="1" lang="en" sz="1200">
                <a:solidFill>
                  <a:schemeClr val="lt2"/>
                </a:solidFill>
                <a:latin typeface="Arial"/>
                <a:ea typeface="Arial"/>
                <a:cs typeface="Arial"/>
                <a:sym typeface="Arial"/>
              </a:rPr>
              <a:t>10 million historical hotel search</a:t>
            </a:r>
            <a:r>
              <a:rPr lang="en" sz="1200">
                <a:latin typeface="Arial"/>
                <a:ea typeface="Arial"/>
                <a:cs typeface="Arial"/>
                <a:sym typeface="Arial"/>
              </a:rPr>
              <a:t> results representing approximately 400 thousand unique search queries on the popular travel booking website Expedia.com. </a:t>
            </a:r>
            <a:endParaRPr sz="1200">
              <a:latin typeface="Arial"/>
              <a:ea typeface="Arial"/>
              <a:cs typeface="Arial"/>
              <a:sym typeface="Arial"/>
            </a:endParaRPr>
          </a:p>
          <a:p>
            <a:pPr indent="-304800" lvl="0" marL="457200" rtl="0" algn="l">
              <a:spcBef>
                <a:spcPts val="1000"/>
              </a:spcBef>
              <a:spcAft>
                <a:spcPts val="0"/>
              </a:spcAft>
              <a:buSzPts val="1200"/>
              <a:buFont typeface="Arial"/>
              <a:buChar char="●"/>
            </a:pPr>
            <a:r>
              <a:rPr lang="en" sz="1200">
                <a:latin typeface="Arial"/>
                <a:ea typeface="Arial"/>
                <a:cs typeface="Arial"/>
                <a:sym typeface="Arial"/>
              </a:rPr>
              <a:t>Features :  </a:t>
            </a:r>
            <a:r>
              <a:rPr b="1" lang="en" sz="1200">
                <a:solidFill>
                  <a:schemeClr val="lt2"/>
                </a:solidFill>
                <a:latin typeface="Arial"/>
                <a:ea typeface="Arial"/>
                <a:cs typeface="Arial"/>
                <a:sym typeface="Arial"/>
              </a:rPr>
              <a:t>~ 54 features</a:t>
            </a:r>
            <a:endParaRPr b="1" sz="1200">
              <a:solidFill>
                <a:schemeClr val="lt2"/>
              </a:solidFill>
              <a:latin typeface="Arial"/>
              <a:ea typeface="Arial"/>
              <a:cs typeface="Arial"/>
              <a:sym typeface="Arial"/>
            </a:endParaRPr>
          </a:p>
          <a:p>
            <a:pPr indent="-304800" lvl="1" marL="914400" rtl="0" algn="l">
              <a:spcBef>
                <a:spcPts val="0"/>
              </a:spcBef>
              <a:spcAft>
                <a:spcPts val="0"/>
              </a:spcAft>
              <a:buSzPts val="1200"/>
              <a:buFont typeface="Arial"/>
              <a:buChar char="○"/>
            </a:pPr>
            <a:r>
              <a:rPr lang="en">
                <a:latin typeface="Arial"/>
                <a:ea typeface="Arial"/>
                <a:cs typeface="Arial"/>
                <a:sym typeface="Arial"/>
              </a:rPr>
              <a:t>Search (time, location, etc.)</a:t>
            </a:r>
            <a:endParaRPr>
              <a:latin typeface="Arial"/>
              <a:ea typeface="Arial"/>
              <a:cs typeface="Arial"/>
              <a:sym typeface="Arial"/>
            </a:endParaRPr>
          </a:p>
          <a:p>
            <a:pPr indent="-304800" lvl="1" marL="914400" rtl="0" algn="l">
              <a:spcBef>
                <a:spcPts val="0"/>
              </a:spcBef>
              <a:spcAft>
                <a:spcPts val="0"/>
              </a:spcAft>
              <a:buSzPts val="1200"/>
              <a:buFont typeface="Arial"/>
              <a:buChar char="○"/>
            </a:pPr>
            <a:r>
              <a:rPr lang="en">
                <a:latin typeface="Arial"/>
                <a:ea typeface="Arial"/>
                <a:cs typeface="Arial"/>
                <a:sym typeface="Arial"/>
              </a:rPr>
              <a:t>User (country, historical data, etc.)</a:t>
            </a:r>
            <a:endParaRPr>
              <a:latin typeface="Arial"/>
              <a:ea typeface="Arial"/>
              <a:cs typeface="Arial"/>
              <a:sym typeface="Arial"/>
            </a:endParaRPr>
          </a:p>
          <a:p>
            <a:pPr indent="-304800" lvl="1" marL="914400" rtl="0" algn="l">
              <a:spcBef>
                <a:spcPts val="0"/>
              </a:spcBef>
              <a:spcAft>
                <a:spcPts val="0"/>
              </a:spcAft>
              <a:buSzPts val="1200"/>
              <a:buFont typeface="Arial"/>
              <a:buChar char="○"/>
            </a:pPr>
            <a:r>
              <a:rPr lang="en">
                <a:latin typeface="Arial"/>
                <a:ea typeface="Arial"/>
                <a:cs typeface="Arial"/>
                <a:sym typeface="Arial"/>
              </a:rPr>
              <a:t>Hotel (price, star, reviews, etc.)</a:t>
            </a:r>
            <a:endParaRPr>
              <a:latin typeface="Arial"/>
              <a:ea typeface="Arial"/>
              <a:cs typeface="Arial"/>
              <a:sym typeface="Arial"/>
            </a:endParaRPr>
          </a:p>
          <a:p>
            <a:pPr indent="0" lvl="0" marL="457200" marR="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p:txBody>
      </p:sp>
      <p:sp>
        <p:nvSpPr>
          <p:cNvPr id="74" name="Google Shape;74;p1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300">
                <a:latin typeface="Arial"/>
                <a:ea typeface="Arial"/>
                <a:cs typeface="Arial"/>
                <a:sym typeface="Arial"/>
              </a:rPr>
              <a:t>2. Inside Airbnb</a:t>
            </a:r>
            <a:endParaRPr sz="1300">
              <a:latin typeface="Arial"/>
              <a:ea typeface="Arial"/>
              <a:cs typeface="Arial"/>
              <a:sym typeface="Arial"/>
            </a:endParaRPr>
          </a:p>
          <a:p>
            <a:pPr indent="0" lvl="0" marL="0" marR="0" rtl="0" algn="l">
              <a:lnSpc>
                <a:spcPct val="115000"/>
              </a:lnSpc>
              <a:spcBef>
                <a:spcPts val="0"/>
              </a:spcBef>
              <a:spcAft>
                <a:spcPts val="0"/>
              </a:spcAft>
              <a:buNone/>
            </a:pPr>
            <a:r>
              <a:rPr lang="en" sz="1200">
                <a:latin typeface="Arial"/>
                <a:ea typeface="Arial"/>
                <a:cs typeface="Arial"/>
                <a:sym typeface="Arial"/>
              </a:rPr>
              <a:t>(Link: </a:t>
            </a:r>
            <a:r>
              <a:rPr lang="en" sz="1200">
                <a:uFill>
                  <a:noFill/>
                </a:uFill>
                <a:latin typeface="Arial"/>
                <a:ea typeface="Arial"/>
                <a:cs typeface="Arial"/>
                <a:sym typeface="Arial"/>
                <a:hlinkClick r:id="rId4"/>
              </a:rPr>
              <a:t>http://insideairbnb.com/get-the-data.html</a:t>
            </a:r>
            <a:r>
              <a:rPr lang="en" sz="1200">
                <a:latin typeface="Arial"/>
                <a:ea typeface="Arial"/>
                <a:cs typeface="Arial"/>
                <a:sym typeface="Arial"/>
              </a:rPr>
              <a:t>)</a:t>
            </a:r>
            <a:endParaRPr sz="1200">
              <a:latin typeface="Arial"/>
              <a:ea typeface="Arial"/>
              <a:cs typeface="Arial"/>
              <a:sym typeface="Arial"/>
            </a:endParaRPr>
          </a:p>
          <a:p>
            <a:pPr indent="0" lvl="0" marL="0" marR="0" rtl="0" algn="l">
              <a:lnSpc>
                <a:spcPct val="115000"/>
              </a:lnSpc>
              <a:spcBef>
                <a:spcPts val="0"/>
              </a:spcBef>
              <a:spcAft>
                <a:spcPts val="0"/>
              </a:spcAft>
              <a:buNone/>
            </a:pPr>
            <a:r>
              <a:t/>
            </a:r>
            <a:endParaRPr sz="1200">
              <a:latin typeface="Arial"/>
              <a:ea typeface="Arial"/>
              <a:cs typeface="Arial"/>
              <a:sym typeface="Arial"/>
            </a:endParaRPr>
          </a:p>
          <a:p>
            <a:pPr indent="-304800" lvl="0" marL="457200" marR="0" rtl="0" algn="l">
              <a:lnSpc>
                <a:spcPct val="115000"/>
              </a:lnSpc>
              <a:spcBef>
                <a:spcPts val="0"/>
              </a:spcBef>
              <a:spcAft>
                <a:spcPts val="0"/>
              </a:spcAft>
              <a:buSzPts val="1200"/>
              <a:buFont typeface="Arial"/>
              <a:buChar char="●"/>
            </a:pPr>
            <a:r>
              <a:rPr lang="en" sz="1200">
                <a:latin typeface="Arial"/>
                <a:ea typeface="Arial"/>
                <a:cs typeface="Arial"/>
                <a:sym typeface="Arial"/>
              </a:rPr>
              <a:t>It contains airbnb listing data throughout </a:t>
            </a:r>
            <a:r>
              <a:rPr b="1" lang="en" sz="1200">
                <a:solidFill>
                  <a:schemeClr val="lt2"/>
                </a:solidFill>
                <a:latin typeface="Arial"/>
                <a:ea typeface="Arial"/>
                <a:cs typeface="Arial"/>
                <a:sym typeface="Arial"/>
              </a:rPr>
              <a:t>85 major cities</a:t>
            </a:r>
            <a:r>
              <a:rPr lang="en" sz="1200">
                <a:latin typeface="Arial"/>
                <a:ea typeface="Arial"/>
                <a:cs typeface="Arial"/>
                <a:sym typeface="Arial"/>
              </a:rPr>
              <a:t> around the world; web crawling on a monthly basis</a:t>
            </a:r>
            <a:endParaRPr sz="1200">
              <a:latin typeface="Arial"/>
              <a:ea typeface="Arial"/>
              <a:cs typeface="Arial"/>
              <a:sym typeface="Arial"/>
            </a:endParaRPr>
          </a:p>
          <a:p>
            <a:pPr indent="-304800" lvl="0" marL="457200" marR="0" rtl="0" algn="l">
              <a:lnSpc>
                <a:spcPct val="115000"/>
              </a:lnSpc>
              <a:spcBef>
                <a:spcPts val="1000"/>
              </a:spcBef>
              <a:spcAft>
                <a:spcPts val="0"/>
              </a:spcAft>
              <a:buSzPts val="1200"/>
              <a:buFont typeface="Arial"/>
              <a:buChar char="●"/>
            </a:pPr>
            <a:r>
              <a:rPr lang="en" sz="1200">
                <a:latin typeface="Arial"/>
                <a:ea typeface="Arial"/>
                <a:cs typeface="Arial"/>
                <a:sym typeface="Arial"/>
              </a:rPr>
              <a:t>The total listings of a city are highly variant with the size of the city. </a:t>
            </a:r>
            <a:endParaRPr sz="1200">
              <a:latin typeface="Arial"/>
              <a:ea typeface="Arial"/>
              <a:cs typeface="Arial"/>
              <a:sym typeface="Arial"/>
            </a:endParaRPr>
          </a:p>
          <a:p>
            <a:pPr indent="-304800" lvl="1" marL="914400" marR="0" rtl="0" algn="l">
              <a:lnSpc>
                <a:spcPct val="115000"/>
              </a:lnSpc>
              <a:spcBef>
                <a:spcPts val="0"/>
              </a:spcBef>
              <a:spcAft>
                <a:spcPts val="0"/>
              </a:spcAft>
              <a:buSzPts val="1200"/>
              <a:buFont typeface="Arial"/>
              <a:buChar char="○"/>
            </a:pPr>
            <a:r>
              <a:rPr lang="en" sz="1200">
                <a:latin typeface="Arial"/>
                <a:ea typeface="Arial"/>
                <a:cs typeface="Arial"/>
                <a:sym typeface="Arial"/>
              </a:rPr>
              <a:t>E.g., Amsterdam shows about </a:t>
            </a:r>
            <a:r>
              <a:rPr b="1" lang="en" sz="1200">
                <a:solidFill>
                  <a:schemeClr val="lt2"/>
                </a:solidFill>
                <a:latin typeface="Arial"/>
                <a:ea typeface="Arial"/>
                <a:cs typeface="Arial"/>
                <a:sym typeface="Arial"/>
              </a:rPr>
              <a:t>20,010 available listing</a:t>
            </a:r>
            <a:r>
              <a:rPr b="1" lang="en">
                <a:solidFill>
                  <a:schemeClr val="lt2"/>
                </a:solidFill>
                <a:latin typeface="Arial"/>
                <a:ea typeface="Arial"/>
                <a:cs typeface="Arial"/>
                <a:sym typeface="Arial"/>
              </a:rPr>
              <a:t>s</a:t>
            </a:r>
            <a:endParaRPr b="1">
              <a:solidFill>
                <a:schemeClr val="lt2"/>
              </a:solidFill>
              <a:latin typeface="Arial"/>
              <a:ea typeface="Arial"/>
              <a:cs typeface="Arial"/>
              <a:sym typeface="Arial"/>
            </a:endParaRPr>
          </a:p>
          <a:p>
            <a:pPr indent="-304800" lvl="0" marL="457200" marR="0" rtl="0" algn="l">
              <a:lnSpc>
                <a:spcPct val="115000"/>
              </a:lnSpc>
              <a:spcBef>
                <a:spcPts val="1000"/>
              </a:spcBef>
              <a:spcAft>
                <a:spcPts val="0"/>
              </a:spcAft>
              <a:buClr>
                <a:srgbClr val="000000"/>
              </a:buClr>
              <a:buSzPts val="1200"/>
              <a:buFont typeface="Arial"/>
              <a:buChar char="●"/>
            </a:pPr>
            <a:r>
              <a:rPr lang="en" sz="1200">
                <a:solidFill>
                  <a:srgbClr val="000000"/>
                </a:solidFill>
                <a:latin typeface="Arial"/>
                <a:ea typeface="Arial"/>
                <a:cs typeface="Arial"/>
                <a:sym typeface="Arial"/>
              </a:rPr>
              <a:t>Features: </a:t>
            </a:r>
            <a:r>
              <a:rPr b="1" lang="en" sz="1200">
                <a:solidFill>
                  <a:schemeClr val="lt2"/>
                </a:solidFill>
                <a:latin typeface="Arial"/>
                <a:ea typeface="Arial"/>
                <a:cs typeface="Arial"/>
                <a:sym typeface="Arial"/>
              </a:rPr>
              <a:t>~ 96 features</a:t>
            </a:r>
            <a:endParaRPr b="1" sz="1200">
              <a:solidFill>
                <a:schemeClr val="lt2"/>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Host (historical. etc.)</a:t>
            </a:r>
            <a:endParaRPr>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Room (facilities, neighborhood, etc.)</a:t>
            </a:r>
            <a:endParaRPr>
              <a:solidFill>
                <a:srgbClr val="000000"/>
              </a:solidFill>
              <a:latin typeface="Arial"/>
              <a:ea typeface="Arial"/>
              <a:cs typeface="Arial"/>
              <a:sym typeface="Arial"/>
            </a:endParaRPr>
          </a:p>
          <a:p>
            <a:pPr indent="-304800" lvl="1" marL="914400" marR="0" rtl="0" algn="l">
              <a:lnSpc>
                <a:spcPct val="115000"/>
              </a:lnSpc>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Listing (ratings, reviews, etc.)</a:t>
            </a:r>
            <a:endParaRPr>
              <a:solidFill>
                <a:srgbClr val="000000"/>
              </a:solidFill>
              <a:latin typeface="Arial"/>
              <a:ea typeface="Arial"/>
              <a:cs typeface="Arial"/>
              <a:sym typeface="Arial"/>
            </a:endParaRPr>
          </a:p>
          <a:p>
            <a:pPr indent="0" lvl="0" marL="914400" marR="0" rtl="0" algn="l">
              <a:lnSpc>
                <a:spcPct val="115000"/>
              </a:lnSpc>
              <a:spcBef>
                <a:spcPts val="0"/>
              </a:spcBef>
              <a:spcAft>
                <a:spcPts val="0"/>
              </a:spcAft>
              <a:buNone/>
            </a:pPr>
            <a:r>
              <a:t/>
            </a:r>
            <a:endParaRPr>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1">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sz="1200">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810375" y="1725950"/>
            <a:ext cx="5692201" cy="3031874"/>
          </a:xfrm>
          <a:prstGeom prst="rect">
            <a:avLst/>
          </a:prstGeom>
          <a:noFill/>
          <a:ln>
            <a:noFill/>
          </a:ln>
        </p:spPr>
      </p:pic>
      <p:pic>
        <p:nvPicPr>
          <p:cNvPr id="80" name="Google Shape;80;p16"/>
          <p:cNvPicPr preferRelativeResize="0"/>
          <p:nvPr/>
        </p:nvPicPr>
        <p:blipFill>
          <a:blip r:embed="rId4">
            <a:alphaModFix/>
          </a:blip>
          <a:stretch>
            <a:fillRect/>
          </a:stretch>
        </p:blipFill>
        <p:spPr>
          <a:xfrm>
            <a:off x="698246" y="286521"/>
            <a:ext cx="6305251" cy="130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6" name="Google Shape;86;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42729"/>
              </a:buClr>
              <a:buSzPts val="1300"/>
              <a:buFont typeface="Arial"/>
              <a:buChar char="●"/>
            </a:pPr>
            <a:r>
              <a:rPr lang="en" sz="1300">
                <a:latin typeface="Arial"/>
                <a:ea typeface="Arial"/>
                <a:cs typeface="Arial"/>
                <a:sym typeface="Arial"/>
              </a:rPr>
              <a:t>Historical data analysis</a:t>
            </a:r>
            <a:endParaRPr sz="1300">
              <a:latin typeface="Arial"/>
              <a:ea typeface="Arial"/>
              <a:cs typeface="Arial"/>
              <a:sym typeface="Arial"/>
            </a:endParaRPr>
          </a:p>
          <a:p>
            <a:pPr indent="-311150" lvl="0" marL="457200" rtl="0" algn="l">
              <a:spcBef>
                <a:spcPts val="1000"/>
              </a:spcBef>
              <a:spcAft>
                <a:spcPts val="0"/>
              </a:spcAft>
              <a:buClr>
                <a:srgbClr val="242729"/>
              </a:buClr>
              <a:buSzPts val="1300"/>
              <a:buFont typeface="Arial"/>
              <a:buChar char="●"/>
            </a:pPr>
            <a:r>
              <a:rPr lang="en" sz="1300">
                <a:latin typeface="Arial"/>
                <a:ea typeface="Arial"/>
                <a:cs typeface="Arial"/>
                <a:sym typeface="Arial"/>
              </a:rPr>
              <a:t>Main factors identification</a:t>
            </a:r>
            <a:endParaRPr sz="1300">
              <a:latin typeface="Arial"/>
              <a:ea typeface="Arial"/>
              <a:cs typeface="Arial"/>
              <a:sym typeface="Arial"/>
            </a:endParaRPr>
          </a:p>
          <a:p>
            <a:pPr indent="-311150" lvl="1" marL="914400" rtl="0" algn="l">
              <a:spcBef>
                <a:spcPts val="0"/>
              </a:spcBef>
              <a:spcAft>
                <a:spcPts val="0"/>
              </a:spcAft>
              <a:buClr>
                <a:srgbClr val="242729"/>
              </a:buClr>
              <a:buSzPts val="1300"/>
              <a:buFont typeface="Arial"/>
              <a:buChar char="○"/>
            </a:pPr>
            <a:r>
              <a:rPr lang="en" sz="1300">
                <a:latin typeface="Arial"/>
                <a:ea typeface="Arial"/>
                <a:cs typeface="Arial"/>
                <a:sym typeface="Arial"/>
              </a:rPr>
              <a:t>Hotel facilities</a:t>
            </a:r>
            <a:endParaRPr sz="1300">
              <a:latin typeface="Arial"/>
              <a:ea typeface="Arial"/>
              <a:cs typeface="Arial"/>
              <a:sym typeface="Arial"/>
            </a:endParaRPr>
          </a:p>
          <a:p>
            <a:pPr indent="-311150" lvl="1" marL="914400" rtl="0" algn="l">
              <a:spcBef>
                <a:spcPts val="0"/>
              </a:spcBef>
              <a:spcAft>
                <a:spcPts val="0"/>
              </a:spcAft>
              <a:buClr>
                <a:srgbClr val="242729"/>
              </a:buClr>
              <a:buSzPts val="1300"/>
              <a:buFont typeface="Arial"/>
              <a:buChar char="○"/>
            </a:pPr>
            <a:r>
              <a:rPr lang="en" sz="1300">
                <a:latin typeface="Arial"/>
                <a:ea typeface="Arial"/>
                <a:cs typeface="Arial"/>
                <a:sym typeface="Arial"/>
              </a:rPr>
              <a:t>Hotel location</a:t>
            </a:r>
            <a:endParaRPr sz="1300">
              <a:latin typeface="Arial"/>
              <a:ea typeface="Arial"/>
              <a:cs typeface="Arial"/>
              <a:sym typeface="Arial"/>
            </a:endParaRPr>
          </a:p>
          <a:p>
            <a:pPr indent="-311150" lvl="1" marL="914400" rtl="0" algn="l">
              <a:spcBef>
                <a:spcPts val="0"/>
              </a:spcBef>
              <a:spcAft>
                <a:spcPts val="0"/>
              </a:spcAft>
              <a:buClr>
                <a:srgbClr val="242729"/>
              </a:buClr>
              <a:buSzPts val="1300"/>
              <a:buFont typeface="Arial"/>
              <a:buChar char="○"/>
            </a:pPr>
            <a:r>
              <a:rPr lang="en" sz="1300">
                <a:latin typeface="Arial"/>
                <a:ea typeface="Arial"/>
                <a:cs typeface="Arial"/>
                <a:sym typeface="Arial"/>
              </a:rPr>
              <a:t>User’s aggregate purchase history</a:t>
            </a:r>
            <a:endParaRPr sz="1300">
              <a:latin typeface="Arial"/>
              <a:ea typeface="Arial"/>
              <a:cs typeface="Arial"/>
              <a:sym typeface="Arial"/>
            </a:endParaRPr>
          </a:p>
          <a:p>
            <a:pPr indent="-311150" lvl="1" marL="914400" rtl="0" algn="l">
              <a:spcBef>
                <a:spcPts val="0"/>
              </a:spcBef>
              <a:spcAft>
                <a:spcPts val="0"/>
              </a:spcAft>
              <a:buClr>
                <a:srgbClr val="242729"/>
              </a:buClr>
              <a:buSzPts val="1300"/>
              <a:buFont typeface="Arial"/>
              <a:buChar char="○"/>
            </a:pPr>
            <a:r>
              <a:rPr lang="en" sz="1300">
                <a:latin typeface="Arial"/>
                <a:ea typeface="Arial"/>
                <a:cs typeface="Arial"/>
                <a:sym typeface="Arial"/>
              </a:rPr>
              <a:t>s</a:t>
            </a:r>
            <a:r>
              <a:rPr lang="en" sz="1300">
                <a:latin typeface="Arial"/>
                <a:ea typeface="Arial"/>
                <a:cs typeface="Arial"/>
                <a:sym typeface="Arial"/>
              </a:rPr>
              <a:t>eason</a:t>
            </a:r>
            <a:endParaRPr sz="1300">
              <a:latin typeface="Arial"/>
              <a:ea typeface="Arial"/>
              <a:cs typeface="Arial"/>
              <a:sym typeface="Arial"/>
            </a:endParaRPr>
          </a:p>
          <a:p>
            <a:pPr indent="-311150" lvl="0" marL="457200" rtl="0" algn="l">
              <a:spcBef>
                <a:spcPts val="1000"/>
              </a:spcBef>
              <a:spcAft>
                <a:spcPts val="0"/>
              </a:spcAft>
              <a:buClr>
                <a:srgbClr val="242729"/>
              </a:buClr>
              <a:buSzPts val="1300"/>
              <a:buFont typeface="Arial"/>
              <a:buChar char="●"/>
            </a:pPr>
            <a:r>
              <a:rPr lang="en" sz="1300">
                <a:latin typeface="Arial"/>
                <a:ea typeface="Arial"/>
                <a:cs typeface="Arial"/>
                <a:sym typeface="Arial"/>
              </a:rPr>
              <a:t>Algorithm explore</a:t>
            </a:r>
            <a:endParaRPr sz="1300">
              <a:latin typeface="Arial"/>
              <a:ea typeface="Arial"/>
              <a:cs typeface="Arial"/>
              <a:sym typeface="Arial"/>
            </a:endParaRPr>
          </a:p>
          <a:p>
            <a:pPr indent="-311150" lvl="1" marL="914400" rtl="0" algn="l">
              <a:spcBef>
                <a:spcPts val="0"/>
              </a:spcBef>
              <a:spcAft>
                <a:spcPts val="0"/>
              </a:spcAft>
              <a:buClr>
                <a:srgbClr val="242729"/>
              </a:buClr>
              <a:buSzPts val="1300"/>
              <a:buFont typeface="Arial"/>
              <a:buChar char="○"/>
            </a:pPr>
            <a:r>
              <a:rPr lang="en" sz="1300">
                <a:latin typeface="Arial"/>
                <a:ea typeface="Arial"/>
                <a:cs typeface="Arial"/>
                <a:sym typeface="Arial"/>
              </a:rPr>
              <a:t>Collaborative filtering</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Content-based filtering</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Hybrid recommender system</a:t>
            </a:r>
            <a:endParaRPr sz="1300">
              <a:latin typeface="Arial"/>
              <a:ea typeface="Arial"/>
              <a:cs typeface="Arial"/>
              <a:sym typeface="Arial"/>
            </a:endParaRPr>
          </a:p>
          <a:p>
            <a:pPr indent="0" lvl="0" marL="914400" rtl="0" algn="l">
              <a:spcBef>
                <a:spcPts val="0"/>
              </a:spcBef>
              <a:spcAft>
                <a:spcPts val="0"/>
              </a:spcAft>
              <a:buNone/>
            </a:pPr>
            <a:r>
              <a:t/>
            </a:r>
            <a:endParaRPr sz="13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System Evaluation</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200">
                <a:latin typeface="Arial"/>
                <a:ea typeface="Arial"/>
                <a:cs typeface="Arial"/>
                <a:sym typeface="Arial"/>
              </a:rPr>
              <a:t>RMSE </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RSS</a:t>
            </a:r>
            <a:endParaRPr sz="130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200">
              <a:solidFill>
                <a:srgbClr val="242729"/>
              </a:solidFill>
              <a:latin typeface="Arial"/>
              <a:ea typeface="Arial"/>
              <a:cs typeface="Arial"/>
              <a:sym typeface="Arial"/>
            </a:endParaRPr>
          </a:p>
          <a:p>
            <a:pPr indent="0" lvl="0" marL="0" rtl="0" algn="l">
              <a:spcBef>
                <a:spcPts val="0"/>
              </a:spcBef>
              <a:spcAft>
                <a:spcPts val="1600"/>
              </a:spcAft>
              <a:buNone/>
            </a:pPr>
            <a:r>
              <a:t/>
            </a:r>
            <a:endParaRPr sz="1200"/>
          </a:p>
        </p:txBody>
      </p:sp>
      <p:pic>
        <p:nvPicPr>
          <p:cNvPr id="87" name="Google Shape;87;p17"/>
          <p:cNvPicPr preferRelativeResize="0"/>
          <p:nvPr/>
        </p:nvPicPr>
        <p:blipFill>
          <a:blip r:embed="rId3">
            <a:alphaModFix/>
          </a:blip>
          <a:stretch>
            <a:fillRect/>
          </a:stretch>
        </p:blipFill>
        <p:spPr>
          <a:xfrm>
            <a:off x="5656700" y="955725"/>
            <a:ext cx="2326800" cy="2497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eliverables</a:t>
            </a:r>
            <a:endParaRPr/>
          </a:p>
        </p:txBody>
      </p:sp>
      <p:sp>
        <p:nvSpPr>
          <p:cNvPr id="93" name="Google Shape;93;p18"/>
          <p:cNvSpPr txBox="1"/>
          <p:nvPr>
            <p:ph idx="1" type="body"/>
          </p:nvPr>
        </p:nvSpPr>
        <p:spPr>
          <a:xfrm>
            <a:off x="311700" y="1171600"/>
            <a:ext cx="59274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E</a:t>
            </a:r>
            <a:r>
              <a:rPr lang="en" sz="1400">
                <a:latin typeface="Arial"/>
                <a:ea typeface="Arial"/>
                <a:cs typeface="Arial"/>
                <a:sym typeface="Arial"/>
              </a:rPr>
              <a:t>xpected Outcome:</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Target group: for users who would want to get the cheapest rate of room listed </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A prediction system that could take information of a room listing as input, and output a predicted price for that listing within a period of time </a:t>
            </a:r>
            <a:endParaRPr>
              <a:latin typeface="Arial"/>
              <a:ea typeface="Arial"/>
              <a:cs typeface="Arial"/>
              <a:sym typeface="Arial"/>
            </a:endParaRPr>
          </a:p>
          <a:p>
            <a:pPr indent="-317500" lvl="0" marL="457200" rtl="0" algn="l">
              <a:spcBef>
                <a:spcPts val="1000"/>
              </a:spcBef>
              <a:spcAft>
                <a:spcPts val="0"/>
              </a:spcAft>
              <a:buSzPts val="1400"/>
              <a:buFont typeface="Arial"/>
              <a:buChar char="●"/>
            </a:pPr>
            <a:r>
              <a:rPr lang="en" sz="1400">
                <a:latin typeface="Arial"/>
                <a:ea typeface="Arial"/>
                <a:cs typeface="Arial"/>
                <a:sym typeface="Arial"/>
              </a:rPr>
              <a:t>System Evaluation Results</a:t>
            </a:r>
            <a:endParaRPr sz="1200">
              <a:latin typeface="Arial"/>
              <a:ea typeface="Arial"/>
              <a:cs typeface="Arial"/>
              <a:sym typeface="Arial"/>
            </a:endParaRPr>
          </a:p>
        </p:txBody>
      </p:sp>
      <p:pic>
        <p:nvPicPr>
          <p:cNvPr id="94" name="Google Shape;94;p18"/>
          <p:cNvPicPr preferRelativeResize="0"/>
          <p:nvPr/>
        </p:nvPicPr>
        <p:blipFill>
          <a:blip r:embed="rId3">
            <a:alphaModFix/>
          </a:blip>
          <a:stretch>
            <a:fillRect/>
          </a:stretch>
        </p:blipFill>
        <p:spPr>
          <a:xfrm>
            <a:off x="7204075" y="445025"/>
            <a:ext cx="1471075" cy="147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Plan</a:t>
            </a:r>
            <a:endParaRPr/>
          </a:p>
        </p:txBody>
      </p:sp>
      <p:sp>
        <p:nvSpPr>
          <p:cNvPr id="100" name="Google Shape;100;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1300">
                <a:latin typeface="Arial"/>
                <a:ea typeface="Arial"/>
                <a:cs typeface="Arial"/>
                <a:sym typeface="Arial"/>
              </a:rPr>
              <a:t>Week 1, 2, 3: Introduction, Team building and Project Design</a:t>
            </a:r>
            <a:endParaRPr sz="1300">
              <a:latin typeface="Arial"/>
              <a:ea typeface="Arial"/>
              <a:cs typeface="Arial"/>
              <a:sym typeface="Arial"/>
            </a:endParaRPr>
          </a:p>
          <a:p>
            <a:pPr indent="0" lvl="0" marL="0" rtl="0" algn="l">
              <a:spcBef>
                <a:spcPts val="900"/>
              </a:spcBef>
              <a:spcAft>
                <a:spcPts val="0"/>
              </a:spcAft>
              <a:buNone/>
            </a:pPr>
            <a:r>
              <a:rPr lang="en" sz="1300">
                <a:latin typeface="Arial"/>
                <a:ea typeface="Arial"/>
                <a:cs typeface="Arial"/>
                <a:sym typeface="Arial"/>
              </a:rPr>
              <a:t>Week 4, 5: Data collection and analysis</a:t>
            </a:r>
            <a:endParaRPr sz="1300">
              <a:latin typeface="Arial"/>
              <a:ea typeface="Arial"/>
              <a:cs typeface="Arial"/>
              <a:sym typeface="Arial"/>
            </a:endParaRPr>
          </a:p>
          <a:p>
            <a:pPr indent="0" lvl="0" marL="0" rtl="0" algn="l">
              <a:spcBef>
                <a:spcPts val="900"/>
              </a:spcBef>
              <a:spcAft>
                <a:spcPts val="0"/>
              </a:spcAft>
              <a:buNone/>
            </a:pPr>
            <a:r>
              <a:rPr lang="en" sz="1300">
                <a:latin typeface="Arial"/>
                <a:ea typeface="Arial"/>
                <a:cs typeface="Arial"/>
                <a:sym typeface="Arial"/>
              </a:rPr>
              <a:t>Week 6, 7: Key factors identification and selection</a:t>
            </a:r>
            <a:endParaRPr sz="1300">
              <a:latin typeface="Arial"/>
              <a:ea typeface="Arial"/>
              <a:cs typeface="Arial"/>
              <a:sym typeface="Arial"/>
            </a:endParaRPr>
          </a:p>
          <a:p>
            <a:pPr indent="0" lvl="0" marL="0" rtl="0" algn="l">
              <a:spcBef>
                <a:spcPts val="900"/>
              </a:spcBef>
              <a:spcAft>
                <a:spcPts val="0"/>
              </a:spcAft>
              <a:buNone/>
            </a:pPr>
            <a:r>
              <a:rPr lang="en" sz="1300">
                <a:latin typeface="Arial"/>
                <a:ea typeface="Arial"/>
                <a:cs typeface="Arial"/>
                <a:sym typeface="Arial"/>
              </a:rPr>
              <a:t>Week 8: </a:t>
            </a:r>
            <a:r>
              <a:rPr lang="en" sz="1300">
                <a:latin typeface="Arial"/>
                <a:ea typeface="Arial"/>
                <a:cs typeface="Arial"/>
                <a:sym typeface="Arial"/>
              </a:rPr>
              <a:t>Halfway report submitted, reviewed, and presented in class</a:t>
            </a:r>
            <a:endParaRPr sz="1300">
              <a:latin typeface="Arial"/>
              <a:ea typeface="Arial"/>
              <a:cs typeface="Arial"/>
              <a:sym typeface="Arial"/>
            </a:endParaRPr>
          </a:p>
          <a:p>
            <a:pPr indent="0" lvl="0" marL="0" rtl="0" algn="l">
              <a:spcBef>
                <a:spcPts val="900"/>
              </a:spcBef>
              <a:spcAft>
                <a:spcPts val="0"/>
              </a:spcAft>
              <a:buClr>
                <a:schemeClr val="dk1"/>
              </a:buClr>
              <a:buSzPts val="1100"/>
              <a:buFont typeface="Arial"/>
              <a:buNone/>
            </a:pPr>
            <a:r>
              <a:rPr lang="en" sz="1300">
                <a:latin typeface="Arial"/>
                <a:ea typeface="Arial"/>
                <a:cs typeface="Arial"/>
                <a:sym typeface="Arial"/>
              </a:rPr>
              <a:t>Week 9, 10: Prediction model build</a:t>
            </a:r>
            <a:endParaRPr sz="1300">
              <a:latin typeface="Arial"/>
              <a:ea typeface="Arial"/>
              <a:cs typeface="Arial"/>
              <a:sym typeface="Arial"/>
            </a:endParaRPr>
          </a:p>
          <a:p>
            <a:pPr indent="0" lvl="0" marL="0" rtl="0" algn="l">
              <a:spcBef>
                <a:spcPts val="900"/>
              </a:spcBef>
              <a:spcAft>
                <a:spcPts val="0"/>
              </a:spcAft>
              <a:buClr>
                <a:schemeClr val="dk1"/>
              </a:buClr>
              <a:buSzPts val="1100"/>
              <a:buFont typeface="Arial"/>
              <a:buNone/>
            </a:pPr>
            <a:r>
              <a:rPr lang="en" sz="1300">
                <a:latin typeface="Arial"/>
                <a:ea typeface="Arial"/>
                <a:cs typeface="Arial"/>
                <a:sym typeface="Arial"/>
              </a:rPr>
              <a:t>Week 11, 12: Prediction model optimization</a:t>
            </a:r>
            <a:endParaRPr sz="1300">
              <a:latin typeface="Arial"/>
              <a:ea typeface="Arial"/>
              <a:cs typeface="Arial"/>
              <a:sym typeface="Arial"/>
            </a:endParaRPr>
          </a:p>
          <a:p>
            <a:pPr indent="0" lvl="0" marL="0" rtl="0" algn="l">
              <a:spcBef>
                <a:spcPts val="900"/>
              </a:spcBef>
              <a:spcAft>
                <a:spcPts val="0"/>
              </a:spcAft>
              <a:buClr>
                <a:schemeClr val="dk1"/>
              </a:buClr>
              <a:buSzPts val="1100"/>
              <a:buFont typeface="Arial"/>
              <a:buNone/>
            </a:pPr>
            <a:r>
              <a:rPr lang="en" sz="1300">
                <a:latin typeface="Arial"/>
                <a:ea typeface="Arial"/>
                <a:cs typeface="Arial"/>
                <a:sym typeface="Arial"/>
              </a:rPr>
              <a:t>Week 13: Project results submitted and reviewed.  </a:t>
            </a:r>
            <a:endParaRPr sz="1300">
              <a:latin typeface="Arial"/>
              <a:ea typeface="Arial"/>
              <a:cs typeface="Arial"/>
              <a:sym typeface="Arial"/>
            </a:endParaRPr>
          </a:p>
          <a:p>
            <a:pPr indent="0" lvl="0" marL="0" rtl="0" algn="l">
              <a:spcBef>
                <a:spcPts val="900"/>
              </a:spcBef>
              <a:spcAft>
                <a:spcPts val="0"/>
              </a:spcAft>
              <a:buClr>
                <a:schemeClr val="dk1"/>
              </a:buClr>
              <a:buSzPts val="1100"/>
              <a:buFont typeface="Arial"/>
              <a:buNone/>
            </a:pPr>
            <a:r>
              <a:rPr lang="en" sz="1300">
                <a:latin typeface="Arial"/>
                <a:ea typeface="Arial"/>
                <a:cs typeface="Arial"/>
                <a:sym typeface="Arial"/>
              </a:rPr>
              <a:t>Week 14: Final presentations and result dissemination.</a:t>
            </a:r>
            <a:endParaRPr sz="1200">
              <a:solidFill>
                <a:srgbClr val="2D3B45"/>
              </a:solidFill>
              <a:latin typeface="Arial"/>
              <a:ea typeface="Arial"/>
              <a:cs typeface="Arial"/>
              <a:sym typeface="Arial"/>
            </a:endParaRPr>
          </a:p>
          <a:p>
            <a:pPr indent="0" lvl="0" marL="0" rtl="0" algn="l">
              <a:spcBef>
                <a:spcPts val="90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6466550" y="3249175"/>
            <a:ext cx="2677449" cy="17899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