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9dc5cd3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9dc5cd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9dc5cd3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9dc5cd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9dc5cd3a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9dc5cd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*Note: Currently working on to see if this assumption can be implemented.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Expedia Hotel price prediction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Dragonflies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approach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425" y="1540025"/>
            <a:ext cx="6207300" cy="354327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525500" y="194275"/>
            <a:ext cx="62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Since linear regression methods have not performing well, which underfit our dataset, so we tried some non-linear methods to fit the data.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Gradient Boosted Decision Trees (GBDT):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Implemented using sklean XGBoost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Get feature importance: prop_country_id, prop_historical_price, prop_review_score, prop_id, srch_booking_windows, etc.  (ranked in descending order by importance)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dimension reduction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507000" y="338375"/>
            <a:ext cx="6161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Variables of training data: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categorical binary variables:  200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categorical non binary variables:  8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continuous variables:  28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90250" y="1766925"/>
            <a:ext cx="56337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Since most variables exist in our training dataset are categorical variables, so we tried implementing “autoencoder” to handle our categorical variables. It is a non-linear method to reduce dimensions.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Modeling methods comparison</a:t>
            </a:r>
            <a:endParaRPr sz="17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25" y="370455"/>
            <a:ext cx="4796400" cy="3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596350" y="4347925"/>
            <a:ext cx="5495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*Note: we sampled 5000 in temporal order from the entire training dataset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(3200 training examples, 800 validation examples, 1000 test examples)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618000" y="2599500"/>
            <a:ext cx="4977000" cy="46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618000" y="1332125"/>
            <a:ext cx="4977000" cy="28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564100" y="363925"/>
            <a:ext cx="58650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two approaches in general in addressing the problem.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 engineering + regression modeling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Improve feature selection: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roman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consider adding more features based on domain knowledge, e.g. variance of transaction amount in a day    </a:t>
            </a:r>
            <a:r>
              <a:rPr i="1" lang="en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Need more exploration</a:t>
            </a:r>
            <a:endParaRPr i="1">
              <a:solidFill>
                <a:srgbClr val="398B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Continue work on non-linear modeling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 parameter tuning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Advantage: avoid complicated feature engineering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Modeling methods: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roman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Seq2seq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roman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Autoencoder (handling categorical variable) + LSTM(handling sequence variable)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2460750" y="490300"/>
            <a:ext cx="60501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What do users care about?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Idea 1: predict hotel price per search_id per given timestamp </a:t>
            </a:r>
            <a:r>
              <a:rPr lang="en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(Current approach)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i="1" lang="en" sz="1200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→ is this what users would need?</a:t>
            </a:r>
            <a:endParaRPr i="1" sz="1200">
              <a:solidFill>
                <a:srgbClr val="398B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`date_time` as indicator for Recency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Idea 2: predict hotel price per region per time-interval, e.g. previous week predict next week  → </a:t>
            </a:r>
            <a:r>
              <a:rPr i="1" lang="en" sz="1200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user would search for certain regions instead of the others ahead of departure </a:t>
            </a:r>
            <a:endParaRPr i="1" sz="1200">
              <a:solidFill>
                <a:srgbClr val="398B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`date_time` used in sequence prediction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608750" y="2911650"/>
            <a:ext cx="1453200" cy="57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AB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Hotel </a:t>
            </a:r>
            <a:r>
              <a:rPr lang="en" sz="1200"/>
              <a:t>Price of region A in the previous week</a:t>
            </a:r>
            <a:endParaRPr sz="1200"/>
          </a:p>
        </p:txBody>
      </p:sp>
      <p:sp>
        <p:nvSpPr>
          <p:cNvPr id="103" name="Google Shape;103;p18"/>
          <p:cNvSpPr/>
          <p:nvPr/>
        </p:nvSpPr>
        <p:spPr>
          <a:xfrm>
            <a:off x="6003800" y="2921825"/>
            <a:ext cx="1286700" cy="57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AB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Hotel Price of region A in the next week</a:t>
            </a:r>
            <a:endParaRPr sz="1200"/>
          </a:p>
        </p:txBody>
      </p:sp>
      <p:cxnSp>
        <p:nvCxnSpPr>
          <p:cNvPr id="104" name="Google Shape;104;p18"/>
          <p:cNvCxnSpPr>
            <a:stCxn id="102" idx="3"/>
            <a:endCxn id="105" idx="1"/>
          </p:cNvCxnSpPr>
          <p:nvPr/>
        </p:nvCxnSpPr>
        <p:spPr>
          <a:xfrm>
            <a:off x="4061950" y="3198450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/>
          <p:nvPr/>
        </p:nvSpPr>
        <p:spPr>
          <a:xfrm>
            <a:off x="4542175" y="2896800"/>
            <a:ext cx="1147200" cy="603300"/>
          </a:xfrm>
          <a:prstGeom prst="roundRect">
            <a:avLst>
              <a:gd fmla="val 16667" name="adj"/>
            </a:avLst>
          </a:prstGeom>
          <a:solidFill>
            <a:srgbClr val="A1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“Black box”</a:t>
            </a:r>
            <a:endParaRPr sz="1200"/>
          </a:p>
        </p:txBody>
      </p:sp>
      <p:cxnSp>
        <p:nvCxnSpPr>
          <p:cNvPr id="106" name="Google Shape;106;p18"/>
          <p:cNvCxnSpPr>
            <a:stCxn id="105" idx="3"/>
            <a:endCxn id="103" idx="1"/>
          </p:cNvCxnSpPr>
          <p:nvPr/>
        </p:nvCxnSpPr>
        <p:spPr>
          <a:xfrm>
            <a:off x="5689375" y="3198450"/>
            <a:ext cx="314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2460750" y="3591050"/>
            <a:ext cx="60777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 3: predict hotel price per property per time-interval, e.g. previous week predict next week  → </a:t>
            </a:r>
            <a:r>
              <a:rPr i="1" lang="en" sz="1200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user would search for certain hotels instead of the others</a:t>
            </a:r>
            <a:endParaRPr i="1" sz="1200">
              <a:solidFill>
                <a:srgbClr val="398B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608750" y="4207050"/>
            <a:ext cx="1453200" cy="57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AB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Hotel Price of property X in the previous week</a:t>
            </a:r>
            <a:endParaRPr sz="1200"/>
          </a:p>
        </p:txBody>
      </p:sp>
      <p:sp>
        <p:nvSpPr>
          <p:cNvPr id="109" name="Google Shape;109;p18"/>
          <p:cNvSpPr/>
          <p:nvPr/>
        </p:nvSpPr>
        <p:spPr>
          <a:xfrm>
            <a:off x="6049975" y="4207050"/>
            <a:ext cx="1286700" cy="57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AB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Hotel Price of property X in the next week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10" name="Google Shape;110;p18"/>
          <p:cNvCxnSpPr>
            <a:stCxn id="108" idx="3"/>
            <a:endCxn id="111" idx="1"/>
          </p:cNvCxnSpPr>
          <p:nvPr/>
        </p:nvCxnSpPr>
        <p:spPr>
          <a:xfrm>
            <a:off x="4061950" y="4493850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4542175" y="4192200"/>
            <a:ext cx="1147200" cy="603300"/>
          </a:xfrm>
          <a:prstGeom prst="roundRect">
            <a:avLst>
              <a:gd fmla="val 16667" name="adj"/>
            </a:avLst>
          </a:prstGeom>
          <a:solidFill>
            <a:srgbClr val="A1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“Black box”</a:t>
            </a:r>
            <a:endParaRPr sz="1200"/>
          </a:p>
        </p:txBody>
      </p:sp>
      <p:cxnSp>
        <p:nvCxnSpPr>
          <p:cNvPr id="112" name="Google Shape;112;p18"/>
          <p:cNvCxnSpPr>
            <a:stCxn id="111" idx="3"/>
            <a:endCxn id="109" idx="1"/>
          </p:cNvCxnSpPr>
          <p:nvPr/>
        </p:nvCxnSpPr>
        <p:spPr>
          <a:xfrm>
            <a:off x="5689375" y="4493850"/>
            <a:ext cx="3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  <a:endParaRPr sz="9000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6021450" y="3461550"/>
            <a:ext cx="23313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Mon. [ &lt;feature embedding&gt; 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Tue.   [ &lt;feature embedding&gt; 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Wed. 		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Thu.  		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Sun.  		...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413050" y="3533375"/>
            <a:ext cx="1712400" cy="1073100"/>
          </a:xfrm>
          <a:prstGeom prst="rect">
            <a:avLst/>
          </a:prstGeom>
          <a:noFill/>
          <a:ln cap="flat" cmpd="sng" w="952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075675" y="3533375"/>
            <a:ext cx="1712400" cy="1073100"/>
          </a:xfrm>
          <a:prstGeom prst="rect">
            <a:avLst/>
          </a:prstGeom>
          <a:noFill/>
          <a:ln cap="flat" cmpd="sng" w="9525">
            <a:solidFill>
              <a:srgbClr val="398B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103450" y="1061275"/>
            <a:ext cx="1453200" cy="573600"/>
          </a:xfrm>
          <a:prstGeom prst="roundRect">
            <a:avLst>
              <a:gd fmla="val 16667" name="adj"/>
            </a:avLst>
          </a:prstGeom>
          <a:solidFill>
            <a:srgbClr val="A1EFFF"/>
          </a:solidFill>
          <a:ln cap="flat" cmpd="sng" w="9525">
            <a:solidFill>
              <a:srgbClr val="5AB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Hotel Price per search_id in the previous week</a:t>
            </a:r>
            <a:endParaRPr sz="1200"/>
          </a:p>
        </p:txBody>
      </p:sp>
      <p:sp>
        <p:nvSpPr>
          <p:cNvPr id="130" name="Google Shape;130;p20"/>
          <p:cNvSpPr/>
          <p:nvPr/>
        </p:nvSpPr>
        <p:spPr>
          <a:xfrm>
            <a:off x="6544675" y="1061275"/>
            <a:ext cx="1286700" cy="573600"/>
          </a:xfrm>
          <a:prstGeom prst="roundRect">
            <a:avLst>
              <a:gd fmla="val 16667" name="adj"/>
            </a:avLst>
          </a:prstGeom>
          <a:solidFill>
            <a:srgbClr val="A1EFFF"/>
          </a:solidFill>
          <a:ln cap="flat" cmpd="sng" w="9525">
            <a:solidFill>
              <a:srgbClr val="5AB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Hotel Price per search_id in the next week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31" name="Google Shape;131;p20"/>
          <p:cNvCxnSpPr>
            <a:stCxn id="129" idx="3"/>
            <a:endCxn id="132" idx="1"/>
          </p:cNvCxnSpPr>
          <p:nvPr/>
        </p:nvCxnSpPr>
        <p:spPr>
          <a:xfrm>
            <a:off x="4556650" y="13480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0"/>
          <p:cNvSpPr/>
          <p:nvPr/>
        </p:nvSpPr>
        <p:spPr>
          <a:xfrm>
            <a:off x="5036875" y="1046425"/>
            <a:ext cx="1147200" cy="603300"/>
          </a:xfrm>
          <a:prstGeom prst="roundRect">
            <a:avLst>
              <a:gd fmla="val 16667" name="adj"/>
            </a:avLst>
          </a:prstGeom>
          <a:solidFill>
            <a:srgbClr val="398B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“Black box”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33" name="Google Shape;133;p20"/>
          <p:cNvCxnSpPr>
            <a:stCxn id="132" idx="3"/>
            <a:endCxn id="130" idx="1"/>
          </p:cNvCxnSpPr>
          <p:nvPr/>
        </p:nvCxnSpPr>
        <p:spPr>
          <a:xfrm>
            <a:off x="6184075" y="1348075"/>
            <a:ext cx="3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4999875" y="1757200"/>
            <a:ext cx="12396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100">
              <a:solidFill>
                <a:srgbClr val="398B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98BA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Seq2seq</a:t>
            </a:r>
            <a:endParaRPr sz="1100">
              <a:solidFill>
                <a:srgbClr val="398BA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455875" y="1757200"/>
            <a:ext cx="25440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average or median price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of per search_id to represent the price in one day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ossibly to add feature based on domain knowledge, (e.g. variance of price per search_id in one day)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668650" y="3461550"/>
            <a:ext cx="23313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Mon. [ &lt;feature embedding&gt; 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Tue.   [ &lt;feature embedding&gt; 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Wed. 		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Thu.  		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Sun. 		...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20"/>
          <p:cNvCxnSpPr>
            <a:stCxn id="136" idx="0"/>
          </p:cNvCxnSpPr>
          <p:nvPr/>
        </p:nvCxnSpPr>
        <p:spPr>
          <a:xfrm rot="10800000">
            <a:off x="3825000" y="3126450"/>
            <a:ext cx="930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>
            <a:stCxn id="130" idx="2"/>
            <a:endCxn id="124" idx="0"/>
          </p:cNvCxnSpPr>
          <p:nvPr/>
        </p:nvCxnSpPr>
        <p:spPr>
          <a:xfrm flipH="1">
            <a:off x="7187125" y="1634875"/>
            <a:ext cx="900" cy="18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3820625" y="3172575"/>
            <a:ext cx="815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234150" y="2974050"/>
            <a:ext cx="815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2405225" y="166525"/>
            <a:ext cx="5795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Idea 4: predict hotel price per search_id per time-interval, e.g. previous week predict next week </a:t>
            </a:r>
            <a:r>
              <a:rPr i="1" lang="en" sz="1200">
                <a:solidFill>
                  <a:srgbClr val="398BA2"/>
                </a:solidFill>
                <a:latin typeface="Roboto"/>
                <a:ea typeface="Roboto"/>
                <a:cs typeface="Roboto"/>
                <a:sym typeface="Roboto"/>
              </a:rPr>
              <a:t>→ in such case, can incorporate all search info from training dataset</a:t>
            </a:r>
            <a:endParaRPr i="1" sz="1200">
              <a:solidFill>
                <a:srgbClr val="398BA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