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AFCEFD-0C7F-45BA-B5C1-C74806BFAF71}">
  <a:tblStyle styleId="{05AFCEFD-0C7F-45BA-B5C1-C74806BFAF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61D39A0-4D6F-4657-A77B-8DDBA415C97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4.xml"/><Relationship Id="rId21" Type="http://schemas.openxmlformats.org/officeDocument/2006/relationships/font" Target="fonts/Montserra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d1ef1a7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d1ef1a7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d1ef1a7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d1ef1a7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ba9a0b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ba9a0b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ba9a0b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ba9a0b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e97685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e97685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d1ef1a7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d1ef1a7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d1ef1a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d1ef1a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d1ef1a7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d1ef1a7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f6a141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5f6a141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Google Shape;10;p2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6FA8D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Google Shape;13;p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Google Shape;18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82600" lvl="0" marL="4572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6FA8D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Google Shape;22;p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rgbClr val="6FA8D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Google Shape;28;p6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rgbClr val="6FA8D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Google Shape;35;p7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6FA8D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Google Shape;43;p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Expedia Hotel price prediction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Weekly Update 13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Team Dragonflies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Content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Property feature group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Modeling based on time features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50" y="426197"/>
            <a:ext cx="2326399" cy="160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6575" y="425765"/>
            <a:ext cx="2326399" cy="156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6075" y="1925637"/>
            <a:ext cx="2167175" cy="15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975" y="1928520"/>
            <a:ext cx="2167175" cy="154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4100" y="1972164"/>
            <a:ext cx="2167176" cy="155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8928" y="426188"/>
            <a:ext cx="2216875" cy="14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5" y="3490000"/>
            <a:ext cx="2361399" cy="160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61974" y="3459963"/>
            <a:ext cx="2457000" cy="1664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71225" y="3455248"/>
            <a:ext cx="2216874" cy="155010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0" y="0"/>
            <a:ext cx="2997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Volatility of property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" y="431325"/>
            <a:ext cx="1822200" cy="5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Heatmap of correlated features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125" y="0"/>
            <a:ext cx="6069401" cy="38288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1962450" y="2571750"/>
            <a:ext cx="5219100" cy="291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225" y="2877450"/>
            <a:ext cx="6015526" cy="332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2297025" y="273350"/>
            <a:ext cx="5652300" cy="4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process: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aggregating price data by prop_country_id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Prop_country_id = 225 is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the country with the largest number of records in dataset (44358 records)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modeling: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training size: 28389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validation size: 7097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 size: 8871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203875" y="1626750"/>
            <a:ext cx="17046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</a:t>
            </a:r>
            <a:r>
              <a:rPr lang="en"/>
              <a:t> feature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22970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{05AFCEFD-0C7F-45BA-B5C1-C74806BFAF71}</a:tableStyleId>
              </a:tblPr>
              <a:tblGrid>
                <a:gridCol w="1732000"/>
                <a:gridCol w="1661050"/>
                <a:gridCol w="1389225"/>
                <a:gridCol w="1594100"/>
              </a:tblGrid>
              <a:tr h="260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RMSE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2633.64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2633.64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RMSE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1033.34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1033.34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2438.67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structure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262425" y="144300"/>
            <a:ext cx="6669300" cy="48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Pipeline structure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2675000" y="1060525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2675000" y="1554650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Properties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2675000" y="2048775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Time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2674850" y="2571750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Time interact with Properties</a:t>
            </a:r>
            <a:endParaRPr sz="1000"/>
          </a:p>
        </p:txBody>
      </p:sp>
      <p:sp>
        <p:nvSpPr>
          <p:cNvPr id="115" name="Google Shape;115;p20"/>
          <p:cNvSpPr/>
          <p:nvPr/>
        </p:nvSpPr>
        <p:spPr>
          <a:xfrm>
            <a:off x="2675000" y="3617700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Other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675000" y="3094725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Competitors</a:t>
            </a:r>
            <a:endParaRPr sz="1000"/>
          </a:p>
        </p:txBody>
      </p:sp>
      <p:sp>
        <p:nvSpPr>
          <p:cNvPr id="117" name="Google Shape;117;p20"/>
          <p:cNvSpPr/>
          <p:nvPr/>
        </p:nvSpPr>
        <p:spPr>
          <a:xfrm>
            <a:off x="4300200" y="1060525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1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4300200" y="1554650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odeling 2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5867400" y="1060525"/>
            <a:ext cx="1131300" cy="2863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4300200" y="2571750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odeling 4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4300200" y="3094725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odeling 5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4300200" y="3617700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odeling 6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4324150" y="2048775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odeling 3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3964900" y="1137175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964900" y="1645725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3976875" y="2154275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964900" y="2648400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3964900" y="3171375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3964900" y="3694350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561825" y="2356700"/>
            <a:ext cx="282600" cy="444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7081125" y="2356700"/>
            <a:ext cx="282600" cy="444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7494050" y="1060525"/>
            <a:ext cx="1131300" cy="2863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2717575" y="758575"/>
            <a:ext cx="5652300" cy="19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process: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aggregating price data by day + by destination (‘city’) + by star_rating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So far, have tried fitting model for properties with 4-star ratings within destination 8192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*Rationale: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8192 is the city with the largest number of records in dataset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 star is the star rating associated with the largest number of records in this city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feature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Time feature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modeling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2599500" y="545800"/>
            <a:ext cx="34227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1: ARIMA time series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 RMSE: 68.994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 RMSE: 52.177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638675" y="1956325"/>
            <a:ext cx="27660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2: linear regression model</a:t>
            </a:r>
            <a:br>
              <a:rPr lang="en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W</a:t>
            </a:r>
            <a:r>
              <a:rPr lang="en" sz="1200">
                <a:solidFill>
                  <a:schemeClr val="dk1"/>
                </a:solidFill>
              </a:rPr>
              <a:t>ith extracted time-related features: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‘month’,’day’,’quarter’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train RMSE: 60.50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test RMSE: 55.71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000" y="2119225"/>
            <a:ext cx="2766025" cy="11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Time feature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modeling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2525975" y="388550"/>
            <a:ext cx="62253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stacking model 1 and model 2: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Using prediction results from the previous two models as new features, and fit a second-layer regression model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2978800" y="133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{261D39A0-4D6F-4657-A77B-8DDBA415C979}</a:tableStyleId>
              </a:tblPr>
              <a:tblGrid>
                <a:gridCol w="1354875"/>
                <a:gridCol w="1376375"/>
                <a:gridCol w="1376375"/>
              </a:tblGrid>
              <a:tr h="48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2nd layer modeling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8CD6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D6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D6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D6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D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train_RMSE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8CD6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D6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D6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D6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D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test_RMSE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8CD6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CD6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D6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CD6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DD8"/>
                    </a:solidFill>
                  </a:tcPr>
                </a:tc>
              </a:tr>
              <a:tr h="33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xgboost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D6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63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D6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81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CD6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ridge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44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41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linear regression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41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p23"/>
          <p:cNvSpPr txBox="1"/>
          <p:nvPr/>
        </p:nvSpPr>
        <p:spPr>
          <a:xfrm>
            <a:off x="2978800" y="3293325"/>
            <a:ext cx="53193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