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930508C-2478-48E7-92B6-A12519D9FA1C}">
  <a:tblStyle styleId="{C930508C-2478-48E7-92B6-A12519D9FA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Lato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19" Type="http://schemas.openxmlformats.org/officeDocument/2006/relationships/font" Target="fonts/Raleway-boldItalic.fntdata"/><Relationship Id="rId18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dataquest.io/blog/machine-learning-tutorial/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ec2ec1d7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ec2ec1d7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ec2ec1d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ec2ec1d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e1a0bdbe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e1a0bdbe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Srch_destination_id, srch_length_of_stay, srch_booking_window, srch_adults_count , srch_children_count, srch_room_count, srch_saturday_night_bool, srch_query_affinity_score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e1a0bdbe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e1a0bdbe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e1a0bdbe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e1a0bdbe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f4c8113b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f4c8113b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f4c8113b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f4c8113b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to see: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https://www.dataquest.io/blog/machine-learning-tutorial/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ec2ec1d7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ec2ec1d7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ec2ec1d7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ec2ec1d7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trends.google.com/trends/explore?date=2008-01-01%202008-12-31&amp;geo=US&amp;q=beij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dataquest.io/blog/machine-learning-tutorial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5 Update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Dragonflies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February</a:t>
            </a:r>
            <a:r>
              <a:rPr lang="en"/>
              <a:t> 7, 2019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2"/>
          <p:cNvSpPr txBox="1"/>
          <p:nvPr/>
        </p:nvSpPr>
        <p:spPr>
          <a:xfrm>
            <a:off x="729450" y="1903000"/>
            <a:ext cx="5374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4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. Social popularity to predict hotel prices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-"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Reference: </a:t>
            </a:r>
            <a:r>
              <a:rPr lang="en" sz="1050">
                <a:solidFill>
                  <a:srgbClr val="2E41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Bollen, Johan et al. “Twitter mood predicts the stock market.” </a:t>
            </a:r>
            <a:r>
              <a:rPr i="1" lang="en" sz="1050">
                <a:solidFill>
                  <a:srgbClr val="2E41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J. Comput. Science</a:t>
            </a:r>
            <a:r>
              <a:rPr lang="en" sz="1050">
                <a:solidFill>
                  <a:srgbClr val="2E41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2 (2011): 1-8.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Process:  need to get social popularity data (one possible data source: </a:t>
            </a:r>
            <a:r>
              <a:rPr lang="en" sz="1100" u="sng">
                <a:solidFill>
                  <a:schemeClr val="accent5"/>
                </a:solidFill>
                <a:hlinkClick r:id="rId3"/>
              </a:rPr>
              <a:t>Google popularity search</a:t>
            </a:r>
            <a:r>
              <a:rPr lang="en" sz="1100"/>
              <a:t>)</a:t>
            </a:r>
            <a:endParaRPr/>
          </a:p>
        </p:txBody>
      </p:sp>
      <p:sp>
        <p:nvSpPr>
          <p:cNvPr id="149" name="Google Shape;149;p22"/>
          <p:cNvSpPr txBox="1"/>
          <p:nvPr/>
        </p:nvSpPr>
        <p:spPr>
          <a:xfrm>
            <a:off x="1217725" y="3644725"/>
            <a:ext cx="28698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Based on other data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p14"/>
          <p:cNvGraphicFramePr/>
          <p:nvPr/>
        </p:nvGraphicFramePr>
        <p:xfrm>
          <a:off x="1104900" y="-19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{C930508C-2478-48E7-92B6-A12519D9FA1C}</a:tableStyleId>
              </a:tblPr>
              <a:tblGrid>
                <a:gridCol w="1203950"/>
                <a:gridCol w="1811800"/>
                <a:gridCol w="2090350"/>
                <a:gridCol w="1702050"/>
              </a:tblGrid>
              <a:tr h="278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User Info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Room Info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Date and Price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1414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Expedia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isitor_location_country_id, visitor_location_country_id,  visitor_hist_adr_usd;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Srch_destination_id, srch_length_of_stay, srch_booking_window, srch_adults_count , srch_children_count, srch_room_count, srch_saturday_night_bool, srch_query_affinity_score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Prop_country_id, prop_id, prop_starrating, prop_review_score, prop_location_score, prop_log_historical_price, price_usd, promotion_flag 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date_time, prop_log_historical_price, price_usd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6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Airbnb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(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No visitors information, has hosts’ data)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'description', 'city', 'state', 'zipcode', 'market', 'smart_location', 'country_code', 'country', 'latitude', 'longitude', 'room_type', 'bathrooms', 'bedrooms', 'beds', 'bed_type', 'amenities', 'square_feet', 'number_of_reviews', 'review_scores_rating', 'review_scores_accuracy', 'review_scores_cleanliness', 'review_scores_checkin', 'review_scores_communication', 'review_scores_location', 'review_scores_value', 'is_business_travel_ready'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'price', 'weekly_price', 'monthly_price', 'security_deposit', 'cleaning_fee', 'guests_included', 'extra_people', 'minimum_nights', 'maximum_nights', 'calendar_updated', 'has_availability', ‘date’, ‘available’, ‘price’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FEATURES--USER</a:t>
            </a:r>
            <a:endParaRPr/>
          </a:p>
        </p:txBody>
      </p:sp>
      <p:sp>
        <p:nvSpPr>
          <p:cNvPr id="98" name="Google Shape;98;p15"/>
          <p:cNvSpPr txBox="1"/>
          <p:nvPr/>
        </p:nvSpPr>
        <p:spPr>
          <a:xfrm>
            <a:off x="852750" y="1911975"/>
            <a:ext cx="7773600" cy="28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-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Expedia dataset includes visitor information in terms of location, visitor historical ratings and historical purchased amount      </a:t>
            </a:r>
            <a:r>
              <a:rPr lang="en" sz="12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very sparse! ~300+ records</a:t>
            </a:r>
            <a:endParaRPr sz="12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Font typeface="Lato"/>
              <a:buChar char="-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Expedia dataset also includes user search info including search location, length of stay, booking window, adults and children count, room count, whether stay through saturday night or not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Font typeface="Lato"/>
              <a:buChar char="-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Airbnb dataset has no visitors information, but has hosts’ data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ROOM</a:t>
            </a:r>
            <a:endParaRPr/>
          </a:p>
        </p:txBody>
      </p:sp>
      <p:sp>
        <p:nvSpPr>
          <p:cNvPr id="104" name="Google Shape;104;p16"/>
          <p:cNvSpPr txBox="1"/>
          <p:nvPr/>
        </p:nvSpPr>
        <p:spPr>
          <a:xfrm>
            <a:off x="852750" y="1858125"/>
            <a:ext cx="6983700" cy="41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-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Expedia and Airbnb both have country and review information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Lato"/>
              <a:buChar char="-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Expedia has location score which is better than the detail location information which is provided by Airbnb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Lato"/>
              <a:buChar char="-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Airbnb has more detail information about the room facilities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 AND PRICE</a:t>
            </a:r>
            <a:endParaRPr/>
          </a:p>
        </p:txBody>
      </p:sp>
      <p:sp>
        <p:nvSpPr>
          <p:cNvPr id="110" name="Google Shape;110;p17"/>
          <p:cNvSpPr txBox="1"/>
          <p:nvPr/>
        </p:nvSpPr>
        <p:spPr>
          <a:xfrm>
            <a:off x="852750" y="1920950"/>
            <a:ext cx="7836600" cy="24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-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Both Expedia and airbnb provide date time data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Font typeface="Lato"/>
              <a:buChar char="-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Airbnb  doesn’t provide the historical price data and price information is only provided for the available rooms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Font typeface="Lato"/>
              <a:buChar char="-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Expedia has historical price data and easier to check the date/price connection 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rationale</a:t>
            </a:r>
            <a:r>
              <a:rPr lang="en"/>
              <a:t> </a:t>
            </a:r>
            <a:endParaRPr/>
          </a:p>
        </p:txBody>
      </p:sp>
      <p:sp>
        <p:nvSpPr>
          <p:cNvPr id="116" name="Google Shape;116;p18"/>
          <p:cNvSpPr txBox="1"/>
          <p:nvPr/>
        </p:nvSpPr>
        <p:spPr>
          <a:xfrm>
            <a:off x="859050" y="1973650"/>
            <a:ext cx="76884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➔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No enough users information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➔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Room features available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➔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Date and price data available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➔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Predict price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based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on room and date is more feasible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 - methodology</a:t>
            </a:r>
            <a:endParaRPr/>
          </a:p>
        </p:txBody>
      </p:sp>
      <p:sp>
        <p:nvSpPr>
          <p:cNvPr id="122" name="Google Shape;122;p19"/>
          <p:cNvSpPr txBox="1"/>
          <p:nvPr/>
        </p:nvSpPr>
        <p:spPr>
          <a:xfrm>
            <a:off x="915600" y="2082525"/>
            <a:ext cx="6498900" cy="13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Airbnb room rate prediction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KNN algorithm applied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Find a few listings that are similar to target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Average the listed price for the ones most similar to target 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Set listing price of target to this calculated average price</a:t>
            </a:r>
            <a:endParaRPr sz="1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1047425" y="3891675"/>
            <a:ext cx="2384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Based on property data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5884375" y="2205575"/>
            <a:ext cx="22311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Reference: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Machine Learning Predicting Airbnb Prices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 txBox="1"/>
          <p:nvPr/>
        </p:nvSpPr>
        <p:spPr>
          <a:xfrm>
            <a:off x="915600" y="2082525"/>
            <a:ext cx="5173200" cy="13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. collaborative filtering (CF) or content- based filtering (CBF)</a:t>
            </a:r>
            <a:endParaRPr/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/>
              <a:t>Use Expedia search data to represent user data </a:t>
            </a:r>
            <a:endParaRPr sz="1100"/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combine collaborative filtering (CF) with content-based (CBF) method to overcome sparsity issue</a:t>
            </a:r>
            <a:endParaRPr sz="1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1124075" y="3193400"/>
            <a:ext cx="3397800" cy="9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Reference: </a:t>
            </a:r>
            <a:r>
              <a:rPr lang="en" sz="1050">
                <a:solidFill>
                  <a:srgbClr val="2E41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Zhang, K., Wang, K., Wang, X., Jin, C., &amp; Zhou, A. (2015). Hotel recommendation based on user preference analysis. </a:t>
            </a:r>
            <a:r>
              <a:rPr i="1" lang="en" sz="1050">
                <a:solidFill>
                  <a:srgbClr val="2E41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2015 31st IEEE International Conference on Data Engineering Workshops</a:t>
            </a:r>
            <a:r>
              <a:rPr lang="en" sz="1050">
                <a:solidFill>
                  <a:srgbClr val="2E41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134-138.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1217725" y="4274900"/>
            <a:ext cx="28698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Based on user and property data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1"/>
          <p:cNvSpPr txBox="1"/>
          <p:nvPr/>
        </p:nvSpPr>
        <p:spPr>
          <a:xfrm>
            <a:off x="803500" y="1929925"/>
            <a:ext cx="6162300" cy="22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 Predict linkages of “search” and “property”      				      </a:t>
            </a:r>
            <a:endParaRPr sz="1100" u="sng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Build graph between “search” and “hotel property” 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Classify ‘Search - Property’ pair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Predict ‘Search - Property’ linkage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(*</a:t>
            </a:r>
            <a:r>
              <a:rPr lang="en" sz="1100"/>
              <a:t>Expedia data already had “search” and “property” data)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</a:t>
            </a:r>
            <a:endParaRPr sz="11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1550" y="2948400"/>
            <a:ext cx="3889876" cy="197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1"/>
          <p:cNvSpPr txBox="1"/>
          <p:nvPr/>
        </p:nvSpPr>
        <p:spPr>
          <a:xfrm>
            <a:off x="965575" y="4080575"/>
            <a:ext cx="26067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More like building a </a:t>
            </a:r>
            <a:r>
              <a:rPr lang="en" sz="1200"/>
              <a:t>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“ Hotel Recommender System”  :-)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21"/>
          <p:cNvSpPr txBox="1"/>
          <p:nvPr/>
        </p:nvSpPr>
        <p:spPr>
          <a:xfrm>
            <a:off x="5322325" y="2086350"/>
            <a:ext cx="2861400" cy="9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Reference: </a:t>
            </a:r>
            <a:r>
              <a:rPr lang="en" sz="1050">
                <a:solidFill>
                  <a:srgbClr val="2E41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Fang, Z., Yang, Z., &amp; Zhang, Y. (2015). Collaborative Embedding Features and Diversified Ensemble for E-Commerce Repeat Buyer Prediction.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21"/>
          <p:cNvSpPr txBox="1"/>
          <p:nvPr/>
        </p:nvSpPr>
        <p:spPr>
          <a:xfrm>
            <a:off x="965575" y="3574438"/>
            <a:ext cx="28698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Based on user and property data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