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svg" ContentType="image/svg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7" r:id="rId2"/>
    <p:sldId id="267" r:id="rId3"/>
    <p:sldId id="268" r:id="rId4"/>
    <p:sldId id="269" r:id="rId5"/>
    <p:sldId id="270" r:id="rId6"/>
    <p:sldId id="259" r:id="rId7"/>
    <p:sldId id="262" r:id="rId8"/>
    <p:sldId id="261" r:id="rId9"/>
    <p:sldId id="274" r:id="rId10"/>
    <p:sldId id="271" r:id="rId11"/>
    <p:sldId id="275" r:id="rId12"/>
    <p:sldId id="273" r:id="rId13"/>
    <p:sldId id="276" r:id="rId14"/>
    <p:sldId id="265" r:id="rId15"/>
    <p:sldId id="277" r:id="rId16"/>
    <p:sldId id="260" r:id="rId17"/>
    <p:sldId id="272" r:id="rId18"/>
    <p:sldId id="278" r:id="rId19"/>
    <p:sldId id="279" r:id="rId20"/>
    <p:sldId id="281" r:id="rId21"/>
    <p:sldId id="282" r:id="rId22"/>
    <p:sldId id="283" r:id="rId23"/>
    <p:sldId id="266" r:id="rId24"/>
    <p:sldId id="284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515C"/>
    <a:srgbClr val="F8C0C4"/>
    <a:srgbClr val="05D0A6"/>
    <a:srgbClr val="1AA7AB"/>
    <a:srgbClr val="00ACD5"/>
    <a:srgbClr val="008ACD"/>
    <a:srgbClr val="E5F6FF"/>
    <a:srgbClr val="F2F2F2"/>
    <a:srgbClr val="800000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6713" autoAdjust="0"/>
  </p:normalViewPr>
  <p:slideViewPr>
    <p:cSldViewPr snapToGrid="0">
      <p:cViewPr varScale="1">
        <p:scale>
          <a:sx n="95" d="100"/>
          <a:sy n="95" d="100"/>
        </p:scale>
        <p:origin x="-608" y="-1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1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-8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B3683-2099-4515-BD4D-F28F38E40BF5}" type="datetimeFigureOut">
              <a:rPr lang="fr-FR" smtClean="0"/>
              <a:t>10/11/20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3C37D4-9FA8-469B-9F67-77663EDF749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4852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8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3A37782-C403-D445-ADF4-723E28AA8A4C}"/>
              </a:ext>
            </a:extLst>
          </p:cNvPr>
          <p:cNvSpPr/>
          <p:nvPr/>
        </p:nvSpPr>
        <p:spPr>
          <a:xfrm>
            <a:off x="-8467" y="0"/>
            <a:ext cx="12200467" cy="68656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rial" panose="020B0604020202020204" pitchFamily="34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9BEDD49C-516E-5649-B440-FC3607129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28022" y="1178011"/>
            <a:ext cx="4744994" cy="2402494"/>
          </a:xfrm>
        </p:spPr>
        <p:txBody>
          <a:bodyPr anchor="b">
            <a:normAutofit/>
          </a:bodyPr>
          <a:lstStyle>
            <a:lvl1pPr algn="l">
              <a:defRPr sz="50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17EEAFA8-EBBA-C74E-831C-318E27BAEC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28022" y="3672580"/>
            <a:ext cx="4744994" cy="1655762"/>
          </a:xfrm>
        </p:spPr>
        <p:txBody>
          <a:bodyPr/>
          <a:lstStyle>
            <a:lvl1pPr marL="0" indent="0" algn="l">
              <a:buNone/>
              <a:defRPr sz="24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  <p:grpSp>
        <p:nvGrpSpPr>
          <p:cNvPr id="36" name="Groupe 35">
            <a:extLst>
              <a:ext uri="{FF2B5EF4-FFF2-40B4-BE49-F238E27FC236}">
                <a16:creationId xmlns:a16="http://schemas.microsoft.com/office/drawing/2014/main" xmlns="" id="{A21BB6AA-F588-FA4A-B219-52A67A34C4C6}"/>
              </a:ext>
            </a:extLst>
          </p:cNvPr>
          <p:cNvGrpSpPr/>
          <p:nvPr/>
        </p:nvGrpSpPr>
        <p:grpSpPr>
          <a:xfrm>
            <a:off x="-36575" y="-32321"/>
            <a:ext cx="7557493" cy="6917752"/>
            <a:chOff x="-36575" y="-32321"/>
            <a:chExt cx="7557493" cy="6917752"/>
          </a:xfrm>
        </p:grpSpPr>
        <p:sp>
          <p:nvSpPr>
            <p:cNvPr id="22" name="Forme libre 21">
              <a:extLst>
                <a:ext uri="{FF2B5EF4-FFF2-40B4-BE49-F238E27FC236}">
                  <a16:creationId xmlns:a16="http://schemas.microsoft.com/office/drawing/2014/main" xmlns="" id="{2037B659-7A87-6248-A986-5C2A6BF13990}"/>
                </a:ext>
              </a:extLst>
            </p:cNvPr>
            <p:cNvSpPr>
              <a:spLocks/>
            </p:cNvSpPr>
            <p:nvPr/>
          </p:nvSpPr>
          <p:spPr bwMode="auto">
            <a:xfrm rot="21412905">
              <a:off x="599092" y="70750"/>
              <a:ext cx="5737201" cy="1296816"/>
            </a:xfrm>
            <a:custGeom>
              <a:avLst/>
              <a:gdLst>
                <a:gd name="connsiteX0" fmla="*/ 5363556 w 5737201"/>
                <a:gd name="connsiteY0" fmla="*/ 0 h 1296816"/>
                <a:gd name="connsiteX1" fmla="*/ 5737201 w 5737201"/>
                <a:gd name="connsiteY1" fmla="*/ 20355 h 1296816"/>
                <a:gd name="connsiteX2" fmla="*/ 5616045 w 5737201"/>
                <a:gd name="connsiteY2" fmla="*/ 75290 h 1296816"/>
                <a:gd name="connsiteX3" fmla="*/ 1218384 w 5737201"/>
                <a:gd name="connsiteY3" fmla="*/ 1284635 h 1296816"/>
                <a:gd name="connsiteX4" fmla="*/ 1093571 w 5737201"/>
                <a:gd name="connsiteY4" fmla="*/ 1296816 h 1296816"/>
                <a:gd name="connsiteX5" fmla="*/ 909445 w 5737201"/>
                <a:gd name="connsiteY5" fmla="*/ 1234601 h 1296816"/>
                <a:gd name="connsiteX6" fmla="*/ 0 w 5737201"/>
                <a:gd name="connsiteY6" fmla="*/ 1060956 h 1296816"/>
                <a:gd name="connsiteX7" fmla="*/ 5354050 w 5737201"/>
                <a:gd name="connsiteY7" fmla="*/ 3793 h 1296816"/>
                <a:gd name="connsiteX8" fmla="*/ 5363556 w 5737201"/>
                <a:gd name="connsiteY8" fmla="*/ 0 h 1296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37201" h="1296816">
                  <a:moveTo>
                    <a:pt x="5363556" y="0"/>
                  </a:moveTo>
                  <a:lnTo>
                    <a:pt x="5737201" y="20355"/>
                  </a:lnTo>
                  <a:lnTo>
                    <a:pt x="5616045" y="75290"/>
                  </a:lnTo>
                  <a:cubicBezTo>
                    <a:pt x="4611605" y="522495"/>
                    <a:pt x="3099351" y="1053651"/>
                    <a:pt x="1218384" y="1284635"/>
                  </a:cubicBezTo>
                  <a:lnTo>
                    <a:pt x="1093571" y="1296816"/>
                  </a:lnTo>
                  <a:lnTo>
                    <a:pt x="909445" y="1234601"/>
                  </a:lnTo>
                  <a:cubicBezTo>
                    <a:pt x="604032" y="1146453"/>
                    <a:pt x="299234" y="1088415"/>
                    <a:pt x="0" y="1060956"/>
                  </a:cubicBezTo>
                  <a:cubicBezTo>
                    <a:pt x="2225703" y="1016024"/>
                    <a:pt x="4068089" y="504292"/>
                    <a:pt x="5354050" y="3793"/>
                  </a:cubicBezTo>
                  <a:lnTo>
                    <a:pt x="536355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fr-FR" dirty="0">
                <a:latin typeface="Arial" panose="020B0604020202020204" pitchFamily="34" charset="0"/>
              </a:endParaRPr>
            </a:p>
          </p:txBody>
        </p:sp>
        <p:sp>
          <p:nvSpPr>
            <p:cNvPr id="21" name="Forme libre 20">
              <a:extLst>
                <a:ext uri="{FF2B5EF4-FFF2-40B4-BE49-F238E27FC236}">
                  <a16:creationId xmlns:a16="http://schemas.microsoft.com/office/drawing/2014/main" xmlns="" id="{5748314C-3A57-5649-B333-CCFED55F74A1}"/>
                </a:ext>
              </a:extLst>
            </p:cNvPr>
            <p:cNvSpPr>
              <a:spLocks/>
            </p:cNvSpPr>
            <p:nvPr/>
          </p:nvSpPr>
          <p:spPr bwMode="auto">
            <a:xfrm rot="21412905">
              <a:off x="1220649" y="82793"/>
              <a:ext cx="5810464" cy="5681616"/>
            </a:xfrm>
            <a:custGeom>
              <a:avLst/>
              <a:gdLst>
                <a:gd name="connsiteX0" fmla="*/ 5681263 w 5810464"/>
                <a:gd name="connsiteY0" fmla="*/ 0 h 5681616"/>
                <a:gd name="connsiteX1" fmla="*/ 5810464 w 5810464"/>
                <a:gd name="connsiteY1" fmla="*/ 7038 h 5681616"/>
                <a:gd name="connsiteX2" fmla="*/ 5799585 w 5810464"/>
                <a:gd name="connsiteY2" fmla="*/ 24845 h 5681616"/>
                <a:gd name="connsiteX3" fmla="*/ 3958931 w 5810464"/>
                <a:gd name="connsiteY3" fmla="*/ 5609547 h 5681616"/>
                <a:gd name="connsiteX4" fmla="*/ 3951721 w 5810464"/>
                <a:gd name="connsiteY4" fmla="*/ 5681616 h 5681616"/>
                <a:gd name="connsiteX5" fmla="*/ 3889450 w 5810464"/>
                <a:gd name="connsiteY5" fmla="*/ 5499215 h 5681616"/>
                <a:gd name="connsiteX6" fmla="*/ 2447769 w 5810464"/>
                <a:gd name="connsiteY6" fmla="*/ 3342294 h 5681616"/>
                <a:gd name="connsiteX7" fmla="*/ 273846 w 5810464"/>
                <a:gd name="connsiteY7" fmla="*/ 1903339 h 5681616"/>
                <a:gd name="connsiteX8" fmla="*/ 0 w 5810464"/>
                <a:gd name="connsiteY8" fmla="*/ 1810808 h 5681616"/>
                <a:gd name="connsiteX9" fmla="*/ 124813 w 5810464"/>
                <a:gd name="connsiteY9" fmla="*/ 1798626 h 5681616"/>
                <a:gd name="connsiteX10" fmla="*/ 5670136 w 5810464"/>
                <a:gd name="connsiteY10" fmla="*/ 6598 h 5681616"/>
                <a:gd name="connsiteX11" fmla="*/ 5681263 w 5810464"/>
                <a:gd name="connsiteY11" fmla="*/ 0 h 5681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10464" h="5681616">
                  <a:moveTo>
                    <a:pt x="5681263" y="0"/>
                  </a:moveTo>
                  <a:lnTo>
                    <a:pt x="5810464" y="7038"/>
                  </a:lnTo>
                  <a:lnTo>
                    <a:pt x="5799585" y="24845"/>
                  </a:lnTo>
                  <a:cubicBezTo>
                    <a:pt x="5456884" y="592264"/>
                    <a:pt x="4331160" y="2640001"/>
                    <a:pt x="3958931" y="5609547"/>
                  </a:cubicBezTo>
                  <a:lnTo>
                    <a:pt x="3951721" y="5681616"/>
                  </a:lnTo>
                  <a:lnTo>
                    <a:pt x="3889450" y="5499215"/>
                  </a:lnTo>
                  <a:cubicBezTo>
                    <a:pt x="3593077" y="4742537"/>
                    <a:pt x="3109297" y="3997563"/>
                    <a:pt x="2447769" y="3342294"/>
                  </a:cubicBezTo>
                  <a:cubicBezTo>
                    <a:pt x="1786239" y="2680788"/>
                    <a:pt x="1035839" y="2198697"/>
                    <a:pt x="273846" y="1903339"/>
                  </a:cubicBezTo>
                  <a:lnTo>
                    <a:pt x="0" y="1810808"/>
                  </a:lnTo>
                  <a:lnTo>
                    <a:pt x="124813" y="1798626"/>
                  </a:lnTo>
                  <a:cubicBezTo>
                    <a:pt x="3001585" y="1445355"/>
                    <a:pt x="5015903" y="389954"/>
                    <a:pt x="5670136" y="6598"/>
                  </a:cubicBezTo>
                  <a:lnTo>
                    <a:pt x="5681263" y="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fr-FR" dirty="0">
                <a:latin typeface="Arial" panose="020B0604020202020204" pitchFamily="34" charset="0"/>
              </a:endParaRPr>
            </a:p>
          </p:txBody>
        </p:sp>
        <p:sp>
          <p:nvSpPr>
            <p:cNvPr id="20" name="Forme libre 19">
              <a:extLst>
                <a:ext uri="{FF2B5EF4-FFF2-40B4-BE49-F238E27FC236}">
                  <a16:creationId xmlns:a16="http://schemas.microsoft.com/office/drawing/2014/main" xmlns="" id="{BBB2DE3F-429C-4940-8DD9-CBB408E18346}"/>
                </a:ext>
              </a:extLst>
            </p:cNvPr>
            <p:cNvSpPr>
              <a:spLocks/>
            </p:cNvSpPr>
            <p:nvPr/>
          </p:nvSpPr>
          <p:spPr bwMode="auto">
            <a:xfrm rot="21412905">
              <a:off x="5778929" y="-32321"/>
              <a:ext cx="1741989" cy="6276530"/>
            </a:xfrm>
            <a:custGeom>
              <a:avLst/>
              <a:gdLst>
                <a:gd name="connsiteX0" fmla="*/ 1538917 w 1741989"/>
                <a:gd name="connsiteY0" fmla="*/ 0 h 6276530"/>
                <a:gd name="connsiteX1" fmla="*/ 1741989 w 1741989"/>
                <a:gd name="connsiteY1" fmla="*/ 11063 h 6276530"/>
                <a:gd name="connsiteX2" fmla="*/ 1699320 w 1741989"/>
                <a:gd name="connsiteY2" fmla="*/ 100155 h 6276530"/>
                <a:gd name="connsiteX3" fmla="*/ 266718 w 1741989"/>
                <a:gd name="connsiteY3" fmla="*/ 6276530 h 6276530"/>
                <a:gd name="connsiteX4" fmla="*/ 92990 w 1741989"/>
                <a:gd name="connsiteY4" fmla="*/ 5373510 h 6276530"/>
                <a:gd name="connsiteX5" fmla="*/ 0 w 1741989"/>
                <a:gd name="connsiteY5" fmla="*/ 5101127 h 6276530"/>
                <a:gd name="connsiteX6" fmla="*/ 7210 w 1741989"/>
                <a:gd name="connsiteY6" fmla="*/ 5029058 h 6276530"/>
                <a:gd name="connsiteX7" fmla="*/ 1520256 w 1741989"/>
                <a:gd name="connsiteY7" fmla="*/ 35813 h 6276530"/>
                <a:gd name="connsiteX8" fmla="*/ 1538917 w 1741989"/>
                <a:gd name="connsiteY8" fmla="*/ 0 h 6276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41989" h="6276530">
                  <a:moveTo>
                    <a:pt x="1538917" y="0"/>
                  </a:moveTo>
                  <a:lnTo>
                    <a:pt x="1741989" y="11063"/>
                  </a:lnTo>
                  <a:lnTo>
                    <a:pt x="1699320" y="100155"/>
                  </a:lnTo>
                  <a:cubicBezTo>
                    <a:pt x="1116812" y="1340189"/>
                    <a:pt x="328543" y="3511929"/>
                    <a:pt x="266718" y="6276530"/>
                  </a:cubicBezTo>
                  <a:cubicBezTo>
                    <a:pt x="239514" y="5979476"/>
                    <a:pt x="181399" y="5676806"/>
                    <a:pt x="92990" y="5373510"/>
                  </a:cubicBezTo>
                  <a:lnTo>
                    <a:pt x="0" y="5101127"/>
                  </a:lnTo>
                  <a:lnTo>
                    <a:pt x="7210" y="5029058"/>
                  </a:lnTo>
                  <a:cubicBezTo>
                    <a:pt x="296723" y="2719411"/>
                    <a:pt x="1042052" y="967402"/>
                    <a:pt x="1520256" y="35813"/>
                  </a:cubicBezTo>
                  <a:lnTo>
                    <a:pt x="153891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fr-FR" dirty="0">
                <a:latin typeface="Arial" panose="020B0604020202020204" pitchFamily="34" charset="0"/>
              </a:endParaRPr>
            </a:p>
          </p:txBody>
        </p:sp>
        <p:sp>
          <p:nvSpPr>
            <p:cNvPr id="34" name="Forme libre 33">
              <a:extLst>
                <a:ext uri="{FF2B5EF4-FFF2-40B4-BE49-F238E27FC236}">
                  <a16:creationId xmlns:a16="http://schemas.microsoft.com/office/drawing/2014/main" xmlns="" id="{331044E0-47DF-2A45-8691-50CE044D9318}"/>
                </a:ext>
              </a:extLst>
            </p:cNvPr>
            <p:cNvSpPr/>
            <p:nvPr/>
          </p:nvSpPr>
          <p:spPr>
            <a:xfrm rot="16200000">
              <a:off x="324374" y="2147515"/>
              <a:ext cx="4376967" cy="5098866"/>
            </a:xfrm>
            <a:custGeom>
              <a:avLst/>
              <a:gdLst>
                <a:gd name="connsiteX0" fmla="*/ 4376967 w 4376967"/>
                <a:gd name="connsiteY0" fmla="*/ 942436 h 5098866"/>
                <a:gd name="connsiteX1" fmla="*/ 4299469 w 4376967"/>
                <a:gd name="connsiteY1" fmla="*/ 1220910 h 5098866"/>
                <a:gd name="connsiteX2" fmla="*/ 2980899 w 4376967"/>
                <a:gd name="connsiteY2" fmla="*/ 3469889 h 5098866"/>
                <a:gd name="connsiteX3" fmla="*/ 905595 w 4376967"/>
                <a:gd name="connsiteY3" fmla="*/ 5026765 h 5098866"/>
                <a:gd name="connsiteX4" fmla="*/ 726851 w 4376967"/>
                <a:gd name="connsiteY4" fmla="*/ 5098866 h 5098866"/>
                <a:gd name="connsiteX5" fmla="*/ 22488 w 4376967"/>
                <a:gd name="connsiteY5" fmla="*/ 5066942 h 5098866"/>
                <a:gd name="connsiteX6" fmla="*/ 0 w 4376967"/>
                <a:gd name="connsiteY6" fmla="*/ 5066777 h 5098866"/>
                <a:gd name="connsiteX7" fmla="*/ 0 w 4376967"/>
                <a:gd name="connsiteY7" fmla="*/ 4882544 h 5098866"/>
                <a:gd name="connsiteX8" fmla="*/ 102523 w 4376967"/>
                <a:gd name="connsiteY8" fmla="*/ 4849129 h 5098866"/>
                <a:gd name="connsiteX9" fmla="*/ 2623490 w 4376967"/>
                <a:gd name="connsiteY9" fmla="*/ 3112484 h 5098866"/>
                <a:gd name="connsiteX10" fmla="*/ 4119587 w 4376967"/>
                <a:gd name="connsiteY10" fmla="*/ 165978 h 5098866"/>
                <a:gd name="connsiteX11" fmla="*/ 4145969 w 4376967"/>
                <a:gd name="connsiteY11" fmla="*/ 0 h 5098866"/>
                <a:gd name="connsiteX12" fmla="*/ 4244186 w 4376967"/>
                <a:gd name="connsiteY12" fmla="*/ 0 h 5098866"/>
                <a:gd name="connsiteX13" fmla="*/ 4277732 w 4376967"/>
                <a:gd name="connsiteY13" fmla="*/ 293317 h 5098866"/>
                <a:gd name="connsiteX14" fmla="*/ 4376967 w 4376967"/>
                <a:gd name="connsiteY14" fmla="*/ 942436 h 5098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376967" h="5098866">
                  <a:moveTo>
                    <a:pt x="4376967" y="942436"/>
                  </a:moveTo>
                  <a:lnTo>
                    <a:pt x="4299469" y="1220910"/>
                  </a:lnTo>
                  <a:cubicBezTo>
                    <a:pt x="4045999" y="1997842"/>
                    <a:pt x="3605441" y="2773355"/>
                    <a:pt x="2980899" y="3469889"/>
                  </a:cubicBezTo>
                  <a:cubicBezTo>
                    <a:pt x="2362586" y="4166082"/>
                    <a:pt x="1645031" y="4689670"/>
                    <a:pt x="905595" y="5026765"/>
                  </a:cubicBezTo>
                  <a:lnTo>
                    <a:pt x="726851" y="5098866"/>
                  </a:lnTo>
                  <a:lnTo>
                    <a:pt x="22488" y="5066942"/>
                  </a:lnTo>
                  <a:lnTo>
                    <a:pt x="0" y="5066777"/>
                  </a:lnTo>
                  <a:lnTo>
                    <a:pt x="0" y="4882544"/>
                  </a:lnTo>
                  <a:lnTo>
                    <a:pt x="102523" y="4849129"/>
                  </a:lnTo>
                  <a:cubicBezTo>
                    <a:pt x="996632" y="4534798"/>
                    <a:pt x="1881519" y="3947916"/>
                    <a:pt x="2623490" y="3112484"/>
                  </a:cubicBezTo>
                  <a:cubicBezTo>
                    <a:pt x="3435399" y="2206991"/>
                    <a:pt x="3936367" y="1168020"/>
                    <a:pt x="4119587" y="165978"/>
                  </a:cubicBezTo>
                  <a:lnTo>
                    <a:pt x="4145969" y="0"/>
                  </a:lnTo>
                  <a:lnTo>
                    <a:pt x="4244186" y="0"/>
                  </a:lnTo>
                  <a:lnTo>
                    <a:pt x="4277732" y="293317"/>
                  </a:lnTo>
                  <a:lnTo>
                    <a:pt x="4376967" y="9424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93131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Part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ce réservé pour une image  12">
            <a:extLst>
              <a:ext uri="{FF2B5EF4-FFF2-40B4-BE49-F238E27FC236}">
                <a16:creationId xmlns:a16="http://schemas.microsoft.com/office/drawing/2014/main" xmlns="" id="{083127AF-59D5-4216-A7ED-EC86845C8F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-4608"/>
            <a:ext cx="12192000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77932886-D5B9-4825-A0DC-9E30238B7C3E}"/>
              </a:ext>
            </a:extLst>
          </p:cNvPr>
          <p:cNvSpPr/>
          <p:nvPr userDrawn="1"/>
        </p:nvSpPr>
        <p:spPr>
          <a:xfrm>
            <a:off x="0" y="9182"/>
            <a:ext cx="12200400" cy="6858000"/>
          </a:xfrm>
          <a:prstGeom prst="rect">
            <a:avLst/>
          </a:prstGeom>
          <a:solidFill>
            <a:srgbClr val="05D0A6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xmlns="" id="{6BADA625-CFA9-F74E-8908-9185332BB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3250" y="1178010"/>
            <a:ext cx="5309765" cy="3092379"/>
          </a:xfrm>
        </p:spPr>
        <p:txBody>
          <a:bodyPr anchor="b">
            <a:normAutofit/>
          </a:bodyPr>
          <a:lstStyle>
            <a:lvl1pPr algn="l">
              <a:defRPr sz="5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28" name="Espace réservé du texte 27">
            <a:extLst>
              <a:ext uri="{FF2B5EF4-FFF2-40B4-BE49-F238E27FC236}">
                <a16:creationId xmlns:a16="http://schemas.microsoft.com/office/drawing/2014/main" xmlns="" id="{A9DD94B7-18A8-6945-8CCB-77CF79CDC07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64720" y="1115680"/>
            <a:ext cx="1603323" cy="3154710"/>
          </a:xfrm>
        </p:spPr>
        <p:txBody>
          <a:bodyPr wrap="none" anchor="ctr" anchorCtr="0">
            <a:spAutoFit/>
          </a:bodyPr>
          <a:lstStyle>
            <a:lvl1pPr algn="ctr">
              <a:defRPr sz="19900" b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1</a:t>
            </a:r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xmlns="" id="{00735FE7-B444-3049-86F2-907264FC6C3F}"/>
              </a:ext>
            </a:extLst>
          </p:cNvPr>
          <p:cNvSpPr>
            <a:spLocks/>
          </p:cNvSpPr>
          <p:nvPr/>
        </p:nvSpPr>
        <p:spPr bwMode="auto">
          <a:xfrm rot="5212905">
            <a:off x="349185" y="-480061"/>
            <a:ext cx="5899659" cy="5816161"/>
          </a:xfrm>
          <a:custGeom>
            <a:avLst/>
            <a:gdLst>
              <a:gd name="connsiteX0" fmla="*/ 0 w 2532530"/>
              <a:gd name="connsiteY0" fmla="*/ 835076 h 2496687"/>
              <a:gd name="connsiteX1" fmla="*/ 53578 w 2532530"/>
              <a:gd name="connsiteY1" fmla="*/ 829847 h 2496687"/>
              <a:gd name="connsiteX2" fmla="*/ 2532530 w 2532530"/>
              <a:gd name="connsiteY2" fmla="*/ 0 h 2496687"/>
              <a:gd name="connsiteX3" fmla="*/ 1699439 w 2532530"/>
              <a:gd name="connsiteY3" fmla="*/ 2465750 h 2496687"/>
              <a:gd name="connsiteX4" fmla="*/ 1696344 w 2532530"/>
              <a:gd name="connsiteY4" fmla="*/ 2496687 h 2496687"/>
              <a:gd name="connsiteX5" fmla="*/ 1669613 w 2532530"/>
              <a:gd name="connsiteY5" fmla="*/ 2418388 h 2496687"/>
              <a:gd name="connsiteX6" fmla="*/ 1050747 w 2532530"/>
              <a:gd name="connsiteY6" fmla="*/ 1492493 h 2496687"/>
              <a:gd name="connsiteX7" fmla="*/ 117553 w 2532530"/>
              <a:gd name="connsiteY7" fmla="*/ 874797 h 2496687"/>
              <a:gd name="connsiteX8" fmla="*/ 0 w 2532530"/>
              <a:gd name="connsiteY8" fmla="*/ 835076 h 2496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32530" h="2496687">
                <a:moveTo>
                  <a:pt x="0" y="835076"/>
                </a:moveTo>
                <a:lnTo>
                  <a:pt x="53578" y="829847"/>
                </a:lnTo>
                <a:cubicBezTo>
                  <a:pt x="1573460" y="643204"/>
                  <a:pt x="2532530" y="0"/>
                  <a:pt x="2532530" y="0"/>
                </a:cubicBezTo>
                <a:cubicBezTo>
                  <a:pt x="2532530" y="0"/>
                  <a:pt x="1888815" y="954961"/>
                  <a:pt x="1699439" y="2465750"/>
                </a:cubicBezTo>
                <a:lnTo>
                  <a:pt x="1696344" y="2496687"/>
                </a:lnTo>
                <a:lnTo>
                  <a:pt x="1669613" y="2418388"/>
                </a:lnTo>
                <a:cubicBezTo>
                  <a:pt x="1542390" y="2093571"/>
                  <a:pt x="1334719" y="1773778"/>
                  <a:pt x="1050747" y="1492493"/>
                </a:cubicBezTo>
                <a:cubicBezTo>
                  <a:pt x="766774" y="1208530"/>
                  <a:pt x="444652" y="1001584"/>
                  <a:pt x="117553" y="874797"/>
                </a:cubicBezTo>
                <a:lnTo>
                  <a:pt x="0" y="835076"/>
                </a:lnTo>
                <a:close/>
              </a:path>
            </a:pathLst>
          </a:custGeom>
          <a:noFill/>
          <a:ln w="9525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15" name="Forme libre 14">
            <a:extLst>
              <a:ext uri="{FF2B5EF4-FFF2-40B4-BE49-F238E27FC236}">
                <a16:creationId xmlns:a16="http://schemas.microsoft.com/office/drawing/2014/main" xmlns="" id="{676ACECD-03F9-204F-AB30-B1FC707A9CB9}"/>
              </a:ext>
            </a:extLst>
          </p:cNvPr>
          <p:cNvSpPr/>
          <p:nvPr/>
        </p:nvSpPr>
        <p:spPr>
          <a:xfrm>
            <a:off x="1543" y="0"/>
            <a:ext cx="3351596" cy="3320692"/>
          </a:xfrm>
          <a:custGeom>
            <a:avLst/>
            <a:gdLst>
              <a:gd name="connsiteX0" fmla="*/ 2821789 w 3351596"/>
              <a:gd name="connsiteY0" fmla="*/ 0 h 3320692"/>
              <a:gd name="connsiteX1" fmla="*/ 3351596 w 3351596"/>
              <a:gd name="connsiteY1" fmla="*/ 0 h 3320692"/>
              <a:gd name="connsiteX2" fmla="*/ 3340378 w 3351596"/>
              <a:gd name="connsiteY2" fmla="*/ 26823 h 3320692"/>
              <a:gd name="connsiteX3" fmla="*/ 2246941 w 3351596"/>
              <a:gd name="connsiteY3" fmla="*/ 1694581 h 3320692"/>
              <a:gd name="connsiteX4" fmla="*/ 171638 w 3351596"/>
              <a:gd name="connsiteY4" fmla="*/ 3251457 h 3320692"/>
              <a:gd name="connsiteX5" fmla="*/ 0 w 3351596"/>
              <a:gd name="connsiteY5" fmla="*/ 3320692 h 3320692"/>
              <a:gd name="connsiteX6" fmla="*/ 0 w 3351596"/>
              <a:gd name="connsiteY6" fmla="*/ 2804395 h 3320692"/>
              <a:gd name="connsiteX7" fmla="*/ 35329 w 3351596"/>
              <a:gd name="connsiteY7" fmla="*/ 2787344 h 3320692"/>
              <a:gd name="connsiteX8" fmla="*/ 1889532 w 3351596"/>
              <a:gd name="connsiteY8" fmla="*/ 1337176 h 3320692"/>
              <a:gd name="connsiteX9" fmla="*/ 2814337 w 3351596"/>
              <a:gd name="connsiteY9" fmla="*/ 14870 h 3320692"/>
              <a:gd name="connsiteX10" fmla="*/ 2821789 w 3351596"/>
              <a:gd name="connsiteY10" fmla="*/ 0 h 3320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51596" h="3320692">
                <a:moveTo>
                  <a:pt x="2821789" y="0"/>
                </a:moveTo>
                <a:lnTo>
                  <a:pt x="3351596" y="0"/>
                </a:lnTo>
                <a:lnTo>
                  <a:pt x="3340378" y="26823"/>
                </a:lnTo>
                <a:cubicBezTo>
                  <a:pt x="3080263" y="605354"/>
                  <a:pt x="2715348" y="1172180"/>
                  <a:pt x="2246941" y="1694581"/>
                </a:cubicBezTo>
                <a:cubicBezTo>
                  <a:pt x="1628629" y="2390774"/>
                  <a:pt x="911074" y="2914362"/>
                  <a:pt x="171638" y="3251457"/>
                </a:cubicBezTo>
                <a:lnTo>
                  <a:pt x="0" y="3320692"/>
                </a:lnTo>
                <a:lnTo>
                  <a:pt x="0" y="2804395"/>
                </a:lnTo>
                <a:lnTo>
                  <a:pt x="35329" y="2787344"/>
                </a:lnTo>
                <a:cubicBezTo>
                  <a:pt x="696185" y="2450514"/>
                  <a:pt x="1333054" y="1963750"/>
                  <a:pt x="1889532" y="1337176"/>
                </a:cubicBezTo>
                <a:cubicBezTo>
                  <a:pt x="2264260" y="919256"/>
                  <a:pt x="2572751" y="472903"/>
                  <a:pt x="2814337" y="14870"/>
                </a:cubicBezTo>
                <a:lnTo>
                  <a:pt x="282178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6" name="Forme libre 15">
            <a:extLst>
              <a:ext uri="{FF2B5EF4-FFF2-40B4-BE49-F238E27FC236}">
                <a16:creationId xmlns:a16="http://schemas.microsoft.com/office/drawing/2014/main" xmlns="" id="{E8356E42-8EC3-BD41-99C7-E78096E3C584}"/>
              </a:ext>
            </a:extLst>
          </p:cNvPr>
          <p:cNvSpPr/>
          <p:nvPr/>
        </p:nvSpPr>
        <p:spPr>
          <a:xfrm>
            <a:off x="-119416" y="0"/>
            <a:ext cx="7430073" cy="6134335"/>
          </a:xfrm>
          <a:custGeom>
            <a:avLst/>
            <a:gdLst>
              <a:gd name="connsiteX0" fmla="*/ 4810521 w 7430073"/>
              <a:gd name="connsiteY0" fmla="*/ 0 h 6134335"/>
              <a:gd name="connsiteX1" fmla="*/ 5109514 w 7430073"/>
              <a:gd name="connsiteY1" fmla="*/ 0 h 6134335"/>
              <a:gd name="connsiteX2" fmla="*/ 5122387 w 7430073"/>
              <a:gd name="connsiteY2" fmla="*/ 91762 h 6134335"/>
              <a:gd name="connsiteX3" fmla="*/ 7430073 w 7430073"/>
              <a:gd name="connsiteY3" fmla="*/ 6134335 h 6134335"/>
              <a:gd name="connsiteX4" fmla="*/ 0 w 7430073"/>
              <a:gd name="connsiteY4" fmla="*/ 4478519 h 6134335"/>
              <a:gd name="connsiteX5" fmla="*/ 892233 w 7430073"/>
              <a:gd name="connsiteY5" fmla="*/ 4255927 h 6134335"/>
              <a:gd name="connsiteX6" fmla="*/ 1159154 w 7430073"/>
              <a:gd name="connsiteY6" fmla="*/ 4148258 h 6134335"/>
              <a:gd name="connsiteX7" fmla="*/ 1231509 w 7430073"/>
              <a:gd name="connsiteY7" fmla="*/ 4151537 h 6134335"/>
              <a:gd name="connsiteX8" fmla="*/ 7072666 w 7430073"/>
              <a:gd name="connsiteY8" fmla="*/ 5776932 h 6134335"/>
              <a:gd name="connsiteX9" fmla="*/ 4828224 w 7430073"/>
              <a:gd name="connsiteY9" fmla="*/ 115794 h 6134335"/>
              <a:gd name="connsiteX10" fmla="*/ 4810521 w 7430073"/>
              <a:gd name="connsiteY10" fmla="*/ 0 h 6134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430073" h="6134335">
                <a:moveTo>
                  <a:pt x="4810521" y="0"/>
                </a:moveTo>
                <a:lnTo>
                  <a:pt x="5109514" y="0"/>
                </a:lnTo>
                <a:lnTo>
                  <a:pt x="5122387" y="91762"/>
                </a:lnTo>
                <a:cubicBezTo>
                  <a:pt x="5694768" y="3828679"/>
                  <a:pt x="7430073" y="6134335"/>
                  <a:pt x="7430073" y="6134335"/>
                </a:cubicBezTo>
                <a:cubicBezTo>
                  <a:pt x="7430073" y="6134335"/>
                  <a:pt x="4422194" y="4336676"/>
                  <a:pt x="0" y="4478519"/>
                </a:cubicBezTo>
                <a:cubicBezTo>
                  <a:pt x="295136" y="4435196"/>
                  <a:pt x="594196" y="4360703"/>
                  <a:pt x="892233" y="4255927"/>
                </a:cubicBezTo>
                <a:lnTo>
                  <a:pt x="1159154" y="4148258"/>
                </a:lnTo>
                <a:lnTo>
                  <a:pt x="1231509" y="4151537"/>
                </a:lnTo>
                <a:cubicBezTo>
                  <a:pt x="4769757" y="4400598"/>
                  <a:pt x="7072666" y="5776932"/>
                  <a:pt x="7072666" y="5776932"/>
                </a:cubicBezTo>
                <a:cubicBezTo>
                  <a:pt x="7072666" y="5776932"/>
                  <a:pt x="5454974" y="3627544"/>
                  <a:pt x="4828224" y="115794"/>
                </a:cubicBezTo>
                <a:lnTo>
                  <a:pt x="481052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1" name="Espace réservé du numéro de diapositive 5">
            <a:extLst>
              <a:ext uri="{FF2B5EF4-FFF2-40B4-BE49-F238E27FC236}">
                <a16:creationId xmlns:a16="http://schemas.microsoft.com/office/drawing/2014/main" xmlns="" id="{AA2E593E-2E1E-4400-9EFF-0DF9A7F61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681" y="6396811"/>
            <a:ext cx="3942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61A79FF-7498-B643-AC6C-33F98DEA41A4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1076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D75E06C-EDF1-764F-A110-7D2B0EB26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11E463F6-DAF2-314A-B792-CEED0FA6F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E4958EE0-10C9-0744-A736-CC1935FFB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A79FF-7498-B643-AC6C-33F98DEA41A4}" type="slidenum">
              <a:rPr lang="fr-FR" smtClean="0"/>
              <a:t>‹#›</a:t>
            </a:fld>
            <a:endParaRPr lang="fr-FR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xmlns="" id="{945E5694-FE77-F747-91F1-B2F286E6A22C}"/>
              </a:ext>
            </a:extLst>
          </p:cNvPr>
          <p:cNvCxnSpPr/>
          <p:nvPr/>
        </p:nvCxnSpPr>
        <p:spPr>
          <a:xfrm flipV="1">
            <a:off x="11641667" y="6460797"/>
            <a:ext cx="0" cy="237067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rme libre 7">
            <a:extLst>
              <a:ext uri="{FF2B5EF4-FFF2-40B4-BE49-F238E27FC236}">
                <a16:creationId xmlns:a16="http://schemas.microsoft.com/office/drawing/2014/main" xmlns="" id="{DFAA541A-2FBB-004B-952A-5559E8382C28}"/>
              </a:ext>
            </a:extLst>
          </p:cNvPr>
          <p:cNvSpPr/>
          <p:nvPr/>
        </p:nvSpPr>
        <p:spPr>
          <a:xfrm>
            <a:off x="-108064" y="-91440"/>
            <a:ext cx="535111" cy="894092"/>
          </a:xfrm>
          <a:custGeom>
            <a:avLst/>
            <a:gdLst>
              <a:gd name="connsiteX0" fmla="*/ 0 w 535111"/>
              <a:gd name="connsiteY0" fmla="*/ 0 h 894092"/>
              <a:gd name="connsiteX1" fmla="*/ 535111 w 535111"/>
              <a:gd name="connsiteY1" fmla="*/ 0 h 894092"/>
              <a:gd name="connsiteX2" fmla="*/ 503687 w 535111"/>
              <a:gd name="connsiteY2" fmla="*/ 45293 h 894092"/>
              <a:gd name="connsiteX3" fmla="*/ 92073 w 535111"/>
              <a:gd name="connsiteY3" fmla="*/ 721134 h 894092"/>
              <a:gd name="connsiteX4" fmla="*/ 0 w 535111"/>
              <a:gd name="connsiteY4" fmla="*/ 894092 h 894092"/>
              <a:gd name="connsiteX5" fmla="*/ 0 w 535111"/>
              <a:gd name="connsiteY5" fmla="*/ 0 h 894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111" h="894092">
                <a:moveTo>
                  <a:pt x="0" y="0"/>
                </a:moveTo>
                <a:lnTo>
                  <a:pt x="535111" y="0"/>
                </a:lnTo>
                <a:lnTo>
                  <a:pt x="503687" y="45293"/>
                </a:lnTo>
                <a:cubicBezTo>
                  <a:pt x="337319" y="293652"/>
                  <a:pt x="201166" y="522476"/>
                  <a:pt x="92073" y="721134"/>
                </a:cubicBezTo>
                <a:lnTo>
                  <a:pt x="0" y="894092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" name="Forme libre 8">
            <a:extLst>
              <a:ext uri="{FF2B5EF4-FFF2-40B4-BE49-F238E27FC236}">
                <a16:creationId xmlns:a16="http://schemas.microsoft.com/office/drawing/2014/main" xmlns="" id="{F4FA8ED8-9CC1-7C4D-9731-C4C237F5238B}"/>
              </a:ext>
            </a:extLst>
          </p:cNvPr>
          <p:cNvSpPr/>
          <p:nvPr/>
        </p:nvSpPr>
        <p:spPr>
          <a:xfrm>
            <a:off x="-108064" y="-91440"/>
            <a:ext cx="990811" cy="1415096"/>
          </a:xfrm>
          <a:custGeom>
            <a:avLst/>
            <a:gdLst>
              <a:gd name="connsiteX0" fmla="*/ 804484 w 990811"/>
              <a:gd name="connsiteY0" fmla="*/ 0 h 1415096"/>
              <a:gd name="connsiteX1" fmla="*/ 990811 w 990811"/>
              <a:gd name="connsiteY1" fmla="*/ 0 h 1415096"/>
              <a:gd name="connsiteX2" fmla="*/ 847269 w 990811"/>
              <a:gd name="connsiteY2" fmla="*/ 170821 h 1415096"/>
              <a:gd name="connsiteX3" fmla="*/ 57497 w 990811"/>
              <a:gd name="connsiteY3" fmla="*/ 1313341 h 1415096"/>
              <a:gd name="connsiteX4" fmla="*/ 0 w 990811"/>
              <a:gd name="connsiteY4" fmla="*/ 1415096 h 1415096"/>
              <a:gd name="connsiteX5" fmla="*/ 0 w 990811"/>
              <a:gd name="connsiteY5" fmla="*/ 1220605 h 1415096"/>
              <a:gd name="connsiteX6" fmla="*/ 2432 w 990811"/>
              <a:gd name="connsiteY6" fmla="*/ 1216036 h 1415096"/>
              <a:gd name="connsiteX7" fmla="*/ 788004 w 990811"/>
              <a:gd name="connsiteY7" fmla="*/ 20581 h 1415096"/>
              <a:gd name="connsiteX8" fmla="*/ 804484 w 990811"/>
              <a:gd name="connsiteY8" fmla="*/ 0 h 1415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90811" h="1415096">
                <a:moveTo>
                  <a:pt x="804484" y="0"/>
                </a:moveTo>
                <a:lnTo>
                  <a:pt x="990811" y="0"/>
                </a:lnTo>
                <a:lnTo>
                  <a:pt x="847269" y="170821"/>
                </a:lnTo>
                <a:cubicBezTo>
                  <a:pt x="511293" y="588401"/>
                  <a:pt x="251758" y="981780"/>
                  <a:pt x="57497" y="1313341"/>
                </a:cubicBezTo>
                <a:lnTo>
                  <a:pt x="0" y="1415096"/>
                </a:lnTo>
                <a:lnTo>
                  <a:pt x="0" y="1220605"/>
                </a:lnTo>
                <a:lnTo>
                  <a:pt x="2432" y="1216036"/>
                </a:lnTo>
                <a:cubicBezTo>
                  <a:pt x="184254" y="884940"/>
                  <a:pt x="441241" y="470049"/>
                  <a:pt x="788004" y="20581"/>
                </a:cubicBezTo>
                <a:lnTo>
                  <a:pt x="804484" y="0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6499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rtie 1 - 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EDC60F2-8C76-7647-B254-3C113689CDDC}"/>
              </a:ext>
            </a:extLst>
          </p:cNvPr>
          <p:cNvSpPr/>
          <p:nvPr/>
        </p:nvSpPr>
        <p:spPr>
          <a:xfrm>
            <a:off x="-1" y="1"/>
            <a:ext cx="12192001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xmlns="" id="{6BADA625-CFA9-F74E-8908-9185332BB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3250" y="1178011"/>
            <a:ext cx="5309765" cy="2402494"/>
          </a:xfrm>
        </p:spPr>
        <p:txBody>
          <a:bodyPr anchor="b">
            <a:normAutofit/>
          </a:bodyPr>
          <a:lstStyle>
            <a:lvl1pPr algn="l">
              <a:defRPr sz="50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xmlns="" id="{44B7DFD2-34BE-404A-BD9A-5087AFC0B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4584" y="3787848"/>
            <a:ext cx="4448432" cy="1540493"/>
          </a:xfrm>
        </p:spPr>
        <p:txBody>
          <a:bodyPr>
            <a:normAutofit/>
          </a:bodyPr>
          <a:lstStyle>
            <a:lvl1pPr marL="285750" indent="-285750" algn="l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Char char="•"/>
              <a:defRPr sz="18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28" name="Espace réservé du texte 27">
            <a:extLst>
              <a:ext uri="{FF2B5EF4-FFF2-40B4-BE49-F238E27FC236}">
                <a16:creationId xmlns:a16="http://schemas.microsoft.com/office/drawing/2014/main" xmlns="" id="{A9DD94B7-18A8-6945-8CCB-77CF79CDC07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64720" y="1115680"/>
            <a:ext cx="1603323" cy="3154710"/>
          </a:xfrm>
        </p:spPr>
        <p:txBody>
          <a:bodyPr wrap="none" anchor="ctr" anchorCtr="0">
            <a:spAutoFit/>
          </a:bodyPr>
          <a:lstStyle>
            <a:lvl1pPr algn="ctr">
              <a:defRPr sz="19900" b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1</a:t>
            </a:r>
          </a:p>
        </p:txBody>
      </p:sp>
      <p:sp>
        <p:nvSpPr>
          <p:cNvPr id="39" name="Forme libre 38">
            <a:extLst>
              <a:ext uri="{FF2B5EF4-FFF2-40B4-BE49-F238E27FC236}">
                <a16:creationId xmlns:a16="http://schemas.microsoft.com/office/drawing/2014/main" xmlns="" id="{86660DB4-22EF-FA41-BB18-20297F1DBAD6}"/>
              </a:ext>
            </a:extLst>
          </p:cNvPr>
          <p:cNvSpPr>
            <a:spLocks/>
          </p:cNvSpPr>
          <p:nvPr/>
        </p:nvSpPr>
        <p:spPr bwMode="auto">
          <a:xfrm rot="5212905">
            <a:off x="349185" y="-480061"/>
            <a:ext cx="5899659" cy="5816161"/>
          </a:xfrm>
          <a:custGeom>
            <a:avLst/>
            <a:gdLst>
              <a:gd name="connsiteX0" fmla="*/ 0 w 2532530"/>
              <a:gd name="connsiteY0" fmla="*/ 835076 h 2496687"/>
              <a:gd name="connsiteX1" fmla="*/ 53578 w 2532530"/>
              <a:gd name="connsiteY1" fmla="*/ 829847 h 2496687"/>
              <a:gd name="connsiteX2" fmla="*/ 2532530 w 2532530"/>
              <a:gd name="connsiteY2" fmla="*/ 0 h 2496687"/>
              <a:gd name="connsiteX3" fmla="*/ 1699439 w 2532530"/>
              <a:gd name="connsiteY3" fmla="*/ 2465750 h 2496687"/>
              <a:gd name="connsiteX4" fmla="*/ 1696344 w 2532530"/>
              <a:gd name="connsiteY4" fmla="*/ 2496687 h 2496687"/>
              <a:gd name="connsiteX5" fmla="*/ 1669613 w 2532530"/>
              <a:gd name="connsiteY5" fmla="*/ 2418388 h 2496687"/>
              <a:gd name="connsiteX6" fmla="*/ 1050747 w 2532530"/>
              <a:gd name="connsiteY6" fmla="*/ 1492493 h 2496687"/>
              <a:gd name="connsiteX7" fmla="*/ 117553 w 2532530"/>
              <a:gd name="connsiteY7" fmla="*/ 874797 h 2496687"/>
              <a:gd name="connsiteX8" fmla="*/ 0 w 2532530"/>
              <a:gd name="connsiteY8" fmla="*/ 835076 h 2496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32530" h="2496687">
                <a:moveTo>
                  <a:pt x="0" y="835076"/>
                </a:moveTo>
                <a:lnTo>
                  <a:pt x="53578" y="829847"/>
                </a:lnTo>
                <a:cubicBezTo>
                  <a:pt x="1573460" y="643204"/>
                  <a:pt x="2532530" y="0"/>
                  <a:pt x="2532530" y="0"/>
                </a:cubicBezTo>
                <a:cubicBezTo>
                  <a:pt x="2532530" y="0"/>
                  <a:pt x="1888815" y="954961"/>
                  <a:pt x="1699439" y="2465750"/>
                </a:cubicBezTo>
                <a:lnTo>
                  <a:pt x="1696344" y="2496687"/>
                </a:lnTo>
                <a:lnTo>
                  <a:pt x="1669613" y="2418388"/>
                </a:lnTo>
                <a:cubicBezTo>
                  <a:pt x="1542390" y="2093571"/>
                  <a:pt x="1334719" y="1773778"/>
                  <a:pt x="1050747" y="1492493"/>
                </a:cubicBezTo>
                <a:cubicBezTo>
                  <a:pt x="766774" y="1208530"/>
                  <a:pt x="444652" y="1001584"/>
                  <a:pt x="117553" y="874797"/>
                </a:cubicBezTo>
                <a:lnTo>
                  <a:pt x="0" y="835076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45" name="Forme libre 44">
            <a:extLst>
              <a:ext uri="{FF2B5EF4-FFF2-40B4-BE49-F238E27FC236}">
                <a16:creationId xmlns:a16="http://schemas.microsoft.com/office/drawing/2014/main" xmlns="" id="{B3DC52DD-AE24-2F49-94C1-9D5E7EF706B0}"/>
              </a:ext>
            </a:extLst>
          </p:cNvPr>
          <p:cNvSpPr/>
          <p:nvPr/>
        </p:nvSpPr>
        <p:spPr>
          <a:xfrm>
            <a:off x="1543" y="0"/>
            <a:ext cx="3351596" cy="3320692"/>
          </a:xfrm>
          <a:custGeom>
            <a:avLst/>
            <a:gdLst>
              <a:gd name="connsiteX0" fmla="*/ 2821789 w 3351596"/>
              <a:gd name="connsiteY0" fmla="*/ 0 h 3320692"/>
              <a:gd name="connsiteX1" fmla="*/ 3351596 w 3351596"/>
              <a:gd name="connsiteY1" fmla="*/ 0 h 3320692"/>
              <a:gd name="connsiteX2" fmla="*/ 3340378 w 3351596"/>
              <a:gd name="connsiteY2" fmla="*/ 26823 h 3320692"/>
              <a:gd name="connsiteX3" fmla="*/ 2246941 w 3351596"/>
              <a:gd name="connsiteY3" fmla="*/ 1694581 h 3320692"/>
              <a:gd name="connsiteX4" fmla="*/ 171638 w 3351596"/>
              <a:gd name="connsiteY4" fmla="*/ 3251457 h 3320692"/>
              <a:gd name="connsiteX5" fmla="*/ 0 w 3351596"/>
              <a:gd name="connsiteY5" fmla="*/ 3320692 h 3320692"/>
              <a:gd name="connsiteX6" fmla="*/ 0 w 3351596"/>
              <a:gd name="connsiteY6" fmla="*/ 2804395 h 3320692"/>
              <a:gd name="connsiteX7" fmla="*/ 35329 w 3351596"/>
              <a:gd name="connsiteY7" fmla="*/ 2787344 h 3320692"/>
              <a:gd name="connsiteX8" fmla="*/ 1889532 w 3351596"/>
              <a:gd name="connsiteY8" fmla="*/ 1337176 h 3320692"/>
              <a:gd name="connsiteX9" fmla="*/ 2814337 w 3351596"/>
              <a:gd name="connsiteY9" fmla="*/ 14870 h 3320692"/>
              <a:gd name="connsiteX10" fmla="*/ 2821789 w 3351596"/>
              <a:gd name="connsiteY10" fmla="*/ 0 h 3320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51596" h="3320692">
                <a:moveTo>
                  <a:pt x="2821789" y="0"/>
                </a:moveTo>
                <a:lnTo>
                  <a:pt x="3351596" y="0"/>
                </a:lnTo>
                <a:lnTo>
                  <a:pt x="3340378" y="26823"/>
                </a:lnTo>
                <a:cubicBezTo>
                  <a:pt x="3080263" y="605354"/>
                  <a:pt x="2715348" y="1172180"/>
                  <a:pt x="2246941" y="1694581"/>
                </a:cubicBezTo>
                <a:cubicBezTo>
                  <a:pt x="1628629" y="2390774"/>
                  <a:pt x="911074" y="2914362"/>
                  <a:pt x="171638" y="3251457"/>
                </a:cubicBezTo>
                <a:lnTo>
                  <a:pt x="0" y="3320692"/>
                </a:lnTo>
                <a:lnTo>
                  <a:pt x="0" y="2804395"/>
                </a:lnTo>
                <a:lnTo>
                  <a:pt x="35329" y="2787344"/>
                </a:lnTo>
                <a:cubicBezTo>
                  <a:pt x="696185" y="2450514"/>
                  <a:pt x="1333054" y="1963750"/>
                  <a:pt x="1889532" y="1337176"/>
                </a:cubicBezTo>
                <a:cubicBezTo>
                  <a:pt x="2264260" y="919256"/>
                  <a:pt x="2572751" y="472903"/>
                  <a:pt x="2814337" y="14870"/>
                </a:cubicBezTo>
                <a:lnTo>
                  <a:pt x="282178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0" name="Forme libre 49">
            <a:extLst>
              <a:ext uri="{FF2B5EF4-FFF2-40B4-BE49-F238E27FC236}">
                <a16:creationId xmlns:a16="http://schemas.microsoft.com/office/drawing/2014/main" xmlns="" id="{02052C5F-6BD8-1D47-A7F1-8043F7BD50A1}"/>
              </a:ext>
            </a:extLst>
          </p:cNvPr>
          <p:cNvSpPr/>
          <p:nvPr/>
        </p:nvSpPr>
        <p:spPr>
          <a:xfrm>
            <a:off x="-119416" y="0"/>
            <a:ext cx="7430073" cy="6134335"/>
          </a:xfrm>
          <a:custGeom>
            <a:avLst/>
            <a:gdLst>
              <a:gd name="connsiteX0" fmla="*/ 4810521 w 7430073"/>
              <a:gd name="connsiteY0" fmla="*/ 0 h 6134335"/>
              <a:gd name="connsiteX1" fmla="*/ 5109514 w 7430073"/>
              <a:gd name="connsiteY1" fmla="*/ 0 h 6134335"/>
              <a:gd name="connsiteX2" fmla="*/ 5122387 w 7430073"/>
              <a:gd name="connsiteY2" fmla="*/ 91762 h 6134335"/>
              <a:gd name="connsiteX3" fmla="*/ 7430073 w 7430073"/>
              <a:gd name="connsiteY3" fmla="*/ 6134335 h 6134335"/>
              <a:gd name="connsiteX4" fmla="*/ 0 w 7430073"/>
              <a:gd name="connsiteY4" fmla="*/ 4478519 h 6134335"/>
              <a:gd name="connsiteX5" fmla="*/ 892233 w 7430073"/>
              <a:gd name="connsiteY5" fmla="*/ 4255927 h 6134335"/>
              <a:gd name="connsiteX6" fmla="*/ 1159154 w 7430073"/>
              <a:gd name="connsiteY6" fmla="*/ 4148258 h 6134335"/>
              <a:gd name="connsiteX7" fmla="*/ 1231509 w 7430073"/>
              <a:gd name="connsiteY7" fmla="*/ 4151537 h 6134335"/>
              <a:gd name="connsiteX8" fmla="*/ 7072666 w 7430073"/>
              <a:gd name="connsiteY8" fmla="*/ 5776932 h 6134335"/>
              <a:gd name="connsiteX9" fmla="*/ 4828224 w 7430073"/>
              <a:gd name="connsiteY9" fmla="*/ 115794 h 6134335"/>
              <a:gd name="connsiteX10" fmla="*/ 4810521 w 7430073"/>
              <a:gd name="connsiteY10" fmla="*/ 0 h 6134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430073" h="6134335">
                <a:moveTo>
                  <a:pt x="4810521" y="0"/>
                </a:moveTo>
                <a:lnTo>
                  <a:pt x="5109514" y="0"/>
                </a:lnTo>
                <a:lnTo>
                  <a:pt x="5122387" y="91762"/>
                </a:lnTo>
                <a:cubicBezTo>
                  <a:pt x="5694768" y="3828679"/>
                  <a:pt x="7430073" y="6134335"/>
                  <a:pt x="7430073" y="6134335"/>
                </a:cubicBezTo>
                <a:cubicBezTo>
                  <a:pt x="7430073" y="6134335"/>
                  <a:pt x="4422194" y="4336676"/>
                  <a:pt x="0" y="4478519"/>
                </a:cubicBezTo>
                <a:cubicBezTo>
                  <a:pt x="295136" y="4435196"/>
                  <a:pt x="594196" y="4360703"/>
                  <a:pt x="892233" y="4255927"/>
                </a:cubicBezTo>
                <a:lnTo>
                  <a:pt x="1159154" y="4148258"/>
                </a:lnTo>
                <a:lnTo>
                  <a:pt x="1231509" y="4151537"/>
                </a:lnTo>
                <a:cubicBezTo>
                  <a:pt x="4769757" y="4400598"/>
                  <a:pt x="7072666" y="5776932"/>
                  <a:pt x="7072666" y="5776932"/>
                </a:cubicBezTo>
                <a:cubicBezTo>
                  <a:pt x="7072666" y="5776932"/>
                  <a:pt x="5454974" y="3627544"/>
                  <a:pt x="4828224" y="115794"/>
                </a:cubicBezTo>
                <a:lnTo>
                  <a:pt x="481052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9870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1CB780E-8323-E34E-B96F-31EF1BC263DB}"/>
              </a:ext>
            </a:extLst>
          </p:cNvPr>
          <p:cNvSpPr/>
          <p:nvPr/>
        </p:nvSpPr>
        <p:spPr>
          <a:xfrm>
            <a:off x="-1" y="1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" panose="020B0604020202020204" pitchFamily="34" charset="0"/>
              </a:rPr>
              <a:t> 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xmlns="" id="{9DE937B8-FA52-7A43-9651-1C13AE9D0711}"/>
              </a:ext>
            </a:extLst>
          </p:cNvPr>
          <p:cNvGrpSpPr/>
          <p:nvPr/>
        </p:nvGrpSpPr>
        <p:grpSpPr>
          <a:xfrm>
            <a:off x="-36575" y="-32321"/>
            <a:ext cx="7557493" cy="6917752"/>
            <a:chOff x="-36575" y="-32321"/>
            <a:chExt cx="7557493" cy="6917752"/>
          </a:xfrm>
        </p:grpSpPr>
        <p:sp>
          <p:nvSpPr>
            <p:cNvPr id="6" name="Forme libre 5">
              <a:extLst>
                <a:ext uri="{FF2B5EF4-FFF2-40B4-BE49-F238E27FC236}">
                  <a16:creationId xmlns:a16="http://schemas.microsoft.com/office/drawing/2014/main" xmlns="" id="{F12BE8F3-AC5A-A84B-9C07-FB0E5BFFB940}"/>
                </a:ext>
              </a:extLst>
            </p:cNvPr>
            <p:cNvSpPr>
              <a:spLocks/>
            </p:cNvSpPr>
            <p:nvPr/>
          </p:nvSpPr>
          <p:spPr bwMode="auto">
            <a:xfrm rot="21412905">
              <a:off x="599092" y="70750"/>
              <a:ext cx="5737201" cy="1296816"/>
            </a:xfrm>
            <a:custGeom>
              <a:avLst/>
              <a:gdLst>
                <a:gd name="connsiteX0" fmla="*/ 5363556 w 5737201"/>
                <a:gd name="connsiteY0" fmla="*/ 0 h 1296816"/>
                <a:gd name="connsiteX1" fmla="*/ 5737201 w 5737201"/>
                <a:gd name="connsiteY1" fmla="*/ 20355 h 1296816"/>
                <a:gd name="connsiteX2" fmla="*/ 5616045 w 5737201"/>
                <a:gd name="connsiteY2" fmla="*/ 75290 h 1296816"/>
                <a:gd name="connsiteX3" fmla="*/ 1218384 w 5737201"/>
                <a:gd name="connsiteY3" fmla="*/ 1284635 h 1296816"/>
                <a:gd name="connsiteX4" fmla="*/ 1093571 w 5737201"/>
                <a:gd name="connsiteY4" fmla="*/ 1296816 h 1296816"/>
                <a:gd name="connsiteX5" fmla="*/ 909445 w 5737201"/>
                <a:gd name="connsiteY5" fmla="*/ 1234601 h 1296816"/>
                <a:gd name="connsiteX6" fmla="*/ 0 w 5737201"/>
                <a:gd name="connsiteY6" fmla="*/ 1060956 h 1296816"/>
                <a:gd name="connsiteX7" fmla="*/ 5354050 w 5737201"/>
                <a:gd name="connsiteY7" fmla="*/ 3793 h 1296816"/>
                <a:gd name="connsiteX8" fmla="*/ 5363556 w 5737201"/>
                <a:gd name="connsiteY8" fmla="*/ 0 h 1296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37201" h="1296816">
                  <a:moveTo>
                    <a:pt x="5363556" y="0"/>
                  </a:moveTo>
                  <a:lnTo>
                    <a:pt x="5737201" y="20355"/>
                  </a:lnTo>
                  <a:lnTo>
                    <a:pt x="5616045" y="75290"/>
                  </a:lnTo>
                  <a:cubicBezTo>
                    <a:pt x="4611605" y="522495"/>
                    <a:pt x="3099351" y="1053651"/>
                    <a:pt x="1218384" y="1284635"/>
                  </a:cubicBezTo>
                  <a:lnTo>
                    <a:pt x="1093571" y="1296816"/>
                  </a:lnTo>
                  <a:lnTo>
                    <a:pt x="909445" y="1234601"/>
                  </a:lnTo>
                  <a:cubicBezTo>
                    <a:pt x="604032" y="1146453"/>
                    <a:pt x="299234" y="1088415"/>
                    <a:pt x="0" y="1060956"/>
                  </a:cubicBezTo>
                  <a:cubicBezTo>
                    <a:pt x="2225703" y="1016024"/>
                    <a:pt x="4068089" y="504292"/>
                    <a:pt x="5354050" y="3793"/>
                  </a:cubicBezTo>
                  <a:lnTo>
                    <a:pt x="536355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fr-FR" dirty="0">
                <a:latin typeface="Arial" panose="020B0604020202020204" pitchFamily="34" charset="0"/>
              </a:endParaRPr>
            </a:p>
          </p:txBody>
        </p:sp>
        <p:sp>
          <p:nvSpPr>
            <p:cNvPr id="7" name="Forme libre 6">
              <a:extLst>
                <a:ext uri="{FF2B5EF4-FFF2-40B4-BE49-F238E27FC236}">
                  <a16:creationId xmlns:a16="http://schemas.microsoft.com/office/drawing/2014/main" xmlns="" id="{AC34752B-9604-7A41-83A0-617AC323E63F}"/>
                </a:ext>
              </a:extLst>
            </p:cNvPr>
            <p:cNvSpPr>
              <a:spLocks/>
            </p:cNvSpPr>
            <p:nvPr/>
          </p:nvSpPr>
          <p:spPr bwMode="auto">
            <a:xfrm rot="21412905">
              <a:off x="1220649" y="82793"/>
              <a:ext cx="5810464" cy="5681616"/>
            </a:xfrm>
            <a:custGeom>
              <a:avLst/>
              <a:gdLst>
                <a:gd name="connsiteX0" fmla="*/ 5681263 w 5810464"/>
                <a:gd name="connsiteY0" fmla="*/ 0 h 5681616"/>
                <a:gd name="connsiteX1" fmla="*/ 5810464 w 5810464"/>
                <a:gd name="connsiteY1" fmla="*/ 7038 h 5681616"/>
                <a:gd name="connsiteX2" fmla="*/ 5799585 w 5810464"/>
                <a:gd name="connsiteY2" fmla="*/ 24845 h 5681616"/>
                <a:gd name="connsiteX3" fmla="*/ 3958931 w 5810464"/>
                <a:gd name="connsiteY3" fmla="*/ 5609547 h 5681616"/>
                <a:gd name="connsiteX4" fmla="*/ 3951721 w 5810464"/>
                <a:gd name="connsiteY4" fmla="*/ 5681616 h 5681616"/>
                <a:gd name="connsiteX5" fmla="*/ 3889450 w 5810464"/>
                <a:gd name="connsiteY5" fmla="*/ 5499215 h 5681616"/>
                <a:gd name="connsiteX6" fmla="*/ 2447769 w 5810464"/>
                <a:gd name="connsiteY6" fmla="*/ 3342294 h 5681616"/>
                <a:gd name="connsiteX7" fmla="*/ 273846 w 5810464"/>
                <a:gd name="connsiteY7" fmla="*/ 1903339 h 5681616"/>
                <a:gd name="connsiteX8" fmla="*/ 0 w 5810464"/>
                <a:gd name="connsiteY8" fmla="*/ 1810808 h 5681616"/>
                <a:gd name="connsiteX9" fmla="*/ 124813 w 5810464"/>
                <a:gd name="connsiteY9" fmla="*/ 1798626 h 5681616"/>
                <a:gd name="connsiteX10" fmla="*/ 5670136 w 5810464"/>
                <a:gd name="connsiteY10" fmla="*/ 6598 h 5681616"/>
                <a:gd name="connsiteX11" fmla="*/ 5681263 w 5810464"/>
                <a:gd name="connsiteY11" fmla="*/ 0 h 5681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10464" h="5681616">
                  <a:moveTo>
                    <a:pt x="5681263" y="0"/>
                  </a:moveTo>
                  <a:lnTo>
                    <a:pt x="5810464" y="7038"/>
                  </a:lnTo>
                  <a:lnTo>
                    <a:pt x="5799585" y="24845"/>
                  </a:lnTo>
                  <a:cubicBezTo>
                    <a:pt x="5456884" y="592264"/>
                    <a:pt x="4331160" y="2640001"/>
                    <a:pt x="3958931" y="5609547"/>
                  </a:cubicBezTo>
                  <a:lnTo>
                    <a:pt x="3951721" y="5681616"/>
                  </a:lnTo>
                  <a:lnTo>
                    <a:pt x="3889450" y="5499215"/>
                  </a:lnTo>
                  <a:cubicBezTo>
                    <a:pt x="3593077" y="4742537"/>
                    <a:pt x="3109297" y="3997563"/>
                    <a:pt x="2447769" y="3342294"/>
                  </a:cubicBezTo>
                  <a:cubicBezTo>
                    <a:pt x="1786239" y="2680788"/>
                    <a:pt x="1035839" y="2198697"/>
                    <a:pt x="273846" y="1903339"/>
                  </a:cubicBezTo>
                  <a:lnTo>
                    <a:pt x="0" y="1810808"/>
                  </a:lnTo>
                  <a:lnTo>
                    <a:pt x="124813" y="1798626"/>
                  </a:lnTo>
                  <a:cubicBezTo>
                    <a:pt x="3001585" y="1445355"/>
                    <a:pt x="5015903" y="389954"/>
                    <a:pt x="5670136" y="6598"/>
                  </a:cubicBezTo>
                  <a:lnTo>
                    <a:pt x="5681263" y="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fr-FR" dirty="0">
                <a:latin typeface="Arial" panose="020B0604020202020204" pitchFamily="34" charset="0"/>
              </a:endParaRPr>
            </a:p>
          </p:txBody>
        </p:sp>
        <p:sp>
          <p:nvSpPr>
            <p:cNvPr id="8" name="Forme libre 7">
              <a:extLst>
                <a:ext uri="{FF2B5EF4-FFF2-40B4-BE49-F238E27FC236}">
                  <a16:creationId xmlns:a16="http://schemas.microsoft.com/office/drawing/2014/main" xmlns="" id="{88BCB724-37B8-4945-B372-241900F0838F}"/>
                </a:ext>
              </a:extLst>
            </p:cNvPr>
            <p:cNvSpPr>
              <a:spLocks/>
            </p:cNvSpPr>
            <p:nvPr/>
          </p:nvSpPr>
          <p:spPr bwMode="auto">
            <a:xfrm rot="21412905">
              <a:off x="5778929" y="-32321"/>
              <a:ext cx="1741989" cy="6276530"/>
            </a:xfrm>
            <a:custGeom>
              <a:avLst/>
              <a:gdLst>
                <a:gd name="connsiteX0" fmla="*/ 1538917 w 1741989"/>
                <a:gd name="connsiteY0" fmla="*/ 0 h 6276530"/>
                <a:gd name="connsiteX1" fmla="*/ 1741989 w 1741989"/>
                <a:gd name="connsiteY1" fmla="*/ 11063 h 6276530"/>
                <a:gd name="connsiteX2" fmla="*/ 1699320 w 1741989"/>
                <a:gd name="connsiteY2" fmla="*/ 100155 h 6276530"/>
                <a:gd name="connsiteX3" fmla="*/ 266718 w 1741989"/>
                <a:gd name="connsiteY3" fmla="*/ 6276530 h 6276530"/>
                <a:gd name="connsiteX4" fmla="*/ 92990 w 1741989"/>
                <a:gd name="connsiteY4" fmla="*/ 5373510 h 6276530"/>
                <a:gd name="connsiteX5" fmla="*/ 0 w 1741989"/>
                <a:gd name="connsiteY5" fmla="*/ 5101127 h 6276530"/>
                <a:gd name="connsiteX6" fmla="*/ 7210 w 1741989"/>
                <a:gd name="connsiteY6" fmla="*/ 5029058 h 6276530"/>
                <a:gd name="connsiteX7" fmla="*/ 1520256 w 1741989"/>
                <a:gd name="connsiteY7" fmla="*/ 35813 h 6276530"/>
                <a:gd name="connsiteX8" fmla="*/ 1538917 w 1741989"/>
                <a:gd name="connsiteY8" fmla="*/ 0 h 6276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41989" h="6276530">
                  <a:moveTo>
                    <a:pt x="1538917" y="0"/>
                  </a:moveTo>
                  <a:lnTo>
                    <a:pt x="1741989" y="11063"/>
                  </a:lnTo>
                  <a:lnTo>
                    <a:pt x="1699320" y="100155"/>
                  </a:lnTo>
                  <a:cubicBezTo>
                    <a:pt x="1116812" y="1340189"/>
                    <a:pt x="328543" y="3511929"/>
                    <a:pt x="266718" y="6276530"/>
                  </a:cubicBezTo>
                  <a:cubicBezTo>
                    <a:pt x="239514" y="5979476"/>
                    <a:pt x="181399" y="5676806"/>
                    <a:pt x="92990" y="5373510"/>
                  </a:cubicBezTo>
                  <a:lnTo>
                    <a:pt x="0" y="5101127"/>
                  </a:lnTo>
                  <a:lnTo>
                    <a:pt x="7210" y="5029058"/>
                  </a:lnTo>
                  <a:cubicBezTo>
                    <a:pt x="296723" y="2719411"/>
                    <a:pt x="1042052" y="967402"/>
                    <a:pt x="1520256" y="35813"/>
                  </a:cubicBezTo>
                  <a:lnTo>
                    <a:pt x="153891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fr-FR" dirty="0">
                <a:latin typeface="Arial" panose="020B0604020202020204" pitchFamily="34" charset="0"/>
              </a:endParaRPr>
            </a:p>
          </p:txBody>
        </p:sp>
        <p:sp>
          <p:nvSpPr>
            <p:cNvPr id="9" name="Forme libre 8">
              <a:extLst>
                <a:ext uri="{FF2B5EF4-FFF2-40B4-BE49-F238E27FC236}">
                  <a16:creationId xmlns:a16="http://schemas.microsoft.com/office/drawing/2014/main" xmlns="" id="{3780D2F4-7832-3849-97EE-A3BDE9486CB4}"/>
                </a:ext>
              </a:extLst>
            </p:cNvPr>
            <p:cNvSpPr/>
            <p:nvPr/>
          </p:nvSpPr>
          <p:spPr>
            <a:xfrm rot="16200000">
              <a:off x="324374" y="2147515"/>
              <a:ext cx="4376967" cy="5098866"/>
            </a:xfrm>
            <a:custGeom>
              <a:avLst/>
              <a:gdLst>
                <a:gd name="connsiteX0" fmla="*/ 4376967 w 4376967"/>
                <a:gd name="connsiteY0" fmla="*/ 942436 h 5098866"/>
                <a:gd name="connsiteX1" fmla="*/ 4299469 w 4376967"/>
                <a:gd name="connsiteY1" fmla="*/ 1220910 h 5098866"/>
                <a:gd name="connsiteX2" fmla="*/ 2980899 w 4376967"/>
                <a:gd name="connsiteY2" fmla="*/ 3469889 h 5098866"/>
                <a:gd name="connsiteX3" fmla="*/ 905595 w 4376967"/>
                <a:gd name="connsiteY3" fmla="*/ 5026765 h 5098866"/>
                <a:gd name="connsiteX4" fmla="*/ 726851 w 4376967"/>
                <a:gd name="connsiteY4" fmla="*/ 5098866 h 5098866"/>
                <a:gd name="connsiteX5" fmla="*/ 22488 w 4376967"/>
                <a:gd name="connsiteY5" fmla="*/ 5066942 h 5098866"/>
                <a:gd name="connsiteX6" fmla="*/ 0 w 4376967"/>
                <a:gd name="connsiteY6" fmla="*/ 5066777 h 5098866"/>
                <a:gd name="connsiteX7" fmla="*/ 0 w 4376967"/>
                <a:gd name="connsiteY7" fmla="*/ 4882544 h 5098866"/>
                <a:gd name="connsiteX8" fmla="*/ 102523 w 4376967"/>
                <a:gd name="connsiteY8" fmla="*/ 4849129 h 5098866"/>
                <a:gd name="connsiteX9" fmla="*/ 2623490 w 4376967"/>
                <a:gd name="connsiteY9" fmla="*/ 3112484 h 5098866"/>
                <a:gd name="connsiteX10" fmla="*/ 4119587 w 4376967"/>
                <a:gd name="connsiteY10" fmla="*/ 165978 h 5098866"/>
                <a:gd name="connsiteX11" fmla="*/ 4145969 w 4376967"/>
                <a:gd name="connsiteY11" fmla="*/ 0 h 5098866"/>
                <a:gd name="connsiteX12" fmla="*/ 4244186 w 4376967"/>
                <a:gd name="connsiteY12" fmla="*/ 0 h 5098866"/>
                <a:gd name="connsiteX13" fmla="*/ 4277732 w 4376967"/>
                <a:gd name="connsiteY13" fmla="*/ 293317 h 5098866"/>
                <a:gd name="connsiteX14" fmla="*/ 4376967 w 4376967"/>
                <a:gd name="connsiteY14" fmla="*/ 942436 h 5098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376967" h="5098866">
                  <a:moveTo>
                    <a:pt x="4376967" y="942436"/>
                  </a:moveTo>
                  <a:lnTo>
                    <a:pt x="4299469" y="1220910"/>
                  </a:lnTo>
                  <a:cubicBezTo>
                    <a:pt x="4045999" y="1997842"/>
                    <a:pt x="3605441" y="2773355"/>
                    <a:pt x="2980899" y="3469889"/>
                  </a:cubicBezTo>
                  <a:cubicBezTo>
                    <a:pt x="2362586" y="4166082"/>
                    <a:pt x="1645031" y="4689670"/>
                    <a:pt x="905595" y="5026765"/>
                  </a:cubicBezTo>
                  <a:lnTo>
                    <a:pt x="726851" y="5098866"/>
                  </a:lnTo>
                  <a:lnTo>
                    <a:pt x="22488" y="5066942"/>
                  </a:lnTo>
                  <a:lnTo>
                    <a:pt x="0" y="5066777"/>
                  </a:lnTo>
                  <a:lnTo>
                    <a:pt x="0" y="4882544"/>
                  </a:lnTo>
                  <a:lnTo>
                    <a:pt x="102523" y="4849129"/>
                  </a:lnTo>
                  <a:cubicBezTo>
                    <a:pt x="996632" y="4534798"/>
                    <a:pt x="1881519" y="3947916"/>
                    <a:pt x="2623490" y="3112484"/>
                  </a:cubicBezTo>
                  <a:cubicBezTo>
                    <a:pt x="3435399" y="2206991"/>
                    <a:pt x="3936367" y="1168020"/>
                    <a:pt x="4119587" y="165978"/>
                  </a:cubicBezTo>
                  <a:lnTo>
                    <a:pt x="4145969" y="0"/>
                  </a:lnTo>
                  <a:lnTo>
                    <a:pt x="4244186" y="0"/>
                  </a:lnTo>
                  <a:lnTo>
                    <a:pt x="4277732" y="293317"/>
                  </a:lnTo>
                  <a:lnTo>
                    <a:pt x="4376967" y="9424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xmlns="" id="{7530BE0E-6B38-3E46-84B5-DED82A2C09FD}"/>
              </a:ext>
            </a:extLst>
          </p:cNvPr>
          <p:cNvSpPr txBox="1"/>
          <p:nvPr/>
        </p:nvSpPr>
        <p:spPr>
          <a:xfrm>
            <a:off x="2550963" y="1839319"/>
            <a:ext cx="431174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400" b="1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Pour en savoir</a:t>
            </a:r>
            <a:br>
              <a:rPr lang="fr-FR" sz="3400" b="1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fr-FR" sz="3400" b="1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plus…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xmlns="" id="{02BF23B9-F582-414C-A728-5CD88A345192}"/>
              </a:ext>
            </a:extLst>
          </p:cNvPr>
          <p:cNvSpPr txBox="1"/>
          <p:nvPr/>
        </p:nvSpPr>
        <p:spPr>
          <a:xfrm>
            <a:off x="7368061" y="1500670"/>
            <a:ext cx="4387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latin typeface="Arial" panose="020B0604020202020204" pitchFamily="34" charset="0"/>
              </a:rPr>
              <a:t>converteo.com</a:t>
            </a:r>
            <a:br>
              <a:rPr lang="fr-FR" sz="2000" b="1" dirty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fr-FR" sz="2000" b="1" dirty="0">
                <a:solidFill>
                  <a:schemeClr val="bg1"/>
                </a:solidFill>
                <a:latin typeface="Arial" panose="020B0604020202020204" pitchFamily="34" charset="0"/>
              </a:rPr>
              <a:t>@</a:t>
            </a:r>
            <a:r>
              <a:rPr lang="fr-FR" sz="2000" b="1" dirty="0" err="1">
                <a:solidFill>
                  <a:schemeClr val="bg1"/>
                </a:solidFill>
                <a:latin typeface="Arial" panose="020B0604020202020204" pitchFamily="34" charset="0"/>
              </a:rPr>
              <a:t>converteo</a:t>
            </a:r>
            <a:endParaRPr lang="fr-FR" sz="20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xmlns="" id="{036515ED-1042-A941-9132-0C3B24457969}"/>
              </a:ext>
            </a:extLst>
          </p:cNvPr>
          <p:cNvCxnSpPr>
            <a:cxnSpLocks/>
          </p:cNvCxnSpPr>
          <p:nvPr/>
        </p:nvCxnSpPr>
        <p:spPr>
          <a:xfrm flipH="1">
            <a:off x="7483603" y="2315785"/>
            <a:ext cx="1211989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texte 36">
            <a:extLst>
              <a:ext uri="{FF2B5EF4-FFF2-40B4-BE49-F238E27FC236}">
                <a16:creationId xmlns:a16="http://schemas.microsoft.com/office/drawing/2014/main" xmlns="" id="{D0D94FA8-D614-A54B-91DD-039262EFE8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68061" y="2828038"/>
            <a:ext cx="4097798" cy="338554"/>
          </a:xfrm>
        </p:spPr>
        <p:txBody>
          <a:bodyPr anchor="ctr" anchorCtr="0">
            <a:spAutoFit/>
          </a:bodyPr>
          <a:lstStyle>
            <a:lvl1pPr marL="0" indent="0">
              <a:buClr>
                <a:schemeClr val="accent1"/>
              </a:buClr>
              <a:buFontTx/>
              <a:buNone/>
              <a:defRPr sz="1600" b="1" cap="none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Prénom nom</a:t>
            </a:r>
          </a:p>
        </p:txBody>
      </p:sp>
      <p:sp>
        <p:nvSpPr>
          <p:cNvPr id="14" name="Espace réservé du texte 36">
            <a:extLst>
              <a:ext uri="{FF2B5EF4-FFF2-40B4-BE49-F238E27FC236}">
                <a16:creationId xmlns:a16="http://schemas.microsoft.com/office/drawing/2014/main" xmlns="" id="{14FDC393-E0AC-C941-89AD-4E9F1946592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368061" y="3168697"/>
            <a:ext cx="4097798" cy="338554"/>
          </a:xfrm>
        </p:spPr>
        <p:txBody>
          <a:bodyPr anchor="ctr" anchorCtr="0">
            <a:spAutoFit/>
          </a:bodyPr>
          <a:lstStyle>
            <a:lvl1pPr marL="0" indent="0">
              <a:buClr>
                <a:schemeClr val="accent1"/>
              </a:buClr>
              <a:buFontTx/>
              <a:buNone/>
              <a:defRPr sz="1600" b="0" cap="none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Tel fixe</a:t>
            </a:r>
          </a:p>
        </p:txBody>
      </p:sp>
      <p:sp>
        <p:nvSpPr>
          <p:cNvPr id="15" name="Espace réservé du texte 36">
            <a:extLst>
              <a:ext uri="{FF2B5EF4-FFF2-40B4-BE49-F238E27FC236}">
                <a16:creationId xmlns:a16="http://schemas.microsoft.com/office/drawing/2014/main" xmlns="" id="{E6D9BC96-61A4-C54E-844C-446C1AEBAF6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368061" y="3509356"/>
            <a:ext cx="4097798" cy="338554"/>
          </a:xfrm>
        </p:spPr>
        <p:txBody>
          <a:bodyPr anchor="ctr" anchorCtr="0">
            <a:spAutoFit/>
          </a:bodyPr>
          <a:lstStyle>
            <a:lvl1pPr marL="0" indent="0">
              <a:buClr>
                <a:schemeClr val="accent1"/>
              </a:buClr>
              <a:buFontTx/>
              <a:buNone/>
              <a:defRPr sz="1600" b="0" cap="none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Tel portable</a:t>
            </a:r>
          </a:p>
        </p:txBody>
      </p:sp>
      <p:sp>
        <p:nvSpPr>
          <p:cNvPr id="16" name="Espace réservé du texte 36">
            <a:extLst>
              <a:ext uri="{FF2B5EF4-FFF2-40B4-BE49-F238E27FC236}">
                <a16:creationId xmlns:a16="http://schemas.microsoft.com/office/drawing/2014/main" xmlns="" id="{40DB417D-710D-A44F-835E-5AB320CB6AA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68061" y="3850015"/>
            <a:ext cx="4097798" cy="338554"/>
          </a:xfrm>
        </p:spPr>
        <p:txBody>
          <a:bodyPr anchor="ctr" anchorCtr="0">
            <a:spAutoFit/>
          </a:bodyPr>
          <a:lstStyle>
            <a:lvl1pPr marL="0" indent="0">
              <a:buClr>
                <a:schemeClr val="accent1"/>
              </a:buClr>
              <a:buFontTx/>
              <a:buNone/>
              <a:defRPr sz="1600" b="0" cap="none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Mail</a:t>
            </a:r>
          </a:p>
        </p:txBody>
      </p:sp>
      <p:sp>
        <p:nvSpPr>
          <p:cNvPr id="17" name="Espace réservé du texte 36">
            <a:extLst>
              <a:ext uri="{FF2B5EF4-FFF2-40B4-BE49-F238E27FC236}">
                <a16:creationId xmlns:a16="http://schemas.microsoft.com/office/drawing/2014/main" xmlns="" id="{1819595D-5CA4-844E-9881-7879809DE47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68061" y="4531332"/>
            <a:ext cx="4097798" cy="338554"/>
          </a:xfrm>
        </p:spPr>
        <p:txBody>
          <a:bodyPr anchor="ctr" anchorCtr="0">
            <a:spAutoFit/>
          </a:bodyPr>
          <a:lstStyle>
            <a:lvl1pPr marL="0" indent="0">
              <a:buClr>
                <a:schemeClr val="accent1"/>
              </a:buClr>
              <a:buFontTx/>
              <a:buNone/>
              <a:defRPr sz="1600" b="1" cap="none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Prénom nom</a:t>
            </a:r>
          </a:p>
        </p:txBody>
      </p:sp>
      <p:sp>
        <p:nvSpPr>
          <p:cNvPr id="18" name="Espace réservé du texte 36">
            <a:extLst>
              <a:ext uri="{FF2B5EF4-FFF2-40B4-BE49-F238E27FC236}">
                <a16:creationId xmlns:a16="http://schemas.microsoft.com/office/drawing/2014/main" xmlns="" id="{59DA0588-8254-5F4E-B55A-7D4A4065AE3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68061" y="4871991"/>
            <a:ext cx="4097798" cy="338554"/>
          </a:xfrm>
        </p:spPr>
        <p:txBody>
          <a:bodyPr anchor="ctr" anchorCtr="0">
            <a:spAutoFit/>
          </a:bodyPr>
          <a:lstStyle>
            <a:lvl1pPr marL="0" indent="0">
              <a:buClr>
                <a:schemeClr val="accent1"/>
              </a:buClr>
              <a:buFontTx/>
              <a:buNone/>
              <a:defRPr sz="1600" b="0" cap="none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Tel fixe</a:t>
            </a:r>
          </a:p>
        </p:txBody>
      </p:sp>
      <p:sp>
        <p:nvSpPr>
          <p:cNvPr id="19" name="Espace réservé du texte 36">
            <a:extLst>
              <a:ext uri="{FF2B5EF4-FFF2-40B4-BE49-F238E27FC236}">
                <a16:creationId xmlns:a16="http://schemas.microsoft.com/office/drawing/2014/main" xmlns="" id="{12594297-4BC0-F040-A3FF-B235F74FC31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68061" y="5212650"/>
            <a:ext cx="4097798" cy="338554"/>
          </a:xfrm>
        </p:spPr>
        <p:txBody>
          <a:bodyPr anchor="ctr" anchorCtr="0">
            <a:spAutoFit/>
          </a:bodyPr>
          <a:lstStyle>
            <a:lvl1pPr marL="0" indent="0">
              <a:buClr>
                <a:schemeClr val="accent1"/>
              </a:buClr>
              <a:buFontTx/>
              <a:buNone/>
              <a:defRPr sz="1600" b="0" cap="none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Tel portable</a:t>
            </a:r>
          </a:p>
        </p:txBody>
      </p:sp>
      <p:sp>
        <p:nvSpPr>
          <p:cNvPr id="20" name="Espace réservé du texte 36">
            <a:extLst>
              <a:ext uri="{FF2B5EF4-FFF2-40B4-BE49-F238E27FC236}">
                <a16:creationId xmlns:a16="http://schemas.microsoft.com/office/drawing/2014/main" xmlns="" id="{486998BB-BF39-F842-8F6C-A2D69DF595E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368061" y="5553309"/>
            <a:ext cx="4097798" cy="338554"/>
          </a:xfrm>
        </p:spPr>
        <p:txBody>
          <a:bodyPr anchor="ctr" anchorCtr="0">
            <a:spAutoFit/>
          </a:bodyPr>
          <a:lstStyle>
            <a:lvl1pPr marL="0" indent="0">
              <a:buClr>
                <a:schemeClr val="accent1"/>
              </a:buClr>
              <a:buFontTx/>
              <a:buNone/>
              <a:defRPr sz="1600" b="0" cap="none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Mail</a:t>
            </a:r>
          </a:p>
        </p:txBody>
      </p:sp>
    </p:spTree>
    <p:extLst>
      <p:ext uri="{BB962C8B-B14F-4D97-AF65-F5344CB8AC3E}">
        <p14:creationId xmlns:p14="http://schemas.microsoft.com/office/powerpoint/2010/main" val="203961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3A37782-C403-D445-ADF4-723E28AA8A4C}"/>
              </a:ext>
            </a:extLst>
          </p:cNvPr>
          <p:cNvSpPr/>
          <p:nvPr/>
        </p:nvSpPr>
        <p:spPr>
          <a:xfrm>
            <a:off x="-8467" y="0"/>
            <a:ext cx="12200467" cy="68656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rial" panose="020B0604020202020204" pitchFamily="34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9BEDD49C-516E-5649-B440-FC3607129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28022" y="1178011"/>
            <a:ext cx="4744994" cy="2402494"/>
          </a:xfrm>
        </p:spPr>
        <p:txBody>
          <a:bodyPr anchor="b">
            <a:normAutofit/>
          </a:bodyPr>
          <a:lstStyle>
            <a:lvl1pPr algn="l">
              <a:defRPr sz="50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17EEAFA8-EBBA-C74E-831C-318E27BAEC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28022" y="3672580"/>
            <a:ext cx="4744994" cy="1655762"/>
          </a:xfrm>
        </p:spPr>
        <p:txBody>
          <a:bodyPr/>
          <a:lstStyle>
            <a:lvl1pPr marL="0" indent="0" algn="l">
              <a:buNone/>
              <a:defRPr sz="24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  <p:pic>
        <p:nvPicPr>
          <p:cNvPr id="12" name="Graphique 11">
            <a:extLst>
              <a:ext uri="{FF2B5EF4-FFF2-40B4-BE49-F238E27FC236}">
                <a16:creationId xmlns:a16="http://schemas.microsoft.com/office/drawing/2014/main" xmlns="" id="{26C1F2C0-A430-9549-B040-847D543792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8530" r="22686"/>
          <a:stretch/>
        </p:blipFill>
        <p:spPr>
          <a:xfrm>
            <a:off x="0" y="7644"/>
            <a:ext cx="83861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670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r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BEDD49C-516E-5649-B440-FC3607129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28022" y="1178011"/>
            <a:ext cx="4744994" cy="2402494"/>
          </a:xfrm>
        </p:spPr>
        <p:txBody>
          <a:bodyPr anchor="b">
            <a:normAutofit/>
          </a:bodyPr>
          <a:lstStyle>
            <a:lvl1pPr algn="l">
              <a:defRPr sz="50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17EEAFA8-EBBA-C74E-831C-318E27BAEC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28022" y="3672580"/>
            <a:ext cx="4744994" cy="1655762"/>
          </a:xfrm>
        </p:spPr>
        <p:txBody>
          <a:bodyPr/>
          <a:lstStyle>
            <a:lvl1pPr marL="0" indent="0" algn="l">
              <a:buNone/>
              <a:defRPr sz="2400" b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22" name="Forme libre 21">
            <a:extLst>
              <a:ext uri="{FF2B5EF4-FFF2-40B4-BE49-F238E27FC236}">
                <a16:creationId xmlns:a16="http://schemas.microsoft.com/office/drawing/2014/main" xmlns="" id="{2037B659-7A87-6248-A986-5C2A6BF13990}"/>
              </a:ext>
            </a:extLst>
          </p:cNvPr>
          <p:cNvSpPr>
            <a:spLocks/>
          </p:cNvSpPr>
          <p:nvPr/>
        </p:nvSpPr>
        <p:spPr bwMode="auto">
          <a:xfrm rot="21412905">
            <a:off x="599092" y="70750"/>
            <a:ext cx="5737201" cy="1296816"/>
          </a:xfrm>
          <a:custGeom>
            <a:avLst/>
            <a:gdLst>
              <a:gd name="connsiteX0" fmla="*/ 5363556 w 5737201"/>
              <a:gd name="connsiteY0" fmla="*/ 0 h 1296816"/>
              <a:gd name="connsiteX1" fmla="*/ 5737201 w 5737201"/>
              <a:gd name="connsiteY1" fmla="*/ 20355 h 1296816"/>
              <a:gd name="connsiteX2" fmla="*/ 5616045 w 5737201"/>
              <a:gd name="connsiteY2" fmla="*/ 75290 h 1296816"/>
              <a:gd name="connsiteX3" fmla="*/ 1218384 w 5737201"/>
              <a:gd name="connsiteY3" fmla="*/ 1284635 h 1296816"/>
              <a:gd name="connsiteX4" fmla="*/ 1093571 w 5737201"/>
              <a:gd name="connsiteY4" fmla="*/ 1296816 h 1296816"/>
              <a:gd name="connsiteX5" fmla="*/ 909445 w 5737201"/>
              <a:gd name="connsiteY5" fmla="*/ 1234601 h 1296816"/>
              <a:gd name="connsiteX6" fmla="*/ 0 w 5737201"/>
              <a:gd name="connsiteY6" fmla="*/ 1060956 h 1296816"/>
              <a:gd name="connsiteX7" fmla="*/ 5354050 w 5737201"/>
              <a:gd name="connsiteY7" fmla="*/ 3793 h 1296816"/>
              <a:gd name="connsiteX8" fmla="*/ 5363556 w 5737201"/>
              <a:gd name="connsiteY8" fmla="*/ 0 h 129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37201" h="1296816">
                <a:moveTo>
                  <a:pt x="5363556" y="0"/>
                </a:moveTo>
                <a:lnTo>
                  <a:pt x="5737201" y="20355"/>
                </a:lnTo>
                <a:lnTo>
                  <a:pt x="5616045" y="75290"/>
                </a:lnTo>
                <a:cubicBezTo>
                  <a:pt x="4611605" y="522495"/>
                  <a:pt x="3099351" y="1053651"/>
                  <a:pt x="1218384" y="1284635"/>
                </a:cubicBezTo>
                <a:lnTo>
                  <a:pt x="1093571" y="1296816"/>
                </a:lnTo>
                <a:lnTo>
                  <a:pt x="909445" y="1234601"/>
                </a:lnTo>
                <a:cubicBezTo>
                  <a:pt x="604032" y="1146453"/>
                  <a:pt x="299234" y="1088415"/>
                  <a:pt x="0" y="1060956"/>
                </a:cubicBezTo>
                <a:cubicBezTo>
                  <a:pt x="2225703" y="1016024"/>
                  <a:pt x="4068089" y="504292"/>
                  <a:pt x="5354050" y="3793"/>
                </a:cubicBezTo>
                <a:lnTo>
                  <a:pt x="53635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1" name="Forme libre 20">
            <a:extLst>
              <a:ext uri="{FF2B5EF4-FFF2-40B4-BE49-F238E27FC236}">
                <a16:creationId xmlns:a16="http://schemas.microsoft.com/office/drawing/2014/main" xmlns="" id="{5748314C-3A57-5649-B333-CCFED55F74A1}"/>
              </a:ext>
            </a:extLst>
          </p:cNvPr>
          <p:cNvSpPr>
            <a:spLocks/>
          </p:cNvSpPr>
          <p:nvPr/>
        </p:nvSpPr>
        <p:spPr bwMode="auto">
          <a:xfrm rot="21412905">
            <a:off x="1220649" y="82793"/>
            <a:ext cx="5810464" cy="5681616"/>
          </a:xfrm>
          <a:custGeom>
            <a:avLst/>
            <a:gdLst>
              <a:gd name="connsiteX0" fmla="*/ 5681263 w 5810464"/>
              <a:gd name="connsiteY0" fmla="*/ 0 h 5681616"/>
              <a:gd name="connsiteX1" fmla="*/ 5810464 w 5810464"/>
              <a:gd name="connsiteY1" fmla="*/ 7038 h 5681616"/>
              <a:gd name="connsiteX2" fmla="*/ 5799585 w 5810464"/>
              <a:gd name="connsiteY2" fmla="*/ 24845 h 5681616"/>
              <a:gd name="connsiteX3" fmla="*/ 3958931 w 5810464"/>
              <a:gd name="connsiteY3" fmla="*/ 5609547 h 5681616"/>
              <a:gd name="connsiteX4" fmla="*/ 3951721 w 5810464"/>
              <a:gd name="connsiteY4" fmla="*/ 5681616 h 5681616"/>
              <a:gd name="connsiteX5" fmla="*/ 3889450 w 5810464"/>
              <a:gd name="connsiteY5" fmla="*/ 5499215 h 5681616"/>
              <a:gd name="connsiteX6" fmla="*/ 2447769 w 5810464"/>
              <a:gd name="connsiteY6" fmla="*/ 3342294 h 5681616"/>
              <a:gd name="connsiteX7" fmla="*/ 273846 w 5810464"/>
              <a:gd name="connsiteY7" fmla="*/ 1903339 h 5681616"/>
              <a:gd name="connsiteX8" fmla="*/ 0 w 5810464"/>
              <a:gd name="connsiteY8" fmla="*/ 1810808 h 5681616"/>
              <a:gd name="connsiteX9" fmla="*/ 124813 w 5810464"/>
              <a:gd name="connsiteY9" fmla="*/ 1798626 h 5681616"/>
              <a:gd name="connsiteX10" fmla="*/ 5670136 w 5810464"/>
              <a:gd name="connsiteY10" fmla="*/ 6598 h 5681616"/>
              <a:gd name="connsiteX11" fmla="*/ 5681263 w 5810464"/>
              <a:gd name="connsiteY11" fmla="*/ 0 h 5681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810464" h="5681616">
                <a:moveTo>
                  <a:pt x="5681263" y="0"/>
                </a:moveTo>
                <a:lnTo>
                  <a:pt x="5810464" y="7038"/>
                </a:lnTo>
                <a:lnTo>
                  <a:pt x="5799585" y="24845"/>
                </a:lnTo>
                <a:cubicBezTo>
                  <a:pt x="5456884" y="592264"/>
                  <a:pt x="4331160" y="2640001"/>
                  <a:pt x="3958931" y="5609547"/>
                </a:cubicBezTo>
                <a:lnTo>
                  <a:pt x="3951721" y="5681616"/>
                </a:lnTo>
                <a:lnTo>
                  <a:pt x="3889450" y="5499215"/>
                </a:lnTo>
                <a:cubicBezTo>
                  <a:pt x="3593077" y="4742537"/>
                  <a:pt x="3109297" y="3997563"/>
                  <a:pt x="2447769" y="3342294"/>
                </a:cubicBezTo>
                <a:cubicBezTo>
                  <a:pt x="1786239" y="2680788"/>
                  <a:pt x="1035839" y="2198697"/>
                  <a:pt x="273846" y="1903339"/>
                </a:cubicBezTo>
                <a:lnTo>
                  <a:pt x="0" y="1810808"/>
                </a:lnTo>
                <a:lnTo>
                  <a:pt x="124813" y="1798626"/>
                </a:lnTo>
                <a:cubicBezTo>
                  <a:pt x="3001585" y="1445355"/>
                  <a:pt x="5015903" y="389954"/>
                  <a:pt x="5670136" y="6598"/>
                </a:cubicBezTo>
                <a:lnTo>
                  <a:pt x="5681263" y="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0" name="Forme libre 19">
            <a:extLst>
              <a:ext uri="{FF2B5EF4-FFF2-40B4-BE49-F238E27FC236}">
                <a16:creationId xmlns:a16="http://schemas.microsoft.com/office/drawing/2014/main" xmlns="" id="{BBB2DE3F-429C-4940-8DD9-CBB408E18346}"/>
              </a:ext>
            </a:extLst>
          </p:cNvPr>
          <p:cNvSpPr>
            <a:spLocks/>
          </p:cNvSpPr>
          <p:nvPr/>
        </p:nvSpPr>
        <p:spPr bwMode="auto">
          <a:xfrm rot="21412905">
            <a:off x="5778929" y="-32321"/>
            <a:ext cx="1741989" cy="6276530"/>
          </a:xfrm>
          <a:custGeom>
            <a:avLst/>
            <a:gdLst>
              <a:gd name="connsiteX0" fmla="*/ 1538917 w 1741989"/>
              <a:gd name="connsiteY0" fmla="*/ 0 h 6276530"/>
              <a:gd name="connsiteX1" fmla="*/ 1741989 w 1741989"/>
              <a:gd name="connsiteY1" fmla="*/ 11063 h 6276530"/>
              <a:gd name="connsiteX2" fmla="*/ 1699320 w 1741989"/>
              <a:gd name="connsiteY2" fmla="*/ 100155 h 6276530"/>
              <a:gd name="connsiteX3" fmla="*/ 266718 w 1741989"/>
              <a:gd name="connsiteY3" fmla="*/ 6276530 h 6276530"/>
              <a:gd name="connsiteX4" fmla="*/ 92990 w 1741989"/>
              <a:gd name="connsiteY4" fmla="*/ 5373510 h 6276530"/>
              <a:gd name="connsiteX5" fmla="*/ 0 w 1741989"/>
              <a:gd name="connsiteY5" fmla="*/ 5101127 h 6276530"/>
              <a:gd name="connsiteX6" fmla="*/ 7210 w 1741989"/>
              <a:gd name="connsiteY6" fmla="*/ 5029058 h 6276530"/>
              <a:gd name="connsiteX7" fmla="*/ 1520256 w 1741989"/>
              <a:gd name="connsiteY7" fmla="*/ 35813 h 6276530"/>
              <a:gd name="connsiteX8" fmla="*/ 1538917 w 1741989"/>
              <a:gd name="connsiteY8" fmla="*/ 0 h 6276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41989" h="6276530">
                <a:moveTo>
                  <a:pt x="1538917" y="0"/>
                </a:moveTo>
                <a:lnTo>
                  <a:pt x="1741989" y="11063"/>
                </a:lnTo>
                <a:lnTo>
                  <a:pt x="1699320" y="100155"/>
                </a:lnTo>
                <a:cubicBezTo>
                  <a:pt x="1116812" y="1340189"/>
                  <a:pt x="328543" y="3511929"/>
                  <a:pt x="266718" y="6276530"/>
                </a:cubicBezTo>
                <a:cubicBezTo>
                  <a:pt x="239514" y="5979476"/>
                  <a:pt x="181399" y="5676806"/>
                  <a:pt x="92990" y="5373510"/>
                </a:cubicBezTo>
                <a:lnTo>
                  <a:pt x="0" y="5101127"/>
                </a:lnTo>
                <a:lnTo>
                  <a:pt x="7210" y="5029058"/>
                </a:lnTo>
                <a:cubicBezTo>
                  <a:pt x="296723" y="2719411"/>
                  <a:pt x="1042052" y="967402"/>
                  <a:pt x="1520256" y="35813"/>
                </a:cubicBezTo>
                <a:lnTo>
                  <a:pt x="153891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34" name="Forme libre 33">
            <a:extLst>
              <a:ext uri="{FF2B5EF4-FFF2-40B4-BE49-F238E27FC236}">
                <a16:creationId xmlns:a16="http://schemas.microsoft.com/office/drawing/2014/main" xmlns="" id="{331044E0-47DF-2A45-8691-50CE044D9318}"/>
              </a:ext>
            </a:extLst>
          </p:cNvPr>
          <p:cNvSpPr/>
          <p:nvPr/>
        </p:nvSpPr>
        <p:spPr>
          <a:xfrm rot="16200000">
            <a:off x="324374" y="2147515"/>
            <a:ext cx="4376967" cy="5098866"/>
          </a:xfrm>
          <a:custGeom>
            <a:avLst/>
            <a:gdLst>
              <a:gd name="connsiteX0" fmla="*/ 4376967 w 4376967"/>
              <a:gd name="connsiteY0" fmla="*/ 942436 h 5098866"/>
              <a:gd name="connsiteX1" fmla="*/ 4299469 w 4376967"/>
              <a:gd name="connsiteY1" fmla="*/ 1220910 h 5098866"/>
              <a:gd name="connsiteX2" fmla="*/ 2980899 w 4376967"/>
              <a:gd name="connsiteY2" fmla="*/ 3469889 h 5098866"/>
              <a:gd name="connsiteX3" fmla="*/ 905595 w 4376967"/>
              <a:gd name="connsiteY3" fmla="*/ 5026765 h 5098866"/>
              <a:gd name="connsiteX4" fmla="*/ 726851 w 4376967"/>
              <a:gd name="connsiteY4" fmla="*/ 5098866 h 5098866"/>
              <a:gd name="connsiteX5" fmla="*/ 22488 w 4376967"/>
              <a:gd name="connsiteY5" fmla="*/ 5066942 h 5098866"/>
              <a:gd name="connsiteX6" fmla="*/ 0 w 4376967"/>
              <a:gd name="connsiteY6" fmla="*/ 5066777 h 5098866"/>
              <a:gd name="connsiteX7" fmla="*/ 0 w 4376967"/>
              <a:gd name="connsiteY7" fmla="*/ 4882544 h 5098866"/>
              <a:gd name="connsiteX8" fmla="*/ 102523 w 4376967"/>
              <a:gd name="connsiteY8" fmla="*/ 4849129 h 5098866"/>
              <a:gd name="connsiteX9" fmla="*/ 2623490 w 4376967"/>
              <a:gd name="connsiteY9" fmla="*/ 3112484 h 5098866"/>
              <a:gd name="connsiteX10" fmla="*/ 4119587 w 4376967"/>
              <a:gd name="connsiteY10" fmla="*/ 165978 h 5098866"/>
              <a:gd name="connsiteX11" fmla="*/ 4145969 w 4376967"/>
              <a:gd name="connsiteY11" fmla="*/ 0 h 5098866"/>
              <a:gd name="connsiteX12" fmla="*/ 4244186 w 4376967"/>
              <a:gd name="connsiteY12" fmla="*/ 0 h 5098866"/>
              <a:gd name="connsiteX13" fmla="*/ 4277732 w 4376967"/>
              <a:gd name="connsiteY13" fmla="*/ 293317 h 5098866"/>
              <a:gd name="connsiteX14" fmla="*/ 4376967 w 4376967"/>
              <a:gd name="connsiteY14" fmla="*/ 942436 h 5098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76967" h="5098866">
                <a:moveTo>
                  <a:pt x="4376967" y="942436"/>
                </a:moveTo>
                <a:lnTo>
                  <a:pt x="4299469" y="1220910"/>
                </a:lnTo>
                <a:cubicBezTo>
                  <a:pt x="4045999" y="1997842"/>
                  <a:pt x="3605441" y="2773355"/>
                  <a:pt x="2980899" y="3469889"/>
                </a:cubicBezTo>
                <a:cubicBezTo>
                  <a:pt x="2362586" y="4166082"/>
                  <a:pt x="1645031" y="4689670"/>
                  <a:pt x="905595" y="5026765"/>
                </a:cubicBezTo>
                <a:lnTo>
                  <a:pt x="726851" y="5098866"/>
                </a:lnTo>
                <a:lnTo>
                  <a:pt x="22488" y="5066942"/>
                </a:lnTo>
                <a:lnTo>
                  <a:pt x="0" y="5066777"/>
                </a:lnTo>
                <a:lnTo>
                  <a:pt x="0" y="4882544"/>
                </a:lnTo>
                <a:lnTo>
                  <a:pt x="102523" y="4849129"/>
                </a:lnTo>
                <a:cubicBezTo>
                  <a:pt x="996632" y="4534798"/>
                  <a:pt x="1881519" y="3947916"/>
                  <a:pt x="2623490" y="3112484"/>
                </a:cubicBezTo>
                <a:cubicBezTo>
                  <a:pt x="3435399" y="2206991"/>
                  <a:pt x="3936367" y="1168020"/>
                  <a:pt x="4119587" y="165978"/>
                </a:cubicBezTo>
                <a:lnTo>
                  <a:pt x="4145969" y="0"/>
                </a:lnTo>
                <a:lnTo>
                  <a:pt x="4244186" y="0"/>
                </a:lnTo>
                <a:lnTo>
                  <a:pt x="4277732" y="293317"/>
                </a:lnTo>
                <a:lnTo>
                  <a:pt x="4376967" y="9424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1476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r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BEDD49C-516E-5649-B440-FC3607129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28022" y="1178011"/>
            <a:ext cx="4744994" cy="2402494"/>
          </a:xfrm>
        </p:spPr>
        <p:txBody>
          <a:bodyPr anchor="b">
            <a:normAutofit/>
          </a:bodyPr>
          <a:lstStyle>
            <a:lvl1pPr algn="l">
              <a:defRPr sz="50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17EEAFA8-EBBA-C74E-831C-318E27BAEC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28022" y="3672580"/>
            <a:ext cx="4744994" cy="1655762"/>
          </a:xfrm>
        </p:spPr>
        <p:txBody>
          <a:bodyPr/>
          <a:lstStyle>
            <a:lvl1pPr marL="0" indent="0" algn="l">
              <a:buNone/>
              <a:defRPr sz="2400" b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  <p:pic>
        <p:nvPicPr>
          <p:cNvPr id="13" name="Graphique 12">
            <a:extLst>
              <a:ext uri="{FF2B5EF4-FFF2-40B4-BE49-F238E27FC236}">
                <a16:creationId xmlns:a16="http://schemas.microsoft.com/office/drawing/2014/main" xmlns="" id="{5A7D75E9-56E1-454E-93CE-17B3E221E0C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8530" r="22686"/>
          <a:stretch/>
        </p:blipFill>
        <p:spPr>
          <a:xfrm>
            <a:off x="0" y="7644"/>
            <a:ext cx="83861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043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ommai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A66AF32-666F-2145-925C-51474B1CBB4E}"/>
              </a:ext>
            </a:extLst>
          </p:cNvPr>
          <p:cNvSpPr/>
          <p:nvPr/>
        </p:nvSpPr>
        <p:spPr>
          <a:xfrm>
            <a:off x="-1" y="1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" panose="020B0604020202020204" pitchFamily="34" charset="0"/>
              </a:rPr>
              <a:t> 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xmlns="" id="{A267E6C3-069D-5E45-8C1D-97445EB16265}"/>
              </a:ext>
            </a:extLst>
          </p:cNvPr>
          <p:cNvGrpSpPr/>
          <p:nvPr/>
        </p:nvGrpSpPr>
        <p:grpSpPr>
          <a:xfrm>
            <a:off x="1904656" y="-67235"/>
            <a:ext cx="10372509" cy="6630007"/>
            <a:chOff x="1904656" y="-67235"/>
            <a:chExt cx="10372509" cy="6630007"/>
          </a:xfrm>
        </p:grpSpPr>
        <p:sp>
          <p:nvSpPr>
            <p:cNvPr id="64" name="Forme libre 63">
              <a:extLst>
                <a:ext uri="{FF2B5EF4-FFF2-40B4-BE49-F238E27FC236}">
                  <a16:creationId xmlns:a16="http://schemas.microsoft.com/office/drawing/2014/main" xmlns="" id="{75B94973-5516-4245-B17B-A2EEE68774B6}"/>
                </a:ext>
              </a:extLst>
            </p:cNvPr>
            <p:cNvSpPr/>
            <p:nvPr/>
          </p:nvSpPr>
          <p:spPr>
            <a:xfrm>
              <a:off x="1904656" y="-67235"/>
              <a:ext cx="10372509" cy="6630007"/>
            </a:xfrm>
            <a:custGeom>
              <a:avLst/>
              <a:gdLst>
                <a:gd name="connsiteX0" fmla="*/ 4102066 w 10372509"/>
                <a:gd name="connsiteY0" fmla="*/ 0 h 6630007"/>
                <a:gd name="connsiteX1" fmla="*/ 4612882 w 10372509"/>
                <a:gd name="connsiteY1" fmla="*/ 0 h 6630007"/>
                <a:gd name="connsiteX2" fmla="*/ 4515100 w 10372509"/>
                <a:gd name="connsiteY2" fmla="*/ 227125 h 6630007"/>
                <a:gd name="connsiteX3" fmla="*/ 683356 w 10372509"/>
                <a:gd name="connsiteY3" fmla="*/ 6220043 h 6630007"/>
                <a:gd name="connsiteX4" fmla="*/ 10200649 w 10372509"/>
                <a:gd name="connsiteY4" fmla="*/ 4952359 h 6630007"/>
                <a:gd name="connsiteX5" fmla="*/ 10372509 w 10372509"/>
                <a:gd name="connsiteY5" fmla="*/ 4968445 h 6630007"/>
                <a:gd name="connsiteX6" fmla="*/ 10372509 w 10372509"/>
                <a:gd name="connsiteY6" fmla="*/ 5437740 h 6630007"/>
                <a:gd name="connsiteX7" fmla="*/ 10124897 w 10372509"/>
                <a:gd name="connsiteY7" fmla="*/ 5411480 h 6630007"/>
                <a:gd name="connsiteX8" fmla="*/ 0 w 10372509"/>
                <a:gd name="connsiteY8" fmla="*/ 6630007 h 6630007"/>
                <a:gd name="connsiteX9" fmla="*/ 3912652 w 10372509"/>
                <a:gd name="connsiteY9" fmla="*/ 451971 h 6630007"/>
                <a:gd name="connsiteX10" fmla="*/ 4102066 w 10372509"/>
                <a:gd name="connsiteY10" fmla="*/ 0 h 663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72509" h="6630007">
                  <a:moveTo>
                    <a:pt x="4102066" y="0"/>
                  </a:moveTo>
                  <a:lnTo>
                    <a:pt x="4612882" y="0"/>
                  </a:lnTo>
                  <a:lnTo>
                    <a:pt x="4515100" y="227125"/>
                  </a:lnTo>
                  <a:cubicBezTo>
                    <a:pt x="2809091" y="4087190"/>
                    <a:pt x="683356" y="6220043"/>
                    <a:pt x="683356" y="6220043"/>
                  </a:cubicBezTo>
                  <a:cubicBezTo>
                    <a:pt x="683356" y="6220043"/>
                    <a:pt x="4589626" y="4567832"/>
                    <a:pt x="10200649" y="4952359"/>
                  </a:cubicBezTo>
                  <a:lnTo>
                    <a:pt x="10372509" y="4968445"/>
                  </a:lnTo>
                  <a:lnTo>
                    <a:pt x="10372509" y="5437740"/>
                  </a:lnTo>
                  <a:lnTo>
                    <a:pt x="10124897" y="5411480"/>
                  </a:lnTo>
                  <a:cubicBezTo>
                    <a:pt x="4190268" y="4857673"/>
                    <a:pt x="0" y="6630007"/>
                    <a:pt x="0" y="6630007"/>
                  </a:cubicBezTo>
                  <a:cubicBezTo>
                    <a:pt x="0" y="6630007"/>
                    <a:pt x="2193752" y="4428909"/>
                    <a:pt x="3912652" y="451971"/>
                  </a:cubicBezTo>
                  <a:lnTo>
                    <a:pt x="4102066" y="0"/>
                  </a:ln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63" name="Forme libre 62">
              <a:extLst>
                <a:ext uri="{FF2B5EF4-FFF2-40B4-BE49-F238E27FC236}">
                  <a16:creationId xmlns:a16="http://schemas.microsoft.com/office/drawing/2014/main" xmlns="" id="{37225FA1-9670-9645-8820-999F062E9215}"/>
                </a:ext>
              </a:extLst>
            </p:cNvPr>
            <p:cNvSpPr/>
            <p:nvPr/>
          </p:nvSpPr>
          <p:spPr>
            <a:xfrm>
              <a:off x="10261675" y="-67235"/>
              <a:ext cx="2015490" cy="2481365"/>
            </a:xfrm>
            <a:custGeom>
              <a:avLst/>
              <a:gdLst>
                <a:gd name="connsiteX0" fmla="*/ 0 w 2015490"/>
                <a:gd name="connsiteY0" fmla="*/ 0 h 2481365"/>
                <a:gd name="connsiteX1" fmla="*/ 938456 w 2015490"/>
                <a:gd name="connsiteY1" fmla="*/ 0 h 2481365"/>
                <a:gd name="connsiteX2" fmla="*/ 1053210 w 2015490"/>
                <a:gd name="connsiteY2" fmla="*/ 175421 h 2481365"/>
                <a:gd name="connsiteX3" fmla="*/ 1845498 w 2015490"/>
                <a:gd name="connsiteY3" fmla="*/ 1206164 h 2481365"/>
                <a:gd name="connsiteX4" fmla="*/ 2015490 w 2015490"/>
                <a:gd name="connsiteY4" fmla="*/ 1393364 h 2481365"/>
                <a:gd name="connsiteX5" fmla="*/ 2015490 w 2015490"/>
                <a:gd name="connsiteY5" fmla="*/ 2481365 h 2481365"/>
                <a:gd name="connsiteX6" fmla="*/ 1738288 w 2015490"/>
                <a:gd name="connsiteY6" fmla="*/ 2225175 h 2481365"/>
                <a:gd name="connsiteX7" fmla="*/ 369850 w 2015490"/>
                <a:gd name="connsiteY7" fmla="*/ 585388 h 2481365"/>
                <a:gd name="connsiteX8" fmla="*/ 73355 w 2015490"/>
                <a:gd name="connsiteY8" fmla="*/ 127108 h 2481365"/>
                <a:gd name="connsiteX9" fmla="*/ 0 w 2015490"/>
                <a:gd name="connsiteY9" fmla="*/ 0 h 248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15490" h="2481365">
                  <a:moveTo>
                    <a:pt x="0" y="0"/>
                  </a:moveTo>
                  <a:lnTo>
                    <a:pt x="938456" y="0"/>
                  </a:lnTo>
                  <a:lnTo>
                    <a:pt x="1053210" y="175421"/>
                  </a:lnTo>
                  <a:cubicBezTo>
                    <a:pt x="1301157" y="541920"/>
                    <a:pt x="1566310" y="885811"/>
                    <a:pt x="1845498" y="1206164"/>
                  </a:cubicBezTo>
                  <a:lnTo>
                    <a:pt x="2015490" y="1393364"/>
                  </a:lnTo>
                  <a:lnTo>
                    <a:pt x="2015490" y="2481365"/>
                  </a:lnTo>
                  <a:lnTo>
                    <a:pt x="1738288" y="2225175"/>
                  </a:lnTo>
                  <a:cubicBezTo>
                    <a:pt x="1244137" y="1744247"/>
                    <a:pt x="783097" y="1196218"/>
                    <a:pt x="369850" y="585388"/>
                  </a:cubicBezTo>
                  <a:cubicBezTo>
                    <a:pt x="266306" y="433888"/>
                    <a:pt x="167480" y="281047"/>
                    <a:pt x="73355" y="12710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62" name="Forme libre 61">
              <a:extLst>
                <a:ext uri="{FF2B5EF4-FFF2-40B4-BE49-F238E27FC236}">
                  <a16:creationId xmlns:a16="http://schemas.microsoft.com/office/drawing/2014/main" xmlns="" id="{4723A6C7-E970-2944-8612-C35222B04BC0}"/>
                </a:ext>
              </a:extLst>
            </p:cNvPr>
            <p:cNvSpPr/>
            <p:nvPr/>
          </p:nvSpPr>
          <p:spPr>
            <a:xfrm>
              <a:off x="3672716" y="-67234"/>
              <a:ext cx="8604449" cy="5532437"/>
            </a:xfrm>
            <a:custGeom>
              <a:avLst/>
              <a:gdLst>
                <a:gd name="connsiteX0" fmla="*/ 3622172 w 8604449"/>
                <a:gd name="connsiteY0" fmla="*/ 0 h 5532437"/>
                <a:gd name="connsiteX1" fmla="*/ 5685689 w 8604449"/>
                <a:gd name="connsiteY1" fmla="*/ 0 h 5532437"/>
                <a:gd name="connsiteX2" fmla="*/ 5817532 w 8604449"/>
                <a:gd name="connsiteY2" fmla="*/ 258017 h 5532437"/>
                <a:gd name="connsiteX3" fmla="*/ 6382310 w 8604449"/>
                <a:gd name="connsiteY3" fmla="*/ 1181169 h 5532437"/>
                <a:gd name="connsiteX4" fmla="*/ 8514974 w 8604449"/>
                <a:gd name="connsiteY4" fmla="*/ 3491484 h 5532437"/>
                <a:gd name="connsiteX5" fmla="*/ 8604449 w 8604449"/>
                <a:gd name="connsiteY5" fmla="*/ 3558261 h 5532437"/>
                <a:gd name="connsiteX6" fmla="*/ 8604449 w 8604449"/>
                <a:gd name="connsiteY6" fmla="*/ 4220025 h 5532437"/>
                <a:gd name="connsiteX7" fmla="*/ 8485741 w 8604449"/>
                <a:gd name="connsiteY7" fmla="*/ 4215622 h 5532437"/>
                <a:gd name="connsiteX8" fmla="*/ 0 w 8604449"/>
                <a:gd name="connsiteY8" fmla="*/ 5532437 h 5532437"/>
                <a:gd name="connsiteX9" fmla="*/ 3446756 w 8604449"/>
                <a:gd name="connsiteY9" fmla="*/ 368716 h 5532437"/>
                <a:gd name="connsiteX10" fmla="*/ 3622172 w 8604449"/>
                <a:gd name="connsiteY10" fmla="*/ 0 h 5532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04449" h="5532437">
                  <a:moveTo>
                    <a:pt x="3622172" y="0"/>
                  </a:moveTo>
                  <a:lnTo>
                    <a:pt x="5685689" y="0"/>
                  </a:lnTo>
                  <a:lnTo>
                    <a:pt x="5817532" y="258017"/>
                  </a:lnTo>
                  <a:cubicBezTo>
                    <a:pt x="5987006" y="569807"/>
                    <a:pt x="6175222" y="878169"/>
                    <a:pt x="6382310" y="1181169"/>
                  </a:cubicBezTo>
                  <a:cubicBezTo>
                    <a:pt x="7002180" y="2097414"/>
                    <a:pt x="7729584" y="2872359"/>
                    <a:pt x="8514974" y="3491484"/>
                  </a:cubicBezTo>
                  <a:lnTo>
                    <a:pt x="8604449" y="3558261"/>
                  </a:lnTo>
                  <a:lnTo>
                    <a:pt x="8604449" y="4220025"/>
                  </a:lnTo>
                  <a:lnTo>
                    <a:pt x="8485741" y="4215622"/>
                  </a:lnTo>
                  <a:cubicBezTo>
                    <a:pt x="3433244" y="4080299"/>
                    <a:pt x="0" y="5532437"/>
                    <a:pt x="0" y="5532437"/>
                  </a:cubicBezTo>
                  <a:cubicBezTo>
                    <a:pt x="0" y="5532437"/>
                    <a:pt x="1822475" y="3703860"/>
                    <a:pt x="3446756" y="368716"/>
                  </a:cubicBezTo>
                  <a:lnTo>
                    <a:pt x="3622172" y="0"/>
                  </a:lnTo>
                  <a:close/>
                </a:path>
              </a:pathLst>
            </a:custGeom>
            <a:noFill/>
            <a:ln w="9525">
              <a:solidFill>
                <a:schemeClr val="bg1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sp>
        <p:nvSpPr>
          <p:cNvPr id="11" name="ZoneTexte 10">
            <a:extLst>
              <a:ext uri="{FF2B5EF4-FFF2-40B4-BE49-F238E27FC236}">
                <a16:creationId xmlns:a16="http://schemas.microsoft.com/office/drawing/2014/main" xmlns="" id="{DBEF723A-F46A-FC4C-847F-5DA70187D5C1}"/>
              </a:ext>
            </a:extLst>
          </p:cNvPr>
          <p:cNvSpPr txBox="1"/>
          <p:nvPr/>
        </p:nvSpPr>
        <p:spPr>
          <a:xfrm>
            <a:off x="465090" y="318875"/>
            <a:ext cx="328487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0" b="1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Sommaire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xmlns="" id="{2DB36EC3-7E33-B844-AAAA-6C52E8BBD2F9}"/>
              </a:ext>
            </a:extLst>
          </p:cNvPr>
          <p:cNvCxnSpPr>
            <a:cxnSpLocks/>
          </p:cNvCxnSpPr>
          <p:nvPr/>
        </p:nvCxnSpPr>
        <p:spPr>
          <a:xfrm flipH="1">
            <a:off x="-88778" y="3244595"/>
            <a:ext cx="1962426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xmlns="" id="{9C007535-87F2-3547-B1D5-47705F214FE5}"/>
              </a:ext>
            </a:extLst>
          </p:cNvPr>
          <p:cNvCxnSpPr>
            <a:cxnSpLocks/>
          </p:cNvCxnSpPr>
          <p:nvPr/>
        </p:nvCxnSpPr>
        <p:spPr>
          <a:xfrm flipH="1">
            <a:off x="-88778" y="2562790"/>
            <a:ext cx="2068498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xmlns="" id="{104DEC84-A44C-024D-9D6C-7B7B9CBA32DD}"/>
              </a:ext>
            </a:extLst>
          </p:cNvPr>
          <p:cNvCxnSpPr>
            <a:cxnSpLocks/>
          </p:cNvCxnSpPr>
          <p:nvPr/>
        </p:nvCxnSpPr>
        <p:spPr>
          <a:xfrm flipH="1">
            <a:off x="-88778" y="3926400"/>
            <a:ext cx="2068498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xmlns="" id="{5A1ACCFF-1576-C440-A5A2-83DCC35CF861}"/>
              </a:ext>
            </a:extLst>
          </p:cNvPr>
          <p:cNvCxnSpPr>
            <a:cxnSpLocks/>
          </p:cNvCxnSpPr>
          <p:nvPr/>
        </p:nvCxnSpPr>
        <p:spPr>
          <a:xfrm flipH="1">
            <a:off x="-88778" y="4608205"/>
            <a:ext cx="2068498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xmlns="" id="{68C935AA-CC19-2745-8B34-E2DCC397D63C}"/>
              </a:ext>
            </a:extLst>
          </p:cNvPr>
          <p:cNvCxnSpPr>
            <a:cxnSpLocks/>
          </p:cNvCxnSpPr>
          <p:nvPr/>
        </p:nvCxnSpPr>
        <p:spPr>
          <a:xfrm flipH="1">
            <a:off x="-88778" y="5290010"/>
            <a:ext cx="2068498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xmlns="" id="{F2D07F46-7F23-D845-B705-5EDEC86FBDC4}"/>
              </a:ext>
            </a:extLst>
          </p:cNvPr>
          <p:cNvCxnSpPr>
            <a:cxnSpLocks/>
          </p:cNvCxnSpPr>
          <p:nvPr/>
        </p:nvCxnSpPr>
        <p:spPr>
          <a:xfrm flipH="1">
            <a:off x="-88778" y="5971813"/>
            <a:ext cx="2068498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space réservé du texte 36">
            <a:extLst>
              <a:ext uri="{FF2B5EF4-FFF2-40B4-BE49-F238E27FC236}">
                <a16:creationId xmlns:a16="http://schemas.microsoft.com/office/drawing/2014/main" xmlns="" id="{31315E6A-D2D7-7648-8620-452ABE041E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107526" y="2227109"/>
            <a:ext cx="8307490" cy="338554"/>
          </a:xfrm>
        </p:spPr>
        <p:txBody>
          <a:bodyPr wrap="square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1600"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6" name="Espace réservé du texte 36">
            <a:extLst>
              <a:ext uri="{FF2B5EF4-FFF2-40B4-BE49-F238E27FC236}">
                <a16:creationId xmlns:a16="http://schemas.microsoft.com/office/drawing/2014/main" xmlns="" id="{FA8717DF-BE93-5546-B18B-4B16CC64D1C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107526" y="2907700"/>
            <a:ext cx="8307490" cy="338554"/>
          </a:xfrm>
        </p:spPr>
        <p:txBody>
          <a:bodyPr wrap="square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1600"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7" name="Espace réservé du texte 36">
            <a:extLst>
              <a:ext uri="{FF2B5EF4-FFF2-40B4-BE49-F238E27FC236}">
                <a16:creationId xmlns:a16="http://schemas.microsoft.com/office/drawing/2014/main" xmlns="" id="{23C83638-F0EE-3D48-9FA1-C6053A6EA9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107526" y="3588291"/>
            <a:ext cx="8307490" cy="338554"/>
          </a:xfrm>
        </p:spPr>
        <p:txBody>
          <a:bodyPr wrap="square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1600"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8" name="Espace réservé du texte 36">
            <a:extLst>
              <a:ext uri="{FF2B5EF4-FFF2-40B4-BE49-F238E27FC236}">
                <a16:creationId xmlns:a16="http://schemas.microsoft.com/office/drawing/2014/main" xmlns="" id="{1003A3E0-35F9-334A-82B5-EFB969D1D7A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107526" y="4268882"/>
            <a:ext cx="8307490" cy="338554"/>
          </a:xfrm>
        </p:spPr>
        <p:txBody>
          <a:bodyPr wrap="square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1600"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9" name="Espace réservé du texte 36">
            <a:extLst>
              <a:ext uri="{FF2B5EF4-FFF2-40B4-BE49-F238E27FC236}">
                <a16:creationId xmlns:a16="http://schemas.microsoft.com/office/drawing/2014/main" xmlns="" id="{D0F85328-745B-E14B-87FD-842A4D653AF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107526" y="4949473"/>
            <a:ext cx="8307490" cy="338554"/>
          </a:xfrm>
        </p:spPr>
        <p:txBody>
          <a:bodyPr wrap="square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1600"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0" name="Espace réservé du texte 36">
            <a:extLst>
              <a:ext uri="{FF2B5EF4-FFF2-40B4-BE49-F238E27FC236}">
                <a16:creationId xmlns:a16="http://schemas.microsoft.com/office/drawing/2014/main" xmlns="" id="{64CE2C07-CE4F-8B4B-B3E9-307E5545251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107526" y="5630066"/>
            <a:ext cx="8307490" cy="338554"/>
          </a:xfrm>
        </p:spPr>
        <p:txBody>
          <a:bodyPr wrap="square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1600"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9" name="Espace réservé du texte 36">
            <a:extLst>
              <a:ext uri="{FF2B5EF4-FFF2-40B4-BE49-F238E27FC236}">
                <a16:creationId xmlns:a16="http://schemas.microsoft.com/office/drawing/2014/main" xmlns="" id="{290F82C7-E7BB-1C47-B6C5-63EF16515A4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617886" y="2227109"/>
            <a:ext cx="876122" cy="338554"/>
          </a:xfrm>
        </p:spPr>
        <p:txBody>
          <a:bodyPr wrap="square" anchor="b" anchorCtr="0">
            <a:sp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1600" b="0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p</a:t>
            </a:r>
          </a:p>
        </p:txBody>
      </p:sp>
      <p:sp>
        <p:nvSpPr>
          <p:cNvPr id="70" name="Espace réservé du texte 36">
            <a:extLst>
              <a:ext uri="{FF2B5EF4-FFF2-40B4-BE49-F238E27FC236}">
                <a16:creationId xmlns:a16="http://schemas.microsoft.com/office/drawing/2014/main" xmlns="" id="{450032D7-771E-8649-BC2D-0D5F8017EB4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617886" y="2907700"/>
            <a:ext cx="876122" cy="338554"/>
          </a:xfrm>
        </p:spPr>
        <p:txBody>
          <a:bodyPr wrap="square" anchor="b" anchorCtr="0">
            <a:sp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1600" b="0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p</a:t>
            </a:r>
          </a:p>
        </p:txBody>
      </p:sp>
      <p:sp>
        <p:nvSpPr>
          <p:cNvPr id="71" name="Espace réservé du texte 36">
            <a:extLst>
              <a:ext uri="{FF2B5EF4-FFF2-40B4-BE49-F238E27FC236}">
                <a16:creationId xmlns:a16="http://schemas.microsoft.com/office/drawing/2014/main" xmlns="" id="{D0901D3E-E679-B047-889B-D18A68705F7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617886" y="3588291"/>
            <a:ext cx="876122" cy="338554"/>
          </a:xfrm>
        </p:spPr>
        <p:txBody>
          <a:bodyPr wrap="square" anchor="b" anchorCtr="0">
            <a:sp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1600" b="0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p</a:t>
            </a:r>
          </a:p>
        </p:txBody>
      </p:sp>
      <p:sp>
        <p:nvSpPr>
          <p:cNvPr id="72" name="Espace réservé du texte 36">
            <a:extLst>
              <a:ext uri="{FF2B5EF4-FFF2-40B4-BE49-F238E27FC236}">
                <a16:creationId xmlns:a16="http://schemas.microsoft.com/office/drawing/2014/main" xmlns="" id="{9ED33F31-D7A2-1745-ACFF-280F0D13C77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617886" y="4268882"/>
            <a:ext cx="876122" cy="338554"/>
          </a:xfrm>
        </p:spPr>
        <p:txBody>
          <a:bodyPr wrap="square" anchor="b" anchorCtr="0">
            <a:sp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1600" b="0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p</a:t>
            </a:r>
          </a:p>
        </p:txBody>
      </p:sp>
      <p:sp>
        <p:nvSpPr>
          <p:cNvPr id="73" name="Espace réservé du texte 36">
            <a:extLst>
              <a:ext uri="{FF2B5EF4-FFF2-40B4-BE49-F238E27FC236}">
                <a16:creationId xmlns:a16="http://schemas.microsoft.com/office/drawing/2014/main" xmlns="" id="{84124CB4-C0D2-904D-AD09-88F758499A6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617886" y="4949473"/>
            <a:ext cx="876122" cy="338554"/>
          </a:xfrm>
        </p:spPr>
        <p:txBody>
          <a:bodyPr wrap="square" anchor="b" anchorCtr="0">
            <a:sp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1600" b="0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p</a:t>
            </a:r>
          </a:p>
        </p:txBody>
      </p:sp>
      <p:sp>
        <p:nvSpPr>
          <p:cNvPr id="74" name="Espace réservé du texte 36">
            <a:extLst>
              <a:ext uri="{FF2B5EF4-FFF2-40B4-BE49-F238E27FC236}">
                <a16:creationId xmlns:a16="http://schemas.microsoft.com/office/drawing/2014/main" xmlns="" id="{784A2DB3-B692-594C-A90E-C911BD67BE8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0617886" y="5630066"/>
            <a:ext cx="876122" cy="338554"/>
          </a:xfrm>
        </p:spPr>
        <p:txBody>
          <a:bodyPr wrap="square" anchor="b" anchorCtr="0">
            <a:sp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1600" b="0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p</a:t>
            </a:r>
          </a:p>
        </p:txBody>
      </p:sp>
      <p:sp>
        <p:nvSpPr>
          <p:cNvPr id="75" name="Espace réservé du texte 36">
            <a:extLst>
              <a:ext uri="{FF2B5EF4-FFF2-40B4-BE49-F238E27FC236}">
                <a16:creationId xmlns:a16="http://schemas.microsoft.com/office/drawing/2014/main" xmlns="" id="{E77C9BA5-D9FF-2444-9E00-168305DA835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08494" y="1887662"/>
            <a:ext cx="1062393" cy="769441"/>
          </a:xfrm>
        </p:spPr>
        <p:txBody>
          <a:bodyPr wrap="square" anchor="b" anchorCtr="0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4400" b="1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1</a:t>
            </a:r>
          </a:p>
        </p:txBody>
      </p:sp>
      <p:sp>
        <p:nvSpPr>
          <p:cNvPr id="76" name="Espace réservé du texte 36">
            <a:extLst>
              <a:ext uri="{FF2B5EF4-FFF2-40B4-BE49-F238E27FC236}">
                <a16:creationId xmlns:a16="http://schemas.microsoft.com/office/drawing/2014/main" xmlns="" id="{7AFCB3C5-572E-0741-A164-47FCB8AFB08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08494" y="2568253"/>
            <a:ext cx="1062393" cy="769441"/>
          </a:xfrm>
        </p:spPr>
        <p:txBody>
          <a:bodyPr wrap="square" anchor="b" anchorCtr="0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4400" b="1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2</a:t>
            </a:r>
          </a:p>
        </p:txBody>
      </p:sp>
      <p:sp>
        <p:nvSpPr>
          <p:cNvPr id="77" name="Espace réservé du texte 36">
            <a:extLst>
              <a:ext uri="{FF2B5EF4-FFF2-40B4-BE49-F238E27FC236}">
                <a16:creationId xmlns:a16="http://schemas.microsoft.com/office/drawing/2014/main" xmlns="" id="{08B61620-103F-5445-860B-D1D95044AE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08494" y="3248844"/>
            <a:ext cx="1062393" cy="769441"/>
          </a:xfrm>
        </p:spPr>
        <p:txBody>
          <a:bodyPr wrap="square" anchor="b" anchorCtr="0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4400" b="1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3</a:t>
            </a:r>
          </a:p>
        </p:txBody>
      </p:sp>
      <p:sp>
        <p:nvSpPr>
          <p:cNvPr id="78" name="Espace réservé du texte 36">
            <a:extLst>
              <a:ext uri="{FF2B5EF4-FFF2-40B4-BE49-F238E27FC236}">
                <a16:creationId xmlns:a16="http://schemas.microsoft.com/office/drawing/2014/main" xmlns="" id="{4E59DB72-1023-5C4C-A72B-CC93A2771C1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08494" y="3929435"/>
            <a:ext cx="1062393" cy="769441"/>
          </a:xfrm>
        </p:spPr>
        <p:txBody>
          <a:bodyPr wrap="square" anchor="b" anchorCtr="0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4400" b="1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4</a:t>
            </a:r>
          </a:p>
        </p:txBody>
      </p:sp>
      <p:sp>
        <p:nvSpPr>
          <p:cNvPr id="79" name="Espace réservé du texte 36">
            <a:extLst>
              <a:ext uri="{FF2B5EF4-FFF2-40B4-BE49-F238E27FC236}">
                <a16:creationId xmlns:a16="http://schemas.microsoft.com/office/drawing/2014/main" xmlns="" id="{89507E7C-EB63-B440-8D6C-ED3F62175E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08494" y="4610026"/>
            <a:ext cx="1062393" cy="769441"/>
          </a:xfrm>
        </p:spPr>
        <p:txBody>
          <a:bodyPr wrap="square" anchor="b" anchorCtr="0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4400" b="1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5</a:t>
            </a:r>
          </a:p>
        </p:txBody>
      </p:sp>
      <p:sp>
        <p:nvSpPr>
          <p:cNvPr id="80" name="Espace réservé du texte 36">
            <a:extLst>
              <a:ext uri="{FF2B5EF4-FFF2-40B4-BE49-F238E27FC236}">
                <a16:creationId xmlns:a16="http://schemas.microsoft.com/office/drawing/2014/main" xmlns="" id="{4198E5CD-D586-E046-8D00-24CF0A50E4C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08494" y="5290619"/>
            <a:ext cx="1062393" cy="769441"/>
          </a:xfrm>
        </p:spPr>
        <p:txBody>
          <a:bodyPr wrap="square" anchor="b" anchorCtr="0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4400" b="1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778666099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ommai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xmlns="" id="{A267E6C3-069D-5E45-8C1D-97445EB16265}"/>
              </a:ext>
            </a:extLst>
          </p:cNvPr>
          <p:cNvGrpSpPr/>
          <p:nvPr/>
        </p:nvGrpSpPr>
        <p:grpSpPr>
          <a:xfrm>
            <a:off x="1904656" y="-67235"/>
            <a:ext cx="10372509" cy="6630007"/>
            <a:chOff x="1904656" y="-67235"/>
            <a:chExt cx="10372509" cy="6630007"/>
          </a:xfrm>
          <a:solidFill>
            <a:schemeClr val="accent1"/>
          </a:solidFill>
        </p:grpSpPr>
        <p:sp>
          <p:nvSpPr>
            <p:cNvPr id="64" name="Forme libre 63">
              <a:extLst>
                <a:ext uri="{FF2B5EF4-FFF2-40B4-BE49-F238E27FC236}">
                  <a16:creationId xmlns:a16="http://schemas.microsoft.com/office/drawing/2014/main" xmlns="" id="{75B94973-5516-4245-B17B-A2EEE68774B6}"/>
                </a:ext>
              </a:extLst>
            </p:cNvPr>
            <p:cNvSpPr/>
            <p:nvPr/>
          </p:nvSpPr>
          <p:spPr>
            <a:xfrm>
              <a:off x="1904656" y="-67235"/>
              <a:ext cx="10372509" cy="6630007"/>
            </a:xfrm>
            <a:custGeom>
              <a:avLst/>
              <a:gdLst>
                <a:gd name="connsiteX0" fmla="*/ 4102066 w 10372509"/>
                <a:gd name="connsiteY0" fmla="*/ 0 h 6630007"/>
                <a:gd name="connsiteX1" fmla="*/ 4612882 w 10372509"/>
                <a:gd name="connsiteY1" fmla="*/ 0 h 6630007"/>
                <a:gd name="connsiteX2" fmla="*/ 4515100 w 10372509"/>
                <a:gd name="connsiteY2" fmla="*/ 227125 h 6630007"/>
                <a:gd name="connsiteX3" fmla="*/ 683356 w 10372509"/>
                <a:gd name="connsiteY3" fmla="*/ 6220043 h 6630007"/>
                <a:gd name="connsiteX4" fmla="*/ 10200649 w 10372509"/>
                <a:gd name="connsiteY4" fmla="*/ 4952359 h 6630007"/>
                <a:gd name="connsiteX5" fmla="*/ 10372509 w 10372509"/>
                <a:gd name="connsiteY5" fmla="*/ 4968445 h 6630007"/>
                <a:gd name="connsiteX6" fmla="*/ 10372509 w 10372509"/>
                <a:gd name="connsiteY6" fmla="*/ 5437740 h 6630007"/>
                <a:gd name="connsiteX7" fmla="*/ 10124897 w 10372509"/>
                <a:gd name="connsiteY7" fmla="*/ 5411480 h 6630007"/>
                <a:gd name="connsiteX8" fmla="*/ 0 w 10372509"/>
                <a:gd name="connsiteY8" fmla="*/ 6630007 h 6630007"/>
                <a:gd name="connsiteX9" fmla="*/ 3912652 w 10372509"/>
                <a:gd name="connsiteY9" fmla="*/ 451971 h 6630007"/>
                <a:gd name="connsiteX10" fmla="*/ 4102066 w 10372509"/>
                <a:gd name="connsiteY10" fmla="*/ 0 h 663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72509" h="6630007">
                  <a:moveTo>
                    <a:pt x="4102066" y="0"/>
                  </a:moveTo>
                  <a:lnTo>
                    <a:pt x="4612882" y="0"/>
                  </a:lnTo>
                  <a:lnTo>
                    <a:pt x="4515100" y="227125"/>
                  </a:lnTo>
                  <a:cubicBezTo>
                    <a:pt x="2809091" y="4087190"/>
                    <a:pt x="683356" y="6220043"/>
                    <a:pt x="683356" y="6220043"/>
                  </a:cubicBezTo>
                  <a:cubicBezTo>
                    <a:pt x="683356" y="6220043"/>
                    <a:pt x="4589626" y="4567832"/>
                    <a:pt x="10200649" y="4952359"/>
                  </a:cubicBezTo>
                  <a:lnTo>
                    <a:pt x="10372509" y="4968445"/>
                  </a:lnTo>
                  <a:lnTo>
                    <a:pt x="10372509" y="5437740"/>
                  </a:lnTo>
                  <a:lnTo>
                    <a:pt x="10124897" y="5411480"/>
                  </a:lnTo>
                  <a:cubicBezTo>
                    <a:pt x="4190268" y="4857673"/>
                    <a:pt x="0" y="6630007"/>
                    <a:pt x="0" y="6630007"/>
                  </a:cubicBezTo>
                  <a:cubicBezTo>
                    <a:pt x="0" y="6630007"/>
                    <a:pt x="2193752" y="4428909"/>
                    <a:pt x="3912652" y="451971"/>
                  </a:cubicBezTo>
                  <a:lnTo>
                    <a:pt x="4102066" y="0"/>
                  </a:ln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63" name="Forme libre 62">
              <a:extLst>
                <a:ext uri="{FF2B5EF4-FFF2-40B4-BE49-F238E27FC236}">
                  <a16:creationId xmlns:a16="http://schemas.microsoft.com/office/drawing/2014/main" xmlns="" id="{37225FA1-9670-9645-8820-999F062E9215}"/>
                </a:ext>
              </a:extLst>
            </p:cNvPr>
            <p:cNvSpPr/>
            <p:nvPr/>
          </p:nvSpPr>
          <p:spPr>
            <a:xfrm>
              <a:off x="10261675" y="-67235"/>
              <a:ext cx="2015490" cy="2481365"/>
            </a:xfrm>
            <a:custGeom>
              <a:avLst/>
              <a:gdLst>
                <a:gd name="connsiteX0" fmla="*/ 0 w 2015490"/>
                <a:gd name="connsiteY0" fmla="*/ 0 h 2481365"/>
                <a:gd name="connsiteX1" fmla="*/ 938456 w 2015490"/>
                <a:gd name="connsiteY1" fmla="*/ 0 h 2481365"/>
                <a:gd name="connsiteX2" fmla="*/ 1053210 w 2015490"/>
                <a:gd name="connsiteY2" fmla="*/ 175421 h 2481365"/>
                <a:gd name="connsiteX3" fmla="*/ 1845498 w 2015490"/>
                <a:gd name="connsiteY3" fmla="*/ 1206164 h 2481365"/>
                <a:gd name="connsiteX4" fmla="*/ 2015490 w 2015490"/>
                <a:gd name="connsiteY4" fmla="*/ 1393364 h 2481365"/>
                <a:gd name="connsiteX5" fmla="*/ 2015490 w 2015490"/>
                <a:gd name="connsiteY5" fmla="*/ 2481365 h 2481365"/>
                <a:gd name="connsiteX6" fmla="*/ 1738288 w 2015490"/>
                <a:gd name="connsiteY6" fmla="*/ 2225175 h 2481365"/>
                <a:gd name="connsiteX7" fmla="*/ 369850 w 2015490"/>
                <a:gd name="connsiteY7" fmla="*/ 585388 h 2481365"/>
                <a:gd name="connsiteX8" fmla="*/ 73355 w 2015490"/>
                <a:gd name="connsiteY8" fmla="*/ 127108 h 2481365"/>
                <a:gd name="connsiteX9" fmla="*/ 0 w 2015490"/>
                <a:gd name="connsiteY9" fmla="*/ 0 h 248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15490" h="2481365">
                  <a:moveTo>
                    <a:pt x="0" y="0"/>
                  </a:moveTo>
                  <a:lnTo>
                    <a:pt x="938456" y="0"/>
                  </a:lnTo>
                  <a:lnTo>
                    <a:pt x="1053210" y="175421"/>
                  </a:lnTo>
                  <a:cubicBezTo>
                    <a:pt x="1301157" y="541920"/>
                    <a:pt x="1566310" y="885811"/>
                    <a:pt x="1845498" y="1206164"/>
                  </a:cubicBezTo>
                  <a:lnTo>
                    <a:pt x="2015490" y="1393364"/>
                  </a:lnTo>
                  <a:lnTo>
                    <a:pt x="2015490" y="2481365"/>
                  </a:lnTo>
                  <a:lnTo>
                    <a:pt x="1738288" y="2225175"/>
                  </a:lnTo>
                  <a:cubicBezTo>
                    <a:pt x="1244137" y="1744247"/>
                    <a:pt x="783097" y="1196218"/>
                    <a:pt x="369850" y="585388"/>
                  </a:cubicBezTo>
                  <a:cubicBezTo>
                    <a:pt x="266306" y="433888"/>
                    <a:pt x="167480" y="281047"/>
                    <a:pt x="73355" y="12710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62" name="Forme libre 61">
              <a:extLst>
                <a:ext uri="{FF2B5EF4-FFF2-40B4-BE49-F238E27FC236}">
                  <a16:creationId xmlns:a16="http://schemas.microsoft.com/office/drawing/2014/main" xmlns="" id="{4723A6C7-E970-2944-8612-C35222B04BC0}"/>
                </a:ext>
              </a:extLst>
            </p:cNvPr>
            <p:cNvSpPr/>
            <p:nvPr/>
          </p:nvSpPr>
          <p:spPr>
            <a:xfrm>
              <a:off x="3672716" y="-67234"/>
              <a:ext cx="8604449" cy="5532437"/>
            </a:xfrm>
            <a:custGeom>
              <a:avLst/>
              <a:gdLst>
                <a:gd name="connsiteX0" fmla="*/ 3622172 w 8604449"/>
                <a:gd name="connsiteY0" fmla="*/ 0 h 5532437"/>
                <a:gd name="connsiteX1" fmla="*/ 5685689 w 8604449"/>
                <a:gd name="connsiteY1" fmla="*/ 0 h 5532437"/>
                <a:gd name="connsiteX2" fmla="*/ 5817532 w 8604449"/>
                <a:gd name="connsiteY2" fmla="*/ 258017 h 5532437"/>
                <a:gd name="connsiteX3" fmla="*/ 6382310 w 8604449"/>
                <a:gd name="connsiteY3" fmla="*/ 1181169 h 5532437"/>
                <a:gd name="connsiteX4" fmla="*/ 8514974 w 8604449"/>
                <a:gd name="connsiteY4" fmla="*/ 3491484 h 5532437"/>
                <a:gd name="connsiteX5" fmla="*/ 8604449 w 8604449"/>
                <a:gd name="connsiteY5" fmla="*/ 3558261 h 5532437"/>
                <a:gd name="connsiteX6" fmla="*/ 8604449 w 8604449"/>
                <a:gd name="connsiteY6" fmla="*/ 4220025 h 5532437"/>
                <a:gd name="connsiteX7" fmla="*/ 8485741 w 8604449"/>
                <a:gd name="connsiteY7" fmla="*/ 4215622 h 5532437"/>
                <a:gd name="connsiteX8" fmla="*/ 0 w 8604449"/>
                <a:gd name="connsiteY8" fmla="*/ 5532437 h 5532437"/>
                <a:gd name="connsiteX9" fmla="*/ 3446756 w 8604449"/>
                <a:gd name="connsiteY9" fmla="*/ 368716 h 5532437"/>
                <a:gd name="connsiteX10" fmla="*/ 3622172 w 8604449"/>
                <a:gd name="connsiteY10" fmla="*/ 0 h 5532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04449" h="5532437">
                  <a:moveTo>
                    <a:pt x="3622172" y="0"/>
                  </a:moveTo>
                  <a:lnTo>
                    <a:pt x="5685689" y="0"/>
                  </a:lnTo>
                  <a:lnTo>
                    <a:pt x="5817532" y="258017"/>
                  </a:lnTo>
                  <a:cubicBezTo>
                    <a:pt x="5987006" y="569807"/>
                    <a:pt x="6175222" y="878169"/>
                    <a:pt x="6382310" y="1181169"/>
                  </a:cubicBezTo>
                  <a:cubicBezTo>
                    <a:pt x="7002180" y="2097414"/>
                    <a:pt x="7729584" y="2872359"/>
                    <a:pt x="8514974" y="3491484"/>
                  </a:cubicBezTo>
                  <a:lnTo>
                    <a:pt x="8604449" y="3558261"/>
                  </a:lnTo>
                  <a:lnTo>
                    <a:pt x="8604449" y="4220025"/>
                  </a:lnTo>
                  <a:lnTo>
                    <a:pt x="8485741" y="4215622"/>
                  </a:lnTo>
                  <a:cubicBezTo>
                    <a:pt x="3433244" y="4080299"/>
                    <a:pt x="0" y="5532437"/>
                    <a:pt x="0" y="5532437"/>
                  </a:cubicBezTo>
                  <a:cubicBezTo>
                    <a:pt x="0" y="5532437"/>
                    <a:pt x="1822475" y="3703860"/>
                    <a:pt x="3446756" y="368716"/>
                  </a:cubicBezTo>
                  <a:lnTo>
                    <a:pt x="3622172" y="0"/>
                  </a:lnTo>
                  <a:close/>
                </a:path>
              </a:pathLst>
            </a:custGeom>
            <a:noFill/>
            <a:ln w="9525">
              <a:solidFill>
                <a:schemeClr val="accent1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sp>
        <p:nvSpPr>
          <p:cNvPr id="11" name="ZoneTexte 10">
            <a:extLst>
              <a:ext uri="{FF2B5EF4-FFF2-40B4-BE49-F238E27FC236}">
                <a16:creationId xmlns:a16="http://schemas.microsoft.com/office/drawing/2014/main" xmlns="" id="{DBEF723A-F46A-FC4C-847F-5DA70187D5C1}"/>
              </a:ext>
            </a:extLst>
          </p:cNvPr>
          <p:cNvSpPr txBox="1"/>
          <p:nvPr/>
        </p:nvSpPr>
        <p:spPr>
          <a:xfrm>
            <a:off x="465090" y="318875"/>
            <a:ext cx="328487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0" b="1" dirty="0">
                <a:solidFill>
                  <a:schemeClr val="accent1"/>
                </a:solidFill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Sommaire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xmlns="" id="{2DB36EC3-7E33-B844-AAAA-6C52E8BBD2F9}"/>
              </a:ext>
            </a:extLst>
          </p:cNvPr>
          <p:cNvCxnSpPr>
            <a:cxnSpLocks/>
          </p:cNvCxnSpPr>
          <p:nvPr/>
        </p:nvCxnSpPr>
        <p:spPr>
          <a:xfrm flipH="1">
            <a:off x="-88778" y="3244595"/>
            <a:ext cx="1962426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xmlns="" id="{9C007535-87F2-3547-B1D5-47705F214FE5}"/>
              </a:ext>
            </a:extLst>
          </p:cNvPr>
          <p:cNvCxnSpPr>
            <a:cxnSpLocks/>
          </p:cNvCxnSpPr>
          <p:nvPr/>
        </p:nvCxnSpPr>
        <p:spPr>
          <a:xfrm flipH="1">
            <a:off x="-88778" y="2562790"/>
            <a:ext cx="2068498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xmlns="" id="{104DEC84-A44C-024D-9D6C-7B7B9CBA32DD}"/>
              </a:ext>
            </a:extLst>
          </p:cNvPr>
          <p:cNvCxnSpPr>
            <a:cxnSpLocks/>
          </p:cNvCxnSpPr>
          <p:nvPr/>
        </p:nvCxnSpPr>
        <p:spPr>
          <a:xfrm flipH="1">
            <a:off x="-88778" y="3926400"/>
            <a:ext cx="2068498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xmlns="" id="{5A1ACCFF-1576-C440-A5A2-83DCC35CF861}"/>
              </a:ext>
            </a:extLst>
          </p:cNvPr>
          <p:cNvCxnSpPr>
            <a:cxnSpLocks/>
          </p:cNvCxnSpPr>
          <p:nvPr/>
        </p:nvCxnSpPr>
        <p:spPr>
          <a:xfrm flipH="1">
            <a:off x="-88778" y="4608205"/>
            <a:ext cx="2068498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xmlns="" id="{68C935AA-CC19-2745-8B34-E2DCC397D63C}"/>
              </a:ext>
            </a:extLst>
          </p:cNvPr>
          <p:cNvCxnSpPr>
            <a:cxnSpLocks/>
          </p:cNvCxnSpPr>
          <p:nvPr/>
        </p:nvCxnSpPr>
        <p:spPr>
          <a:xfrm flipH="1">
            <a:off x="-88778" y="5290010"/>
            <a:ext cx="2068498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xmlns="" id="{F2D07F46-7F23-D845-B705-5EDEC86FBDC4}"/>
              </a:ext>
            </a:extLst>
          </p:cNvPr>
          <p:cNvCxnSpPr>
            <a:cxnSpLocks/>
          </p:cNvCxnSpPr>
          <p:nvPr/>
        </p:nvCxnSpPr>
        <p:spPr>
          <a:xfrm flipH="1">
            <a:off x="-88778" y="5971813"/>
            <a:ext cx="2068498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space réservé du texte 36">
            <a:extLst>
              <a:ext uri="{FF2B5EF4-FFF2-40B4-BE49-F238E27FC236}">
                <a16:creationId xmlns:a16="http://schemas.microsoft.com/office/drawing/2014/main" xmlns="" id="{31315E6A-D2D7-7648-8620-452ABE041E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107526" y="2227109"/>
            <a:ext cx="8307490" cy="338554"/>
          </a:xfrm>
        </p:spPr>
        <p:txBody>
          <a:bodyPr wrap="square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1600" b="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6" name="Espace réservé du texte 36">
            <a:extLst>
              <a:ext uri="{FF2B5EF4-FFF2-40B4-BE49-F238E27FC236}">
                <a16:creationId xmlns:a16="http://schemas.microsoft.com/office/drawing/2014/main" xmlns="" id="{FA8717DF-BE93-5546-B18B-4B16CC64D1C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107526" y="2907700"/>
            <a:ext cx="8307490" cy="338554"/>
          </a:xfrm>
        </p:spPr>
        <p:txBody>
          <a:bodyPr wrap="square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1600" b="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7" name="Espace réservé du texte 36">
            <a:extLst>
              <a:ext uri="{FF2B5EF4-FFF2-40B4-BE49-F238E27FC236}">
                <a16:creationId xmlns:a16="http://schemas.microsoft.com/office/drawing/2014/main" xmlns="" id="{23C83638-F0EE-3D48-9FA1-C6053A6EA9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107526" y="3588291"/>
            <a:ext cx="8307490" cy="338554"/>
          </a:xfrm>
        </p:spPr>
        <p:txBody>
          <a:bodyPr wrap="square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1600" b="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8" name="Espace réservé du texte 36">
            <a:extLst>
              <a:ext uri="{FF2B5EF4-FFF2-40B4-BE49-F238E27FC236}">
                <a16:creationId xmlns:a16="http://schemas.microsoft.com/office/drawing/2014/main" xmlns="" id="{1003A3E0-35F9-334A-82B5-EFB969D1D7A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107526" y="4268882"/>
            <a:ext cx="8307490" cy="338554"/>
          </a:xfrm>
        </p:spPr>
        <p:txBody>
          <a:bodyPr wrap="square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1600" b="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9" name="Espace réservé du texte 36">
            <a:extLst>
              <a:ext uri="{FF2B5EF4-FFF2-40B4-BE49-F238E27FC236}">
                <a16:creationId xmlns:a16="http://schemas.microsoft.com/office/drawing/2014/main" xmlns="" id="{D0F85328-745B-E14B-87FD-842A4D653AF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107526" y="4949473"/>
            <a:ext cx="8307490" cy="338554"/>
          </a:xfrm>
        </p:spPr>
        <p:txBody>
          <a:bodyPr wrap="square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1600" b="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0" name="Espace réservé du texte 36">
            <a:extLst>
              <a:ext uri="{FF2B5EF4-FFF2-40B4-BE49-F238E27FC236}">
                <a16:creationId xmlns:a16="http://schemas.microsoft.com/office/drawing/2014/main" xmlns="" id="{64CE2C07-CE4F-8B4B-B3E9-307E5545251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107526" y="5630066"/>
            <a:ext cx="8307490" cy="338554"/>
          </a:xfrm>
        </p:spPr>
        <p:txBody>
          <a:bodyPr wrap="square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1600" b="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9" name="Espace réservé du texte 36">
            <a:extLst>
              <a:ext uri="{FF2B5EF4-FFF2-40B4-BE49-F238E27FC236}">
                <a16:creationId xmlns:a16="http://schemas.microsoft.com/office/drawing/2014/main" xmlns="" id="{290F82C7-E7BB-1C47-B6C5-63EF16515A4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617886" y="2227109"/>
            <a:ext cx="876122" cy="338554"/>
          </a:xfrm>
        </p:spPr>
        <p:txBody>
          <a:bodyPr wrap="square" anchor="b" anchorCtr="0">
            <a:sp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1600" b="0" cap="all" baseline="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p</a:t>
            </a:r>
          </a:p>
        </p:txBody>
      </p:sp>
      <p:sp>
        <p:nvSpPr>
          <p:cNvPr id="70" name="Espace réservé du texte 36">
            <a:extLst>
              <a:ext uri="{FF2B5EF4-FFF2-40B4-BE49-F238E27FC236}">
                <a16:creationId xmlns:a16="http://schemas.microsoft.com/office/drawing/2014/main" xmlns="" id="{450032D7-771E-8649-BC2D-0D5F8017EB4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617886" y="2907700"/>
            <a:ext cx="876122" cy="338554"/>
          </a:xfrm>
        </p:spPr>
        <p:txBody>
          <a:bodyPr wrap="square" anchor="b" anchorCtr="0">
            <a:sp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1600" b="0" cap="all" baseline="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p</a:t>
            </a:r>
          </a:p>
        </p:txBody>
      </p:sp>
      <p:sp>
        <p:nvSpPr>
          <p:cNvPr id="71" name="Espace réservé du texte 36">
            <a:extLst>
              <a:ext uri="{FF2B5EF4-FFF2-40B4-BE49-F238E27FC236}">
                <a16:creationId xmlns:a16="http://schemas.microsoft.com/office/drawing/2014/main" xmlns="" id="{D0901D3E-E679-B047-889B-D18A68705F7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617886" y="3588291"/>
            <a:ext cx="876122" cy="338554"/>
          </a:xfrm>
        </p:spPr>
        <p:txBody>
          <a:bodyPr wrap="square" anchor="b" anchorCtr="0">
            <a:sp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1600" b="0" cap="all" baseline="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p</a:t>
            </a:r>
          </a:p>
        </p:txBody>
      </p:sp>
      <p:sp>
        <p:nvSpPr>
          <p:cNvPr id="72" name="Espace réservé du texte 36">
            <a:extLst>
              <a:ext uri="{FF2B5EF4-FFF2-40B4-BE49-F238E27FC236}">
                <a16:creationId xmlns:a16="http://schemas.microsoft.com/office/drawing/2014/main" xmlns="" id="{9ED33F31-D7A2-1745-ACFF-280F0D13C77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617886" y="4268882"/>
            <a:ext cx="876122" cy="338554"/>
          </a:xfrm>
        </p:spPr>
        <p:txBody>
          <a:bodyPr wrap="square" anchor="b" anchorCtr="0">
            <a:sp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1600" b="0" cap="all" baseline="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p</a:t>
            </a:r>
          </a:p>
        </p:txBody>
      </p:sp>
      <p:sp>
        <p:nvSpPr>
          <p:cNvPr id="73" name="Espace réservé du texte 36">
            <a:extLst>
              <a:ext uri="{FF2B5EF4-FFF2-40B4-BE49-F238E27FC236}">
                <a16:creationId xmlns:a16="http://schemas.microsoft.com/office/drawing/2014/main" xmlns="" id="{84124CB4-C0D2-904D-AD09-88F758499A6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617886" y="4949473"/>
            <a:ext cx="876122" cy="338554"/>
          </a:xfrm>
        </p:spPr>
        <p:txBody>
          <a:bodyPr wrap="square" anchor="b" anchorCtr="0">
            <a:sp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1600" b="0" cap="all" baseline="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p</a:t>
            </a:r>
          </a:p>
        </p:txBody>
      </p:sp>
      <p:sp>
        <p:nvSpPr>
          <p:cNvPr id="74" name="Espace réservé du texte 36">
            <a:extLst>
              <a:ext uri="{FF2B5EF4-FFF2-40B4-BE49-F238E27FC236}">
                <a16:creationId xmlns:a16="http://schemas.microsoft.com/office/drawing/2014/main" xmlns="" id="{784A2DB3-B692-594C-A90E-C911BD67BE8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0617886" y="5630066"/>
            <a:ext cx="876122" cy="338554"/>
          </a:xfrm>
        </p:spPr>
        <p:txBody>
          <a:bodyPr wrap="square" anchor="b" anchorCtr="0">
            <a:sp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1600" b="0" cap="all" baseline="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p</a:t>
            </a:r>
          </a:p>
        </p:txBody>
      </p:sp>
      <p:sp>
        <p:nvSpPr>
          <p:cNvPr id="75" name="Espace réservé du texte 36">
            <a:extLst>
              <a:ext uri="{FF2B5EF4-FFF2-40B4-BE49-F238E27FC236}">
                <a16:creationId xmlns:a16="http://schemas.microsoft.com/office/drawing/2014/main" xmlns="" id="{E77C9BA5-D9FF-2444-9E00-168305DA835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08494" y="1887662"/>
            <a:ext cx="1062393" cy="769441"/>
          </a:xfrm>
        </p:spPr>
        <p:txBody>
          <a:bodyPr wrap="square" anchor="b" anchorCtr="0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4400" b="1" cap="all" baseline="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1</a:t>
            </a:r>
          </a:p>
        </p:txBody>
      </p:sp>
      <p:sp>
        <p:nvSpPr>
          <p:cNvPr id="76" name="Espace réservé du texte 36">
            <a:extLst>
              <a:ext uri="{FF2B5EF4-FFF2-40B4-BE49-F238E27FC236}">
                <a16:creationId xmlns:a16="http://schemas.microsoft.com/office/drawing/2014/main" xmlns="" id="{7AFCB3C5-572E-0741-A164-47FCB8AFB08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08494" y="2568253"/>
            <a:ext cx="1062393" cy="769441"/>
          </a:xfrm>
        </p:spPr>
        <p:txBody>
          <a:bodyPr wrap="square" anchor="b" anchorCtr="0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4400" b="1" cap="all" baseline="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2</a:t>
            </a:r>
          </a:p>
        </p:txBody>
      </p:sp>
      <p:sp>
        <p:nvSpPr>
          <p:cNvPr id="77" name="Espace réservé du texte 36">
            <a:extLst>
              <a:ext uri="{FF2B5EF4-FFF2-40B4-BE49-F238E27FC236}">
                <a16:creationId xmlns:a16="http://schemas.microsoft.com/office/drawing/2014/main" xmlns="" id="{08B61620-103F-5445-860B-D1D95044AE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08494" y="3248844"/>
            <a:ext cx="1062393" cy="769441"/>
          </a:xfrm>
        </p:spPr>
        <p:txBody>
          <a:bodyPr wrap="square" anchor="b" anchorCtr="0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4400" b="1" cap="all" baseline="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3</a:t>
            </a:r>
          </a:p>
        </p:txBody>
      </p:sp>
      <p:sp>
        <p:nvSpPr>
          <p:cNvPr id="78" name="Espace réservé du texte 36">
            <a:extLst>
              <a:ext uri="{FF2B5EF4-FFF2-40B4-BE49-F238E27FC236}">
                <a16:creationId xmlns:a16="http://schemas.microsoft.com/office/drawing/2014/main" xmlns="" id="{4E59DB72-1023-5C4C-A72B-CC93A2771C1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08494" y="3929435"/>
            <a:ext cx="1062393" cy="769441"/>
          </a:xfrm>
        </p:spPr>
        <p:txBody>
          <a:bodyPr wrap="square" anchor="b" anchorCtr="0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4400" b="1" cap="all" baseline="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4</a:t>
            </a:r>
          </a:p>
        </p:txBody>
      </p:sp>
      <p:sp>
        <p:nvSpPr>
          <p:cNvPr id="79" name="Espace réservé du texte 36">
            <a:extLst>
              <a:ext uri="{FF2B5EF4-FFF2-40B4-BE49-F238E27FC236}">
                <a16:creationId xmlns:a16="http://schemas.microsoft.com/office/drawing/2014/main" xmlns="" id="{89507E7C-EB63-B440-8D6C-ED3F62175E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08494" y="4610026"/>
            <a:ext cx="1062393" cy="769441"/>
          </a:xfrm>
        </p:spPr>
        <p:txBody>
          <a:bodyPr wrap="square" anchor="b" anchorCtr="0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4400" b="1" cap="all" baseline="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5</a:t>
            </a:r>
          </a:p>
        </p:txBody>
      </p:sp>
      <p:sp>
        <p:nvSpPr>
          <p:cNvPr id="80" name="Espace réservé du texte 36">
            <a:extLst>
              <a:ext uri="{FF2B5EF4-FFF2-40B4-BE49-F238E27FC236}">
                <a16:creationId xmlns:a16="http://schemas.microsoft.com/office/drawing/2014/main" xmlns="" id="{4198E5CD-D586-E046-8D00-24CF0A50E4C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08494" y="5290619"/>
            <a:ext cx="1062393" cy="769441"/>
          </a:xfrm>
        </p:spPr>
        <p:txBody>
          <a:bodyPr wrap="square" anchor="b" anchorCtr="0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4400" b="1" cap="all" baseline="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627280265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rt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EDC60F2-8C76-7647-B254-3C113689CDDC}"/>
              </a:ext>
            </a:extLst>
          </p:cNvPr>
          <p:cNvSpPr/>
          <p:nvPr/>
        </p:nvSpPr>
        <p:spPr>
          <a:xfrm>
            <a:off x="-1" y="1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xmlns="" id="{6BADA625-CFA9-F74E-8908-9185332BB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3250" y="1178011"/>
            <a:ext cx="5309765" cy="2402494"/>
          </a:xfrm>
        </p:spPr>
        <p:txBody>
          <a:bodyPr anchor="b">
            <a:normAutofit/>
          </a:bodyPr>
          <a:lstStyle>
            <a:lvl1pPr algn="l">
              <a:defRPr sz="50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xmlns="" id="{44B7DFD2-34BE-404A-BD9A-5087AFC0B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4584" y="3787848"/>
            <a:ext cx="4448432" cy="1540493"/>
          </a:xfrm>
        </p:spPr>
        <p:txBody>
          <a:bodyPr>
            <a:normAutofit/>
          </a:bodyPr>
          <a:lstStyle>
            <a:lvl1pPr marL="285750" indent="-285750" algn="l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Char char="•"/>
              <a:defRPr sz="18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28" name="Espace réservé du texte 27">
            <a:extLst>
              <a:ext uri="{FF2B5EF4-FFF2-40B4-BE49-F238E27FC236}">
                <a16:creationId xmlns:a16="http://schemas.microsoft.com/office/drawing/2014/main" xmlns="" id="{A9DD94B7-18A8-6945-8CCB-77CF79CDC07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64720" y="1115680"/>
            <a:ext cx="1603323" cy="3154710"/>
          </a:xfrm>
        </p:spPr>
        <p:txBody>
          <a:bodyPr wrap="none" anchor="ctr" anchorCtr="0">
            <a:spAutoFit/>
          </a:bodyPr>
          <a:lstStyle>
            <a:lvl1pPr algn="ctr">
              <a:defRPr sz="19900" b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1</a:t>
            </a:r>
          </a:p>
        </p:txBody>
      </p:sp>
      <p:sp>
        <p:nvSpPr>
          <p:cNvPr id="39" name="Forme libre 38">
            <a:extLst>
              <a:ext uri="{FF2B5EF4-FFF2-40B4-BE49-F238E27FC236}">
                <a16:creationId xmlns:a16="http://schemas.microsoft.com/office/drawing/2014/main" xmlns="" id="{86660DB4-22EF-FA41-BB18-20297F1DBAD6}"/>
              </a:ext>
            </a:extLst>
          </p:cNvPr>
          <p:cNvSpPr>
            <a:spLocks/>
          </p:cNvSpPr>
          <p:nvPr/>
        </p:nvSpPr>
        <p:spPr bwMode="auto">
          <a:xfrm rot="5212905">
            <a:off x="349185" y="-480061"/>
            <a:ext cx="5899659" cy="5816161"/>
          </a:xfrm>
          <a:custGeom>
            <a:avLst/>
            <a:gdLst>
              <a:gd name="connsiteX0" fmla="*/ 0 w 2532530"/>
              <a:gd name="connsiteY0" fmla="*/ 835076 h 2496687"/>
              <a:gd name="connsiteX1" fmla="*/ 53578 w 2532530"/>
              <a:gd name="connsiteY1" fmla="*/ 829847 h 2496687"/>
              <a:gd name="connsiteX2" fmla="*/ 2532530 w 2532530"/>
              <a:gd name="connsiteY2" fmla="*/ 0 h 2496687"/>
              <a:gd name="connsiteX3" fmla="*/ 1699439 w 2532530"/>
              <a:gd name="connsiteY3" fmla="*/ 2465750 h 2496687"/>
              <a:gd name="connsiteX4" fmla="*/ 1696344 w 2532530"/>
              <a:gd name="connsiteY4" fmla="*/ 2496687 h 2496687"/>
              <a:gd name="connsiteX5" fmla="*/ 1669613 w 2532530"/>
              <a:gd name="connsiteY5" fmla="*/ 2418388 h 2496687"/>
              <a:gd name="connsiteX6" fmla="*/ 1050747 w 2532530"/>
              <a:gd name="connsiteY6" fmla="*/ 1492493 h 2496687"/>
              <a:gd name="connsiteX7" fmla="*/ 117553 w 2532530"/>
              <a:gd name="connsiteY7" fmla="*/ 874797 h 2496687"/>
              <a:gd name="connsiteX8" fmla="*/ 0 w 2532530"/>
              <a:gd name="connsiteY8" fmla="*/ 835076 h 2496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32530" h="2496687">
                <a:moveTo>
                  <a:pt x="0" y="835076"/>
                </a:moveTo>
                <a:lnTo>
                  <a:pt x="53578" y="829847"/>
                </a:lnTo>
                <a:cubicBezTo>
                  <a:pt x="1573460" y="643204"/>
                  <a:pt x="2532530" y="0"/>
                  <a:pt x="2532530" y="0"/>
                </a:cubicBezTo>
                <a:cubicBezTo>
                  <a:pt x="2532530" y="0"/>
                  <a:pt x="1888815" y="954961"/>
                  <a:pt x="1699439" y="2465750"/>
                </a:cubicBezTo>
                <a:lnTo>
                  <a:pt x="1696344" y="2496687"/>
                </a:lnTo>
                <a:lnTo>
                  <a:pt x="1669613" y="2418388"/>
                </a:lnTo>
                <a:cubicBezTo>
                  <a:pt x="1542390" y="2093571"/>
                  <a:pt x="1334719" y="1773778"/>
                  <a:pt x="1050747" y="1492493"/>
                </a:cubicBezTo>
                <a:cubicBezTo>
                  <a:pt x="766774" y="1208530"/>
                  <a:pt x="444652" y="1001584"/>
                  <a:pt x="117553" y="874797"/>
                </a:cubicBezTo>
                <a:lnTo>
                  <a:pt x="0" y="835076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45" name="Forme libre 44">
            <a:extLst>
              <a:ext uri="{FF2B5EF4-FFF2-40B4-BE49-F238E27FC236}">
                <a16:creationId xmlns:a16="http://schemas.microsoft.com/office/drawing/2014/main" xmlns="" id="{B3DC52DD-AE24-2F49-94C1-9D5E7EF706B0}"/>
              </a:ext>
            </a:extLst>
          </p:cNvPr>
          <p:cNvSpPr/>
          <p:nvPr/>
        </p:nvSpPr>
        <p:spPr>
          <a:xfrm>
            <a:off x="1543" y="0"/>
            <a:ext cx="3351596" cy="3320692"/>
          </a:xfrm>
          <a:custGeom>
            <a:avLst/>
            <a:gdLst>
              <a:gd name="connsiteX0" fmla="*/ 2821789 w 3351596"/>
              <a:gd name="connsiteY0" fmla="*/ 0 h 3320692"/>
              <a:gd name="connsiteX1" fmla="*/ 3351596 w 3351596"/>
              <a:gd name="connsiteY1" fmla="*/ 0 h 3320692"/>
              <a:gd name="connsiteX2" fmla="*/ 3340378 w 3351596"/>
              <a:gd name="connsiteY2" fmla="*/ 26823 h 3320692"/>
              <a:gd name="connsiteX3" fmla="*/ 2246941 w 3351596"/>
              <a:gd name="connsiteY3" fmla="*/ 1694581 h 3320692"/>
              <a:gd name="connsiteX4" fmla="*/ 171638 w 3351596"/>
              <a:gd name="connsiteY4" fmla="*/ 3251457 h 3320692"/>
              <a:gd name="connsiteX5" fmla="*/ 0 w 3351596"/>
              <a:gd name="connsiteY5" fmla="*/ 3320692 h 3320692"/>
              <a:gd name="connsiteX6" fmla="*/ 0 w 3351596"/>
              <a:gd name="connsiteY6" fmla="*/ 2804395 h 3320692"/>
              <a:gd name="connsiteX7" fmla="*/ 35329 w 3351596"/>
              <a:gd name="connsiteY7" fmla="*/ 2787344 h 3320692"/>
              <a:gd name="connsiteX8" fmla="*/ 1889532 w 3351596"/>
              <a:gd name="connsiteY8" fmla="*/ 1337176 h 3320692"/>
              <a:gd name="connsiteX9" fmla="*/ 2814337 w 3351596"/>
              <a:gd name="connsiteY9" fmla="*/ 14870 h 3320692"/>
              <a:gd name="connsiteX10" fmla="*/ 2821789 w 3351596"/>
              <a:gd name="connsiteY10" fmla="*/ 0 h 3320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51596" h="3320692">
                <a:moveTo>
                  <a:pt x="2821789" y="0"/>
                </a:moveTo>
                <a:lnTo>
                  <a:pt x="3351596" y="0"/>
                </a:lnTo>
                <a:lnTo>
                  <a:pt x="3340378" y="26823"/>
                </a:lnTo>
                <a:cubicBezTo>
                  <a:pt x="3080263" y="605354"/>
                  <a:pt x="2715348" y="1172180"/>
                  <a:pt x="2246941" y="1694581"/>
                </a:cubicBezTo>
                <a:cubicBezTo>
                  <a:pt x="1628629" y="2390774"/>
                  <a:pt x="911074" y="2914362"/>
                  <a:pt x="171638" y="3251457"/>
                </a:cubicBezTo>
                <a:lnTo>
                  <a:pt x="0" y="3320692"/>
                </a:lnTo>
                <a:lnTo>
                  <a:pt x="0" y="2804395"/>
                </a:lnTo>
                <a:lnTo>
                  <a:pt x="35329" y="2787344"/>
                </a:lnTo>
                <a:cubicBezTo>
                  <a:pt x="696185" y="2450514"/>
                  <a:pt x="1333054" y="1963750"/>
                  <a:pt x="1889532" y="1337176"/>
                </a:cubicBezTo>
                <a:cubicBezTo>
                  <a:pt x="2264260" y="919256"/>
                  <a:pt x="2572751" y="472903"/>
                  <a:pt x="2814337" y="14870"/>
                </a:cubicBezTo>
                <a:lnTo>
                  <a:pt x="282178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0" name="Forme libre 49">
            <a:extLst>
              <a:ext uri="{FF2B5EF4-FFF2-40B4-BE49-F238E27FC236}">
                <a16:creationId xmlns:a16="http://schemas.microsoft.com/office/drawing/2014/main" xmlns="" id="{02052C5F-6BD8-1D47-A7F1-8043F7BD50A1}"/>
              </a:ext>
            </a:extLst>
          </p:cNvPr>
          <p:cNvSpPr/>
          <p:nvPr/>
        </p:nvSpPr>
        <p:spPr>
          <a:xfrm>
            <a:off x="-119416" y="0"/>
            <a:ext cx="7430073" cy="6134335"/>
          </a:xfrm>
          <a:custGeom>
            <a:avLst/>
            <a:gdLst>
              <a:gd name="connsiteX0" fmla="*/ 4810521 w 7430073"/>
              <a:gd name="connsiteY0" fmla="*/ 0 h 6134335"/>
              <a:gd name="connsiteX1" fmla="*/ 5109514 w 7430073"/>
              <a:gd name="connsiteY1" fmla="*/ 0 h 6134335"/>
              <a:gd name="connsiteX2" fmla="*/ 5122387 w 7430073"/>
              <a:gd name="connsiteY2" fmla="*/ 91762 h 6134335"/>
              <a:gd name="connsiteX3" fmla="*/ 7430073 w 7430073"/>
              <a:gd name="connsiteY3" fmla="*/ 6134335 h 6134335"/>
              <a:gd name="connsiteX4" fmla="*/ 0 w 7430073"/>
              <a:gd name="connsiteY4" fmla="*/ 4478519 h 6134335"/>
              <a:gd name="connsiteX5" fmla="*/ 892233 w 7430073"/>
              <a:gd name="connsiteY5" fmla="*/ 4255927 h 6134335"/>
              <a:gd name="connsiteX6" fmla="*/ 1159154 w 7430073"/>
              <a:gd name="connsiteY6" fmla="*/ 4148258 h 6134335"/>
              <a:gd name="connsiteX7" fmla="*/ 1231509 w 7430073"/>
              <a:gd name="connsiteY7" fmla="*/ 4151537 h 6134335"/>
              <a:gd name="connsiteX8" fmla="*/ 7072666 w 7430073"/>
              <a:gd name="connsiteY8" fmla="*/ 5776932 h 6134335"/>
              <a:gd name="connsiteX9" fmla="*/ 4828224 w 7430073"/>
              <a:gd name="connsiteY9" fmla="*/ 115794 h 6134335"/>
              <a:gd name="connsiteX10" fmla="*/ 4810521 w 7430073"/>
              <a:gd name="connsiteY10" fmla="*/ 0 h 6134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430073" h="6134335">
                <a:moveTo>
                  <a:pt x="4810521" y="0"/>
                </a:moveTo>
                <a:lnTo>
                  <a:pt x="5109514" y="0"/>
                </a:lnTo>
                <a:lnTo>
                  <a:pt x="5122387" y="91762"/>
                </a:lnTo>
                <a:cubicBezTo>
                  <a:pt x="5694768" y="3828679"/>
                  <a:pt x="7430073" y="6134335"/>
                  <a:pt x="7430073" y="6134335"/>
                </a:cubicBezTo>
                <a:cubicBezTo>
                  <a:pt x="7430073" y="6134335"/>
                  <a:pt x="4422194" y="4336676"/>
                  <a:pt x="0" y="4478519"/>
                </a:cubicBezTo>
                <a:cubicBezTo>
                  <a:pt x="295136" y="4435196"/>
                  <a:pt x="594196" y="4360703"/>
                  <a:pt x="892233" y="4255927"/>
                </a:cubicBezTo>
                <a:lnTo>
                  <a:pt x="1159154" y="4148258"/>
                </a:lnTo>
                <a:lnTo>
                  <a:pt x="1231509" y="4151537"/>
                </a:lnTo>
                <a:cubicBezTo>
                  <a:pt x="4769757" y="4400598"/>
                  <a:pt x="7072666" y="5776932"/>
                  <a:pt x="7072666" y="5776932"/>
                </a:cubicBezTo>
                <a:cubicBezTo>
                  <a:pt x="7072666" y="5776932"/>
                  <a:pt x="5454974" y="3627544"/>
                  <a:pt x="4828224" y="115794"/>
                </a:cubicBezTo>
                <a:lnTo>
                  <a:pt x="481052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0255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Part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ce réservé pour une image  12">
            <a:extLst>
              <a:ext uri="{FF2B5EF4-FFF2-40B4-BE49-F238E27FC236}">
                <a16:creationId xmlns:a16="http://schemas.microsoft.com/office/drawing/2014/main" xmlns="" id="{083127AF-59D5-4216-A7ED-EC86845C8F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-4608"/>
            <a:ext cx="12192000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77932886-D5B9-4825-A0DC-9E30238B7C3E}"/>
              </a:ext>
            </a:extLst>
          </p:cNvPr>
          <p:cNvSpPr/>
          <p:nvPr userDrawn="1"/>
        </p:nvSpPr>
        <p:spPr>
          <a:xfrm>
            <a:off x="0" y="9182"/>
            <a:ext cx="12200400" cy="6858000"/>
          </a:xfrm>
          <a:prstGeom prst="rect">
            <a:avLst/>
          </a:prstGeom>
          <a:solidFill>
            <a:schemeClr val="accent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xmlns="" id="{6BADA625-CFA9-F74E-8908-9185332BB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3250" y="1178010"/>
            <a:ext cx="5309765" cy="3092379"/>
          </a:xfrm>
        </p:spPr>
        <p:txBody>
          <a:bodyPr anchor="b">
            <a:normAutofit/>
          </a:bodyPr>
          <a:lstStyle>
            <a:lvl1pPr algn="l">
              <a:defRPr sz="5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28" name="Espace réservé du texte 27">
            <a:extLst>
              <a:ext uri="{FF2B5EF4-FFF2-40B4-BE49-F238E27FC236}">
                <a16:creationId xmlns:a16="http://schemas.microsoft.com/office/drawing/2014/main" xmlns="" id="{A9DD94B7-18A8-6945-8CCB-77CF79CDC07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64720" y="1115680"/>
            <a:ext cx="1603323" cy="3154710"/>
          </a:xfrm>
        </p:spPr>
        <p:txBody>
          <a:bodyPr wrap="none" anchor="ctr" anchorCtr="0">
            <a:spAutoFit/>
          </a:bodyPr>
          <a:lstStyle>
            <a:lvl1pPr algn="ctr">
              <a:defRPr sz="19900" b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1</a:t>
            </a:r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xmlns="" id="{00735FE7-B444-3049-86F2-907264FC6C3F}"/>
              </a:ext>
            </a:extLst>
          </p:cNvPr>
          <p:cNvSpPr>
            <a:spLocks/>
          </p:cNvSpPr>
          <p:nvPr/>
        </p:nvSpPr>
        <p:spPr bwMode="auto">
          <a:xfrm rot="5212905">
            <a:off x="349185" y="-480061"/>
            <a:ext cx="5899659" cy="5816161"/>
          </a:xfrm>
          <a:custGeom>
            <a:avLst/>
            <a:gdLst>
              <a:gd name="connsiteX0" fmla="*/ 0 w 2532530"/>
              <a:gd name="connsiteY0" fmla="*/ 835076 h 2496687"/>
              <a:gd name="connsiteX1" fmla="*/ 53578 w 2532530"/>
              <a:gd name="connsiteY1" fmla="*/ 829847 h 2496687"/>
              <a:gd name="connsiteX2" fmla="*/ 2532530 w 2532530"/>
              <a:gd name="connsiteY2" fmla="*/ 0 h 2496687"/>
              <a:gd name="connsiteX3" fmla="*/ 1699439 w 2532530"/>
              <a:gd name="connsiteY3" fmla="*/ 2465750 h 2496687"/>
              <a:gd name="connsiteX4" fmla="*/ 1696344 w 2532530"/>
              <a:gd name="connsiteY4" fmla="*/ 2496687 h 2496687"/>
              <a:gd name="connsiteX5" fmla="*/ 1669613 w 2532530"/>
              <a:gd name="connsiteY5" fmla="*/ 2418388 h 2496687"/>
              <a:gd name="connsiteX6" fmla="*/ 1050747 w 2532530"/>
              <a:gd name="connsiteY6" fmla="*/ 1492493 h 2496687"/>
              <a:gd name="connsiteX7" fmla="*/ 117553 w 2532530"/>
              <a:gd name="connsiteY7" fmla="*/ 874797 h 2496687"/>
              <a:gd name="connsiteX8" fmla="*/ 0 w 2532530"/>
              <a:gd name="connsiteY8" fmla="*/ 835076 h 2496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32530" h="2496687">
                <a:moveTo>
                  <a:pt x="0" y="835076"/>
                </a:moveTo>
                <a:lnTo>
                  <a:pt x="53578" y="829847"/>
                </a:lnTo>
                <a:cubicBezTo>
                  <a:pt x="1573460" y="643204"/>
                  <a:pt x="2532530" y="0"/>
                  <a:pt x="2532530" y="0"/>
                </a:cubicBezTo>
                <a:cubicBezTo>
                  <a:pt x="2532530" y="0"/>
                  <a:pt x="1888815" y="954961"/>
                  <a:pt x="1699439" y="2465750"/>
                </a:cubicBezTo>
                <a:lnTo>
                  <a:pt x="1696344" y="2496687"/>
                </a:lnTo>
                <a:lnTo>
                  <a:pt x="1669613" y="2418388"/>
                </a:lnTo>
                <a:cubicBezTo>
                  <a:pt x="1542390" y="2093571"/>
                  <a:pt x="1334719" y="1773778"/>
                  <a:pt x="1050747" y="1492493"/>
                </a:cubicBezTo>
                <a:cubicBezTo>
                  <a:pt x="766774" y="1208530"/>
                  <a:pt x="444652" y="1001584"/>
                  <a:pt x="117553" y="874797"/>
                </a:cubicBezTo>
                <a:lnTo>
                  <a:pt x="0" y="835076"/>
                </a:lnTo>
                <a:close/>
              </a:path>
            </a:pathLst>
          </a:custGeom>
          <a:noFill/>
          <a:ln w="9525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15" name="Forme libre 14">
            <a:extLst>
              <a:ext uri="{FF2B5EF4-FFF2-40B4-BE49-F238E27FC236}">
                <a16:creationId xmlns:a16="http://schemas.microsoft.com/office/drawing/2014/main" xmlns="" id="{676ACECD-03F9-204F-AB30-B1FC707A9CB9}"/>
              </a:ext>
            </a:extLst>
          </p:cNvPr>
          <p:cNvSpPr/>
          <p:nvPr/>
        </p:nvSpPr>
        <p:spPr>
          <a:xfrm>
            <a:off x="1543" y="0"/>
            <a:ext cx="3351596" cy="3320692"/>
          </a:xfrm>
          <a:custGeom>
            <a:avLst/>
            <a:gdLst>
              <a:gd name="connsiteX0" fmla="*/ 2821789 w 3351596"/>
              <a:gd name="connsiteY0" fmla="*/ 0 h 3320692"/>
              <a:gd name="connsiteX1" fmla="*/ 3351596 w 3351596"/>
              <a:gd name="connsiteY1" fmla="*/ 0 h 3320692"/>
              <a:gd name="connsiteX2" fmla="*/ 3340378 w 3351596"/>
              <a:gd name="connsiteY2" fmla="*/ 26823 h 3320692"/>
              <a:gd name="connsiteX3" fmla="*/ 2246941 w 3351596"/>
              <a:gd name="connsiteY3" fmla="*/ 1694581 h 3320692"/>
              <a:gd name="connsiteX4" fmla="*/ 171638 w 3351596"/>
              <a:gd name="connsiteY4" fmla="*/ 3251457 h 3320692"/>
              <a:gd name="connsiteX5" fmla="*/ 0 w 3351596"/>
              <a:gd name="connsiteY5" fmla="*/ 3320692 h 3320692"/>
              <a:gd name="connsiteX6" fmla="*/ 0 w 3351596"/>
              <a:gd name="connsiteY6" fmla="*/ 2804395 h 3320692"/>
              <a:gd name="connsiteX7" fmla="*/ 35329 w 3351596"/>
              <a:gd name="connsiteY7" fmla="*/ 2787344 h 3320692"/>
              <a:gd name="connsiteX8" fmla="*/ 1889532 w 3351596"/>
              <a:gd name="connsiteY8" fmla="*/ 1337176 h 3320692"/>
              <a:gd name="connsiteX9" fmla="*/ 2814337 w 3351596"/>
              <a:gd name="connsiteY9" fmla="*/ 14870 h 3320692"/>
              <a:gd name="connsiteX10" fmla="*/ 2821789 w 3351596"/>
              <a:gd name="connsiteY10" fmla="*/ 0 h 3320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51596" h="3320692">
                <a:moveTo>
                  <a:pt x="2821789" y="0"/>
                </a:moveTo>
                <a:lnTo>
                  <a:pt x="3351596" y="0"/>
                </a:lnTo>
                <a:lnTo>
                  <a:pt x="3340378" y="26823"/>
                </a:lnTo>
                <a:cubicBezTo>
                  <a:pt x="3080263" y="605354"/>
                  <a:pt x="2715348" y="1172180"/>
                  <a:pt x="2246941" y="1694581"/>
                </a:cubicBezTo>
                <a:cubicBezTo>
                  <a:pt x="1628629" y="2390774"/>
                  <a:pt x="911074" y="2914362"/>
                  <a:pt x="171638" y="3251457"/>
                </a:cubicBezTo>
                <a:lnTo>
                  <a:pt x="0" y="3320692"/>
                </a:lnTo>
                <a:lnTo>
                  <a:pt x="0" y="2804395"/>
                </a:lnTo>
                <a:lnTo>
                  <a:pt x="35329" y="2787344"/>
                </a:lnTo>
                <a:cubicBezTo>
                  <a:pt x="696185" y="2450514"/>
                  <a:pt x="1333054" y="1963750"/>
                  <a:pt x="1889532" y="1337176"/>
                </a:cubicBezTo>
                <a:cubicBezTo>
                  <a:pt x="2264260" y="919256"/>
                  <a:pt x="2572751" y="472903"/>
                  <a:pt x="2814337" y="14870"/>
                </a:cubicBezTo>
                <a:lnTo>
                  <a:pt x="282178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6" name="Forme libre 15">
            <a:extLst>
              <a:ext uri="{FF2B5EF4-FFF2-40B4-BE49-F238E27FC236}">
                <a16:creationId xmlns:a16="http://schemas.microsoft.com/office/drawing/2014/main" xmlns="" id="{E8356E42-8EC3-BD41-99C7-E78096E3C584}"/>
              </a:ext>
            </a:extLst>
          </p:cNvPr>
          <p:cNvSpPr/>
          <p:nvPr/>
        </p:nvSpPr>
        <p:spPr>
          <a:xfrm>
            <a:off x="-119416" y="0"/>
            <a:ext cx="7430073" cy="6134335"/>
          </a:xfrm>
          <a:custGeom>
            <a:avLst/>
            <a:gdLst>
              <a:gd name="connsiteX0" fmla="*/ 4810521 w 7430073"/>
              <a:gd name="connsiteY0" fmla="*/ 0 h 6134335"/>
              <a:gd name="connsiteX1" fmla="*/ 5109514 w 7430073"/>
              <a:gd name="connsiteY1" fmla="*/ 0 h 6134335"/>
              <a:gd name="connsiteX2" fmla="*/ 5122387 w 7430073"/>
              <a:gd name="connsiteY2" fmla="*/ 91762 h 6134335"/>
              <a:gd name="connsiteX3" fmla="*/ 7430073 w 7430073"/>
              <a:gd name="connsiteY3" fmla="*/ 6134335 h 6134335"/>
              <a:gd name="connsiteX4" fmla="*/ 0 w 7430073"/>
              <a:gd name="connsiteY4" fmla="*/ 4478519 h 6134335"/>
              <a:gd name="connsiteX5" fmla="*/ 892233 w 7430073"/>
              <a:gd name="connsiteY5" fmla="*/ 4255927 h 6134335"/>
              <a:gd name="connsiteX6" fmla="*/ 1159154 w 7430073"/>
              <a:gd name="connsiteY6" fmla="*/ 4148258 h 6134335"/>
              <a:gd name="connsiteX7" fmla="*/ 1231509 w 7430073"/>
              <a:gd name="connsiteY7" fmla="*/ 4151537 h 6134335"/>
              <a:gd name="connsiteX8" fmla="*/ 7072666 w 7430073"/>
              <a:gd name="connsiteY8" fmla="*/ 5776932 h 6134335"/>
              <a:gd name="connsiteX9" fmla="*/ 4828224 w 7430073"/>
              <a:gd name="connsiteY9" fmla="*/ 115794 h 6134335"/>
              <a:gd name="connsiteX10" fmla="*/ 4810521 w 7430073"/>
              <a:gd name="connsiteY10" fmla="*/ 0 h 6134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430073" h="6134335">
                <a:moveTo>
                  <a:pt x="4810521" y="0"/>
                </a:moveTo>
                <a:lnTo>
                  <a:pt x="5109514" y="0"/>
                </a:lnTo>
                <a:lnTo>
                  <a:pt x="5122387" y="91762"/>
                </a:lnTo>
                <a:cubicBezTo>
                  <a:pt x="5694768" y="3828679"/>
                  <a:pt x="7430073" y="6134335"/>
                  <a:pt x="7430073" y="6134335"/>
                </a:cubicBezTo>
                <a:cubicBezTo>
                  <a:pt x="7430073" y="6134335"/>
                  <a:pt x="4422194" y="4336676"/>
                  <a:pt x="0" y="4478519"/>
                </a:cubicBezTo>
                <a:cubicBezTo>
                  <a:pt x="295136" y="4435196"/>
                  <a:pt x="594196" y="4360703"/>
                  <a:pt x="892233" y="4255927"/>
                </a:cubicBezTo>
                <a:lnTo>
                  <a:pt x="1159154" y="4148258"/>
                </a:lnTo>
                <a:lnTo>
                  <a:pt x="1231509" y="4151537"/>
                </a:lnTo>
                <a:cubicBezTo>
                  <a:pt x="4769757" y="4400598"/>
                  <a:pt x="7072666" y="5776932"/>
                  <a:pt x="7072666" y="5776932"/>
                </a:cubicBezTo>
                <a:cubicBezTo>
                  <a:pt x="7072666" y="5776932"/>
                  <a:pt x="5454974" y="3627544"/>
                  <a:pt x="4828224" y="115794"/>
                </a:cubicBezTo>
                <a:lnTo>
                  <a:pt x="481052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1" name="Espace réservé du numéro de diapositive 5">
            <a:extLst>
              <a:ext uri="{FF2B5EF4-FFF2-40B4-BE49-F238E27FC236}">
                <a16:creationId xmlns:a16="http://schemas.microsoft.com/office/drawing/2014/main" xmlns="" id="{AA2E593E-2E1E-4400-9EFF-0DF9A7F61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681" y="6396811"/>
            <a:ext cx="3942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61A79FF-7498-B643-AC6C-33F98DEA41A4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4852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Part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ce réservé pour une image  12">
            <a:extLst>
              <a:ext uri="{FF2B5EF4-FFF2-40B4-BE49-F238E27FC236}">
                <a16:creationId xmlns:a16="http://schemas.microsoft.com/office/drawing/2014/main" xmlns="" id="{083127AF-59D5-4216-A7ED-EC86845C8F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-4608"/>
            <a:ext cx="12192000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77932886-D5B9-4825-A0DC-9E30238B7C3E}"/>
              </a:ext>
            </a:extLst>
          </p:cNvPr>
          <p:cNvSpPr/>
          <p:nvPr userDrawn="1"/>
        </p:nvSpPr>
        <p:spPr>
          <a:xfrm>
            <a:off x="0" y="9182"/>
            <a:ext cx="12200400" cy="6858000"/>
          </a:xfrm>
          <a:prstGeom prst="rect">
            <a:avLst/>
          </a:prstGeom>
          <a:solidFill>
            <a:schemeClr val="bg1">
              <a:lumMod val="5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xmlns="" id="{6BADA625-CFA9-F74E-8908-9185332BB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3250" y="1178010"/>
            <a:ext cx="5309765" cy="3092379"/>
          </a:xfrm>
        </p:spPr>
        <p:txBody>
          <a:bodyPr anchor="b">
            <a:normAutofit/>
          </a:bodyPr>
          <a:lstStyle>
            <a:lvl1pPr algn="l">
              <a:defRPr sz="5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28" name="Espace réservé du texte 27">
            <a:extLst>
              <a:ext uri="{FF2B5EF4-FFF2-40B4-BE49-F238E27FC236}">
                <a16:creationId xmlns:a16="http://schemas.microsoft.com/office/drawing/2014/main" xmlns="" id="{A9DD94B7-18A8-6945-8CCB-77CF79CDC07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64720" y="1115680"/>
            <a:ext cx="1603323" cy="3154710"/>
          </a:xfrm>
        </p:spPr>
        <p:txBody>
          <a:bodyPr wrap="none" anchor="ctr" anchorCtr="0">
            <a:spAutoFit/>
          </a:bodyPr>
          <a:lstStyle>
            <a:lvl1pPr algn="ctr">
              <a:defRPr sz="19900" b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1</a:t>
            </a:r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xmlns="" id="{00735FE7-B444-3049-86F2-907264FC6C3F}"/>
              </a:ext>
            </a:extLst>
          </p:cNvPr>
          <p:cNvSpPr>
            <a:spLocks/>
          </p:cNvSpPr>
          <p:nvPr/>
        </p:nvSpPr>
        <p:spPr bwMode="auto">
          <a:xfrm rot="5212905">
            <a:off x="349185" y="-480061"/>
            <a:ext cx="5899659" cy="5816161"/>
          </a:xfrm>
          <a:custGeom>
            <a:avLst/>
            <a:gdLst>
              <a:gd name="connsiteX0" fmla="*/ 0 w 2532530"/>
              <a:gd name="connsiteY0" fmla="*/ 835076 h 2496687"/>
              <a:gd name="connsiteX1" fmla="*/ 53578 w 2532530"/>
              <a:gd name="connsiteY1" fmla="*/ 829847 h 2496687"/>
              <a:gd name="connsiteX2" fmla="*/ 2532530 w 2532530"/>
              <a:gd name="connsiteY2" fmla="*/ 0 h 2496687"/>
              <a:gd name="connsiteX3" fmla="*/ 1699439 w 2532530"/>
              <a:gd name="connsiteY3" fmla="*/ 2465750 h 2496687"/>
              <a:gd name="connsiteX4" fmla="*/ 1696344 w 2532530"/>
              <a:gd name="connsiteY4" fmla="*/ 2496687 h 2496687"/>
              <a:gd name="connsiteX5" fmla="*/ 1669613 w 2532530"/>
              <a:gd name="connsiteY5" fmla="*/ 2418388 h 2496687"/>
              <a:gd name="connsiteX6" fmla="*/ 1050747 w 2532530"/>
              <a:gd name="connsiteY6" fmla="*/ 1492493 h 2496687"/>
              <a:gd name="connsiteX7" fmla="*/ 117553 w 2532530"/>
              <a:gd name="connsiteY7" fmla="*/ 874797 h 2496687"/>
              <a:gd name="connsiteX8" fmla="*/ 0 w 2532530"/>
              <a:gd name="connsiteY8" fmla="*/ 835076 h 2496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32530" h="2496687">
                <a:moveTo>
                  <a:pt x="0" y="835076"/>
                </a:moveTo>
                <a:lnTo>
                  <a:pt x="53578" y="829847"/>
                </a:lnTo>
                <a:cubicBezTo>
                  <a:pt x="1573460" y="643204"/>
                  <a:pt x="2532530" y="0"/>
                  <a:pt x="2532530" y="0"/>
                </a:cubicBezTo>
                <a:cubicBezTo>
                  <a:pt x="2532530" y="0"/>
                  <a:pt x="1888815" y="954961"/>
                  <a:pt x="1699439" y="2465750"/>
                </a:cubicBezTo>
                <a:lnTo>
                  <a:pt x="1696344" y="2496687"/>
                </a:lnTo>
                <a:lnTo>
                  <a:pt x="1669613" y="2418388"/>
                </a:lnTo>
                <a:cubicBezTo>
                  <a:pt x="1542390" y="2093571"/>
                  <a:pt x="1334719" y="1773778"/>
                  <a:pt x="1050747" y="1492493"/>
                </a:cubicBezTo>
                <a:cubicBezTo>
                  <a:pt x="766774" y="1208530"/>
                  <a:pt x="444652" y="1001584"/>
                  <a:pt x="117553" y="874797"/>
                </a:cubicBezTo>
                <a:lnTo>
                  <a:pt x="0" y="835076"/>
                </a:lnTo>
                <a:close/>
              </a:path>
            </a:pathLst>
          </a:custGeom>
          <a:noFill/>
          <a:ln w="9525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15" name="Forme libre 14">
            <a:extLst>
              <a:ext uri="{FF2B5EF4-FFF2-40B4-BE49-F238E27FC236}">
                <a16:creationId xmlns:a16="http://schemas.microsoft.com/office/drawing/2014/main" xmlns="" id="{676ACECD-03F9-204F-AB30-B1FC707A9CB9}"/>
              </a:ext>
            </a:extLst>
          </p:cNvPr>
          <p:cNvSpPr/>
          <p:nvPr/>
        </p:nvSpPr>
        <p:spPr>
          <a:xfrm>
            <a:off x="1543" y="0"/>
            <a:ext cx="3351596" cy="3320692"/>
          </a:xfrm>
          <a:custGeom>
            <a:avLst/>
            <a:gdLst>
              <a:gd name="connsiteX0" fmla="*/ 2821789 w 3351596"/>
              <a:gd name="connsiteY0" fmla="*/ 0 h 3320692"/>
              <a:gd name="connsiteX1" fmla="*/ 3351596 w 3351596"/>
              <a:gd name="connsiteY1" fmla="*/ 0 h 3320692"/>
              <a:gd name="connsiteX2" fmla="*/ 3340378 w 3351596"/>
              <a:gd name="connsiteY2" fmla="*/ 26823 h 3320692"/>
              <a:gd name="connsiteX3" fmla="*/ 2246941 w 3351596"/>
              <a:gd name="connsiteY3" fmla="*/ 1694581 h 3320692"/>
              <a:gd name="connsiteX4" fmla="*/ 171638 w 3351596"/>
              <a:gd name="connsiteY4" fmla="*/ 3251457 h 3320692"/>
              <a:gd name="connsiteX5" fmla="*/ 0 w 3351596"/>
              <a:gd name="connsiteY5" fmla="*/ 3320692 h 3320692"/>
              <a:gd name="connsiteX6" fmla="*/ 0 w 3351596"/>
              <a:gd name="connsiteY6" fmla="*/ 2804395 h 3320692"/>
              <a:gd name="connsiteX7" fmla="*/ 35329 w 3351596"/>
              <a:gd name="connsiteY7" fmla="*/ 2787344 h 3320692"/>
              <a:gd name="connsiteX8" fmla="*/ 1889532 w 3351596"/>
              <a:gd name="connsiteY8" fmla="*/ 1337176 h 3320692"/>
              <a:gd name="connsiteX9" fmla="*/ 2814337 w 3351596"/>
              <a:gd name="connsiteY9" fmla="*/ 14870 h 3320692"/>
              <a:gd name="connsiteX10" fmla="*/ 2821789 w 3351596"/>
              <a:gd name="connsiteY10" fmla="*/ 0 h 3320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51596" h="3320692">
                <a:moveTo>
                  <a:pt x="2821789" y="0"/>
                </a:moveTo>
                <a:lnTo>
                  <a:pt x="3351596" y="0"/>
                </a:lnTo>
                <a:lnTo>
                  <a:pt x="3340378" y="26823"/>
                </a:lnTo>
                <a:cubicBezTo>
                  <a:pt x="3080263" y="605354"/>
                  <a:pt x="2715348" y="1172180"/>
                  <a:pt x="2246941" y="1694581"/>
                </a:cubicBezTo>
                <a:cubicBezTo>
                  <a:pt x="1628629" y="2390774"/>
                  <a:pt x="911074" y="2914362"/>
                  <a:pt x="171638" y="3251457"/>
                </a:cubicBezTo>
                <a:lnTo>
                  <a:pt x="0" y="3320692"/>
                </a:lnTo>
                <a:lnTo>
                  <a:pt x="0" y="2804395"/>
                </a:lnTo>
                <a:lnTo>
                  <a:pt x="35329" y="2787344"/>
                </a:lnTo>
                <a:cubicBezTo>
                  <a:pt x="696185" y="2450514"/>
                  <a:pt x="1333054" y="1963750"/>
                  <a:pt x="1889532" y="1337176"/>
                </a:cubicBezTo>
                <a:cubicBezTo>
                  <a:pt x="2264260" y="919256"/>
                  <a:pt x="2572751" y="472903"/>
                  <a:pt x="2814337" y="14870"/>
                </a:cubicBezTo>
                <a:lnTo>
                  <a:pt x="282178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6" name="Forme libre 15">
            <a:extLst>
              <a:ext uri="{FF2B5EF4-FFF2-40B4-BE49-F238E27FC236}">
                <a16:creationId xmlns:a16="http://schemas.microsoft.com/office/drawing/2014/main" xmlns="" id="{E8356E42-8EC3-BD41-99C7-E78096E3C584}"/>
              </a:ext>
            </a:extLst>
          </p:cNvPr>
          <p:cNvSpPr/>
          <p:nvPr/>
        </p:nvSpPr>
        <p:spPr>
          <a:xfrm>
            <a:off x="-119416" y="0"/>
            <a:ext cx="7430073" cy="6134335"/>
          </a:xfrm>
          <a:custGeom>
            <a:avLst/>
            <a:gdLst>
              <a:gd name="connsiteX0" fmla="*/ 4810521 w 7430073"/>
              <a:gd name="connsiteY0" fmla="*/ 0 h 6134335"/>
              <a:gd name="connsiteX1" fmla="*/ 5109514 w 7430073"/>
              <a:gd name="connsiteY1" fmla="*/ 0 h 6134335"/>
              <a:gd name="connsiteX2" fmla="*/ 5122387 w 7430073"/>
              <a:gd name="connsiteY2" fmla="*/ 91762 h 6134335"/>
              <a:gd name="connsiteX3" fmla="*/ 7430073 w 7430073"/>
              <a:gd name="connsiteY3" fmla="*/ 6134335 h 6134335"/>
              <a:gd name="connsiteX4" fmla="*/ 0 w 7430073"/>
              <a:gd name="connsiteY4" fmla="*/ 4478519 h 6134335"/>
              <a:gd name="connsiteX5" fmla="*/ 892233 w 7430073"/>
              <a:gd name="connsiteY5" fmla="*/ 4255927 h 6134335"/>
              <a:gd name="connsiteX6" fmla="*/ 1159154 w 7430073"/>
              <a:gd name="connsiteY6" fmla="*/ 4148258 h 6134335"/>
              <a:gd name="connsiteX7" fmla="*/ 1231509 w 7430073"/>
              <a:gd name="connsiteY7" fmla="*/ 4151537 h 6134335"/>
              <a:gd name="connsiteX8" fmla="*/ 7072666 w 7430073"/>
              <a:gd name="connsiteY8" fmla="*/ 5776932 h 6134335"/>
              <a:gd name="connsiteX9" fmla="*/ 4828224 w 7430073"/>
              <a:gd name="connsiteY9" fmla="*/ 115794 h 6134335"/>
              <a:gd name="connsiteX10" fmla="*/ 4810521 w 7430073"/>
              <a:gd name="connsiteY10" fmla="*/ 0 h 6134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430073" h="6134335">
                <a:moveTo>
                  <a:pt x="4810521" y="0"/>
                </a:moveTo>
                <a:lnTo>
                  <a:pt x="5109514" y="0"/>
                </a:lnTo>
                <a:lnTo>
                  <a:pt x="5122387" y="91762"/>
                </a:lnTo>
                <a:cubicBezTo>
                  <a:pt x="5694768" y="3828679"/>
                  <a:pt x="7430073" y="6134335"/>
                  <a:pt x="7430073" y="6134335"/>
                </a:cubicBezTo>
                <a:cubicBezTo>
                  <a:pt x="7430073" y="6134335"/>
                  <a:pt x="4422194" y="4336676"/>
                  <a:pt x="0" y="4478519"/>
                </a:cubicBezTo>
                <a:cubicBezTo>
                  <a:pt x="295136" y="4435196"/>
                  <a:pt x="594196" y="4360703"/>
                  <a:pt x="892233" y="4255927"/>
                </a:cubicBezTo>
                <a:lnTo>
                  <a:pt x="1159154" y="4148258"/>
                </a:lnTo>
                <a:lnTo>
                  <a:pt x="1231509" y="4151537"/>
                </a:lnTo>
                <a:cubicBezTo>
                  <a:pt x="4769757" y="4400598"/>
                  <a:pt x="7072666" y="5776932"/>
                  <a:pt x="7072666" y="5776932"/>
                </a:cubicBezTo>
                <a:cubicBezTo>
                  <a:pt x="7072666" y="5776932"/>
                  <a:pt x="5454974" y="3627544"/>
                  <a:pt x="4828224" y="115794"/>
                </a:cubicBezTo>
                <a:lnTo>
                  <a:pt x="481052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1" name="Espace réservé du numéro de diapositive 5">
            <a:extLst>
              <a:ext uri="{FF2B5EF4-FFF2-40B4-BE49-F238E27FC236}">
                <a16:creationId xmlns:a16="http://schemas.microsoft.com/office/drawing/2014/main" xmlns="" id="{AA2E593E-2E1E-4400-9EFF-0DF9A7F61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681" y="6396811"/>
            <a:ext cx="3942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61A79FF-7498-B643-AC6C-33F98DEA41A4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3668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xmlns="" id="{87D1BB58-C27F-874E-B543-2BF737804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922" y="303785"/>
            <a:ext cx="11072793" cy="1325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87A0C005-14C6-0E42-BB02-7149E6C23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922" y="1825625"/>
            <a:ext cx="1107279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E8E13C04-A98D-464B-B052-940110EB72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6681" y="6396811"/>
            <a:ext cx="394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accent1"/>
                </a:solidFill>
              </a:defRPr>
            </a:lvl1pPr>
          </a:lstStyle>
          <a:p>
            <a:fld id="{C61A79FF-7498-B643-AC6C-33F98DEA41A4}" type="slidenum">
              <a:rPr lang="fr-FR" smtClean="0"/>
              <a:pPr/>
              <a:t>‹#›</a:t>
            </a:fld>
            <a:endParaRPr lang="fr-FR" dirty="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xmlns="" id="{F7CA1147-1656-FA45-A78F-675EB4488B28}"/>
              </a:ext>
            </a:extLst>
          </p:cNvPr>
          <p:cNvCxnSpPr/>
          <p:nvPr/>
        </p:nvCxnSpPr>
        <p:spPr>
          <a:xfrm flipV="1">
            <a:off x="11641667" y="6457537"/>
            <a:ext cx="0" cy="237067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749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71" r:id="rId5"/>
    <p:sldLayoutId id="2147483672" r:id="rId6"/>
    <p:sldLayoutId id="2147483651" r:id="rId7"/>
    <p:sldLayoutId id="2147483707" r:id="rId8"/>
    <p:sldLayoutId id="2147483710" r:id="rId9"/>
    <p:sldLayoutId id="2147483709" r:id="rId10"/>
    <p:sldLayoutId id="2147483650" r:id="rId11"/>
    <p:sldLayoutId id="2147483673" r:id="rId12"/>
    <p:sldLayoutId id="2147483668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2500"/>
        </a:spcBef>
        <a:spcAft>
          <a:spcPts val="800"/>
        </a:spcAft>
        <a:buFontTx/>
        <a:buNone/>
        <a:defRPr sz="20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7938" indent="0" algn="l" defTabSz="914400" rtl="0" eaLnBrk="1" latinLnBrk="0" hangingPunct="1">
        <a:lnSpc>
          <a:spcPct val="100000"/>
        </a:lnSpc>
        <a:spcBef>
          <a:spcPts val="300"/>
        </a:spcBef>
        <a:buFontTx/>
        <a:buNone/>
        <a:tabLst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25475" indent="-265113" algn="l" defTabSz="914400" rtl="0" eaLnBrk="1" latinLnBrk="0" hangingPunct="1">
        <a:lnSpc>
          <a:spcPct val="100000"/>
        </a:lnSpc>
        <a:spcBef>
          <a:spcPts val="300"/>
        </a:spcBef>
        <a:buFontTx/>
        <a:buBlip>
          <a:blip r:embed="rId15"/>
        </a:buBlip>
        <a:tabLst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850900" indent="-225425" algn="l" defTabSz="914400" rtl="0" eaLnBrk="1" latinLnBrk="0" hangingPunct="1">
        <a:lnSpc>
          <a:spcPct val="100000"/>
        </a:lnSpc>
        <a:spcBef>
          <a:spcPts val="300"/>
        </a:spcBef>
        <a:buClr>
          <a:schemeClr val="accent1"/>
        </a:buClr>
        <a:buFont typeface="Arial" panose="020B0604020202020204" pitchFamily="34" charset="0"/>
        <a:buChar char="•"/>
        <a:tabLst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4.png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5.png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5.png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4.png"/><Relationship Id="rId3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4.png"/><Relationship Id="rId3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210647" y="1178011"/>
            <a:ext cx="6729329" cy="2402494"/>
          </a:xfrm>
        </p:spPr>
        <p:txBody>
          <a:bodyPr>
            <a:normAutofit/>
          </a:bodyPr>
          <a:lstStyle/>
          <a:p>
            <a:r>
              <a:rPr lang="en-AU" smtClean="0"/>
              <a:t>Feature explainability with Counterfactual</a:t>
            </a:r>
            <a:endParaRPr lang="en-AU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b="1" smtClean="0"/>
              <a:t>With Autoencoders</a:t>
            </a:r>
            <a:endParaRPr lang="en-AU" b="1"/>
          </a:p>
        </p:txBody>
      </p:sp>
    </p:spTree>
    <p:extLst>
      <p:ext uri="{BB962C8B-B14F-4D97-AF65-F5344CB8AC3E}">
        <p14:creationId xmlns:p14="http://schemas.microsoft.com/office/powerpoint/2010/main" val="3373911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Method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A79FF-7498-B643-AC6C-33F98DEA41A4}" type="slidenum">
              <a:rPr lang="fr-FR" smtClean="0"/>
              <a:t>10</a:t>
            </a:fld>
            <a:endParaRPr lang="fr-FR"/>
          </a:p>
        </p:txBody>
      </p:sp>
      <p:sp>
        <p:nvSpPr>
          <p:cNvPr id="24" name="Espace réservé du contenu 2"/>
          <p:cNvSpPr>
            <a:spLocks noGrp="1"/>
          </p:cNvSpPr>
          <p:nvPr>
            <p:ph idx="1"/>
          </p:nvPr>
        </p:nvSpPr>
        <p:spPr>
          <a:xfrm>
            <a:off x="1112828" y="1380899"/>
            <a:ext cx="9916120" cy="584259"/>
          </a:xfrm>
        </p:spPr>
        <p:txBody>
          <a:bodyPr/>
          <a:lstStyle/>
          <a:p>
            <a:r>
              <a:rPr lang="en-AU" dirty="0" smtClean="0"/>
              <a:t>Clustering samples</a:t>
            </a:r>
            <a:r>
              <a:rPr lang="en-AU" b="0" dirty="0" smtClean="0">
                <a:solidFill>
                  <a:schemeClr val="tx2"/>
                </a:solidFill>
              </a:rPr>
              <a:t> in the </a:t>
            </a:r>
            <a:r>
              <a:rPr lang="en-AU" dirty="0">
                <a:solidFill>
                  <a:srgbClr val="008ACD"/>
                </a:solidFill>
              </a:rPr>
              <a:t>L</a:t>
            </a:r>
            <a:r>
              <a:rPr lang="en-AU" dirty="0" smtClean="0">
                <a:solidFill>
                  <a:srgbClr val="008ACD"/>
                </a:solidFill>
              </a:rPr>
              <a:t>atent </a:t>
            </a:r>
            <a:r>
              <a:rPr lang="en-AU" dirty="0">
                <a:solidFill>
                  <a:srgbClr val="008ACD"/>
                </a:solidFill>
              </a:rPr>
              <a:t>L</a:t>
            </a:r>
            <a:r>
              <a:rPr lang="en-AU" dirty="0" smtClean="0">
                <a:solidFill>
                  <a:srgbClr val="008ACD"/>
                </a:solidFill>
              </a:rPr>
              <a:t>ayer</a:t>
            </a:r>
            <a:r>
              <a:rPr lang="en-AU" b="0" dirty="0" smtClean="0">
                <a:solidFill>
                  <a:schemeClr val="tx2"/>
                </a:solidFill>
              </a:rPr>
              <a:t> with an autoencoder</a:t>
            </a:r>
          </a:p>
        </p:txBody>
      </p:sp>
      <p:sp>
        <p:nvSpPr>
          <p:cNvPr id="25" name="Ellipse 24"/>
          <p:cNvSpPr/>
          <p:nvPr/>
        </p:nvSpPr>
        <p:spPr>
          <a:xfrm>
            <a:off x="503536" y="1322969"/>
            <a:ext cx="549867" cy="576137"/>
          </a:xfrm>
          <a:prstGeom prst="ellipse">
            <a:avLst/>
          </a:prstGeom>
          <a:noFill/>
          <a:ln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accent1"/>
                </a:solidFill>
              </a:rPr>
              <a:t>1</a:t>
            </a:r>
            <a:endParaRPr lang="fr-FR" b="1" dirty="0">
              <a:solidFill>
                <a:schemeClr val="accent1"/>
              </a:solidFill>
            </a:endParaRPr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 rotWithShape="1">
          <a:blip r:embed="rId2"/>
          <a:srcRect l="1935" t="13979" r="2174" b="25508"/>
          <a:stretch/>
        </p:blipFill>
        <p:spPr>
          <a:xfrm>
            <a:off x="508002" y="2887579"/>
            <a:ext cx="10962104" cy="2775785"/>
          </a:xfrm>
          <a:prstGeom prst="rect">
            <a:avLst/>
          </a:prstGeom>
        </p:spPr>
      </p:pic>
      <p:sp>
        <p:nvSpPr>
          <p:cNvPr id="27" name="Espace réservé du contenu 2"/>
          <p:cNvSpPr txBox="1">
            <a:spLocks/>
          </p:cNvSpPr>
          <p:nvPr/>
        </p:nvSpPr>
        <p:spPr>
          <a:xfrm>
            <a:off x="1064702" y="2241824"/>
            <a:ext cx="9916120" cy="584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500"/>
              </a:spcBef>
              <a:spcAft>
                <a:spcPts val="800"/>
              </a:spcAft>
              <a:buFontTx/>
              <a:buNone/>
              <a:defRPr sz="20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Tx/>
              <a:buNone/>
              <a:tabLst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25475" indent="-265113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Tx/>
              <a:buBlip>
                <a:blip r:embed="rId3"/>
              </a:buBlip>
              <a:tabLst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850900" indent="-22542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cap="small" dirty="0" smtClean="0"/>
              <a:t>Representation of data in latent space</a:t>
            </a:r>
            <a:endParaRPr lang="en-AU" b="0" cap="small" dirty="0" smtClean="0">
              <a:solidFill>
                <a:schemeClr val="tx2"/>
              </a:solidFill>
            </a:endParaRPr>
          </a:p>
        </p:txBody>
      </p:sp>
      <p:sp>
        <p:nvSpPr>
          <p:cNvPr id="28" name="Espace réservé du contenu 2"/>
          <p:cNvSpPr txBox="1">
            <a:spLocks/>
          </p:cNvSpPr>
          <p:nvPr/>
        </p:nvSpPr>
        <p:spPr>
          <a:xfrm>
            <a:off x="703754" y="5669489"/>
            <a:ext cx="2838878" cy="584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500"/>
              </a:spcBef>
              <a:spcAft>
                <a:spcPts val="800"/>
              </a:spcAft>
              <a:buFontTx/>
              <a:buNone/>
              <a:defRPr sz="20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Tx/>
              <a:buNone/>
              <a:tabLst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25475" indent="-265113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Tx/>
              <a:buBlip>
                <a:blip r:embed="rId3"/>
              </a:buBlip>
              <a:tabLst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850900" indent="-22542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dirty="0" smtClean="0">
                <a:solidFill>
                  <a:schemeClr val="tx2"/>
                </a:solidFill>
              </a:rPr>
              <a:t>Bad clustering</a:t>
            </a:r>
            <a:endParaRPr lang="en-AU" b="0" dirty="0" smtClean="0">
              <a:solidFill>
                <a:schemeClr val="tx2"/>
              </a:solidFill>
            </a:endParaRPr>
          </a:p>
        </p:txBody>
      </p:sp>
      <p:sp>
        <p:nvSpPr>
          <p:cNvPr id="29" name="Espace réservé du contenu 2"/>
          <p:cNvSpPr txBox="1">
            <a:spLocks/>
          </p:cNvSpPr>
          <p:nvPr/>
        </p:nvSpPr>
        <p:spPr>
          <a:xfrm>
            <a:off x="4251732" y="5669489"/>
            <a:ext cx="2838878" cy="584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500"/>
              </a:spcBef>
              <a:spcAft>
                <a:spcPts val="800"/>
              </a:spcAft>
              <a:buFontTx/>
              <a:buNone/>
              <a:defRPr sz="20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Tx/>
              <a:buNone/>
              <a:tabLst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25475" indent="-265113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Tx/>
              <a:buBlip>
                <a:blip r:embed="rId3"/>
              </a:buBlip>
              <a:tabLst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850900" indent="-22542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dirty="0" smtClean="0">
                <a:solidFill>
                  <a:schemeClr val="tx2"/>
                </a:solidFill>
              </a:rPr>
              <a:t>Ok clustering</a:t>
            </a:r>
            <a:endParaRPr lang="en-AU" b="0" dirty="0" smtClean="0">
              <a:solidFill>
                <a:schemeClr val="tx2"/>
              </a:solidFill>
            </a:endParaRPr>
          </a:p>
        </p:txBody>
      </p:sp>
      <p:sp>
        <p:nvSpPr>
          <p:cNvPr id="30" name="Espace réservé du contenu 2"/>
          <p:cNvSpPr txBox="1">
            <a:spLocks/>
          </p:cNvSpPr>
          <p:nvPr/>
        </p:nvSpPr>
        <p:spPr>
          <a:xfrm>
            <a:off x="7946763" y="5669489"/>
            <a:ext cx="2838878" cy="584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500"/>
              </a:spcBef>
              <a:spcAft>
                <a:spcPts val="800"/>
              </a:spcAft>
              <a:buFontTx/>
              <a:buNone/>
              <a:defRPr sz="20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Tx/>
              <a:buNone/>
              <a:tabLst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25475" indent="-265113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Tx/>
              <a:buBlip>
                <a:blip r:embed="rId3"/>
              </a:buBlip>
              <a:tabLst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850900" indent="-22542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dirty="0" smtClean="0">
                <a:solidFill>
                  <a:srgbClr val="FF0000"/>
                </a:solidFill>
              </a:rPr>
              <a:t>Amazing clustering</a:t>
            </a:r>
            <a:endParaRPr lang="en-AU" b="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936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Method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A79FF-7498-B643-AC6C-33F98DEA41A4}" type="slidenum">
              <a:rPr lang="fr-FR" smtClean="0"/>
              <a:t>11</a:t>
            </a:fld>
            <a:endParaRPr lang="fr-FR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2"/>
          <a:srcRect r="-367"/>
          <a:stretch/>
        </p:blipFill>
        <p:spPr>
          <a:xfrm>
            <a:off x="1938421" y="2067513"/>
            <a:ext cx="7272421" cy="4119775"/>
          </a:xfrm>
          <a:prstGeom prst="rect">
            <a:avLst/>
          </a:prstGeom>
        </p:spPr>
      </p:pic>
      <p:sp>
        <p:nvSpPr>
          <p:cNvPr id="24" name="Espace réservé du contenu 2"/>
          <p:cNvSpPr>
            <a:spLocks noGrp="1"/>
          </p:cNvSpPr>
          <p:nvPr>
            <p:ph idx="1"/>
          </p:nvPr>
        </p:nvSpPr>
        <p:spPr>
          <a:xfrm>
            <a:off x="1112828" y="1380899"/>
            <a:ext cx="9916120" cy="584259"/>
          </a:xfrm>
        </p:spPr>
        <p:txBody>
          <a:bodyPr/>
          <a:lstStyle/>
          <a:p>
            <a:r>
              <a:rPr lang="en-AU" dirty="0" smtClean="0"/>
              <a:t>Clustering samples</a:t>
            </a:r>
            <a:r>
              <a:rPr lang="en-AU" b="0" dirty="0" smtClean="0">
                <a:solidFill>
                  <a:schemeClr val="tx2"/>
                </a:solidFill>
              </a:rPr>
              <a:t> in the </a:t>
            </a:r>
            <a:r>
              <a:rPr lang="en-AU" dirty="0">
                <a:solidFill>
                  <a:srgbClr val="008ACD"/>
                </a:solidFill>
              </a:rPr>
              <a:t>L</a:t>
            </a:r>
            <a:r>
              <a:rPr lang="en-AU" dirty="0" smtClean="0">
                <a:solidFill>
                  <a:srgbClr val="008ACD"/>
                </a:solidFill>
              </a:rPr>
              <a:t>atent </a:t>
            </a:r>
            <a:r>
              <a:rPr lang="en-AU" dirty="0">
                <a:solidFill>
                  <a:srgbClr val="008ACD"/>
                </a:solidFill>
              </a:rPr>
              <a:t>L</a:t>
            </a:r>
            <a:r>
              <a:rPr lang="en-AU" dirty="0" smtClean="0">
                <a:solidFill>
                  <a:srgbClr val="008ACD"/>
                </a:solidFill>
              </a:rPr>
              <a:t>ayer</a:t>
            </a:r>
            <a:r>
              <a:rPr lang="en-AU" b="0" dirty="0" smtClean="0">
                <a:solidFill>
                  <a:schemeClr val="tx2"/>
                </a:solidFill>
              </a:rPr>
              <a:t> with an autoencoder</a:t>
            </a:r>
          </a:p>
        </p:txBody>
      </p:sp>
      <p:sp>
        <p:nvSpPr>
          <p:cNvPr id="25" name="Ellipse 24"/>
          <p:cNvSpPr/>
          <p:nvPr/>
        </p:nvSpPr>
        <p:spPr>
          <a:xfrm>
            <a:off x="503536" y="1322969"/>
            <a:ext cx="549867" cy="576137"/>
          </a:xfrm>
          <a:prstGeom prst="ellipse">
            <a:avLst/>
          </a:prstGeom>
          <a:noFill/>
          <a:ln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accent1"/>
                </a:solidFill>
              </a:rPr>
              <a:t>1</a:t>
            </a:r>
            <a:endParaRPr lang="fr-FR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615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Method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A79FF-7498-B643-AC6C-33F98DEA41A4}" type="slidenum">
              <a:rPr lang="fr-FR" smtClean="0"/>
              <a:t>12</a:t>
            </a:fld>
            <a:endParaRPr lang="fr-FR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2"/>
          <a:srcRect r="46864"/>
          <a:stretch/>
        </p:blipFill>
        <p:spPr>
          <a:xfrm>
            <a:off x="1938421" y="2067513"/>
            <a:ext cx="3850105" cy="4119775"/>
          </a:xfrm>
          <a:prstGeom prst="rect">
            <a:avLst/>
          </a:prstGeom>
        </p:spPr>
      </p:pic>
      <p:sp>
        <p:nvSpPr>
          <p:cNvPr id="24" name="Espace réservé du contenu 2"/>
          <p:cNvSpPr>
            <a:spLocks noGrp="1"/>
          </p:cNvSpPr>
          <p:nvPr>
            <p:ph idx="1"/>
          </p:nvPr>
        </p:nvSpPr>
        <p:spPr>
          <a:xfrm>
            <a:off x="1112828" y="1380899"/>
            <a:ext cx="9916120" cy="584259"/>
          </a:xfrm>
        </p:spPr>
        <p:txBody>
          <a:bodyPr/>
          <a:lstStyle/>
          <a:p>
            <a:r>
              <a:rPr lang="en-AU" dirty="0" smtClean="0"/>
              <a:t>Clustering samples</a:t>
            </a:r>
            <a:r>
              <a:rPr lang="en-AU" b="0" dirty="0" smtClean="0">
                <a:solidFill>
                  <a:schemeClr val="tx2"/>
                </a:solidFill>
              </a:rPr>
              <a:t> in the </a:t>
            </a:r>
            <a:r>
              <a:rPr lang="en-AU" dirty="0">
                <a:solidFill>
                  <a:srgbClr val="008ACD"/>
                </a:solidFill>
              </a:rPr>
              <a:t>L</a:t>
            </a:r>
            <a:r>
              <a:rPr lang="en-AU" dirty="0" smtClean="0">
                <a:solidFill>
                  <a:srgbClr val="008ACD"/>
                </a:solidFill>
              </a:rPr>
              <a:t>atent </a:t>
            </a:r>
            <a:r>
              <a:rPr lang="en-AU" dirty="0">
                <a:solidFill>
                  <a:srgbClr val="008ACD"/>
                </a:solidFill>
              </a:rPr>
              <a:t>L</a:t>
            </a:r>
            <a:r>
              <a:rPr lang="en-AU" dirty="0" smtClean="0">
                <a:solidFill>
                  <a:srgbClr val="008ACD"/>
                </a:solidFill>
              </a:rPr>
              <a:t>ayer</a:t>
            </a:r>
            <a:r>
              <a:rPr lang="en-AU" b="0" dirty="0" smtClean="0">
                <a:solidFill>
                  <a:schemeClr val="tx2"/>
                </a:solidFill>
              </a:rPr>
              <a:t> with an autoencoder</a:t>
            </a:r>
          </a:p>
        </p:txBody>
      </p:sp>
      <p:sp>
        <p:nvSpPr>
          <p:cNvPr id="25" name="Ellipse 24"/>
          <p:cNvSpPr/>
          <p:nvPr/>
        </p:nvSpPr>
        <p:spPr>
          <a:xfrm>
            <a:off x="503536" y="1322969"/>
            <a:ext cx="549867" cy="576137"/>
          </a:xfrm>
          <a:prstGeom prst="ellipse">
            <a:avLst/>
          </a:prstGeom>
          <a:noFill/>
          <a:ln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accent1"/>
                </a:solidFill>
              </a:rPr>
              <a:t>1</a:t>
            </a:r>
            <a:endParaRPr lang="fr-FR" b="1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89049" y="3435685"/>
            <a:ext cx="320842" cy="842210"/>
          </a:xfrm>
          <a:prstGeom prst="rect">
            <a:avLst/>
          </a:prstGeom>
          <a:solidFill>
            <a:srgbClr val="FF0000"/>
          </a:solidFill>
          <a:ln w="38100" cmpd="sng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6657474" y="2201720"/>
            <a:ext cx="3983788" cy="144785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500"/>
              </a:spcBef>
              <a:spcAft>
                <a:spcPts val="800"/>
              </a:spcAft>
              <a:buFontTx/>
              <a:buNone/>
              <a:defRPr sz="20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Tx/>
              <a:buNone/>
              <a:tabLst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25475" indent="-265113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Tx/>
              <a:buBlip>
                <a:blip r:embed="rId3"/>
              </a:buBlip>
              <a:tabLst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850900" indent="-22542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AU" dirty="0" smtClean="0">
                <a:solidFill>
                  <a:schemeClr val="tx2"/>
                </a:solidFill>
              </a:rPr>
              <a:t>Clustered Layer:</a:t>
            </a:r>
          </a:p>
          <a:p>
            <a:pPr algn="just"/>
            <a:r>
              <a:rPr lang="en-AU" dirty="0" smtClean="0">
                <a:solidFill>
                  <a:schemeClr val="tx2"/>
                </a:solidFill>
              </a:rPr>
              <a:t>Better cluster all classes</a:t>
            </a:r>
            <a:endParaRPr lang="en-AU" dirty="0" smtClean="0">
              <a:solidFill>
                <a:schemeClr val="tx2"/>
              </a:solidFill>
            </a:endParaRPr>
          </a:p>
        </p:txBody>
      </p:sp>
      <p:sp>
        <p:nvSpPr>
          <p:cNvPr id="10" name="Virage 9"/>
          <p:cNvSpPr/>
          <p:nvPr/>
        </p:nvSpPr>
        <p:spPr>
          <a:xfrm rot="5400000" flipV="1">
            <a:off x="5893074" y="2595874"/>
            <a:ext cx="787138" cy="595181"/>
          </a:xfrm>
          <a:prstGeom prst="bentArrow">
            <a:avLst>
              <a:gd name="adj1" fmla="val 14815"/>
              <a:gd name="adj2" fmla="val 25000"/>
              <a:gd name="adj3" fmla="val 25000"/>
              <a:gd name="adj4" fmla="val 43750"/>
            </a:avLst>
          </a:prstGeom>
          <a:solidFill>
            <a:srgbClr val="ED51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>
          <a:xfrm>
            <a:off x="5205662" y="2900952"/>
            <a:ext cx="649707" cy="23795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500"/>
              </a:spcBef>
              <a:spcAft>
                <a:spcPts val="800"/>
              </a:spcAft>
              <a:buFontTx/>
              <a:buNone/>
              <a:defRPr sz="20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Tx/>
              <a:buNone/>
              <a:tabLst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25475" indent="-265113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Tx/>
              <a:buBlip>
                <a:blip r:embed="rId3"/>
              </a:buBlip>
              <a:tabLst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850900" indent="-22542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278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Method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A79FF-7498-B643-AC6C-33F98DEA41A4}" type="slidenum">
              <a:rPr lang="fr-FR" smtClean="0"/>
              <a:t>13</a:t>
            </a:fld>
            <a:endParaRPr lang="fr-FR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2"/>
          <a:srcRect r="46864"/>
          <a:stretch/>
        </p:blipFill>
        <p:spPr>
          <a:xfrm>
            <a:off x="1938421" y="2067513"/>
            <a:ext cx="3850105" cy="4119775"/>
          </a:xfrm>
          <a:prstGeom prst="rect">
            <a:avLst/>
          </a:prstGeom>
        </p:spPr>
      </p:pic>
      <p:sp>
        <p:nvSpPr>
          <p:cNvPr id="24" name="Espace réservé du contenu 2"/>
          <p:cNvSpPr>
            <a:spLocks noGrp="1"/>
          </p:cNvSpPr>
          <p:nvPr>
            <p:ph idx="1"/>
          </p:nvPr>
        </p:nvSpPr>
        <p:spPr>
          <a:xfrm>
            <a:off x="1112828" y="1380899"/>
            <a:ext cx="9916120" cy="584259"/>
          </a:xfrm>
        </p:spPr>
        <p:txBody>
          <a:bodyPr/>
          <a:lstStyle/>
          <a:p>
            <a:r>
              <a:rPr lang="en-AU" dirty="0" smtClean="0"/>
              <a:t>Clustering samples</a:t>
            </a:r>
            <a:r>
              <a:rPr lang="en-AU" b="0" dirty="0" smtClean="0">
                <a:solidFill>
                  <a:schemeClr val="tx2"/>
                </a:solidFill>
              </a:rPr>
              <a:t> in the </a:t>
            </a:r>
            <a:r>
              <a:rPr lang="en-AU" dirty="0">
                <a:solidFill>
                  <a:srgbClr val="008ACD"/>
                </a:solidFill>
              </a:rPr>
              <a:t>L</a:t>
            </a:r>
            <a:r>
              <a:rPr lang="en-AU" dirty="0" smtClean="0">
                <a:solidFill>
                  <a:srgbClr val="008ACD"/>
                </a:solidFill>
              </a:rPr>
              <a:t>atent </a:t>
            </a:r>
            <a:r>
              <a:rPr lang="en-AU" dirty="0">
                <a:solidFill>
                  <a:srgbClr val="008ACD"/>
                </a:solidFill>
              </a:rPr>
              <a:t>L</a:t>
            </a:r>
            <a:r>
              <a:rPr lang="en-AU" dirty="0" smtClean="0">
                <a:solidFill>
                  <a:srgbClr val="008ACD"/>
                </a:solidFill>
              </a:rPr>
              <a:t>ayer</a:t>
            </a:r>
            <a:r>
              <a:rPr lang="en-AU" b="0" dirty="0" smtClean="0">
                <a:solidFill>
                  <a:schemeClr val="tx2"/>
                </a:solidFill>
              </a:rPr>
              <a:t> with an autoencoder</a:t>
            </a:r>
          </a:p>
        </p:txBody>
      </p:sp>
      <p:sp>
        <p:nvSpPr>
          <p:cNvPr id="25" name="Ellipse 24"/>
          <p:cNvSpPr/>
          <p:nvPr/>
        </p:nvSpPr>
        <p:spPr>
          <a:xfrm>
            <a:off x="503536" y="1322969"/>
            <a:ext cx="549867" cy="576137"/>
          </a:xfrm>
          <a:prstGeom prst="ellipse">
            <a:avLst/>
          </a:prstGeom>
          <a:noFill/>
          <a:ln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accent1"/>
                </a:solidFill>
              </a:rPr>
              <a:t>1</a:t>
            </a:r>
            <a:endParaRPr lang="fr-FR" b="1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89049" y="3435685"/>
            <a:ext cx="320842" cy="842210"/>
          </a:xfrm>
          <a:prstGeom prst="rect">
            <a:avLst/>
          </a:prstGeom>
          <a:solidFill>
            <a:srgbClr val="FF0000"/>
          </a:solidFill>
          <a:ln w="38100" cmpd="sng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Virage 9"/>
          <p:cNvSpPr/>
          <p:nvPr/>
        </p:nvSpPr>
        <p:spPr>
          <a:xfrm rot="5400000" flipV="1">
            <a:off x="5628907" y="2552570"/>
            <a:ext cx="1134715" cy="334213"/>
          </a:xfrm>
          <a:prstGeom prst="bentArrow">
            <a:avLst>
              <a:gd name="adj1" fmla="val 14815"/>
              <a:gd name="adj2" fmla="val 25000"/>
              <a:gd name="adj3" fmla="val 25000"/>
              <a:gd name="adj4" fmla="val 43750"/>
            </a:avLst>
          </a:prstGeom>
          <a:solidFill>
            <a:srgbClr val="ED51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>
          <a:xfrm>
            <a:off x="5205662" y="2900952"/>
            <a:ext cx="649707" cy="23795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500"/>
              </a:spcBef>
              <a:spcAft>
                <a:spcPts val="800"/>
              </a:spcAft>
              <a:buFontTx/>
              <a:buNone/>
              <a:defRPr sz="20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Tx/>
              <a:buNone/>
              <a:tabLst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25475" indent="-265113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Tx/>
              <a:buBlip>
                <a:blip r:embed="rId3"/>
              </a:buBlip>
              <a:tabLst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850900" indent="-22542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 dirty="0" smtClean="0">
              <a:solidFill>
                <a:schemeClr val="tx2"/>
              </a:solidFill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2"/>
          <a:srcRect l="52606" r="-208"/>
          <a:stretch/>
        </p:blipFill>
        <p:spPr>
          <a:xfrm>
            <a:off x="6630743" y="2066400"/>
            <a:ext cx="3449053" cy="4119775"/>
          </a:xfrm>
          <a:prstGeom prst="rect">
            <a:avLst/>
          </a:prstGeom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5053263" y="2112211"/>
            <a:ext cx="2232527" cy="508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500"/>
              </a:spcBef>
              <a:spcAft>
                <a:spcPts val="800"/>
              </a:spcAft>
              <a:buFontTx/>
              <a:buNone/>
              <a:defRPr sz="20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Tx/>
              <a:buNone/>
              <a:tabLst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25475" indent="-265113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Tx/>
              <a:buBlip>
                <a:blip r:embed="rId3"/>
              </a:buBlip>
              <a:tabLst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850900" indent="-22542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600" dirty="0" smtClean="0">
                <a:solidFill>
                  <a:schemeClr val="tx2"/>
                </a:solidFill>
              </a:rPr>
              <a:t>Clustered Layer</a:t>
            </a:r>
          </a:p>
        </p:txBody>
      </p:sp>
    </p:spTree>
    <p:extLst>
      <p:ext uri="{BB962C8B-B14F-4D97-AF65-F5344CB8AC3E}">
        <p14:creationId xmlns:p14="http://schemas.microsoft.com/office/powerpoint/2010/main" val="3688611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Clustered</a:t>
            </a:r>
            <a:r>
              <a:rPr lang="fr-FR" dirty="0" smtClean="0"/>
              <a:t> layer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A79FF-7498-B643-AC6C-33F98DEA41A4}" type="slidenum">
              <a:rPr lang="fr-FR" smtClean="0"/>
              <a:t>14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948" y="908293"/>
            <a:ext cx="6572032" cy="594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779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Method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12827" y="1380899"/>
            <a:ext cx="10656953" cy="4351338"/>
          </a:xfrm>
        </p:spPr>
        <p:txBody>
          <a:bodyPr/>
          <a:lstStyle/>
          <a:p>
            <a:r>
              <a:rPr lang="en-AU" dirty="0" smtClean="0"/>
              <a:t>Clustering samples</a:t>
            </a:r>
            <a:r>
              <a:rPr lang="en-AU" b="0" dirty="0" smtClean="0">
                <a:solidFill>
                  <a:schemeClr val="tx2"/>
                </a:solidFill>
              </a:rPr>
              <a:t> in the </a:t>
            </a:r>
            <a:r>
              <a:rPr lang="en-AU" dirty="0">
                <a:solidFill>
                  <a:srgbClr val="008ACD"/>
                </a:solidFill>
              </a:rPr>
              <a:t>L</a:t>
            </a:r>
            <a:r>
              <a:rPr lang="en-AU" dirty="0" smtClean="0">
                <a:solidFill>
                  <a:srgbClr val="008ACD"/>
                </a:solidFill>
              </a:rPr>
              <a:t>atent </a:t>
            </a:r>
            <a:r>
              <a:rPr lang="en-AU" dirty="0">
                <a:solidFill>
                  <a:srgbClr val="008ACD"/>
                </a:solidFill>
              </a:rPr>
              <a:t>L</a:t>
            </a:r>
            <a:r>
              <a:rPr lang="en-AU" dirty="0" smtClean="0">
                <a:solidFill>
                  <a:srgbClr val="008ACD"/>
                </a:solidFill>
              </a:rPr>
              <a:t>ayer</a:t>
            </a:r>
            <a:r>
              <a:rPr lang="en-AU" b="0" dirty="0" smtClean="0">
                <a:solidFill>
                  <a:schemeClr val="tx2"/>
                </a:solidFill>
              </a:rPr>
              <a:t> with an autoencoder</a:t>
            </a:r>
          </a:p>
          <a:p>
            <a:r>
              <a:rPr lang="en-AU" b="0" dirty="0" smtClean="0">
                <a:solidFill>
                  <a:schemeClr val="tx2"/>
                </a:solidFill>
              </a:rPr>
              <a:t>Generating samples from a specific class in the Latent Layer with </a:t>
            </a:r>
            <a:r>
              <a:rPr lang="en-AU" dirty="0" smtClean="0"/>
              <a:t>multivariate_normal</a:t>
            </a:r>
          </a:p>
          <a:p>
            <a:r>
              <a:rPr lang="en-AU" b="0" dirty="0" smtClean="0">
                <a:solidFill>
                  <a:schemeClr val="tx2"/>
                </a:solidFill>
              </a:rPr>
              <a:t>Choosing in the latent layer the </a:t>
            </a:r>
            <a:r>
              <a:rPr lang="en-AU" dirty="0" smtClean="0">
                <a:solidFill>
                  <a:srgbClr val="008ACD"/>
                </a:solidFill>
              </a:rPr>
              <a:t>closest neighbor </a:t>
            </a:r>
            <a:r>
              <a:rPr lang="en-AU" b="0" dirty="0" smtClean="0">
                <a:solidFill>
                  <a:schemeClr val="tx2"/>
                </a:solidFill>
              </a:rPr>
              <a:t>from a </a:t>
            </a:r>
            <a:r>
              <a:rPr lang="en-AU" dirty="0" smtClean="0">
                <a:solidFill>
                  <a:srgbClr val="008ACD"/>
                </a:solidFill>
              </a:rPr>
              <a:t>class K</a:t>
            </a:r>
            <a:r>
              <a:rPr lang="en-AU" b="0" dirty="0" smtClean="0">
                <a:solidFill>
                  <a:srgbClr val="008ACD"/>
                </a:solidFill>
              </a:rPr>
              <a:t> </a:t>
            </a:r>
            <a:r>
              <a:rPr lang="en-AU" b="0" dirty="0" smtClean="0">
                <a:solidFill>
                  <a:schemeClr val="tx2"/>
                </a:solidFill>
              </a:rPr>
              <a:t>to a sample of </a:t>
            </a:r>
            <a:r>
              <a:rPr lang="en-AU" dirty="0" smtClean="0">
                <a:solidFill>
                  <a:srgbClr val="008ACD"/>
                </a:solidFill>
              </a:rPr>
              <a:t>class J</a:t>
            </a:r>
          </a:p>
          <a:p>
            <a:r>
              <a:rPr lang="en-AU" b="0" dirty="0" smtClean="0">
                <a:solidFill>
                  <a:schemeClr val="tx2"/>
                </a:solidFill>
              </a:rPr>
              <a:t>Decoding the </a:t>
            </a:r>
            <a:r>
              <a:rPr lang="en-AU" dirty="0" smtClean="0">
                <a:solidFill>
                  <a:srgbClr val="008ACD"/>
                </a:solidFill>
              </a:rPr>
              <a:t>closest neighbor </a:t>
            </a:r>
            <a:r>
              <a:rPr lang="en-AU" b="0" dirty="0" smtClean="0">
                <a:solidFill>
                  <a:schemeClr val="tx2"/>
                </a:solidFill>
              </a:rPr>
              <a:t>in the </a:t>
            </a:r>
            <a:r>
              <a:rPr lang="en-AU" dirty="0" smtClean="0">
                <a:solidFill>
                  <a:srgbClr val="008ACD"/>
                </a:solidFill>
              </a:rPr>
              <a:t>output space</a:t>
            </a:r>
            <a:r>
              <a:rPr lang="en-AU" dirty="0" smtClean="0">
                <a:solidFill>
                  <a:schemeClr val="tx2"/>
                </a:solidFill>
              </a:rPr>
              <a:t> </a:t>
            </a:r>
            <a:r>
              <a:rPr lang="en-AU" b="0" dirty="0" smtClean="0">
                <a:solidFill>
                  <a:schemeClr val="tx2"/>
                </a:solidFill>
              </a:rPr>
              <a:t>with the </a:t>
            </a:r>
            <a:r>
              <a:rPr lang="en-AU" dirty="0" smtClean="0"/>
              <a:t>decoder</a:t>
            </a:r>
            <a:endParaRPr lang="en-AU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A79FF-7498-B643-AC6C-33F98DEA41A4}" type="slidenum">
              <a:rPr lang="fr-FR" smtClean="0"/>
              <a:t>15</a:t>
            </a:fld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503536" y="1322969"/>
            <a:ext cx="549867" cy="576137"/>
          </a:xfrm>
          <a:prstGeom prst="ellipse">
            <a:avLst/>
          </a:prstGeom>
          <a:noFill/>
          <a:ln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accent1"/>
                </a:solidFill>
              </a:rPr>
              <a:t>1</a:t>
            </a:r>
            <a:endParaRPr lang="fr-FR" b="1" dirty="0">
              <a:solidFill>
                <a:schemeClr val="accent1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503536" y="2038412"/>
            <a:ext cx="549867" cy="576137"/>
          </a:xfrm>
          <a:prstGeom prst="ellipse">
            <a:avLst/>
          </a:prstGeom>
          <a:noFill/>
          <a:ln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accent1"/>
                </a:solidFill>
              </a:rPr>
              <a:t>2</a:t>
            </a:r>
            <a:endParaRPr lang="fr-FR" b="1" dirty="0">
              <a:solidFill>
                <a:schemeClr val="accent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503536" y="2753855"/>
            <a:ext cx="549867" cy="576137"/>
          </a:xfrm>
          <a:prstGeom prst="ellipse">
            <a:avLst/>
          </a:prstGeom>
          <a:noFill/>
          <a:ln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accent1"/>
                </a:solidFill>
              </a:rPr>
              <a:t>3</a:t>
            </a:r>
            <a:endParaRPr lang="fr-FR" b="1" dirty="0">
              <a:solidFill>
                <a:schemeClr val="accent1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503536" y="3495487"/>
            <a:ext cx="549867" cy="576137"/>
          </a:xfrm>
          <a:prstGeom prst="ellipse">
            <a:avLst/>
          </a:prstGeom>
          <a:noFill/>
          <a:ln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accent1"/>
                </a:solidFill>
              </a:rPr>
              <a:t>4</a:t>
            </a:r>
            <a:endParaRPr lang="fr-FR" b="1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240632" y="2660316"/>
            <a:ext cx="12940632" cy="1617579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 flipV="1">
            <a:off x="-288758" y="1163053"/>
            <a:ext cx="12940632" cy="842210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0571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5922" y="303785"/>
            <a:ext cx="11072793" cy="658741"/>
          </a:xfrm>
        </p:spPr>
        <p:txBody>
          <a:bodyPr/>
          <a:lstStyle/>
          <a:p>
            <a:r>
              <a:rPr lang="fr-FR" dirty="0" smtClean="0"/>
              <a:t>Method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A79FF-7498-B643-AC6C-33F98DEA41A4}" type="slidenum">
              <a:rPr lang="fr-FR" smtClean="0"/>
              <a:t>16</a:t>
            </a:fld>
            <a:endParaRPr lang="fr-FR"/>
          </a:p>
        </p:txBody>
      </p:sp>
      <p:grpSp>
        <p:nvGrpSpPr>
          <p:cNvPr id="12" name="Grouper 11"/>
          <p:cNvGrpSpPr/>
          <p:nvPr/>
        </p:nvGrpSpPr>
        <p:grpSpPr>
          <a:xfrm>
            <a:off x="2633579" y="3195053"/>
            <a:ext cx="5948947" cy="3556000"/>
            <a:chOff x="2735138" y="2107105"/>
            <a:chExt cx="5593388" cy="4238048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 rotWithShape="1">
            <a:blip r:embed="rId2"/>
            <a:srcRect l="65934" t="14270" r="2174" b="25508"/>
            <a:stretch/>
          </p:blipFill>
          <p:spPr>
            <a:xfrm>
              <a:off x="2735138" y="2107105"/>
              <a:ext cx="5593388" cy="4238048"/>
            </a:xfrm>
            <a:prstGeom prst="rect">
              <a:avLst/>
            </a:prstGeom>
          </p:spPr>
        </p:pic>
        <p:sp>
          <p:nvSpPr>
            <p:cNvPr id="9" name="Ellipse 8"/>
            <p:cNvSpPr/>
            <p:nvPr/>
          </p:nvSpPr>
          <p:spPr>
            <a:xfrm>
              <a:off x="6128085" y="3828717"/>
              <a:ext cx="909052" cy="962526"/>
            </a:xfrm>
            <a:prstGeom prst="ellipse">
              <a:avLst/>
            </a:prstGeom>
            <a:solidFill>
              <a:srgbClr val="F8C0C4">
                <a:alpha val="37000"/>
              </a:srgbClr>
            </a:solidFill>
            <a:ln w="571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b="1" dirty="0">
                  <a:solidFill>
                    <a:schemeClr val="bg1"/>
                  </a:solidFill>
                </a:rPr>
                <a:t>0</a:t>
              </a:r>
              <a:endParaRPr lang="fr-FR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Ellipse 9"/>
            <p:cNvSpPr/>
            <p:nvPr/>
          </p:nvSpPr>
          <p:spPr>
            <a:xfrm>
              <a:off x="4034589" y="4243358"/>
              <a:ext cx="909052" cy="962526"/>
            </a:xfrm>
            <a:prstGeom prst="ellipse">
              <a:avLst/>
            </a:prstGeom>
            <a:solidFill>
              <a:srgbClr val="F8C0C4">
                <a:alpha val="37000"/>
              </a:srgbClr>
            </a:solidFill>
            <a:ln w="571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b="1" dirty="0" smtClean="0">
                  <a:solidFill>
                    <a:schemeClr val="bg1"/>
                  </a:solidFill>
                </a:rPr>
                <a:t>2</a:t>
              </a:r>
              <a:endParaRPr lang="fr-FR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Espace réservé du contenu 2"/>
          <p:cNvSpPr>
            <a:spLocks noGrp="1"/>
          </p:cNvSpPr>
          <p:nvPr>
            <p:ph idx="1"/>
          </p:nvPr>
        </p:nvSpPr>
        <p:spPr>
          <a:xfrm>
            <a:off x="0" y="2192421"/>
            <a:ext cx="12472737" cy="735268"/>
          </a:xfrm>
          <a:solidFill>
            <a:schemeClr val="accent1">
              <a:alpha val="25000"/>
            </a:schemeClr>
          </a:solidFill>
        </p:spPr>
        <p:txBody>
          <a:bodyPr anchor="ctr">
            <a:noAutofit/>
          </a:bodyPr>
          <a:lstStyle/>
          <a:p>
            <a:pPr algn="ctr"/>
            <a:r>
              <a:rPr lang="en-AU" sz="2400" dirty="0" smtClean="0">
                <a:solidFill>
                  <a:schemeClr val="tx1"/>
                </a:solidFill>
              </a:rPr>
              <a:t>Objective: take an initial sample of class 0, and find HOW to make it into a 2</a:t>
            </a:r>
            <a:endParaRPr lang="en-AU" sz="2400" b="0" dirty="0" smtClean="0">
              <a:solidFill>
                <a:schemeClr val="tx1"/>
              </a:solidFill>
            </a:endParaRPr>
          </a:p>
        </p:txBody>
      </p:sp>
      <p:sp>
        <p:nvSpPr>
          <p:cNvPr id="13" name="Espace réservé du contenu 2"/>
          <p:cNvSpPr txBox="1">
            <a:spLocks/>
          </p:cNvSpPr>
          <p:nvPr/>
        </p:nvSpPr>
        <p:spPr>
          <a:xfrm>
            <a:off x="1112828" y="1380899"/>
            <a:ext cx="10317172" cy="584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500"/>
              </a:spcBef>
              <a:spcAft>
                <a:spcPts val="800"/>
              </a:spcAft>
              <a:buFontTx/>
              <a:buNone/>
              <a:defRPr sz="20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Tx/>
              <a:buNone/>
              <a:tabLst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25475" indent="-265113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Tx/>
              <a:buBlip>
                <a:blip r:embed="rId3"/>
              </a:buBlip>
              <a:tabLst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850900" indent="-22542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b="0" dirty="0">
                <a:solidFill>
                  <a:schemeClr val="tx2"/>
                </a:solidFill>
              </a:rPr>
              <a:t>Generating samples from a specific class in the Latent Layer with </a:t>
            </a:r>
            <a:r>
              <a:rPr lang="en-AU" dirty="0"/>
              <a:t>multivariate_normal</a:t>
            </a:r>
          </a:p>
        </p:txBody>
      </p:sp>
      <p:sp>
        <p:nvSpPr>
          <p:cNvPr id="14" name="Ellipse 13"/>
          <p:cNvSpPr/>
          <p:nvPr/>
        </p:nvSpPr>
        <p:spPr>
          <a:xfrm>
            <a:off x="503536" y="1322969"/>
            <a:ext cx="549867" cy="576137"/>
          </a:xfrm>
          <a:prstGeom prst="ellipse">
            <a:avLst/>
          </a:prstGeom>
          <a:noFill/>
          <a:ln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accent1"/>
                </a:solidFill>
              </a:rPr>
              <a:t>2</a:t>
            </a:r>
            <a:endParaRPr lang="fr-FR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433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Method: Generating samples from the expected class</a:t>
            </a:r>
            <a:endParaRPr lang="en-AU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A79FF-7498-B643-AC6C-33F98DEA41A4}" type="slidenum">
              <a:rPr lang="en-AU" smtClean="0"/>
              <a:t>17</a:t>
            </a:fld>
            <a:endParaRPr lang="en-AU"/>
          </a:p>
        </p:txBody>
      </p:sp>
      <p:grpSp>
        <p:nvGrpSpPr>
          <p:cNvPr id="3" name="Grouper 2"/>
          <p:cNvGrpSpPr/>
          <p:nvPr/>
        </p:nvGrpSpPr>
        <p:grpSpPr>
          <a:xfrm>
            <a:off x="890296" y="2326099"/>
            <a:ext cx="3494546" cy="2200943"/>
            <a:chOff x="2481138" y="1532264"/>
            <a:chExt cx="5593388" cy="4238049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 rotWithShape="1">
            <a:blip r:embed="rId2"/>
            <a:srcRect l="65934" t="14270" r="2174" b="25508"/>
            <a:stretch/>
          </p:blipFill>
          <p:spPr>
            <a:xfrm>
              <a:off x="2481138" y="1532264"/>
              <a:ext cx="5593388" cy="4238049"/>
            </a:xfrm>
            <a:prstGeom prst="rect">
              <a:avLst/>
            </a:prstGeom>
          </p:spPr>
        </p:pic>
        <p:sp>
          <p:nvSpPr>
            <p:cNvPr id="9" name="Ellipse 8"/>
            <p:cNvSpPr/>
            <p:nvPr/>
          </p:nvSpPr>
          <p:spPr>
            <a:xfrm>
              <a:off x="5874085" y="3253875"/>
              <a:ext cx="909052" cy="962526"/>
            </a:xfrm>
            <a:prstGeom prst="ellipse">
              <a:avLst/>
            </a:prstGeom>
            <a:solidFill>
              <a:srgbClr val="F8C0C4">
                <a:alpha val="37000"/>
              </a:srgbClr>
            </a:solidFill>
            <a:ln w="571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b="1" smtClean="0">
                  <a:solidFill>
                    <a:schemeClr val="bg1"/>
                  </a:solidFill>
                </a:rPr>
                <a:t>0</a:t>
              </a:r>
              <a:endParaRPr lang="en-AU" sz="2800" b="1">
                <a:solidFill>
                  <a:schemeClr val="bg1"/>
                </a:solidFill>
              </a:endParaRPr>
            </a:p>
          </p:txBody>
        </p:sp>
        <p:sp>
          <p:nvSpPr>
            <p:cNvPr id="10" name="Ellipse 9"/>
            <p:cNvSpPr/>
            <p:nvPr/>
          </p:nvSpPr>
          <p:spPr>
            <a:xfrm>
              <a:off x="3780589" y="3726121"/>
              <a:ext cx="909052" cy="962526"/>
            </a:xfrm>
            <a:prstGeom prst="ellipse">
              <a:avLst/>
            </a:prstGeom>
            <a:solidFill>
              <a:srgbClr val="F8C0C4">
                <a:alpha val="37000"/>
              </a:srgbClr>
            </a:solidFill>
            <a:ln w="571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b="1" smtClean="0">
                  <a:solidFill>
                    <a:schemeClr val="bg1"/>
                  </a:solidFill>
                </a:rPr>
                <a:t>2</a:t>
              </a:r>
              <a:endParaRPr lang="en-AU" sz="2800" b="1">
                <a:solidFill>
                  <a:schemeClr val="bg1"/>
                </a:solidFill>
              </a:endParaRPr>
            </a:p>
          </p:txBody>
        </p:sp>
      </p:grpSp>
      <p:sp>
        <p:nvSpPr>
          <p:cNvPr id="12" name="Espace réservé du contenu 2"/>
          <p:cNvSpPr>
            <a:spLocks noGrp="1"/>
          </p:cNvSpPr>
          <p:nvPr>
            <p:ph idx="1"/>
          </p:nvPr>
        </p:nvSpPr>
        <p:spPr>
          <a:xfrm>
            <a:off x="-106949" y="949163"/>
            <a:ext cx="12472737" cy="922421"/>
          </a:xfrm>
          <a:solidFill>
            <a:schemeClr val="accent1">
              <a:alpha val="25000"/>
            </a:schemeClr>
          </a:solidFill>
        </p:spPr>
        <p:txBody>
          <a:bodyPr anchor="ctr">
            <a:noAutofit/>
          </a:bodyPr>
          <a:lstStyle/>
          <a:p>
            <a:pPr algn="ctr"/>
            <a:r>
              <a:rPr lang="en-AU" sz="2400" smtClean="0">
                <a:solidFill>
                  <a:schemeClr val="tx1"/>
                </a:solidFill>
              </a:rPr>
              <a:t>Objective: take an initial sample of class 0, and find HOW to make it into a 2</a:t>
            </a:r>
            <a:endParaRPr lang="en-AU" sz="2400" b="0" smtClean="0">
              <a:solidFill>
                <a:schemeClr val="tx1"/>
              </a:solidFill>
            </a:endParaRPr>
          </a:p>
        </p:txBody>
      </p:sp>
      <p:grpSp>
        <p:nvGrpSpPr>
          <p:cNvPr id="7" name="Grouper 6"/>
          <p:cNvGrpSpPr>
            <a:grpSpLocks noChangeAspect="1"/>
          </p:cNvGrpSpPr>
          <p:nvPr/>
        </p:nvGrpSpPr>
        <p:grpSpPr>
          <a:xfrm>
            <a:off x="6340042" y="2312739"/>
            <a:ext cx="4991147" cy="4518521"/>
            <a:chOff x="5911804" y="1991891"/>
            <a:chExt cx="5419386" cy="4906209"/>
          </a:xfrm>
        </p:grpSpPr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11804" y="1991891"/>
              <a:ext cx="5419386" cy="4906209"/>
            </a:xfrm>
            <a:prstGeom prst="rect">
              <a:avLst/>
            </a:prstGeom>
          </p:spPr>
        </p:pic>
        <p:sp>
          <p:nvSpPr>
            <p:cNvPr id="11" name="Ellipse 10"/>
            <p:cNvSpPr/>
            <p:nvPr/>
          </p:nvSpPr>
          <p:spPr>
            <a:xfrm>
              <a:off x="9438106" y="2887575"/>
              <a:ext cx="655054" cy="708527"/>
            </a:xfrm>
            <a:prstGeom prst="ellipse">
              <a:avLst/>
            </a:prstGeom>
            <a:solidFill>
              <a:srgbClr val="F8C0C4">
                <a:alpha val="37000"/>
              </a:srgbClr>
            </a:solidFill>
            <a:ln w="571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800" b="1">
                <a:solidFill>
                  <a:schemeClr val="bg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948947" y="3021263"/>
              <a:ext cx="4491790" cy="454526"/>
            </a:xfrm>
            <a:prstGeom prst="rect">
              <a:avLst/>
            </a:prstGeom>
            <a:solidFill>
              <a:schemeClr val="accent1">
                <a:alpha val="33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0" y="1938422"/>
            <a:ext cx="12700000" cy="4919578"/>
          </a:xfrm>
          <a:prstGeom prst="rect">
            <a:avLst/>
          </a:prstGeom>
          <a:solidFill>
            <a:schemeClr val="tx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/>
          <p:cNvSpPr/>
          <p:nvPr/>
        </p:nvSpPr>
        <p:spPr>
          <a:xfrm rot="21342259">
            <a:off x="419683" y="3815134"/>
            <a:ext cx="11590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3600" smtClean="0">
                <a:solidFill>
                  <a:schemeClr val="bg1"/>
                </a:solidFill>
              </a:rPr>
              <a:t>np.random.multivariate_normal(mean, covs, size=1000)</a:t>
            </a:r>
            <a:endParaRPr lang="en-AU" sz="3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342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Method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12827" y="1380899"/>
            <a:ext cx="10656953" cy="4351338"/>
          </a:xfrm>
        </p:spPr>
        <p:txBody>
          <a:bodyPr/>
          <a:lstStyle/>
          <a:p>
            <a:r>
              <a:rPr lang="en-AU" dirty="0" smtClean="0"/>
              <a:t>Clustering samples</a:t>
            </a:r>
            <a:r>
              <a:rPr lang="en-AU" b="0" dirty="0" smtClean="0">
                <a:solidFill>
                  <a:schemeClr val="tx2"/>
                </a:solidFill>
              </a:rPr>
              <a:t> in the </a:t>
            </a:r>
            <a:r>
              <a:rPr lang="en-AU" dirty="0" smtClean="0">
                <a:solidFill>
                  <a:srgbClr val="008ACD"/>
                </a:solidFill>
              </a:rPr>
              <a:t>Latent Layer</a:t>
            </a:r>
            <a:r>
              <a:rPr lang="en-AU" b="0" dirty="0" smtClean="0">
                <a:solidFill>
                  <a:schemeClr val="tx2"/>
                </a:solidFill>
              </a:rPr>
              <a:t> with an autoencoder</a:t>
            </a:r>
          </a:p>
          <a:p>
            <a:r>
              <a:rPr lang="en-AU" b="0" dirty="0" smtClean="0">
                <a:solidFill>
                  <a:schemeClr val="tx2"/>
                </a:solidFill>
              </a:rPr>
              <a:t>Generating samples from a specific class in the Latent Layer with </a:t>
            </a:r>
            <a:r>
              <a:rPr lang="en-AU" dirty="0" smtClean="0"/>
              <a:t>multivariate_normal</a:t>
            </a:r>
          </a:p>
          <a:p>
            <a:r>
              <a:rPr lang="en-AU" b="0" dirty="0" smtClean="0">
                <a:solidFill>
                  <a:schemeClr val="tx2"/>
                </a:solidFill>
              </a:rPr>
              <a:t>Choosing in the latent layer the </a:t>
            </a:r>
            <a:r>
              <a:rPr lang="en-AU" dirty="0" smtClean="0">
                <a:solidFill>
                  <a:srgbClr val="008ACD"/>
                </a:solidFill>
              </a:rPr>
              <a:t>closest neighbor </a:t>
            </a:r>
            <a:r>
              <a:rPr lang="en-AU" b="0" dirty="0" smtClean="0">
                <a:solidFill>
                  <a:schemeClr val="tx2"/>
                </a:solidFill>
              </a:rPr>
              <a:t>from a </a:t>
            </a:r>
            <a:r>
              <a:rPr lang="en-AU" dirty="0" smtClean="0">
                <a:solidFill>
                  <a:srgbClr val="008ACD"/>
                </a:solidFill>
              </a:rPr>
              <a:t>class K</a:t>
            </a:r>
            <a:r>
              <a:rPr lang="en-AU" b="0" dirty="0" smtClean="0">
                <a:solidFill>
                  <a:srgbClr val="008ACD"/>
                </a:solidFill>
              </a:rPr>
              <a:t> </a:t>
            </a:r>
            <a:r>
              <a:rPr lang="en-AU" b="0" dirty="0" smtClean="0">
                <a:solidFill>
                  <a:schemeClr val="tx2"/>
                </a:solidFill>
              </a:rPr>
              <a:t>to a sample of </a:t>
            </a:r>
            <a:r>
              <a:rPr lang="en-AU" dirty="0" smtClean="0">
                <a:solidFill>
                  <a:srgbClr val="008ACD"/>
                </a:solidFill>
              </a:rPr>
              <a:t>class J</a:t>
            </a:r>
          </a:p>
          <a:p>
            <a:r>
              <a:rPr lang="en-AU" b="0" dirty="0" smtClean="0">
                <a:solidFill>
                  <a:schemeClr val="tx2"/>
                </a:solidFill>
              </a:rPr>
              <a:t>Decoding the </a:t>
            </a:r>
            <a:r>
              <a:rPr lang="en-AU" dirty="0" smtClean="0">
                <a:solidFill>
                  <a:srgbClr val="008ACD"/>
                </a:solidFill>
              </a:rPr>
              <a:t>closest neighbor </a:t>
            </a:r>
            <a:r>
              <a:rPr lang="en-AU" b="0" dirty="0" smtClean="0">
                <a:solidFill>
                  <a:schemeClr val="tx2"/>
                </a:solidFill>
              </a:rPr>
              <a:t>in the </a:t>
            </a:r>
            <a:r>
              <a:rPr lang="en-AU" dirty="0" smtClean="0">
                <a:solidFill>
                  <a:srgbClr val="008ACD"/>
                </a:solidFill>
              </a:rPr>
              <a:t>output space</a:t>
            </a:r>
            <a:r>
              <a:rPr lang="en-AU" dirty="0" smtClean="0">
                <a:solidFill>
                  <a:schemeClr val="tx2"/>
                </a:solidFill>
              </a:rPr>
              <a:t> </a:t>
            </a:r>
            <a:r>
              <a:rPr lang="en-AU" b="0" dirty="0" smtClean="0">
                <a:solidFill>
                  <a:schemeClr val="tx2"/>
                </a:solidFill>
              </a:rPr>
              <a:t>with the </a:t>
            </a:r>
            <a:r>
              <a:rPr lang="en-AU" dirty="0" smtClean="0"/>
              <a:t>decoder</a:t>
            </a:r>
            <a:endParaRPr lang="en-AU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A79FF-7498-B643-AC6C-33F98DEA41A4}" type="slidenum">
              <a:rPr lang="fr-FR" smtClean="0"/>
              <a:t>18</a:t>
            </a:fld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503536" y="1322969"/>
            <a:ext cx="549867" cy="576137"/>
          </a:xfrm>
          <a:prstGeom prst="ellipse">
            <a:avLst/>
          </a:prstGeom>
          <a:noFill/>
          <a:ln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accent1"/>
                </a:solidFill>
              </a:rPr>
              <a:t>1</a:t>
            </a:r>
            <a:endParaRPr lang="fr-FR" b="1" dirty="0">
              <a:solidFill>
                <a:schemeClr val="accent1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503536" y="2038412"/>
            <a:ext cx="549867" cy="576137"/>
          </a:xfrm>
          <a:prstGeom prst="ellipse">
            <a:avLst/>
          </a:prstGeom>
          <a:noFill/>
          <a:ln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accent1"/>
                </a:solidFill>
              </a:rPr>
              <a:t>2</a:t>
            </a:r>
            <a:endParaRPr lang="fr-FR" b="1" dirty="0">
              <a:solidFill>
                <a:schemeClr val="accent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503536" y="2753855"/>
            <a:ext cx="549867" cy="576137"/>
          </a:xfrm>
          <a:prstGeom prst="ellipse">
            <a:avLst/>
          </a:prstGeom>
          <a:noFill/>
          <a:ln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accent1"/>
                </a:solidFill>
              </a:rPr>
              <a:t>3</a:t>
            </a:r>
            <a:endParaRPr lang="fr-FR" b="1" dirty="0">
              <a:solidFill>
                <a:schemeClr val="accent1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503536" y="3495487"/>
            <a:ext cx="549867" cy="576137"/>
          </a:xfrm>
          <a:prstGeom prst="ellipse">
            <a:avLst/>
          </a:prstGeom>
          <a:noFill/>
          <a:ln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accent1"/>
                </a:solidFill>
              </a:rPr>
              <a:t>4</a:t>
            </a:r>
            <a:endParaRPr lang="fr-FR" b="1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240632" y="3368842"/>
            <a:ext cx="12940632" cy="909053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 flipV="1">
            <a:off x="-288758" y="1163053"/>
            <a:ext cx="12940632" cy="1537368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8592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Method</a:t>
            </a:r>
            <a:endParaRPr lang="en-AU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12827" y="1380899"/>
            <a:ext cx="10656953" cy="597627"/>
          </a:xfrm>
        </p:spPr>
        <p:txBody>
          <a:bodyPr/>
          <a:lstStyle/>
          <a:p>
            <a:r>
              <a:rPr lang="en-AU" b="0" smtClean="0">
                <a:solidFill>
                  <a:schemeClr val="tx2"/>
                </a:solidFill>
              </a:rPr>
              <a:t>Choosing in the latent layer the </a:t>
            </a:r>
            <a:r>
              <a:rPr lang="en-AU" smtClean="0">
                <a:solidFill>
                  <a:srgbClr val="008ACD"/>
                </a:solidFill>
              </a:rPr>
              <a:t>closest neighbor </a:t>
            </a:r>
            <a:r>
              <a:rPr lang="en-AU" b="0" smtClean="0">
                <a:solidFill>
                  <a:schemeClr val="tx2"/>
                </a:solidFill>
              </a:rPr>
              <a:t>from a </a:t>
            </a:r>
            <a:r>
              <a:rPr lang="en-AU" smtClean="0">
                <a:solidFill>
                  <a:srgbClr val="008ACD"/>
                </a:solidFill>
              </a:rPr>
              <a:t>class K</a:t>
            </a:r>
            <a:r>
              <a:rPr lang="en-AU" b="0" smtClean="0">
                <a:solidFill>
                  <a:srgbClr val="008ACD"/>
                </a:solidFill>
              </a:rPr>
              <a:t> </a:t>
            </a:r>
            <a:r>
              <a:rPr lang="en-AU" b="0" smtClean="0">
                <a:solidFill>
                  <a:schemeClr val="tx2"/>
                </a:solidFill>
              </a:rPr>
              <a:t>to a sample of </a:t>
            </a:r>
            <a:r>
              <a:rPr lang="en-AU" smtClean="0">
                <a:solidFill>
                  <a:srgbClr val="008ACD"/>
                </a:solidFill>
              </a:rPr>
              <a:t>class J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A79FF-7498-B643-AC6C-33F98DEA41A4}" type="slidenum">
              <a:rPr lang="en-AU" smtClean="0"/>
              <a:t>19</a:t>
            </a:fld>
            <a:endParaRPr lang="en-AU"/>
          </a:p>
        </p:txBody>
      </p:sp>
      <p:sp>
        <p:nvSpPr>
          <p:cNvPr id="6" name="Ellipse 5"/>
          <p:cNvSpPr/>
          <p:nvPr/>
        </p:nvSpPr>
        <p:spPr>
          <a:xfrm>
            <a:off x="503536" y="1322969"/>
            <a:ext cx="549867" cy="576137"/>
          </a:xfrm>
          <a:prstGeom prst="ellipse">
            <a:avLst/>
          </a:prstGeom>
          <a:noFill/>
          <a:ln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smtClean="0">
                <a:solidFill>
                  <a:schemeClr val="accent1"/>
                </a:solidFill>
              </a:rPr>
              <a:t>3</a:t>
            </a:r>
            <a:endParaRPr lang="en-AU" b="1">
              <a:solidFill>
                <a:schemeClr val="accent1"/>
              </a:solidFill>
            </a:endParaRPr>
          </a:p>
        </p:txBody>
      </p:sp>
      <p:grpSp>
        <p:nvGrpSpPr>
          <p:cNvPr id="33" name="Grouper 32"/>
          <p:cNvGrpSpPr/>
          <p:nvPr/>
        </p:nvGrpSpPr>
        <p:grpSpPr>
          <a:xfrm>
            <a:off x="2406317" y="2580104"/>
            <a:ext cx="7005052" cy="3930316"/>
            <a:chOff x="1938421" y="2066400"/>
            <a:chExt cx="8141375" cy="4120888"/>
          </a:xfrm>
        </p:grpSpPr>
        <p:pic>
          <p:nvPicPr>
            <p:cNvPr id="30" name="Image 29"/>
            <p:cNvPicPr>
              <a:picLocks noChangeAspect="1"/>
            </p:cNvPicPr>
            <p:nvPr/>
          </p:nvPicPr>
          <p:blipFill rotWithShape="1">
            <a:blip r:embed="rId2"/>
            <a:srcRect r="46864"/>
            <a:stretch/>
          </p:blipFill>
          <p:spPr>
            <a:xfrm>
              <a:off x="1938421" y="2067513"/>
              <a:ext cx="3850105" cy="4119775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5989049" y="3435685"/>
              <a:ext cx="320842" cy="842210"/>
            </a:xfrm>
            <a:prstGeom prst="rect">
              <a:avLst/>
            </a:prstGeom>
            <a:solidFill>
              <a:srgbClr val="FF0000"/>
            </a:solidFill>
            <a:ln w="38100" cmpd="sng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2" name="Image 31"/>
            <p:cNvPicPr>
              <a:picLocks noChangeAspect="1"/>
            </p:cNvPicPr>
            <p:nvPr/>
          </p:nvPicPr>
          <p:blipFill rotWithShape="1">
            <a:blip r:embed="rId2"/>
            <a:srcRect l="52606" r="-208"/>
            <a:stretch/>
          </p:blipFill>
          <p:spPr>
            <a:xfrm>
              <a:off x="6630743" y="2066400"/>
              <a:ext cx="3449053" cy="4119775"/>
            </a:xfrm>
            <a:prstGeom prst="rect">
              <a:avLst/>
            </a:prstGeom>
          </p:spPr>
        </p:pic>
      </p:grpSp>
      <p:sp>
        <p:nvSpPr>
          <p:cNvPr id="34" name="ZoneTexte 33"/>
          <p:cNvSpPr txBox="1"/>
          <p:nvPr/>
        </p:nvSpPr>
        <p:spPr>
          <a:xfrm>
            <a:off x="4999790" y="2235355"/>
            <a:ext cx="215231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b="1" dirty="0" smtClean="0">
                <a:solidFill>
                  <a:srgbClr val="FFFFFF"/>
                </a:solidFill>
              </a:rPr>
              <a:t>YOU ARE HERE</a:t>
            </a:r>
            <a:endParaRPr lang="en-AU" b="1" dirty="0" smtClean="0">
              <a:solidFill>
                <a:srgbClr val="FFFFFF"/>
              </a:solidFill>
            </a:endParaRPr>
          </a:p>
        </p:txBody>
      </p:sp>
      <p:sp>
        <p:nvSpPr>
          <p:cNvPr id="35" name="Flèche vers le bas 34"/>
          <p:cNvSpPr/>
          <p:nvPr/>
        </p:nvSpPr>
        <p:spPr>
          <a:xfrm>
            <a:off x="5815263" y="2740527"/>
            <a:ext cx="401052" cy="1002631"/>
          </a:xfrm>
          <a:prstGeom prst="downArrow">
            <a:avLst/>
          </a:prstGeom>
          <a:solidFill>
            <a:srgbClr val="143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273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Explainability: reminder</a:t>
            </a:r>
            <a:endParaRPr lang="en-AU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A79FF-7498-B643-AC6C-33F98DEA41A4}" type="slidenum">
              <a:rPr lang="en-AU" smtClean="0"/>
              <a:t>2</a:t>
            </a:fld>
            <a:endParaRPr lang="en-AU"/>
          </a:p>
        </p:txBody>
      </p:sp>
      <p:grpSp>
        <p:nvGrpSpPr>
          <p:cNvPr id="12" name="Grouper 11"/>
          <p:cNvGrpSpPr/>
          <p:nvPr/>
        </p:nvGrpSpPr>
        <p:grpSpPr>
          <a:xfrm>
            <a:off x="200106" y="2098840"/>
            <a:ext cx="11871578" cy="2419685"/>
            <a:chOff x="200106" y="2098840"/>
            <a:chExt cx="11871578" cy="2419685"/>
          </a:xfrm>
        </p:grpSpPr>
        <p:pic>
          <p:nvPicPr>
            <p:cNvPr id="5" name="Image 4" descr="Capture d’écran 2020-11-10 à 19.36.55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106" y="2098840"/>
              <a:ext cx="11871578" cy="2419685"/>
            </a:xfrm>
            <a:prstGeom prst="rect">
              <a:avLst/>
            </a:prstGeom>
          </p:spPr>
        </p:pic>
        <p:sp>
          <p:nvSpPr>
            <p:cNvPr id="6" name="ZoneTexte 5"/>
            <p:cNvSpPr txBox="1"/>
            <p:nvPr/>
          </p:nvSpPr>
          <p:spPr>
            <a:xfrm>
              <a:off x="1871579" y="2459789"/>
              <a:ext cx="2272632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Credit Line Increase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6783136" y="2451770"/>
              <a:ext cx="2272632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Query AI system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1983873" y="3507872"/>
              <a:ext cx="2272632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Request Denied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6587957" y="3539955"/>
              <a:ext cx="3318043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Credit Lending Score = 0.3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4400886" y="2395618"/>
              <a:ext cx="2256591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tx2"/>
                  </a:solidFill>
                </a:rPr>
                <a:t>Bank</a:t>
              </a:r>
              <a:endParaRPr lang="en-AU" dirty="0" smtClean="0">
                <a:solidFill>
                  <a:schemeClr val="tx2"/>
                </a:solidFill>
              </a:endParaRP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9673395" y="2267282"/>
              <a:ext cx="2256591" cy="64633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tx2"/>
                  </a:solidFill>
                </a:rPr>
                <a:t>Credit Lending Model</a:t>
              </a:r>
              <a:endParaRPr lang="en-AU" dirty="0" smtClean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3683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Method</a:t>
            </a:r>
            <a:endParaRPr lang="en-AU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12827" y="1380899"/>
            <a:ext cx="10656953" cy="597627"/>
          </a:xfrm>
        </p:spPr>
        <p:txBody>
          <a:bodyPr/>
          <a:lstStyle/>
          <a:p>
            <a:r>
              <a:rPr lang="en-AU" b="0" smtClean="0">
                <a:solidFill>
                  <a:schemeClr val="tx2"/>
                </a:solidFill>
              </a:rPr>
              <a:t>Choosing in the latent layer the </a:t>
            </a:r>
            <a:r>
              <a:rPr lang="en-AU" smtClean="0">
                <a:solidFill>
                  <a:srgbClr val="008ACD"/>
                </a:solidFill>
              </a:rPr>
              <a:t>closest neighbor </a:t>
            </a:r>
            <a:r>
              <a:rPr lang="en-AU" b="0" smtClean="0">
                <a:solidFill>
                  <a:schemeClr val="tx2"/>
                </a:solidFill>
              </a:rPr>
              <a:t>from a </a:t>
            </a:r>
            <a:r>
              <a:rPr lang="en-AU" smtClean="0">
                <a:solidFill>
                  <a:srgbClr val="008ACD"/>
                </a:solidFill>
              </a:rPr>
              <a:t>class K</a:t>
            </a:r>
            <a:r>
              <a:rPr lang="en-AU" b="0" smtClean="0">
                <a:solidFill>
                  <a:srgbClr val="008ACD"/>
                </a:solidFill>
              </a:rPr>
              <a:t> </a:t>
            </a:r>
            <a:r>
              <a:rPr lang="en-AU" b="0" smtClean="0">
                <a:solidFill>
                  <a:schemeClr val="tx2"/>
                </a:solidFill>
              </a:rPr>
              <a:t>to a sample of </a:t>
            </a:r>
            <a:r>
              <a:rPr lang="en-AU" smtClean="0">
                <a:solidFill>
                  <a:srgbClr val="008ACD"/>
                </a:solidFill>
              </a:rPr>
              <a:t>class J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A79FF-7498-B643-AC6C-33F98DEA41A4}" type="slidenum">
              <a:rPr lang="en-AU" smtClean="0"/>
              <a:t>20</a:t>
            </a:fld>
            <a:endParaRPr lang="en-AU"/>
          </a:p>
        </p:txBody>
      </p:sp>
      <p:sp>
        <p:nvSpPr>
          <p:cNvPr id="6" name="Ellipse 5"/>
          <p:cNvSpPr/>
          <p:nvPr/>
        </p:nvSpPr>
        <p:spPr>
          <a:xfrm>
            <a:off x="503536" y="1322969"/>
            <a:ext cx="549867" cy="576137"/>
          </a:xfrm>
          <a:prstGeom prst="ellipse">
            <a:avLst/>
          </a:prstGeom>
          <a:noFill/>
          <a:ln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smtClean="0">
                <a:solidFill>
                  <a:schemeClr val="accent1"/>
                </a:solidFill>
              </a:rPr>
              <a:t>3</a:t>
            </a:r>
            <a:endParaRPr lang="en-AU" b="1">
              <a:solidFill>
                <a:schemeClr val="accent1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4304632" y="4561460"/>
            <a:ext cx="320842" cy="360947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ZoneTexte 15"/>
          <p:cNvSpPr txBox="1"/>
          <p:nvPr/>
        </p:nvSpPr>
        <p:spPr>
          <a:xfrm>
            <a:off x="2994526" y="5751251"/>
            <a:ext cx="26736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 smtClean="0">
                <a:solidFill>
                  <a:schemeClr val="tx2"/>
                </a:solidFill>
              </a:rPr>
              <a:t>Initial sample encoded in latent layer</a:t>
            </a:r>
          </a:p>
          <a:p>
            <a:pPr algn="ctr"/>
            <a:r>
              <a:rPr lang="en-AU" b="1" dirty="0" smtClean="0">
                <a:solidFill>
                  <a:schemeClr val="tx2"/>
                </a:solidFill>
              </a:rPr>
              <a:t>(class 0)</a:t>
            </a:r>
            <a:endParaRPr lang="en-AU" b="1" dirty="0" smtClean="0">
              <a:solidFill>
                <a:schemeClr val="tx2"/>
              </a:solidFill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6956926" y="4232596"/>
            <a:ext cx="320842" cy="360947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Ellipse 21"/>
          <p:cNvSpPr/>
          <p:nvPr/>
        </p:nvSpPr>
        <p:spPr>
          <a:xfrm>
            <a:off x="7229642" y="4532048"/>
            <a:ext cx="320842" cy="360947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Ellipse 22"/>
          <p:cNvSpPr/>
          <p:nvPr/>
        </p:nvSpPr>
        <p:spPr>
          <a:xfrm>
            <a:off x="7275095" y="4109606"/>
            <a:ext cx="320842" cy="360947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Ellipse 23"/>
          <p:cNvSpPr/>
          <p:nvPr/>
        </p:nvSpPr>
        <p:spPr>
          <a:xfrm>
            <a:off x="6625389" y="4703163"/>
            <a:ext cx="320842" cy="360947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Ellipse 24"/>
          <p:cNvSpPr/>
          <p:nvPr/>
        </p:nvSpPr>
        <p:spPr>
          <a:xfrm>
            <a:off x="6983663" y="4967859"/>
            <a:ext cx="320842" cy="360947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Ellipse 25"/>
          <p:cNvSpPr/>
          <p:nvPr/>
        </p:nvSpPr>
        <p:spPr>
          <a:xfrm>
            <a:off x="7652084" y="4179122"/>
            <a:ext cx="320842" cy="360947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Ellipse 26"/>
          <p:cNvSpPr/>
          <p:nvPr/>
        </p:nvSpPr>
        <p:spPr>
          <a:xfrm>
            <a:off x="7665452" y="4633648"/>
            <a:ext cx="320842" cy="360947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Ellipse 27"/>
          <p:cNvSpPr/>
          <p:nvPr/>
        </p:nvSpPr>
        <p:spPr>
          <a:xfrm>
            <a:off x="7384715" y="5074806"/>
            <a:ext cx="320842" cy="360947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ZoneTexte 28"/>
          <p:cNvSpPr txBox="1"/>
          <p:nvPr/>
        </p:nvSpPr>
        <p:spPr>
          <a:xfrm>
            <a:off x="5962315" y="5751251"/>
            <a:ext cx="3221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 smtClean="0">
                <a:solidFill>
                  <a:schemeClr val="tx2"/>
                </a:solidFill>
              </a:rPr>
              <a:t>Fake generated samples in latent layer </a:t>
            </a:r>
          </a:p>
          <a:p>
            <a:pPr algn="ctr"/>
            <a:r>
              <a:rPr lang="en-AU" b="1" dirty="0" smtClean="0">
                <a:solidFill>
                  <a:schemeClr val="tx2"/>
                </a:solidFill>
              </a:rPr>
              <a:t>(class 2)</a:t>
            </a:r>
            <a:endParaRPr lang="en-AU" b="1" dirty="0" smtClean="0">
              <a:solidFill>
                <a:schemeClr val="tx2"/>
              </a:solidFill>
            </a:endParaRPr>
          </a:p>
        </p:txBody>
      </p:sp>
      <p:grpSp>
        <p:nvGrpSpPr>
          <p:cNvPr id="33" name="Grouper 32"/>
          <p:cNvGrpSpPr/>
          <p:nvPr/>
        </p:nvGrpSpPr>
        <p:grpSpPr>
          <a:xfrm>
            <a:off x="4090737" y="1991898"/>
            <a:ext cx="3689684" cy="1550738"/>
            <a:chOff x="1938421" y="2066402"/>
            <a:chExt cx="8141375" cy="3370429"/>
          </a:xfrm>
        </p:grpSpPr>
        <p:pic>
          <p:nvPicPr>
            <p:cNvPr id="30" name="Image 29"/>
            <p:cNvPicPr>
              <a:picLocks noChangeAspect="1"/>
            </p:cNvPicPr>
            <p:nvPr/>
          </p:nvPicPr>
          <p:blipFill rotWithShape="1">
            <a:blip r:embed="rId2"/>
            <a:srcRect r="46864" b="19627"/>
            <a:stretch/>
          </p:blipFill>
          <p:spPr>
            <a:xfrm>
              <a:off x="1938421" y="2067513"/>
              <a:ext cx="3850106" cy="3311205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5989049" y="3435685"/>
              <a:ext cx="320842" cy="842210"/>
            </a:xfrm>
            <a:prstGeom prst="rect">
              <a:avLst/>
            </a:prstGeom>
            <a:solidFill>
              <a:srgbClr val="FF0000"/>
            </a:solidFill>
            <a:ln w="38100" cmpd="sng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2" name="Image 31"/>
            <p:cNvPicPr>
              <a:picLocks noChangeAspect="1"/>
            </p:cNvPicPr>
            <p:nvPr/>
          </p:nvPicPr>
          <p:blipFill rotWithShape="1">
            <a:blip r:embed="rId2"/>
            <a:srcRect l="52606" r="-208" b="18189"/>
            <a:stretch/>
          </p:blipFill>
          <p:spPr>
            <a:xfrm>
              <a:off x="6630744" y="2066402"/>
              <a:ext cx="3449052" cy="3370429"/>
            </a:xfrm>
            <a:prstGeom prst="rect">
              <a:avLst/>
            </a:prstGeom>
          </p:spPr>
        </p:pic>
      </p:grpSp>
      <p:cxnSp>
        <p:nvCxnSpPr>
          <p:cNvPr id="7" name="Connecteur droit 6"/>
          <p:cNvCxnSpPr/>
          <p:nvPr/>
        </p:nvCxnSpPr>
        <p:spPr>
          <a:xfrm flipH="1">
            <a:off x="2914316" y="3088105"/>
            <a:ext cx="2954422" cy="1336842"/>
          </a:xfrm>
          <a:prstGeom prst="line">
            <a:avLst/>
          </a:prstGeom>
          <a:ln w="57150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6176211" y="3074737"/>
            <a:ext cx="2927684" cy="1470526"/>
          </a:xfrm>
          <a:prstGeom prst="line">
            <a:avLst/>
          </a:prstGeom>
          <a:ln w="57150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2879560" y="4443663"/>
            <a:ext cx="8019" cy="2040021"/>
          </a:xfrm>
          <a:prstGeom prst="line">
            <a:avLst/>
          </a:prstGeom>
          <a:ln w="57150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9127960" y="4555958"/>
            <a:ext cx="8019" cy="2040021"/>
          </a:xfrm>
          <a:prstGeom prst="line">
            <a:avLst/>
          </a:prstGeom>
          <a:ln w="57150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300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Method</a:t>
            </a:r>
            <a:endParaRPr lang="en-AU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12827" y="1380899"/>
            <a:ext cx="10656953" cy="597627"/>
          </a:xfrm>
        </p:spPr>
        <p:txBody>
          <a:bodyPr/>
          <a:lstStyle/>
          <a:p>
            <a:r>
              <a:rPr lang="en-AU" b="0" dirty="0" smtClean="0">
                <a:solidFill>
                  <a:schemeClr val="tx2"/>
                </a:solidFill>
              </a:rPr>
              <a:t>Choosing in the latent layer the </a:t>
            </a:r>
            <a:r>
              <a:rPr lang="en-AU" dirty="0" smtClean="0">
                <a:solidFill>
                  <a:srgbClr val="008ACD"/>
                </a:solidFill>
              </a:rPr>
              <a:t>closest neighbor </a:t>
            </a:r>
            <a:r>
              <a:rPr lang="en-AU" b="0" dirty="0" smtClean="0">
                <a:solidFill>
                  <a:schemeClr val="tx2"/>
                </a:solidFill>
              </a:rPr>
              <a:t>from a </a:t>
            </a:r>
            <a:r>
              <a:rPr lang="en-AU" dirty="0" smtClean="0">
                <a:solidFill>
                  <a:srgbClr val="008ACD"/>
                </a:solidFill>
              </a:rPr>
              <a:t>class K</a:t>
            </a:r>
            <a:r>
              <a:rPr lang="en-AU" b="0" dirty="0" smtClean="0">
                <a:solidFill>
                  <a:srgbClr val="008ACD"/>
                </a:solidFill>
              </a:rPr>
              <a:t> </a:t>
            </a:r>
            <a:r>
              <a:rPr lang="en-AU" b="0" dirty="0" smtClean="0">
                <a:solidFill>
                  <a:schemeClr val="tx2"/>
                </a:solidFill>
              </a:rPr>
              <a:t>to a sample of </a:t>
            </a:r>
            <a:r>
              <a:rPr lang="en-AU" dirty="0" smtClean="0">
                <a:solidFill>
                  <a:srgbClr val="008ACD"/>
                </a:solidFill>
              </a:rPr>
              <a:t>class J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A79FF-7498-B643-AC6C-33F98DEA41A4}" type="slidenum">
              <a:rPr lang="en-AU" smtClean="0"/>
              <a:t>21</a:t>
            </a:fld>
            <a:endParaRPr lang="en-AU"/>
          </a:p>
        </p:txBody>
      </p:sp>
      <p:sp>
        <p:nvSpPr>
          <p:cNvPr id="6" name="Ellipse 5"/>
          <p:cNvSpPr/>
          <p:nvPr/>
        </p:nvSpPr>
        <p:spPr>
          <a:xfrm>
            <a:off x="503536" y="1322969"/>
            <a:ext cx="549867" cy="576137"/>
          </a:xfrm>
          <a:prstGeom prst="ellipse">
            <a:avLst/>
          </a:prstGeom>
          <a:noFill/>
          <a:ln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smtClean="0">
                <a:solidFill>
                  <a:schemeClr val="accent1"/>
                </a:solidFill>
              </a:rPr>
              <a:t>3</a:t>
            </a:r>
            <a:endParaRPr lang="en-AU" b="1">
              <a:solidFill>
                <a:schemeClr val="accent1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4304632" y="4561460"/>
            <a:ext cx="320842" cy="360947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ZoneTexte 15"/>
          <p:cNvSpPr txBox="1"/>
          <p:nvPr/>
        </p:nvSpPr>
        <p:spPr>
          <a:xfrm>
            <a:off x="2994526" y="5751251"/>
            <a:ext cx="26736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 smtClean="0">
                <a:solidFill>
                  <a:schemeClr val="tx2"/>
                </a:solidFill>
              </a:rPr>
              <a:t>Initial sample encoded in latent layer</a:t>
            </a:r>
          </a:p>
          <a:p>
            <a:pPr algn="ctr"/>
            <a:r>
              <a:rPr lang="en-AU" b="1" dirty="0" smtClean="0">
                <a:solidFill>
                  <a:schemeClr val="tx2"/>
                </a:solidFill>
              </a:rPr>
              <a:t>(class 0)</a:t>
            </a:r>
            <a:endParaRPr lang="en-AU" b="1" dirty="0" smtClean="0">
              <a:solidFill>
                <a:schemeClr val="tx2"/>
              </a:solidFill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6956926" y="4232596"/>
            <a:ext cx="320842" cy="360947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Ellipse 21"/>
          <p:cNvSpPr/>
          <p:nvPr/>
        </p:nvSpPr>
        <p:spPr>
          <a:xfrm>
            <a:off x="7229642" y="4532048"/>
            <a:ext cx="320842" cy="360947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Ellipse 22"/>
          <p:cNvSpPr/>
          <p:nvPr/>
        </p:nvSpPr>
        <p:spPr>
          <a:xfrm>
            <a:off x="7275095" y="4109606"/>
            <a:ext cx="320842" cy="360947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Ellipse 24"/>
          <p:cNvSpPr/>
          <p:nvPr/>
        </p:nvSpPr>
        <p:spPr>
          <a:xfrm>
            <a:off x="6983663" y="4967859"/>
            <a:ext cx="320842" cy="360947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Ellipse 25"/>
          <p:cNvSpPr/>
          <p:nvPr/>
        </p:nvSpPr>
        <p:spPr>
          <a:xfrm>
            <a:off x="7652084" y="4179122"/>
            <a:ext cx="320842" cy="360947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Ellipse 26"/>
          <p:cNvSpPr/>
          <p:nvPr/>
        </p:nvSpPr>
        <p:spPr>
          <a:xfrm>
            <a:off x="7665452" y="4633648"/>
            <a:ext cx="320842" cy="360947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Ellipse 27"/>
          <p:cNvSpPr/>
          <p:nvPr/>
        </p:nvSpPr>
        <p:spPr>
          <a:xfrm>
            <a:off x="7384715" y="5074806"/>
            <a:ext cx="320842" cy="360947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ZoneTexte 28"/>
          <p:cNvSpPr txBox="1"/>
          <p:nvPr/>
        </p:nvSpPr>
        <p:spPr>
          <a:xfrm>
            <a:off x="5962315" y="5751251"/>
            <a:ext cx="3221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 smtClean="0">
                <a:solidFill>
                  <a:schemeClr val="tx2"/>
                </a:solidFill>
              </a:rPr>
              <a:t>Fake generated samples in latent layer </a:t>
            </a:r>
          </a:p>
          <a:p>
            <a:pPr algn="ctr"/>
            <a:r>
              <a:rPr lang="en-AU" b="1" dirty="0" smtClean="0">
                <a:solidFill>
                  <a:schemeClr val="tx2"/>
                </a:solidFill>
              </a:rPr>
              <a:t>(class 2)</a:t>
            </a:r>
            <a:endParaRPr lang="en-AU" b="1" dirty="0" smtClean="0">
              <a:solidFill>
                <a:schemeClr val="tx2"/>
              </a:solidFill>
            </a:endParaRPr>
          </a:p>
        </p:txBody>
      </p:sp>
      <p:grpSp>
        <p:nvGrpSpPr>
          <p:cNvPr id="33" name="Grouper 32"/>
          <p:cNvGrpSpPr/>
          <p:nvPr/>
        </p:nvGrpSpPr>
        <p:grpSpPr>
          <a:xfrm>
            <a:off x="4090737" y="1991898"/>
            <a:ext cx="3689684" cy="1550738"/>
            <a:chOff x="1938421" y="2066402"/>
            <a:chExt cx="8141375" cy="3370429"/>
          </a:xfrm>
        </p:grpSpPr>
        <p:pic>
          <p:nvPicPr>
            <p:cNvPr id="30" name="Image 29"/>
            <p:cNvPicPr>
              <a:picLocks noChangeAspect="1"/>
            </p:cNvPicPr>
            <p:nvPr/>
          </p:nvPicPr>
          <p:blipFill rotWithShape="1">
            <a:blip r:embed="rId2"/>
            <a:srcRect r="46864" b="19627"/>
            <a:stretch/>
          </p:blipFill>
          <p:spPr>
            <a:xfrm>
              <a:off x="1938421" y="2067513"/>
              <a:ext cx="3850106" cy="3311205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5989049" y="3435685"/>
              <a:ext cx="320842" cy="842210"/>
            </a:xfrm>
            <a:prstGeom prst="rect">
              <a:avLst/>
            </a:prstGeom>
            <a:solidFill>
              <a:srgbClr val="FF0000"/>
            </a:solidFill>
            <a:ln w="38100" cmpd="sng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2" name="Image 31"/>
            <p:cNvPicPr>
              <a:picLocks noChangeAspect="1"/>
            </p:cNvPicPr>
            <p:nvPr/>
          </p:nvPicPr>
          <p:blipFill rotWithShape="1">
            <a:blip r:embed="rId2"/>
            <a:srcRect l="52606" r="-208" b="18189"/>
            <a:stretch/>
          </p:blipFill>
          <p:spPr>
            <a:xfrm>
              <a:off x="6630744" y="2066402"/>
              <a:ext cx="3449052" cy="3370429"/>
            </a:xfrm>
            <a:prstGeom prst="rect">
              <a:avLst/>
            </a:prstGeom>
          </p:spPr>
        </p:pic>
      </p:grpSp>
      <p:cxnSp>
        <p:nvCxnSpPr>
          <p:cNvPr id="7" name="Connecteur droit 6"/>
          <p:cNvCxnSpPr/>
          <p:nvPr/>
        </p:nvCxnSpPr>
        <p:spPr>
          <a:xfrm flipH="1">
            <a:off x="2914316" y="3088105"/>
            <a:ext cx="2954422" cy="1336842"/>
          </a:xfrm>
          <a:prstGeom prst="line">
            <a:avLst/>
          </a:prstGeom>
          <a:ln w="57150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6176211" y="3074737"/>
            <a:ext cx="2927684" cy="1470526"/>
          </a:xfrm>
          <a:prstGeom prst="line">
            <a:avLst/>
          </a:prstGeom>
          <a:ln w="57150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2879560" y="4443663"/>
            <a:ext cx="8019" cy="2040021"/>
          </a:xfrm>
          <a:prstGeom prst="line">
            <a:avLst/>
          </a:prstGeom>
          <a:ln w="57150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9127960" y="4555958"/>
            <a:ext cx="8019" cy="2040021"/>
          </a:xfrm>
          <a:prstGeom prst="line">
            <a:avLst/>
          </a:prstGeom>
          <a:ln w="57150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Ellipse 36"/>
          <p:cNvSpPr/>
          <p:nvPr/>
        </p:nvSpPr>
        <p:spPr>
          <a:xfrm>
            <a:off x="6625389" y="4553282"/>
            <a:ext cx="320842" cy="360947"/>
          </a:xfrm>
          <a:prstGeom prst="ellipse">
            <a:avLst/>
          </a:prstGeom>
          <a:solidFill>
            <a:srgbClr val="FF6600"/>
          </a:solidFill>
          <a:ln w="762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Double flèche horizontale 37"/>
          <p:cNvSpPr/>
          <p:nvPr/>
        </p:nvSpPr>
        <p:spPr>
          <a:xfrm>
            <a:off x="4745791" y="4665579"/>
            <a:ext cx="1777999" cy="173790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/>
          <p:cNvSpPr txBox="1"/>
          <p:nvPr/>
        </p:nvSpPr>
        <p:spPr>
          <a:xfrm>
            <a:off x="4804608" y="4069344"/>
            <a:ext cx="169778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 smtClean="0">
                <a:solidFill>
                  <a:schemeClr val="tx2"/>
                </a:solidFill>
              </a:rPr>
              <a:t>Closest Neighbor</a:t>
            </a:r>
            <a:endParaRPr lang="en-AU" sz="1600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653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Method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12827" y="1380899"/>
            <a:ext cx="10656953" cy="4351338"/>
          </a:xfrm>
        </p:spPr>
        <p:txBody>
          <a:bodyPr/>
          <a:lstStyle/>
          <a:p>
            <a:r>
              <a:rPr lang="en-AU" dirty="0" smtClean="0"/>
              <a:t>Clustering samples</a:t>
            </a:r>
            <a:r>
              <a:rPr lang="en-AU" b="0" dirty="0" smtClean="0">
                <a:solidFill>
                  <a:schemeClr val="tx2"/>
                </a:solidFill>
              </a:rPr>
              <a:t> in the </a:t>
            </a:r>
            <a:r>
              <a:rPr lang="en-AU" dirty="0" smtClean="0">
                <a:solidFill>
                  <a:srgbClr val="008ACD"/>
                </a:solidFill>
              </a:rPr>
              <a:t>Latent Layer</a:t>
            </a:r>
            <a:r>
              <a:rPr lang="en-AU" b="0" dirty="0" smtClean="0">
                <a:solidFill>
                  <a:schemeClr val="tx2"/>
                </a:solidFill>
              </a:rPr>
              <a:t> with an autoencoder</a:t>
            </a:r>
          </a:p>
          <a:p>
            <a:r>
              <a:rPr lang="en-AU" b="0" dirty="0" smtClean="0">
                <a:solidFill>
                  <a:schemeClr val="tx2"/>
                </a:solidFill>
              </a:rPr>
              <a:t>Generating samples from a specific class in the Latent Layer with </a:t>
            </a:r>
            <a:r>
              <a:rPr lang="en-AU" dirty="0" smtClean="0"/>
              <a:t>multivariate_normal</a:t>
            </a:r>
          </a:p>
          <a:p>
            <a:r>
              <a:rPr lang="en-AU" b="0" dirty="0" smtClean="0">
                <a:solidFill>
                  <a:schemeClr val="tx2"/>
                </a:solidFill>
              </a:rPr>
              <a:t>Choosing in the latent layer the </a:t>
            </a:r>
            <a:r>
              <a:rPr lang="en-AU" dirty="0" smtClean="0">
                <a:solidFill>
                  <a:srgbClr val="008ACD"/>
                </a:solidFill>
              </a:rPr>
              <a:t>closest neighbor </a:t>
            </a:r>
            <a:r>
              <a:rPr lang="en-AU" b="0" dirty="0" smtClean="0">
                <a:solidFill>
                  <a:schemeClr val="tx2"/>
                </a:solidFill>
              </a:rPr>
              <a:t>from a </a:t>
            </a:r>
            <a:r>
              <a:rPr lang="en-AU" dirty="0" smtClean="0">
                <a:solidFill>
                  <a:srgbClr val="008ACD"/>
                </a:solidFill>
              </a:rPr>
              <a:t>class K</a:t>
            </a:r>
            <a:r>
              <a:rPr lang="en-AU" b="0" dirty="0" smtClean="0">
                <a:solidFill>
                  <a:srgbClr val="008ACD"/>
                </a:solidFill>
              </a:rPr>
              <a:t> </a:t>
            </a:r>
            <a:r>
              <a:rPr lang="en-AU" b="0" dirty="0" smtClean="0">
                <a:solidFill>
                  <a:schemeClr val="tx2"/>
                </a:solidFill>
              </a:rPr>
              <a:t>to a sample of </a:t>
            </a:r>
            <a:r>
              <a:rPr lang="en-AU" dirty="0" smtClean="0">
                <a:solidFill>
                  <a:srgbClr val="008ACD"/>
                </a:solidFill>
              </a:rPr>
              <a:t>class J</a:t>
            </a:r>
          </a:p>
          <a:p>
            <a:r>
              <a:rPr lang="en-AU" b="0" dirty="0" smtClean="0">
                <a:solidFill>
                  <a:schemeClr val="tx2"/>
                </a:solidFill>
              </a:rPr>
              <a:t>Decoding the </a:t>
            </a:r>
            <a:r>
              <a:rPr lang="en-AU" dirty="0" smtClean="0">
                <a:solidFill>
                  <a:srgbClr val="008ACD"/>
                </a:solidFill>
              </a:rPr>
              <a:t>closest neighbor </a:t>
            </a:r>
            <a:r>
              <a:rPr lang="en-AU" b="0" dirty="0" smtClean="0">
                <a:solidFill>
                  <a:schemeClr val="tx2"/>
                </a:solidFill>
              </a:rPr>
              <a:t>in the </a:t>
            </a:r>
            <a:r>
              <a:rPr lang="en-AU" dirty="0" smtClean="0">
                <a:solidFill>
                  <a:srgbClr val="008ACD"/>
                </a:solidFill>
              </a:rPr>
              <a:t>output space</a:t>
            </a:r>
            <a:r>
              <a:rPr lang="en-AU" dirty="0" smtClean="0">
                <a:solidFill>
                  <a:schemeClr val="tx2"/>
                </a:solidFill>
              </a:rPr>
              <a:t> </a:t>
            </a:r>
            <a:r>
              <a:rPr lang="en-AU" b="0" dirty="0" smtClean="0">
                <a:solidFill>
                  <a:schemeClr val="tx2"/>
                </a:solidFill>
              </a:rPr>
              <a:t>with the </a:t>
            </a:r>
            <a:r>
              <a:rPr lang="en-AU" dirty="0" smtClean="0"/>
              <a:t>decoder</a:t>
            </a:r>
            <a:endParaRPr lang="en-AU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A79FF-7498-B643-AC6C-33F98DEA41A4}" type="slidenum">
              <a:rPr lang="fr-FR" smtClean="0"/>
              <a:t>22</a:t>
            </a:fld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503536" y="1322969"/>
            <a:ext cx="549867" cy="576137"/>
          </a:xfrm>
          <a:prstGeom prst="ellipse">
            <a:avLst/>
          </a:prstGeom>
          <a:noFill/>
          <a:ln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accent1"/>
                </a:solidFill>
              </a:rPr>
              <a:t>1</a:t>
            </a:r>
            <a:endParaRPr lang="fr-FR" b="1" dirty="0">
              <a:solidFill>
                <a:schemeClr val="accent1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503536" y="2038412"/>
            <a:ext cx="549867" cy="576137"/>
          </a:xfrm>
          <a:prstGeom prst="ellipse">
            <a:avLst/>
          </a:prstGeom>
          <a:noFill/>
          <a:ln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accent1"/>
                </a:solidFill>
              </a:rPr>
              <a:t>2</a:t>
            </a:r>
            <a:endParaRPr lang="fr-FR" b="1" dirty="0">
              <a:solidFill>
                <a:schemeClr val="accent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503536" y="2753855"/>
            <a:ext cx="549867" cy="576137"/>
          </a:xfrm>
          <a:prstGeom prst="ellipse">
            <a:avLst/>
          </a:prstGeom>
          <a:noFill/>
          <a:ln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accent1"/>
                </a:solidFill>
              </a:rPr>
              <a:t>3</a:t>
            </a:r>
            <a:endParaRPr lang="fr-FR" b="1" dirty="0">
              <a:solidFill>
                <a:schemeClr val="accent1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503536" y="3495487"/>
            <a:ext cx="549867" cy="576137"/>
          </a:xfrm>
          <a:prstGeom prst="ellipse">
            <a:avLst/>
          </a:prstGeom>
          <a:noFill/>
          <a:ln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accent1"/>
                </a:solidFill>
              </a:rPr>
              <a:t>4</a:t>
            </a:r>
            <a:endParaRPr lang="fr-FR" b="1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240632" y="1229896"/>
            <a:ext cx="12940632" cy="2192420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8819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Getting</a:t>
            </a:r>
            <a:r>
              <a:rPr lang="fr-FR" dirty="0" smtClean="0"/>
              <a:t> the distribution of a cluster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A79FF-7498-B643-AC6C-33F98DEA41A4}" type="slidenum">
              <a:rPr lang="fr-FR" smtClean="0"/>
              <a:t>23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l="17058" t="9036" r="2272" b="16598"/>
          <a:stretch/>
        </p:blipFill>
        <p:spPr>
          <a:xfrm>
            <a:off x="4471601" y="1965158"/>
            <a:ext cx="2848143" cy="276726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/>
          <a:srcRect l="16020" t="10817" b="13925"/>
          <a:stretch/>
        </p:blipFill>
        <p:spPr>
          <a:xfrm>
            <a:off x="334210" y="1921395"/>
            <a:ext cx="3235157" cy="284309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4"/>
          <a:srcRect l="38268" t="10676" r="38048" b="13295"/>
          <a:stretch/>
        </p:blipFill>
        <p:spPr>
          <a:xfrm>
            <a:off x="8395370" y="1911683"/>
            <a:ext cx="2887580" cy="2860843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200527" y="4708513"/>
            <a:ext cx="2834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 smtClean="0">
                <a:solidFill>
                  <a:schemeClr val="tx2"/>
                </a:solidFill>
              </a:rPr>
              <a:t>Initial Sample of </a:t>
            </a:r>
            <a:r>
              <a:rPr lang="en-AU" b="1" dirty="0" smtClean="0">
                <a:solidFill>
                  <a:srgbClr val="008ACD"/>
                </a:solidFill>
              </a:rPr>
              <a:t>class 0 </a:t>
            </a:r>
            <a:r>
              <a:rPr lang="en-AU" b="1" dirty="0" smtClean="0">
                <a:solidFill>
                  <a:schemeClr val="tx2"/>
                </a:solidFill>
              </a:rPr>
              <a:t>in input dimension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4497136" y="4708513"/>
            <a:ext cx="26736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 smtClean="0">
                <a:solidFill>
                  <a:schemeClr val="tx2"/>
                </a:solidFill>
              </a:rPr>
              <a:t>Fake generated sample of </a:t>
            </a:r>
            <a:r>
              <a:rPr lang="en-AU" b="1" dirty="0" smtClean="0">
                <a:solidFill>
                  <a:schemeClr val="accent1"/>
                </a:solidFill>
              </a:rPr>
              <a:t>class 2</a:t>
            </a:r>
          </a:p>
          <a:p>
            <a:pPr algn="ctr"/>
            <a:r>
              <a:rPr lang="en-AU" b="1" dirty="0">
                <a:solidFill>
                  <a:schemeClr val="tx2"/>
                </a:solidFill>
              </a:rPr>
              <a:t>a</a:t>
            </a:r>
            <a:r>
              <a:rPr lang="en-AU" b="1" dirty="0" smtClean="0">
                <a:solidFill>
                  <a:schemeClr val="tx2"/>
                </a:solidFill>
              </a:rPr>
              <a:t>fter decoding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8328526" y="4708513"/>
            <a:ext cx="31415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 smtClean="0">
                <a:solidFill>
                  <a:schemeClr val="tx2"/>
                </a:solidFill>
              </a:rPr>
              <a:t>Closest neighbor of </a:t>
            </a:r>
            <a:r>
              <a:rPr lang="en-AU" b="1" dirty="0" smtClean="0">
                <a:solidFill>
                  <a:schemeClr val="accent1"/>
                </a:solidFill>
              </a:rPr>
              <a:t>class 2 </a:t>
            </a:r>
            <a:r>
              <a:rPr lang="en-AU" b="1" dirty="0" smtClean="0">
                <a:solidFill>
                  <a:schemeClr val="tx2"/>
                </a:solidFill>
              </a:rPr>
              <a:t>to our initial sample among fake samples</a:t>
            </a:r>
            <a:endParaRPr lang="en-AU" b="1" dirty="0" smtClean="0">
              <a:solidFill>
                <a:schemeClr val="accent1"/>
              </a:solidFill>
            </a:endParaRPr>
          </a:p>
        </p:txBody>
      </p:sp>
      <p:sp>
        <p:nvSpPr>
          <p:cNvPr id="13" name="Espace réservé du contenu 2"/>
          <p:cNvSpPr>
            <a:spLocks noGrp="1"/>
          </p:cNvSpPr>
          <p:nvPr>
            <p:ph idx="1"/>
          </p:nvPr>
        </p:nvSpPr>
        <p:spPr>
          <a:xfrm>
            <a:off x="1112827" y="1380899"/>
            <a:ext cx="10656953" cy="597627"/>
          </a:xfrm>
        </p:spPr>
        <p:txBody>
          <a:bodyPr/>
          <a:lstStyle/>
          <a:p>
            <a:r>
              <a:rPr lang="en-AU" b="0" dirty="0">
                <a:solidFill>
                  <a:schemeClr val="tx2"/>
                </a:solidFill>
              </a:rPr>
              <a:t>Decoding the </a:t>
            </a:r>
            <a:r>
              <a:rPr lang="en-AU" dirty="0">
                <a:solidFill>
                  <a:srgbClr val="008ACD"/>
                </a:solidFill>
              </a:rPr>
              <a:t>closest neighbor </a:t>
            </a:r>
            <a:r>
              <a:rPr lang="en-AU" b="0" dirty="0">
                <a:solidFill>
                  <a:schemeClr val="tx2"/>
                </a:solidFill>
              </a:rPr>
              <a:t>in the </a:t>
            </a:r>
            <a:r>
              <a:rPr lang="en-AU" dirty="0">
                <a:solidFill>
                  <a:srgbClr val="008ACD"/>
                </a:solidFill>
              </a:rPr>
              <a:t>output space</a:t>
            </a:r>
            <a:r>
              <a:rPr lang="en-AU" dirty="0">
                <a:solidFill>
                  <a:schemeClr val="tx2"/>
                </a:solidFill>
              </a:rPr>
              <a:t> </a:t>
            </a:r>
            <a:r>
              <a:rPr lang="en-AU" b="0" dirty="0">
                <a:solidFill>
                  <a:schemeClr val="tx2"/>
                </a:solidFill>
              </a:rPr>
              <a:t>with the </a:t>
            </a:r>
            <a:r>
              <a:rPr lang="en-AU" dirty="0"/>
              <a:t>decoder</a:t>
            </a:r>
            <a:endParaRPr lang="en-AU" dirty="0"/>
          </a:p>
        </p:txBody>
      </p:sp>
      <p:sp>
        <p:nvSpPr>
          <p:cNvPr id="14" name="Ellipse 13"/>
          <p:cNvSpPr/>
          <p:nvPr/>
        </p:nvSpPr>
        <p:spPr>
          <a:xfrm>
            <a:off x="503536" y="1322969"/>
            <a:ext cx="549867" cy="576137"/>
          </a:xfrm>
          <a:prstGeom prst="ellipse">
            <a:avLst/>
          </a:prstGeom>
          <a:noFill/>
          <a:ln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accent1"/>
                </a:solidFill>
              </a:rPr>
              <a:t>4</a:t>
            </a:r>
            <a:endParaRPr lang="en-AU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932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Getting</a:t>
            </a:r>
            <a:r>
              <a:rPr lang="fr-FR" dirty="0" smtClean="0"/>
              <a:t> the distribution of a cluster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A79FF-7498-B643-AC6C-33F98DEA41A4}" type="slidenum">
              <a:rPr lang="fr-FR" smtClean="0"/>
              <a:t>24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l="17058" t="9036" r="2272" b="16598"/>
          <a:stretch/>
        </p:blipFill>
        <p:spPr>
          <a:xfrm>
            <a:off x="5153391" y="1965158"/>
            <a:ext cx="1530545" cy="148708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/>
          <a:srcRect l="16020" t="10817" b="13925"/>
          <a:stretch/>
        </p:blipFill>
        <p:spPr>
          <a:xfrm>
            <a:off x="1016000" y="1921395"/>
            <a:ext cx="1753535" cy="154102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4"/>
          <a:srcRect l="38268" t="10676" r="38048" b="13295"/>
          <a:stretch/>
        </p:blipFill>
        <p:spPr>
          <a:xfrm>
            <a:off x="9077160" y="1911684"/>
            <a:ext cx="1551738" cy="1537370"/>
          </a:xfrm>
          <a:prstGeom prst="rect">
            <a:avLst/>
          </a:prstGeom>
        </p:spPr>
      </p:pic>
      <p:sp>
        <p:nvSpPr>
          <p:cNvPr id="13" name="Espace réservé du contenu 2"/>
          <p:cNvSpPr>
            <a:spLocks noGrp="1"/>
          </p:cNvSpPr>
          <p:nvPr>
            <p:ph idx="1"/>
          </p:nvPr>
        </p:nvSpPr>
        <p:spPr>
          <a:xfrm>
            <a:off x="1112827" y="1380899"/>
            <a:ext cx="10656953" cy="597627"/>
          </a:xfrm>
        </p:spPr>
        <p:txBody>
          <a:bodyPr/>
          <a:lstStyle/>
          <a:p>
            <a:r>
              <a:rPr lang="en-AU" b="0" dirty="0">
                <a:solidFill>
                  <a:schemeClr val="tx2"/>
                </a:solidFill>
              </a:rPr>
              <a:t>Decoding the </a:t>
            </a:r>
            <a:r>
              <a:rPr lang="en-AU" dirty="0">
                <a:solidFill>
                  <a:srgbClr val="008ACD"/>
                </a:solidFill>
              </a:rPr>
              <a:t>closest neighbor </a:t>
            </a:r>
            <a:r>
              <a:rPr lang="en-AU" b="0" dirty="0">
                <a:solidFill>
                  <a:schemeClr val="tx2"/>
                </a:solidFill>
              </a:rPr>
              <a:t>in the </a:t>
            </a:r>
            <a:r>
              <a:rPr lang="en-AU" dirty="0">
                <a:solidFill>
                  <a:srgbClr val="008ACD"/>
                </a:solidFill>
              </a:rPr>
              <a:t>output space</a:t>
            </a:r>
            <a:r>
              <a:rPr lang="en-AU" dirty="0">
                <a:solidFill>
                  <a:schemeClr val="tx2"/>
                </a:solidFill>
              </a:rPr>
              <a:t> </a:t>
            </a:r>
            <a:r>
              <a:rPr lang="en-AU" b="0" dirty="0">
                <a:solidFill>
                  <a:schemeClr val="tx2"/>
                </a:solidFill>
              </a:rPr>
              <a:t>with the </a:t>
            </a:r>
            <a:r>
              <a:rPr lang="en-AU" dirty="0"/>
              <a:t>decoder</a:t>
            </a:r>
            <a:endParaRPr lang="en-AU" dirty="0"/>
          </a:p>
        </p:txBody>
      </p:sp>
      <p:sp>
        <p:nvSpPr>
          <p:cNvPr id="14" name="Ellipse 13"/>
          <p:cNvSpPr/>
          <p:nvPr/>
        </p:nvSpPr>
        <p:spPr>
          <a:xfrm>
            <a:off x="503536" y="1322969"/>
            <a:ext cx="549867" cy="576137"/>
          </a:xfrm>
          <a:prstGeom prst="ellipse">
            <a:avLst/>
          </a:prstGeom>
          <a:noFill/>
          <a:ln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accent1"/>
                </a:solidFill>
              </a:rPr>
              <a:t>4</a:t>
            </a:r>
            <a:endParaRPr lang="en-AU" b="1" dirty="0">
              <a:solidFill>
                <a:schemeClr val="accent1"/>
              </a:solidFill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9791" y="4745790"/>
            <a:ext cx="1310104" cy="1310104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77937" y="4745790"/>
            <a:ext cx="1227738" cy="1227738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>
            <a:off x="254001" y="3451880"/>
            <a:ext cx="2834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b="1" dirty="0" smtClean="0">
                <a:solidFill>
                  <a:schemeClr val="tx2"/>
                </a:solidFill>
              </a:rPr>
              <a:t>Initial Sample of </a:t>
            </a:r>
            <a:r>
              <a:rPr lang="en-AU" sz="1200" b="1" dirty="0" smtClean="0">
                <a:solidFill>
                  <a:srgbClr val="008ACD"/>
                </a:solidFill>
              </a:rPr>
              <a:t>class 0</a:t>
            </a:r>
            <a:endParaRPr lang="en-AU" sz="1200" b="1" dirty="0" smtClean="0">
              <a:solidFill>
                <a:schemeClr val="tx2"/>
              </a:solidFill>
            </a:endParaRPr>
          </a:p>
          <a:p>
            <a:pPr algn="ctr"/>
            <a:r>
              <a:rPr lang="en-AU" sz="1200" b="1" dirty="0" smtClean="0">
                <a:solidFill>
                  <a:srgbClr val="008ACD"/>
                </a:solidFill>
              </a:rPr>
              <a:t>BEFORE </a:t>
            </a:r>
            <a:r>
              <a:rPr lang="en-AU" sz="1200" b="1" dirty="0" smtClean="0">
                <a:solidFill>
                  <a:schemeClr val="tx2"/>
                </a:solidFill>
              </a:rPr>
              <a:t>encoding</a:t>
            </a:r>
            <a:endParaRPr lang="en-AU" sz="1200" b="1" dirty="0" smtClean="0">
              <a:solidFill>
                <a:schemeClr val="tx2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4550610" y="3451880"/>
            <a:ext cx="2673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b="1" dirty="0" smtClean="0">
                <a:solidFill>
                  <a:schemeClr val="tx2"/>
                </a:solidFill>
              </a:rPr>
              <a:t>Example of fake generated sample of </a:t>
            </a:r>
            <a:r>
              <a:rPr lang="en-AU" sz="1200" b="1" dirty="0" smtClean="0">
                <a:solidFill>
                  <a:schemeClr val="accent1"/>
                </a:solidFill>
              </a:rPr>
              <a:t>class 2</a:t>
            </a:r>
          </a:p>
          <a:p>
            <a:pPr algn="ctr"/>
            <a:r>
              <a:rPr lang="en-AU" sz="1200" b="1" dirty="0" smtClean="0">
                <a:solidFill>
                  <a:schemeClr val="accent1"/>
                </a:solidFill>
              </a:rPr>
              <a:t>AFTER</a:t>
            </a:r>
            <a:r>
              <a:rPr lang="en-AU" sz="1200" dirty="0" smtClean="0">
                <a:solidFill>
                  <a:schemeClr val="tx2"/>
                </a:solidFill>
              </a:rPr>
              <a:t> </a:t>
            </a:r>
            <a:r>
              <a:rPr lang="en-AU" sz="1200" b="1" dirty="0" smtClean="0">
                <a:solidFill>
                  <a:schemeClr val="tx2"/>
                </a:solidFill>
              </a:rPr>
              <a:t>decoding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8382000" y="3451880"/>
            <a:ext cx="314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b="1" dirty="0" smtClean="0">
                <a:solidFill>
                  <a:schemeClr val="tx2"/>
                </a:solidFill>
              </a:rPr>
              <a:t>Closest neighbor of </a:t>
            </a:r>
            <a:r>
              <a:rPr lang="en-AU" sz="1200" b="1" dirty="0" smtClean="0">
                <a:solidFill>
                  <a:schemeClr val="accent1"/>
                </a:solidFill>
              </a:rPr>
              <a:t>class 2 </a:t>
            </a:r>
            <a:r>
              <a:rPr lang="en-AU" sz="1200" b="1" dirty="0" smtClean="0">
                <a:solidFill>
                  <a:schemeClr val="tx2"/>
                </a:solidFill>
              </a:rPr>
              <a:t>to our initial sample among fake samples</a:t>
            </a:r>
            <a:endParaRPr lang="en-AU" sz="1200" b="1" dirty="0" smtClean="0">
              <a:solidFill>
                <a:schemeClr val="accent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93033" y="6157648"/>
            <a:ext cx="2834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b="1" dirty="0" smtClean="0">
                <a:solidFill>
                  <a:schemeClr val="tx2"/>
                </a:solidFill>
              </a:rPr>
              <a:t>Initial Sample of class </a:t>
            </a:r>
            <a:r>
              <a:rPr lang="en-AU" sz="1200" b="1" dirty="0">
                <a:solidFill>
                  <a:srgbClr val="008ACD"/>
                </a:solidFill>
              </a:rPr>
              <a:t>NO </a:t>
            </a:r>
            <a:r>
              <a:rPr lang="en-AU" sz="1200" b="1" dirty="0" smtClean="0">
                <a:solidFill>
                  <a:srgbClr val="008ACD"/>
                </a:solidFill>
              </a:rPr>
              <a:t>LOAN</a:t>
            </a:r>
          </a:p>
          <a:p>
            <a:pPr algn="ctr"/>
            <a:r>
              <a:rPr lang="en-AU" sz="1200" b="1" dirty="0" smtClean="0">
                <a:solidFill>
                  <a:srgbClr val="008ACD"/>
                </a:solidFill>
              </a:rPr>
              <a:t>BEFORE </a:t>
            </a:r>
            <a:r>
              <a:rPr lang="en-AU" sz="1200" b="1" dirty="0">
                <a:solidFill>
                  <a:schemeClr val="tx2"/>
                </a:solidFill>
              </a:rPr>
              <a:t>encoding</a:t>
            </a:r>
          </a:p>
          <a:p>
            <a:pPr algn="ctr"/>
            <a:endParaRPr lang="en-AU" sz="1200" b="1" dirty="0" smtClean="0">
              <a:solidFill>
                <a:srgbClr val="008ACD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8154738" y="6162996"/>
            <a:ext cx="3489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b="1" dirty="0">
                <a:solidFill>
                  <a:schemeClr val="tx2"/>
                </a:solidFill>
              </a:rPr>
              <a:t>Closest neighbor of class </a:t>
            </a:r>
            <a:r>
              <a:rPr lang="en-AU" sz="1200" b="1" dirty="0" smtClean="0">
                <a:solidFill>
                  <a:schemeClr val="accent1"/>
                </a:solidFill>
              </a:rPr>
              <a:t>LOAN ACCEPTED </a:t>
            </a:r>
            <a:r>
              <a:rPr lang="en-AU" sz="1200" b="1" dirty="0">
                <a:solidFill>
                  <a:schemeClr val="tx2"/>
                </a:solidFill>
              </a:rPr>
              <a:t>to our initial sample among fake samples</a:t>
            </a:r>
            <a:endParaRPr lang="en-AU" sz="1200" b="1" dirty="0">
              <a:solidFill>
                <a:schemeClr val="accent1"/>
              </a:solidFill>
            </a:endParaRPr>
          </a:p>
        </p:txBody>
      </p:sp>
      <p:sp>
        <p:nvSpPr>
          <p:cNvPr id="3" name="Trapèze 2"/>
          <p:cNvSpPr/>
          <p:nvPr/>
        </p:nvSpPr>
        <p:spPr>
          <a:xfrm rot="5400000">
            <a:off x="2914316" y="4906212"/>
            <a:ext cx="1778000" cy="1296737"/>
          </a:xfrm>
          <a:prstGeom prst="trapezoid">
            <a:avLst>
              <a:gd name="adj" fmla="val 51804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2572086" y="4339543"/>
            <a:ext cx="2834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b="1" dirty="0" smtClean="0">
                <a:solidFill>
                  <a:schemeClr val="tx2"/>
                </a:solidFill>
              </a:rPr>
              <a:t>ENCODING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6227012" y="4371627"/>
            <a:ext cx="2834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b="1" dirty="0" smtClean="0">
                <a:solidFill>
                  <a:schemeClr val="tx2"/>
                </a:solidFill>
              </a:rPr>
              <a:t>DECODING</a:t>
            </a:r>
          </a:p>
        </p:txBody>
      </p:sp>
      <p:sp>
        <p:nvSpPr>
          <p:cNvPr id="26" name="Trapèze 25"/>
          <p:cNvSpPr/>
          <p:nvPr/>
        </p:nvSpPr>
        <p:spPr>
          <a:xfrm rot="5400000" flipH="1" flipV="1">
            <a:off x="6713682" y="4917579"/>
            <a:ext cx="1800000" cy="1296000"/>
          </a:xfrm>
          <a:prstGeom prst="trapezoid">
            <a:avLst>
              <a:gd name="adj" fmla="val 51804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4745791" y="4847538"/>
            <a:ext cx="20319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b="1" dirty="0" smtClean="0">
                <a:solidFill>
                  <a:schemeClr val="tx2"/>
                </a:solidFill>
              </a:rPr>
              <a:t>LATENT SPACE:</a:t>
            </a:r>
          </a:p>
          <a:p>
            <a:pPr algn="ctr"/>
            <a:endParaRPr lang="en-AU" sz="1200" b="1" dirty="0" smtClean="0">
              <a:solidFill>
                <a:schemeClr val="tx2"/>
              </a:solidFill>
            </a:endParaRPr>
          </a:p>
          <a:p>
            <a:pPr algn="ctr"/>
            <a:r>
              <a:rPr lang="en-AU" sz="1200" b="1" dirty="0" smtClean="0">
                <a:solidFill>
                  <a:schemeClr val="tx2"/>
                </a:solidFill>
              </a:rPr>
              <a:t>Find closest neighbor to our sample </a:t>
            </a:r>
            <a:r>
              <a:rPr lang="en-AU" sz="1200" b="1" dirty="0" smtClean="0">
                <a:solidFill>
                  <a:schemeClr val="accent1"/>
                </a:solidFill>
              </a:rPr>
              <a:t>NO LOAN </a:t>
            </a:r>
            <a:r>
              <a:rPr lang="en-AU" sz="1200" b="1" dirty="0" smtClean="0">
                <a:solidFill>
                  <a:schemeClr val="tx2"/>
                </a:solidFill>
              </a:rPr>
              <a:t>among fake generated samples of class </a:t>
            </a:r>
          </a:p>
          <a:p>
            <a:pPr algn="ctr"/>
            <a:r>
              <a:rPr lang="en-AU" sz="1200" b="1" dirty="0" smtClean="0">
                <a:solidFill>
                  <a:srgbClr val="008ACD"/>
                </a:solidFill>
              </a:rPr>
              <a:t>LOAN ACCEPTED</a:t>
            </a:r>
            <a:endParaRPr lang="en-AU" sz="1200" b="1" dirty="0" smtClean="0">
              <a:solidFill>
                <a:srgbClr val="008AC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782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What is Counterfactual?</a:t>
            </a:r>
            <a:endParaRPr lang="en-AU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A79FF-7498-B643-AC6C-33F98DEA41A4}" type="slidenum">
              <a:rPr lang="en-AU" smtClean="0"/>
              <a:t>3</a:t>
            </a:fld>
            <a:endParaRPr lang="en-AU"/>
          </a:p>
        </p:txBody>
      </p:sp>
      <p:pic>
        <p:nvPicPr>
          <p:cNvPr id="15" name="Image 14" descr="Capture d’écran 2020-11-11 à 14.28.31.p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90" y="2640930"/>
            <a:ext cx="2700000" cy="2700000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>
            <a:off x="642353" y="5494420"/>
            <a:ext cx="227263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000" b="1" dirty="0" smtClean="0">
                <a:solidFill>
                  <a:schemeClr val="accent1"/>
                </a:solidFill>
              </a:rPr>
              <a:t>Original image</a:t>
            </a:r>
            <a:endParaRPr lang="en-AU" sz="2000" b="1" dirty="0" smtClean="0">
              <a:solidFill>
                <a:schemeClr val="accent1"/>
              </a:solidFill>
            </a:endParaRPr>
          </a:p>
        </p:txBody>
      </p:sp>
      <p:pic>
        <p:nvPicPr>
          <p:cNvPr id="3" name="Image 2" descr="Capture d’écran 2020-11-11 à 14.30.42.png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415" y="2640930"/>
            <a:ext cx="2700000" cy="270000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4384842" y="5494420"/>
            <a:ext cx="2606842" cy="707886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000" b="1" dirty="0" smtClean="0">
                <a:solidFill>
                  <a:schemeClr val="tx2"/>
                </a:solidFill>
              </a:rPr>
              <a:t>Explanation 1:</a:t>
            </a:r>
          </a:p>
          <a:p>
            <a:pPr algn="ctr"/>
            <a:r>
              <a:rPr lang="en-AU" sz="2000" b="1" dirty="0" smtClean="0">
                <a:solidFill>
                  <a:schemeClr val="accent1"/>
                </a:solidFill>
              </a:rPr>
              <a:t>Feature importance</a:t>
            </a:r>
            <a:endParaRPr lang="en-AU" sz="2000" b="1" dirty="0" smtClean="0">
              <a:solidFill>
                <a:schemeClr val="accent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0" y="1363579"/>
            <a:ext cx="12379157" cy="584776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3200" b="1" dirty="0" smtClean="0">
                <a:solidFill>
                  <a:schemeClr val="tx2"/>
                </a:solidFill>
              </a:rPr>
              <a:t>How do we know </a:t>
            </a:r>
            <a:r>
              <a:rPr lang="en-AU" sz="3200" b="1" dirty="0" smtClean="0">
                <a:solidFill>
                  <a:schemeClr val="tx2"/>
                </a:solidFill>
              </a:rPr>
              <a:t>this picture shows a </a:t>
            </a:r>
            <a:r>
              <a:rPr lang="en-AU" sz="3200" b="1" dirty="0">
                <a:solidFill>
                  <a:schemeClr val="tx2"/>
                </a:solidFill>
              </a:rPr>
              <a:t>smiling </a:t>
            </a:r>
            <a:r>
              <a:rPr lang="en-AU" sz="3200" b="1" dirty="0" smtClean="0">
                <a:solidFill>
                  <a:schemeClr val="tx2"/>
                </a:solidFill>
              </a:rPr>
              <a:t>woman?</a:t>
            </a:r>
            <a:endParaRPr lang="en-AU" sz="3200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335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What is Counterfactual?</a:t>
            </a:r>
            <a:endParaRPr lang="en-AU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A79FF-7498-B643-AC6C-33F98DEA41A4}" type="slidenum">
              <a:rPr lang="en-AU" smtClean="0"/>
              <a:t>4</a:t>
            </a:fld>
            <a:endParaRPr lang="en-AU"/>
          </a:p>
        </p:txBody>
      </p:sp>
      <p:pic>
        <p:nvPicPr>
          <p:cNvPr id="15" name="Image 14" descr="Capture d’écran 2020-11-11 à 14.28.31.p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90" y="2640930"/>
            <a:ext cx="2700000" cy="2700000"/>
          </a:xfrm>
          <a:prstGeom prst="rect">
            <a:avLst/>
          </a:prstGeom>
        </p:spPr>
      </p:pic>
      <p:pic>
        <p:nvPicPr>
          <p:cNvPr id="16" name="Image 15" descr="Capture d’écran 2020-11-11 à 14.28.36.png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040" y="2640930"/>
            <a:ext cx="2700000" cy="2700000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>
            <a:off x="642353" y="5494420"/>
            <a:ext cx="227263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000" b="1" dirty="0" smtClean="0">
                <a:solidFill>
                  <a:schemeClr val="accent1"/>
                </a:solidFill>
              </a:rPr>
              <a:t>Original image</a:t>
            </a:r>
            <a:endParaRPr lang="en-AU" sz="2000" b="1" dirty="0" smtClean="0">
              <a:solidFill>
                <a:schemeClr val="accent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8694821" y="5494420"/>
            <a:ext cx="2272632" cy="707886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000" b="1" dirty="0" smtClean="0">
                <a:solidFill>
                  <a:srgbClr val="445469"/>
                </a:solidFill>
              </a:rPr>
              <a:t>Explanation 2:</a:t>
            </a:r>
          </a:p>
          <a:p>
            <a:pPr algn="ctr"/>
            <a:r>
              <a:rPr lang="en-AU" sz="2000" b="1" dirty="0" smtClean="0">
                <a:solidFill>
                  <a:schemeClr val="accent1"/>
                </a:solidFill>
              </a:rPr>
              <a:t>Counterfactual</a:t>
            </a:r>
            <a:endParaRPr lang="en-AU" sz="2000" b="1" dirty="0" smtClean="0">
              <a:solidFill>
                <a:schemeClr val="accent1"/>
              </a:solidFill>
            </a:endParaRPr>
          </a:p>
        </p:txBody>
      </p:sp>
      <p:pic>
        <p:nvPicPr>
          <p:cNvPr id="3" name="Image 2" descr="Capture d’écran 2020-11-11 à 14.30.42.png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415" y="2640930"/>
            <a:ext cx="2700000" cy="270000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4384842" y="5494420"/>
            <a:ext cx="2606842" cy="707886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000" b="1" dirty="0" smtClean="0">
                <a:solidFill>
                  <a:schemeClr val="tx2"/>
                </a:solidFill>
              </a:rPr>
              <a:t>Explanation 1:</a:t>
            </a:r>
          </a:p>
          <a:p>
            <a:pPr algn="ctr"/>
            <a:r>
              <a:rPr lang="en-AU" sz="2000" b="1" dirty="0" smtClean="0">
                <a:solidFill>
                  <a:schemeClr val="accent1"/>
                </a:solidFill>
              </a:rPr>
              <a:t>Feature importance</a:t>
            </a:r>
            <a:endParaRPr lang="en-AU" sz="2000" b="1" dirty="0" smtClean="0">
              <a:solidFill>
                <a:schemeClr val="accent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0" y="1363579"/>
            <a:ext cx="12379157" cy="584776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3200" b="1" dirty="0" smtClean="0">
                <a:solidFill>
                  <a:schemeClr val="tx2"/>
                </a:solidFill>
              </a:rPr>
              <a:t>How do we know </a:t>
            </a:r>
            <a:r>
              <a:rPr lang="en-AU" sz="3200" b="1" dirty="0" smtClean="0">
                <a:solidFill>
                  <a:schemeClr val="tx2"/>
                </a:solidFill>
              </a:rPr>
              <a:t>this picture shows a </a:t>
            </a:r>
            <a:r>
              <a:rPr lang="en-AU" sz="3200" b="1" dirty="0">
                <a:solidFill>
                  <a:schemeClr val="tx2"/>
                </a:solidFill>
              </a:rPr>
              <a:t>smiling </a:t>
            </a:r>
            <a:r>
              <a:rPr lang="en-AU" sz="3200" b="1" dirty="0" smtClean="0">
                <a:solidFill>
                  <a:schemeClr val="tx2"/>
                </a:solidFill>
              </a:rPr>
              <a:t>woman?</a:t>
            </a:r>
            <a:endParaRPr lang="en-AU" sz="3200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849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What is Counterfactual?</a:t>
            </a:r>
            <a:endParaRPr lang="en-AU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A79FF-7498-B643-AC6C-33F98DEA41A4}" type="slidenum">
              <a:rPr lang="en-AU" smtClean="0"/>
              <a:t>5</a:t>
            </a:fld>
            <a:endParaRPr lang="en-AU"/>
          </a:p>
        </p:txBody>
      </p:sp>
      <p:sp>
        <p:nvSpPr>
          <p:cNvPr id="10" name="ZoneTexte 9"/>
          <p:cNvSpPr txBox="1"/>
          <p:nvPr/>
        </p:nvSpPr>
        <p:spPr>
          <a:xfrm>
            <a:off x="0" y="1363579"/>
            <a:ext cx="12379157" cy="5847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AU" sz="3200" b="1" dirty="0" smtClean="0">
                <a:solidFill>
                  <a:schemeClr val="tx2"/>
                </a:solidFill>
              </a:rPr>
              <a:t>Applied to a real use case:</a:t>
            </a:r>
            <a:endParaRPr lang="en-AU" sz="3200" b="1" dirty="0" smtClean="0">
              <a:solidFill>
                <a:schemeClr val="tx2"/>
              </a:solidFill>
            </a:endParaRPr>
          </a:p>
        </p:txBody>
      </p:sp>
      <p:cxnSp>
        <p:nvCxnSpPr>
          <p:cNvPr id="6" name="Connecteur droit 5"/>
          <p:cNvCxnSpPr/>
          <p:nvPr/>
        </p:nvCxnSpPr>
        <p:spPr>
          <a:xfrm flipV="1">
            <a:off x="137998" y="2031999"/>
            <a:ext cx="11916005" cy="13368"/>
          </a:xfrm>
          <a:prstGeom prst="line">
            <a:avLst/>
          </a:prstGeom>
          <a:ln w="76200" cmpd="sng"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riangle isocèle 7"/>
          <p:cNvSpPr/>
          <p:nvPr/>
        </p:nvSpPr>
        <p:spPr>
          <a:xfrm rot="10800000">
            <a:off x="5347368" y="1951788"/>
            <a:ext cx="1751264" cy="254000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422" y="3295317"/>
            <a:ext cx="1818105" cy="1818105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1306" y="3322054"/>
            <a:ext cx="1836000" cy="1836000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856252" y="5360738"/>
            <a:ext cx="227263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000" b="1" dirty="0" smtClean="0">
                <a:solidFill>
                  <a:schemeClr val="accent1"/>
                </a:solidFill>
              </a:rPr>
              <a:t>Loan refused</a:t>
            </a:r>
            <a:endParaRPr lang="en-AU" sz="2000" b="1" dirty="0" smtClean="0">
              <a:solidFill>
                <a:schemeClr val="accent1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142" y="5173580"/>
            <a:ext cx="952465" cy="768684"/>
          </a:xfrm>
          <a:prstGeom prst="rect">
            <a:avLst/>
          </a:prstGeom>
        </p:spPr>
      </p:pic>
      <p:sp>
        <p:nvSpPr>
          <p:cNvPr id="20" name="ZoneTexte 19"/>
          <p:cNvSpPr txBox="1"/>
          <p:nvPr/>
        </p:nvSpPr>
        <p:spPr>
          <a:xfrm>
            <a:off x="9256957" y="5165560"/>
            <a:ext cx="227263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000" b="1" dirty="0" smtClean="0">
                <a:solidFill>
                  <a:schemeClr val="accent1"/>
                </a:solidFill>
              </a:rPr>
              <a:t>Loan accepted</a:t>
            </a:r>
            <a:endParaRPr lang="en-AU" sz="2000" b="1" dirty="0" smtClean="0">
              <a:solidFill>
                <a:schemeClr val="accent1"/>
              </a:solidFill>
            </a:endParaRPr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6042" y="4939627"/>
            <a:ext cx="848895" cy="848895"/>
          </a:xfrm>
          <a:prstGeom prst="rect">
            <a:avLst/>
          </a:prstGeom>
        </p:spPr>
      </p:pic>
      <p:sp>
        <p:nvSpPr>
          <p:cNvPr id="23" name="ZoneTexte 22"/>
          <p:cNvSpPr txBox="1"/>
          <p:nvPr/>
        </p:nvSpPr>
        <p:spPr>
          <a:xfrm>
            <a:off x="3556000" y="2566733"/>
            <a:ext cx="4678947" cy="3930319"/>
          </a:xfrm>
          <a:prstGeom prst="rect">
            <a:avLst/>
          </a:prstGeom>
          <a:solidFill>
            <a:schemeClr val="accent1">
              <a:alpha val="16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AU" b="1" dirty="0" smtClean="0">
                <a:solidFill>
                  <a:schemeClr val="tx2"/>
                </a:solidFill>
              </a:rPr>
              <a:t>Sample and counterfactual have fe</a:t>
            </a:r>
            <a:r>
              <a:rPr lang="en-AU" b="1" dirty="0" smtClean="0">
                <a:solidFill>
                  <a:schemeClr val="tx2"/>
                </a:solidFill>
              </a:rPr>
              <a:t>atures in common: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/>
              <a:buChar char="•"/>
            </a:pPr>
            <a:r>
              <a:rPr lang="en-AU" dirty="0" smtClean="0">
                <a:solidFill>
                  <a:schemeClr val="tx2"/>
                </a:solidFill>
              </a:rPr>
              <a:t>Same profession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/>
              <a:buChar char="•"/>
            </a:pPr>
            <a:r>
              <a:rPr lang="en-AU" dirty="0" smtClean="0">
                <a:solidFill>
                  <a:schemeClr val="tx2"/>
                </a:solidFill>
              </a:rPr>
              <a:t>Close revenues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/>
              <a:buChar char="•"/>
            </a:pPr>
            <a:r>
              <a:rPr lang="en-AU" dirty="0" smtClean="0">
                <a:solidFill>
                  <a:schemeClr val="tx2"/>
                </a:solidFill>
              </a:rPr>
              <a:t>Close time in same bank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/>
              <a:buChar char="•"/>
            </a:pPr>
            <a:r>
              <a:rPr lang="mr-IN" dirty="0" smtClean="0">
                <a:solidFill>
                  <a:schemeClr val="tx2"/>
                </a:solidFill>
              </a:rPr>
              <a:t>…</a:t>
            </a:r>
            <a:endParaRPr lang="en-AU" dirty="0" smtClean="0">
              <a:solidFill>
                <a:schemeClr val="tx2"/>
              </a:solidFill>
            </a:endParaRPr>
          </a:p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n-AU" b="1" dirty="0" smtClean="0">
                <a:solidFill>
                  <a:schemeClr val="tx2"/>
                </a:solidFill>
              </a:rPr>
              <a:t>BUT: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/>
              <a:buChar char="•"/>
            </a:pPr>
            <a:r>
              <a:rPr lang="en-AU" b="1" dirty="0" smtClean="0">
                <a:solidFill>
                  <a:schemeClr val="tx2"/>
                </a:solidFill>
              </a:rPr>
              <a:t>Counterfactual has a 20% lower debt</a:t>
            </a:r>
            <a:endParaRPr lang="en-AU" b="1" dirty="0" smtClean="0">
              <a:solidFill>
                <a:schemeClr val="tx2"/>
              </a:solidFill>
            </a:endParaRPr>
          </a:p>
        </p:txBody>
      </p:sp>
      <p:cxnSp>
        <p:nvCxnSpPr>
          <p:cNvPr id="24" name="Connecteur droit 23"/>
          <p:cNvCxnSpPr/>
          <p:nvPr/>
        </p:nvCxnSpPr>
        <p:spPr>
          <a:xfrm flipV="1">
            <a:off x="3502527" y="5227053"/>
            <a:ext cx="4879473" cy="1"/>
          </a:xfrm>
          <a:prstGeom prst="line">
            <a:avLst/>
          </a:prstGeom>
          <a:ln w="19050" cmpd="sng">
            <a:prstDash val="sysDash"/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336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Autoencoders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A79FF-7498-B643-AC6C-33F98DEA41A4}" type="slidenum">
              <a:rPr lang="fr-FR" smtClean="0"/>
              <a:t>6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160" y="1060673"/>
            <a:ext cx="6128559" cy="557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508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Autoencoders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A79FF-7498-B643-AC6C-33F98DEA41A4}" type="slidenum">
              <a:rPr lang="fr-FR" smtClean="0"/>
              <a:t>7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160" y="1060673"/>
            <a:ext cx="6128559" cy="5574728"/>
          </a:xfrm>
          <a:prstGeom prst="rect">
            <a:avLst/>
          </a:prstGeom>
        </p:spPr>
      </p:pic>
      <p:sp>
        <p:nvSpPr>
          <p:cNvPr id="3" name="Ellipse 2"/>
          <p:cNvSpPr/>
          <p:nvPr/>
        </p:nvSpPr>
        <p:spPr>
          <a:xfrm>
            <a:off x="5092819" y="2134327"/>
            <a:ext cx="1623418" cy="3090192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-340394" y="1047523"/>
            <a:ext cx="5302293" cy="5538776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6889707" y="1042795"/>
            <a:ext cx="5302293" cy="5538776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7056632" y="340445"/>
            <a:ext cx="3338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2800" b="1" dirty="0" smtClean="0">
                <a:solidFill>
                  <a:srgbClr val="FF0000"/>
                </a:solidFill>
              </a:rPr>
              <a:t>Latent Layer</a:t>
            </a:r>
            <a:endParaRPr lang="fr-FR" sz="2800" b="1" dirty="0" smtClean="0">
              <a:solidFill>
                <a:srgbClr val="FF0000"/>
              </a:solidFill>
            </a:endParaRPr>
          </a:p>
        </p:txBody>
      </p:sp>
      <p:sp>
        <p:nvSpPr>
          <p:cNvPr id="9" name="Virage 8"/>
          <p:cNvSpPr/>
          <p:nvPr/>
        </p:nvSpPr>
        <p:spPr>
          <a:xfrm rot="5400000" flipV="1">
            <a:off x="5528052" y="559799"/>
            <a:ext cx="1446838" cy="1414156"/>
          </a:xfrm>
          <a:prstGeom prst="bentArrow">
            <a:avLst>
              <a:gd name="adj1" fmla="val 14815"/>
              <a:gd name="adj2" fmla="val 25000"/>
              <a:gd name="adj3" fmla="val 25000"/>
              <a:gd name="adj4" fmla="val 43750"/>
            </a:avLst>
          </a:prstGeom>
          <a:solidFill>
            <a:srgbClr val="ED51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914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Method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12827" y="1380899"/>
            <a:ext cx="10656953" cy="4351338"/>
          </a:xfrm>
        </p:spPr>
        <p:txBody>
          <a:bodyPr/>
          <a:lstStyle/>
          <a:p>
            <a:r>
              <a:rPr lang="en-AU" dirty="0" smtClean="0"/>
              <a:t>Clustering samples</a:t>
            </a:r>
            <a:r>
              <a:rPr lang="en-AU" b="0" dirty="0" smtClean="0">
                <a:solidFill>
                  <a:schemeClr val="tx2"/>
                </a:solidFill>
              </a:rPr>
              <a:t> in the </a:t>
            </a:r>
            <a:r>
              <a:rPr lang="en-AU" dirty="0">
                <a:solidFill>
                  <a:srgbClr val="008ACD"/>
                </a:solidFill>
              </a:rPr>
              <a:t>L</a:t>
            </a:r>
            <a:r>
              <a:rPr lang="en-AU" dirty="0" smtClean="0">
                <a:solidFill>
                  <a:srgbClr val="008ACD"/>
                </a:solidFill>
              </a:rPr>
              <a:t>atent </a:t>
            </a:r>
            <a:r>
              <a:rPr lang="en-AU" dirty="0">
                <a:solidFill>
                  <a:srgbClr val="008ACD"/>
                </a:solidFill>
              </a:rPr>
              <a:t>L</a:t>
            </a:r>
            <a:r>
              <a:rPr lang="en-AU" dirty="0" smtClean="0">
                <a:solidFill>
                  <a:srgbClr val="008ACD"/>
                </a:solidFill>
              </a:rPr>
              <a:t>ayer</a:t>
            </a:r>
            <a:r>
              <a:rPr lang="en-AU" b="0" dirty="0" smtClean="0">
                <a:solidFill>
                  <a:schemeClr val="tx2"/>
                </a:solidFill>
              </a:rPr>
              <a:t> with an autoencoder</a:t>
            </a:r>
          </a:p>
          <a:p>
            <a:r>
              <a:rPr lang="en-AU" b="0" dirty="0" smtClean="0">
                <a:solidFill>
                  <a:schemeClr val="tx2"/>
                </a:solidFill>
              </a:rPr>
              <a:t>Generating samples from a specific class in the Latent Layer with </a:t>
            </a:r>
            <a:r>
              <a:rPr lang="en-AU" dirty="0" smtClean="0"/>
              <a:t>multivariate_normal</a:t>
            </a:r>
          </a:p>
          <a:p>
            <a:r>
              <a:rPr lang="en-AU" b="0" dirty="0" smtClean="0">
                <a:solidFill>
                  <a:schemeClr val="tx2"/>
                </a:solidFill>
              </a:rPr>
              <a:t>Choosing in the latent layer the </a:t>
            </a:r>
            <a:r>
              <a:rPr lang="en-AU" dirty="0" smtClean="0">
                <a:solidFill>
                  <a:srgbClr val="008ACD"/>
                </a:solidFill>
              </a:rPr>
              <a:t>closest neighbor </a:t>
            </a:r>
            <a:r>
              <a:rPr lang="en-AU" b="0" dirty="0" smtClean="0">
                <a:solidFill>
                  <a:schemeClr val="tx2"/>
                </a:solidFill>
              </a:rPr>
              <a:t>from a </a:t>
            </a:r>
            <a:r>
              <a:rPr lang="en-AU" dirty="0" smtClean="0">
                <a:solidFill>
                  <a:srgbClr val="008ACD"/>
                </a:solidFill>
              </a:rPr>
              <a:t>class K</a:t>
            </a:r>
            <a:r>
              <a:rPr lang="en-AU" b="0" dirty="0" smtClean="0">
                <a:solidFill>
                  <a:srgbClr val="008ACD"/>
                </a:solidFill>
              </a:rPr>
              <a:t> </a:t>
            </a:r>
            <a:r>
              <a:rPr lang="en-AU" b="0" dirty="0" smtClean="0">
                <a:solidFill>
                  <a:schemeClr val="tx2"/>
                </a:solidFill>
              </a:rPr>
              <a:t>to a sample of </a:t>
            </a:r>
            <a:r>
              <a:rPr lang="en-AU" dirty="0" smtClean="0">
                <a:solidFill>
                  <a:srgbClr val="008ACD"/>
                </a:solidFill>
              </a:rPr>
              <a:t>class J</a:t>
            </a:r>
          </a:p>
          <a:p>
            <a:r>
              <a:rPr lang="en-AU" b="0" dirty="0" smtClean="0">
                <a:solidFill>
                  <a:schemeClr val="tx2"/>
                </a:solidFill>
              </a:rPr>
              <a:t>Decoding the </a:t>
            </a:r>
            <a:r>
              <a:rPr lang="en-AU" dirty="0" smtClean="0">
                <a:solidFill>
                  <a:srgbClr val="008ACD"/>
                </a:solidFill>
              </a:rPr>
              <a:t>closest neighbor </a:t>
            </a:r>
            <a:r>
              <a:rPr lang="en-AU" b="0" dirty="0" smtClean="0">
                <a:solidFill>
                  <a:schemeClr val="tx2"/>
                </a:solidFill>
              </a:rPr>
              <a:t>in the </a:t>
            </a:r>
            <a:r>
              <a:rPr lang="en-AU" dirty="0" smtClean="0">
                <a:solidFill>
                  <a:srgbClr val="008ACD"/>
                </a:solidFill>
              </a:rPr>
              <a:t>output space</a:t>
            </a:r>
            <a:r>
              <a:rPr lang="en-AU" dirty="0" smtClean="0">
                <a:solidFill>
                  <a:schemeClr val="tx2"/>
                </a:solidFill>
              </a:rPr>
              <a:t> </a:t>
            </a:r>
            <a:r>
              <a:rPr lang="en-AU" b="0" dirty="0" smtClean="0">
                <a:solidFill>
                  <a:schemeClr val="tx2"/>
                </a:solidFill>
              </a:rPr>
              <a:t>with the </a:t>
            </a:r>
            <a:r>
              <a:rPr lang="en-AU" dirty="0" smtClean="0"/>
              <a:t>decoder</a:t>
            </a:r>
            <a:endParaRPr lang="en-AU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A79FF-7498-B643-AC6C-33F98DEA41A4}" type="slidenum">
              <a:rPr lang="fr-FR" smtClean="0"/>
              <a:t>8</a:t>
            </a:fld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503536" y="1322969"/>
            <a:ext cx="549867" cy="576137"/>
          </a:xfrm>
          <a:prstGeom prst="ellipse">
            <a:avLst/>
          </a:prstGeom>
          <a:noFill/>
          <a:ln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accent1"/>
                </a:solidFill>
              </a:rPr>
              <a:t>1</a:t>
            </a:r>
            <a:endParaRPr lang="fr-FR" b="1" dirty="0">
              <a:solidFill>
                <a:schemeClr val="accent1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503536" y="2038412"/>
            <a:ext cx="549867" cy="576137"/>
          </a:xfrm>
          <a:prstGeom prst="ellipse">
            <a:avLst/>
          </a:prstGeom>
          <a:noFill/>
          <a:ln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accent1"/>
                </a:solidFill>
              </a:rPr>
              <a:t>2</a:t>
            </a:r>
            <a:endParaRPr lang="fr-FR" b="1" dirty="0">
              <a:solidFill>
                <a:schemeClr val="accent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503536" y="2753855"/>
            <a:ext cx="549867" cy="576137"/>
          </a:xfrm>
          <a:prstGeom prst="ellipse">
            <a:avLst/>
          </a:prstGeom>
          <a:noFill/>
          <a:ln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accent1"/>
                </a:solidFill>
              </a:rPr>
              <a:t>3</a:t>
            </a:r>
            <a:endParaRPr lang="fr-FR" b="1" dirty="0">
              <a:solidFill>
                <a:schemeClr val="accent1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503536" y="3495487"/>
            <a:ext cx="549867" cy="576137"/>
          </a:xfrm>
          <a:prstGeom prst="ellipse">
            <a:avLst/>
          </a:prstGeom>
          <a:noFill/>
          <a:ln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accent1"/>
                </a:solidFill>
              </a:rPr>
              <a:t>4</a:t>
            </a:r>
            <a:endParaRPr lang="fr-FR" b="1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957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Method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12827" y="1380899"/>
            <a:ext cx="10656953" cy="4351338"/>
          </a:xfrm>
        </p:spPr>
        <p:txBody>
          <a:bodyPr/>
          <a:lstStyle/>
          <a:p>
            <a:r>
              <a:rPr lang="en-AU" dirty="0" smtClean="0"/>
              <a:t>Clustering samples</a:t>
            </a:r>
            <a:r>
              <a:rPr lang="en-AU" b="0" dirty="0" smtClean="0">
                <a:solidFill>
                  <a:schemeClr val="tx2"/>
                </a:solidFill>
              </a:rPr>
              <a:t> in the </a:t>
            </a:r>
            <a:r>
              <a:rPr lang="en-AU" dirty="0">
                <a:solidFill>
                  <a:srgbClr val="008ACD"/>
                </a:solidFill>
              </a:rPr>
              <a:t>L</a:t>
            </a:r>
            <a:r>
              <a:rPr lang="en-AU" dirty="0" smtClean="0">
                <a:solidFill>
                  <a:srgbClr val="008ACD"/>
                </a:solidFill>
              </a:rPr>
              <a:t>atent </a:t>
            </a:r>
            <a:r>
              <a:rPr lang="en-AU" dirty="0">
                <a:solidFill>
                  <a:srgbClr val="008ACD"/>
                </a:solidFill>
              </a:rPr>
              <a:t>L</a:t>
            </a:r>
            <a:r>
              <a:rPr lang="en-AU" dirty="0" smtClean="0">
                <a:solidFill>
                  <a:srgbClr val="008ACD"/>
                </a:solidFill>
              </a:rPr>
              <a:t>ayer</a:t>
            </a:r>
            <a:r>
              <a:rPr lang="en-AU" b="0" dirty="0" smtClean="0">
                <a:solidFill>
                  <a:schemeClr val="tx2"/>
                </a:solidFill>
              </a:rPr>
              <a:t> with an autoencoder</a:t>
            </a:r>
          </a:p>
          <a:p>
            <a:r>
              <a:rPr lang="en-AU" b="0" dirty="0" smtClean="0">
                <a:solidFill>
                  <a:schemeClr val="tx2"/>
                </a:solidFill>
              </a:rPr>
              <a:t>Generating samples from a specific class in the Latent Layer with </a:t>
            </a:r>
            <a:r>
              <a:rPr lang="en-AU" dirty="0" smtClean="0"/>
              <a:t>multivariate_normal</a:t>
            </a:r>
          </a:p>
          <a:p>
            <a:r>
              <a:rPr lang="en-AU" b="0" dirty="0" smtClean="0">
                <a:solidFill>
                  <a:schemeClr val="tx2"/>
                </a:solidFill>
              </a:rPr>
              <a:t>Choosing in the latent layer the </a:t>
            </a:r>
            <a:r>
              <a:rPr lang="en-AU" dirty="0" smtClean="0">
                <a:solidFill>
                  <a:srgbClr val="008ACD"/>
                </a:solidFill>
              </a:rPr>
              <a:t>closest neighbor </a:t>
            </a:r>
            <a:r>
              <a:rPr lang="en-AU" b="0" dirty="0" smtClean="0">
                <a:solidFill>
                  <a:schemeClr val="tx2"/>
                </a:solidFill>
              </a:rPr>
              <a:t>from a </a:t>
            </a:r>
            <a:r>
              <a:rPr lang="en-AU" dirty="0" smtClean="0">
                <a:solidFill>
                  <a:srgbClr val="008ACD"/>
                </a:solidFill>
              </a:rPr>
              <a:t>class K</a:t>
            </a:r>
            <a:r>
              <a:rPr lang="en-AU" b="0" dirty="0" smtClean="0">
                <a:solidFill>
                  <a:srgbClr val="008ACD"/>
                </a:solidFill>
              </a:rPr>
              <a:t> </a:t>
            </a:r>
            <a:r>
              <a:rPr lang="en-AU" b="0" dirty="0" smtClean="0">
                <a:solidFill>
                  <a:schemeClr val="tx2"/>
                </a:solidFill>
              </a:rPr>
              <a:t>to a sample of </a:t>
            </a:r>
            <a:r>
              <a:rPr lang="en-AU" dirty="0" smtClean="0">
                <a:solidFill>
                  <a:srgbClr val="008ACD"/>
                </a:solidFill>
              </a:rPr>
              <a:t>class J</a:t>
            </a:r>
          </a:p>
          <a:p>
            <a:r>
              <a:rPr lang="en-AU" b="0" dirty="0" smtClean="0">
                <a:solidFill>
                  <a:schemeClr val="tx2"/>
                </a:solidFill>
              </a:rPr>
              <a:t>Decoding the </a:t>
            </a:r>
            <a:r>
              <a:rPr lang="en-AU" dirty="0" smtClean="0">
                <a:solidFill>
                  <a:srgbClr val="008ACD"/>
                </a:solidFill>
              </a:rPr>
              <a:t>closest neighbor </a:t>
            </a:r>
            <a:r>
              <a:rPr lang="en-AU" b="0" dirty="0" smtClean="0">
                <a:solidFill>
                  <a:schemeClr val="tx2"/>
                </a:solidFill>
              </a:rPr>
              <a:t>in the </a:t>
            </a:r>
            <a:r>
              <a:rPr lang="en-AU" dirty="0" smtClean="0">
                <a:solidFill>
                  <a:srgbClr val="008ACD"/>
                </a:solidFill>
              </a:rPr>
              <a:t>output space</a:t>
            </a:r>
            <a:r>
              <a:rPr lang="en-AU" dirty="0" smtClean="0">
                <a:solidFill>
                  <a:schemeClr val="tx2"/>
                </a:solidFill>
              </a:rPr>
              <a:t> </a:t>
            </a:r>
            <a:r>
              <a:rPr lang="en-AU" b="0" dirty="0" smtClean="0">
                <a:solidFill>
                  <a:schemeClr val="tx2"/>
                </a:solidFill>
              </a:rPr>
              <a:t>with the </a:t>
            </a:r>
            <a:r>
              <a:rPr lang="en-AU" dirty="0" smtClean="0"/>
              <a:t>decoder</a:t>
            </a:r>
            <a:endParaRPr lang="en-AU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A79FF-7498-B643-AC6C-33F98DEA41A4}" type="slidenum">
              <a:rPr lang="fr-FR" smtClean="0"/>
              <a:t>9</a:t>
            </a:fld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503536" y="1322969"/>
            <a:ext cx="549867" cy="576137"/>
          </a:xfrm>
          <a:prstGeom prst="ellipse">
            <a:avLst/>
          </a:prstGeom>
          <a:noFill/>
          <a:ln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accent1"/>
                </a:solidFill>
              </a:rPr>
              <a:t>1</a:t>
            </a:r>
            <a:endParaRPr lang="fr-FR" b="1" dirty="0">
              <a:solidFill>
                <a:schemeClr val="accent1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503536" y="2038412"/>
            <a:ext cx="549867" cy="576137"/>
          </a:xfrm>
          <a:prstGeom prst="ellipse">
            <a:avLst/>
          </a:prstGeom>
          <a:noFill/>
          <a:ln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accent1"/>
                </a:solidFill>
              </a:rPr>
              <a:t>2</a:t>
            </a:r>
            <a:endParaRPr lang="fr-FR" b="1" dirty="0">
              <a:solidFill>
                <a:schemeClr val="accent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503536" y="2753855"/>
            <a:ext cx="549867" cy="576137"/>
          </a:xfrm>
          <a:prstGeom prst="ellipse">
            <a:avLst/>
          </a:prstGeom>
          <a:noFill/>
          <a:ln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accent1"/>
                </a:solidFill>
              </a:rPr>
              <a:t>3</a:t>
            </a:r>
            <a:endParaRPr lang="fr-FR" b="1" dirty="0">
              <a:solidFill>
                <a:schemeClr val="accent1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503536" y="3495487"/>
            <a:ext cx="549867" cy="576137"/>
          </a:xfrm>
          <a:prstGeom prst="ellipse">
            <a:avLst/>
          </a:prstGeom>
          <a:noFill/>
          <a:ln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accent1"/>
                </a:solidFill>
              </a:rPr>
              <a:t>4</a:t>
            </a:r>
            <a:endParaRPr lang="fr-FR" b="1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240632" y="1965158"/>
            <a:ext cx="12940632" cy="2312737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5088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Converteo_VF">
  <a:themeElements>
    <a:clrScheme name="Converteo">
      <a:dk1>
        <a:srgbClr val="000000"/>
      </a:dk1>
      <a:lt1>
        <a:srgbClr val="FFFFFF"/>
      </a:lt1>
      <a:dk2>
        <a:srgbClr val="445469"/>
      </a:dk2>
      <a:lt2>
        <a:srgbClr val="E7E6E6"/>
      </a:lt2>
      <a:accent1>
        <a:srgbClr val="008ACD"/>
      </a:accent1>
      <a:accent2>
        <a:srgbClr val="143273"/>
      </a:accent2>
      <a:accent3>
        <a:srgbClr val="A5A5A5"/>
      </a:accent3>
      <a:accent4>
        <a:srgbClr val="FF8B00"/>
      </a:accent4>
      <a:accent5>
        <a:srgbClr val="767C93"/>
      </a:accent5>
      <a:accent6>
        <a:srgbClr val="284973"/>
      </a:accent6>
      <a:hlink>
        <a:srgbClr val="008ACD"/>
      </a:hlink>
      <a:folHlink>
        <a:srgbClr val="140073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Template_Converteo_VF" id="{9E305778-4DF5-47B1-AF26-F04B965A7D43}" vid="{B22CDF9F-149A-419B-87E9-8AB0D025E7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Template_Converteo_VF</Template>
  <TotalTime>22757</TotalTime>
  <Words>799</Words>
  <Application>Microsoft Macintosh PowerPoint</Application>
  <PresentationFormat>Personnalisé</PresentationFormat>
  <Paragraphs>177</Paragraphs>
  <Slides>24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5" baseType="lpstr">
      <vt:lpstr>Template_Converteo_VF</vt:lpstr>
      <vt:lpstr>Feature explainability with Counterfactual</vt:lpstr>
      <vt:lpstr>Explainability: reminder</vt:lpstr>
      <vt:lpstr>What is Counterfactual?</vt:lpstr>
      <vt:lpstr>What is Counterfactual?</vt:lpstr>
      <vt:lpstr>What is Counterfactual?</vt:lpstr>
      <vt:lpstr>Autoencoders</vt:lpstr>
      <vt:lpstr>Autoencoders</vt:lpstr>
      <vt:lpstr>Method</vt:lpstr>
      <vt:lpstr>Method</vt:lpstr>
      <vt:lpstr>Method</vt:lpstr>
      <vt:lpstr>Method</vt:lpstr>
      <vt:lpstr>Method</vt:lpstr>
      <vt:lpstr>Method</vt:lpstr>
      <vt:lpstr>Clustered layer</vt:lpstr>
      <vt:lpstr>Method</vt:lpstr>
      <vt:lpstr>Method</vt:lpstr>
      <vt:lpstr>Method: Generating samples from the expected class</vt:lpstr>
      <vt:lpstr>Method</vt:lpstr>
      <vt:lpstr>Method</vt:lpstr>
      <vt:lpstr>Method</vt:lpstr>
      <vt:lpstr>Method</vt:lpstr>
      <vt:lpstr>Method</vt:lpstr>
      <vt:lpstr>Getting the distribution of a cluster</vt:lpstr>
      <vt:lpstr>Getting the distribution of a cluster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CONSEIL ET ANALYSE DE LA PERFORMANCE DIGITALE</dc:title>
  <dc:creator>Léa Dubernet</dc:creator>
  <cp:lastModifiedBy>Nicolas Mai</cp:lastModifiedBy>
  <cp:revision>1165</cp:revision>
  <dcterms:created xsi:type="dcterms:W3CDTF">2019-04-11T16:35:05Z</dcterms:created>
  <dcterms:modified xsi:type="dcterms:W3CDTF">2020-11-16T10:55:06Z</dcterms:modified>
</cp:coreProperties>
</file>