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259" r:id="rId4"/>
    <p:sldId id="268" r:id="rId5"/>
    <p:sldId id="260" r:id="rId6"/>
    <p:sldId id="262" r:id="rId7"/>
    <p:sldId id="261" r:id="rId8"/>
    <p:sldId id="263" r:id="rId9"/>
    <p:sldId id="264" r:id="rId10"/>
    <p:sldId id="266" r:id="rId11"/>
    <p:sldId id="265" r:id="rId12"/>
    <p:sldId id="267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02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6/2/2020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6/2/2020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89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460" y="0"/>
            <a:ext cx="121889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map" descr="Map of North America"/>
          <p:cNvSpPr>
            <a:spLocks noEditPoints="1"/>
          </p:cNvSpPr>
          <p:nvPr/>
        </p:nvSpPr>
        <p:spPr bwMode="auto">
          <a:xfrm>
            <a:off x="4473575" y="3175"/>
            <a:ext cx="7715250" cy="6858000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922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Starbucks Exploration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69BB-BD3F-4644-BCA9-DC7102CD7608}" type="datetime1">
              <a:rPr lang="en-US" smtClean="0"/>
              <a:t>6/2/2020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5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Starbucks Exploration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FDE5-8571-479E-A5CF-EB64B7DFC5DD}" type="datetime1">
              <a:rPr lang="en-US" smtClean="0"/>
              <a:t>6/2/2020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8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Starbucks Exploration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F378-836E-4125-BDCE-05F0150B05C7}" type="datetime1">
              <a:rPr lang="en-US" smtClean="0"/>
              <a:t>6/2/2020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Starbucks Exploration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99FE0-B9C0-4997-BBE3-00248C88267A}" type="datetime1">
              <a:rPr lang="en-US" smtClean="0"/>
              <a:t>6/2/2020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2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Starbucks Exploration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20AB-820D-4FF9-B7F3-D219143AC77E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44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Starbucks Exploration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EA15-68A4-4118-A325-C9C8D605F6FB}" type="datetime1">
              <a:rPr lang="en-US" smtClean="0"/>
              <a:t>6/2/2020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5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Starbucks Exploration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A29AF-3A18-486F-8E97-379C2575F6E5}" type="datetime1">
              <a:rPr lang="en-US" smtClean="0"/>
              <a:t>6/2/2020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3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Starbucks Exploration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F857-2FBD-448F-A930-A8F993B02012}" type="datetime1">
              <a:rPr lang="en-US" smtClean="0"/>
              <a:t>6/2/2020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8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32004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038600"/>
            <a:ext cx="3886200" cy="2133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Starbucks Exploration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CF8E0-0DE3-4D12-B243-F12EF58D2B99}" type="datetime1">
              <a:rPr lang="en-US" smtClean="0"/>
              <a:t>6/2/2020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32004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038601"/>
            <a:ext cx="3886200" cy="2133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Starbucks Exploration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8E0F-7F9A-43BD-B443-EC544A5FAF39}" type="datetime1">
              <a:rPr lang="en-US" smtClean="0"/>
              <a:t>6/2/2020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The Starbucks Exploration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62216CD1-69DA-4901-B640-19F816E74C45}" type="datetime1">
              <a:rPr lang="en-US" smtClean="0"/>
              <a:t>6/2/2020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6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Starbucks exploration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42"/>
                </a:solidFill>
              </a:rPr>
              <a:t>02/06/2020</a:t>
            </a:r>
          </a:p>
        </p:txBody>
      </p:sp>
      <p:pic>
        <p:nvPicPr>
          <p:cNvPr id="4" name="Picture 3" descr="Alt text">
            <a:extLst>
              <a:ext uri="{FF2B5EF4-FFF2-40B4-BE49-F238E27FC236}">
                <a16:creationId xmlns:a16="http://schemas.microsoft.com/office/drawing/2014/main" id="{AD873A45-2B6A-445E-8726-44FF991F96D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02" y="255163"/>
            <a:ext cx="5731510" cy="15760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38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EEB39-1E9C-49EB-AF3D-EA4D58276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Neighbourhood similarity</a:t>
            </a:r>
          </a:p>
        </p:txBody>
      </p:sp>
      <p:pic>
        <p:nvPicPr>
          <p:cNvPr id="3" name="Picture 2" descr="Alt text">
            <a:extLst>
              <a:ext uri="{FF2B5EF4-FFF2-40B4-BE49-F238E27FC236}">
                <a16:creationId xmlns:a16="http://schemas.microsoft.com/office/drawing/2014/main" id="{F93D06DB-5F97-43C0-8C7E-2E4F514986D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820" y="332656"/>
            <a:ext cx="1915086" cy="50954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D9195A0-A62A-4CD2-A605-E2F572CC15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867019"/>
              </p:ext>
            </p:extLst>
          </p:nvPr>
        </p:nvGraphicFramePr>
        <p:xfrm>
          <a:off x="3142084" y="3933056"/>
          <a:ext cx="4876800" cy="1229868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71755289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0612298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Neighbourhood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Correlation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70883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London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1.000000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8270739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R20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0.448627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564057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R19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0.435693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07897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R15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0.408138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51607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R28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0.326147</a:t>
                      </a:r>
                      <a:endParaRPr lang="en-GB" sz="1100" dirty="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61124354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B1493436-BAC5-43F5-A2E2-C28027CC67F5}"/>
              </a:ext>
            </a:extLst>
          </p:cNvPr>
          <p:cNvSpPr/>
          <p:nvPr/>
        </p:nvSpPr>
        <p:spPr>
          <a:xfrm>
            <a:off x="3142085" y="4365104"/>
            <a:ext cx="4876800" cy="576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D2F960-D504-4FAB-8E14-6935CE286367}"/>
              </a:ext>
            </a:extLst>
          </p:cNvPr>
          <p:cNvSpPr txBox="1"/>
          <p:nvPr/>
        </p:nvSpPr>
        <p:spPr>
          <a:xfrm>
            <a:off x="1248965" y="1916832"/>
            <a:ext cx="9844988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dirty="0"/>
              <a:t>We use Pearson Correlation between London reference and each Rome neighbourhood venue category frequencies.</a:t>
            </a:r>
          </a:p>
          <a:p>
            <a:pPr>
              <a:lnSpc>
                <a:spcPct val="90000"/>
              </a:lnSpc>
            </a:pPr>
            <a:endParaRPr lang="en-GB" sz="2400" dirty="0"/>
          </a:p>
          <a:p>
            <a:pPr>
              <a:lnSpc>
                <a:spcPct val="90000"/>
              </a:lnSpc>
            </a:pPr>
            <a:r>
              <a:rPr lang="en-GB" sz="2400" dirty="0"/>
              <a:t>We select 3 neighbourhoods as good matches.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724A6-7AD7-4C52-B006-DA8D0082B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BA1E-B90F-4DBF-B39E-E0952A1003E9}" type="datetime1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0E70D-7A99-4828-9A88-98CE5D576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Starbucks Exploration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BBF9C-4A30-4D21-A48E-3B479565C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8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EEB39-1E9C-49EB-AF3D-EA4D58276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pic>
        <p:nvPicPr>
          <p:cNvPr id="3" name="Picture 2" descr="Alt text">
            <a:extLst>
              <a:ext uri="{FF2B5EF4-FFF2-40B4-BE49-F238E27FC236}">
                <a16:creationId xmlns:a16="http://schemas.microsoft.com/office/drawing/2014/main" id="{F93D06DB-5F97-43C0-8C7E-2E4F514986D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820" y="332656"/>
            <a:ext cx="1915086" cy="50954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D2F960-D504-4FAB-8E14-6935CE286367}"/>
              </a:ext>
            </a:extLst>
          </p:cNvPr>
          <p:cNvSpPr txBox="1"/>
          <p:nvPr/>
        </p:nvSpPr>
        <p:spPr>
          <a:xfrm>
            <a:off x="1248965" y="1916832"/>
            <a:ext cx="984498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dirty="0"/>
              <a:t>The 3 matches are located as follows in Rome: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8D28CEB-0D82-4179-933D-86341DC4D7D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502124" y="2658196"/>
            <a:ext cx="4690745" cy="3314700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833B57-7965-4EF8-ACB1-DF5FB9B2D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26A2-F7D6-4E3C-A77C-47CA922C77DD}" type="datetime1">
              <a:rPr lang="en-US" smtClean="0"/>
              <a:t>6/2/2020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219067-689F-4A7D-AA8E-BECA3F707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Starbucks Exploration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E3AE20A-8D5E-4BA9-AF6D-5A7379C1E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74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EEB39-1E9C-49EB-AF3D-EA4D58276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pic>
        <p:nvPicPr>
          <p:cNvPr id="3" name="Picture 2" descr="Alt text">
            <a:extLst>
              <a:ext uri="{FF2B5EF4-FFF2-40B4-BE49-F238E27FC236}">
                <a16:creationId xmlns:a16="http://schemas.microsoft.com/office/drawing/2014/main" id="{F93D06DB-5F97-43C0-8C7E-2E4F514986D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820" y="332656"/>
            <a:ext cx="1915086" cy="50954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68E6D2-3375-4423-BA04-DDFD75A4D4A0}"/>
              </a:ext>
            </a:extLst>
          </p:cNvPr>
          <p:cNvSpPr txBox="1"/>
          <p:nvPr/>
        </p:nvSpPr>
        <p:spPr>
          <a:xfrm>
            <a:off x="1217976" y="2008980"/>
            <a:ext cx="826117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GB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602150-ED1C-4F30-8388-ACA294582EC0}"/>
              </a:ext>
            </a:extLst>
          </p:cNvPr>
          <p:cNvSpPr txBox="1"/>
          <p:nvPr/>
        </p:nvSpPr>
        <p:spPr>
          <a:xfrm>
            <a:off x="1217976" y="2008980"/>
            <a:ext cx="8261174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GB" sz="2400" dirty="0"/>
              <a:t>We have 3 potential locations to open a new store, in Rome (Italy).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GB" sz="2400"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GB" sz="2400" dirty="0"/>
              <a:t>Among the points to improve the analysis: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GB" sz="2400" dirty="0"/>
              <a:t>Include challenging locations to the analysis,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GB" sz="2400" dirty="0"/>
              <a:t>Have an up to date list of existing stores,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GB" sz="2400" dirty="0"/>
              <a:t>Less limitations from the API,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GB" sz="2400" dirty="0"/>
              <a:t>Sorting venues in a better way.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GB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61FAD-6922-4154-9D7A-F0E50F752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965A6-8573-40E2-BE64-CD4FA0B030DC}" type="datetime1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A44FD-0D60-4B23-8351-E81FE22F6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Starbucks Exploration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5D8E1-0F34-4945-AB7E-806EA885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8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EEB39-1E9C-49EB-AF3D-EA4D58276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pic>
        <p:nvPicPr>
          <p:cNvPr id="3" name="Picture 2" descr="Alt text">
            <a:extLst>
              <a:ext uri="{FF2B5EF4-FFF2-40B4-BE49-F238E27FC236}">
                <a16:creationId xmlns:a16="http://schemas.microsoft.com/office/drawing/2014/main" id="{F93D06DB-5F97-43C0-8C7E-2E4F514986D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820" y="332656"/>
            <a:ext cx="1915086" cy="50954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9684F74-7130-469D-9D9D-A9CB1F85D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59983"/>
              </p:ext>
            </p:extLst>
          </p:nvPr>
        </p:nvGraphicFramePr>
        <p:xfrm>
          <a:off x="2929026" y="3140968"/>
          <a:ext cx="6330771" cy="2424794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531580">
                  <a:extLst>
                    <a:ext uri="{9D8B030D-6E8A-4147-A177-3AD203B41FA5}">
                      <a16:colId xmlns:a16="http://schemas.microsoft.com/office/drawing/2014/main" val="1675092815"/>
                    </a:ext>
                  </a:extLst>
                </a:gridCol>
                <a:gridCol w="1056942">
                  <a:extLst>
                    <a:ext uri="{9D8B030D-6E8A-4147-A177-3AD203B41FA5}">
                      <a16:colId xmlns:a16="http://schemas.microsoft.com/office/drawing/2014/main" val="3056535590"/>
                    </a:ext>
                  </a:extLst>
                </a:gridCol>
                <a:gridCol w="1077925">
                  <a:extLst>
                    <a:ext uri="{9D8B030D-6E8A-4147-A177-3AD203B41FA5}">
                      <a16:colId xmlns:a16="http://schemas.microsoft.com/office/drawing/2014/main" val="2393591730"/>
                    </a:ext>
                  </a:extLst>
                </a:gridCol>
                <a:gridCol w="1298639">
                  <a:extLst>
                    <a:ext uri="{9D8B030D-6E8A-4147-A177-3AD203B41FA5}">
                      <a16:colId xmlns:a16="http://schemas.microsoft.com/office/drawing/2014/main" val="305053302"/>
                    </a:ext>
                  </a:extLst>
                </a:gridCol>
                <a:gridCol w="1296308">
                  <a:extLst>
                    <a:ext uri="{9D8B030D-6E8A-4147-A177-3AD203B41FA5}">
                      <a16:colId xmlns:a16="http://schemas.microsoft.com/office/drawing/2014/main" val="2626869944"/>
                    </a:ext>
                  </a:extLst>
                </a:gridCol>
                <a:gridCol w="1069377">
                  <a:extLst>
                    <a:ext uri="{9D8B030D-6E8A-4147-A177-3AD203B41FA5}">
                      <a16:colId xmlns:a16="http://schemas.microsoft.com/office/drawing/2014/main" val="313007443"/>
                    </a:ext>
                  </a:extLst>
                </a:gridCol>
              </a:tblGrid>
              <a:tr h="5276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Year</a:t>
                      </a:r>
                      <a:endParaRPr lang="en-GB" sz="1100" dirty="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Revenue in mil. US$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Net income in mil. US$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Total Assets in mil. US$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Average Price per Share in US$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Employees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0061599"/>
                  </a:ext>
                </a:extLst>
              </a:tr>
              <a:tr h="2710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2013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14867</a:t>
                      </a:r>
                      <a:endParaRPr lang="en-GB" sz="1100" dirty="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8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11517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33.71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182000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77948781"/>
                  </a:ext>
                </a:extLst>
              </a:tr>
              <a:tr h="2710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2014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16448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2068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10753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37.78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191000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97129770"/>
                  </a:ext>
                </a:extLst>
              </a:tr>
              <a:tr h="2710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2015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19163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2757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12416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53.25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238000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38283869"/>
                  </a:ext>
                </a:extLst>
              </a:tr>
              <a:tr h="2710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2016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21316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2818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14313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56.59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254000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95959407"/>
                  </a:ext>
                </a:extLst>
              </a:tr>
              <a:tr h="2710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2017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22387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2885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14366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57.27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277000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77763518"/>
                  </a:ext>
                </a:extLst>
              </a:tr>
              <a:tr h="2710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2018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24720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4518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24156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57.50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291000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43916565"/>
                  </a:ext>
                </a:extLst>
              </a:tr>
              <a:tr h="2710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2019</a:t>
                      </a:r>
                      <a:endParaRPr lang="en-GB" sz="1100" dirty="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26509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3599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19220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81.44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346000</a:t>
                      </a:r>
                      <a:endParaRPr lang="en-GB" sz="1100" dirty="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5014275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647A98B-5123-46E2-9231-A9BA8BD0A6A0}"/>
              </a:ext>
            </a:extLst>
          </p:cNvPr>
          <p:cNvSpPr txBox="1"/>
          <p:nvPr/>
        </p:nvSpPr>
        <p:spPr>
          <a:xfrm>
            <a:off x="1217976" y="2008980"/>
            <a:ext cx="826117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dirty="0"/>
              <a:t>As of May 2020, Starbucks is present in over 30,000 locations, on 6 continents and 79 countries.</a:t>
            </a:r>
            <a:endParaRPr lang="en-GB" sz="24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8985715-BAA5-439B-9B6E-AD59E9F28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563E-8B17-42FF-AB60-392537003C80}" type="datetime1">
              <a:rPr lang="en-US" smtClean="0"/>
              <a:t>6/2/2020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7551210-B8B7-4BE5-92C8-4554E19BE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Starbucks Exploration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01D555B-D24B-4BBF-BAFE-831F74881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5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EEB39-1E9C-49EB-AF3D-EA4D58276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Business Problem</a:t>
            </a:r>
          </a:p>
        </p:txBody>
      </p:sp>
      <p:pic>
        <p:nvPicPr>
          <p:cNvPr id="3" name="Picture 2" descr="Alt text">
            <a:extLst>
              <a:ext uri="{FF2B5EF4-FFF2-40B4-BE49-F238E27FC236}">
                <a16:creationId xmlns:a16="http://schemas.microsoft.com/office/drawing/2014/main" id="{F93D06DB-5F97-43C0-8C7E-2E4F514986D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820" y="332656"/>
            <a:ext cx="1915086" cy="50954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47A98B-5123-46E2-9231-A9BA8BD0A6A0}"/>
              </a:ext>
            </a:extLst>
          </p:cNvPr>
          <p:cNvSpPr txBox="1"/>
          <p:nvPr/>
        </p:nvSpPr>
        <p:spPr>
          <a:xfrm>
            <a:off x="1963825" y="3284984"/>
            <a:ext cx="826117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GB" sz="3200" b="1" dirty="0">
                <a:solidFill>
                  <a:srgbClr val="007042"/>
                </a:solidFill>
              </a:rPr>
              <a:t>Where to open a new store in Europe?</a:t>
            </a:r>
            <a:endParaRPr lang="en-GB" sz="4000" b="1" dirty="0">
              <a:solidFill>
                <a:srgbClr val="007042"/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1243944-78B7-4908-8C5A-852B78237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298B8-5CC8-4C6A-91FF-E2D4114FBC9C}" type="datetime1">
              <a:rPr lang="en-US" smtClean="0"/>
              <a:t>6/2/2020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7776B3C-B61B-4928-9F86-2A04BE1A5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Starbucks Exploration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6D6D53A-8086-466F-8BE4-FB4F8DAE9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1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EEB39-1E9C-49EB-AF3D-EA4D58276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</a:t>
            </a:r>
          </a:p>
        </p:txBody>
      </p:sp>
      <p:pic>
        <p:nvPicPr>
          <p:cNvPr id="3" name="Picture 2" descr="Alt text">
            <a:extLst>
              <a:ext uri="{FF2B5EF4-FFF2-40B4-BE49-F238E27FC236}">
                <a16:creationId xmlns:a16="http://schemas.microsoft.com/office/drawing/2014/main" id="{F93D06DB-5F97-43C0-8C7E-2E4F514986D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820" y="332656"/>
            <a:ext cx="1915086" cy="50954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E3135A-3483-4FF3-B2C6-9B41D0668C98}"/>
              </a:ext>
            </a:extLst>
          </p:cNvPr>
          <p:cNvSpPr txBox="1"/>
          <p:nvPr/>
        </p:nvSpPr>
        <p:spPr>
          <a:xfrm>
            <a:off x="1217976" y="2008980"/>
            <a:ext cx="8261174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dirty="0"/>
              <a:t>1) Find which cities have the most (reference) and the fewest (target) stores.  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GB" sz="2400" dirty="0"/>
          </a:p>
          <a:p>
            <a:pPr>
              <a:lnSpc>
                <a:spcPct val="90000"/>
              </a:lnSpc>
            </a:pPr>
            <a:r>
              <a:rPr lang="en-GB" sz="2400" dirty="0"/>
              <a:t>2) Find the most popular store in the reference city and its area (reference neighbourhood).</a:t>
            </a:r>
          </a:p>
          <a:p>
            <a:pPr>
              <a:lnSpc>
                <a:spcPct val="90000"/>
              </a:lnSpc>
            </a:pPr>
            <a:endParaRPr lang="en-GB" sz="2400" dirty="0"/>
          </a:p>
          <a:p>
            <a:pPr>
              <a:lnSpc>
                <a:spcPct val="90000"/>
              </a:lnSpc>
            </a:pPr>
            <a:r>
              <a:rPr lang="en-GB" sz="2400" dirty="0"/>
              <a:t>3) Characterize the target city neighbourhoods along with the reference city neighbourhood.</a:t>
            </a:r>
          </a:p>
          <a:p>
            <a:pPr>
              <a:lnSpc>
                <a:spcPct val="90000"/>
              </a:lnSpc>
            </a:pPr>
            <a:endParaRPr lang="en-GB" sz="2400" dirty="0"/>
          </a:p>
          <a:p>
            <a:pPr>
              <a:lnSpc>
                <a:spcPct val="90000"/>
              </a:lnSpc>
            </a:pPr>
            <a:r>
              <a:rPr lang="en-GB" sz="2400" dirty="0"/>
              <a:t>4) Assess the similarity between target city and reference neighbourhood.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7ABB-73D5-4C67-8BCB-FA8D6066E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20AA-721B-420F-BAEF-DC711FFC5064}" type="datetime1">
              <a:rPr lang="en-US" smtClean="0"/>
              <a:t>6/2/2020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88776C1-117A-4D64-A1D3-BA9F79386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Starbucks Exploration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28DFE36-FF88-4880-AC85-C7F6FAE7B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4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EEB39-1E9C-49EB-AF3D-EA4D58276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Starbucks in Europe</a:t>
            </a:r>
          </a:p>
        </p:txBody>
      </p:sp>
      <p:pic>
        <p:nvPicPr>
          <p:cNvPr id="3" name="Picture 2" descr="Alt text">
            <a:extLst>
              <a:ext uri="{FF2B5EF4-FFF2-40B4-BE49-F238E27FC236}">
                <a16:creationId xmlns:a16="http://schemas.microsoft.com/office/drawing/2014/main" id="{F93D06DB-5F97-43C0-8C7E-2E4F514986D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820" y="332656"/>
            <a:ext cx="1915086" cy="50954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EF9813-4952-4D98-9D71-29BF33835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141147"/>
              </p:ext>
            </p:extLst>
          </p:nvPr>
        </p:nvGraphicFramePr>
        <p:xfrm>
          <a:off x="2049730" y="1819672"/>
          <a:ext cx="8089365" cy="4437602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617873">
                  <a:extLst>
                    <a:ext uri="{9D8B030D-6E8A-4147-A177-3AD203B41FA5}">
                      <a16:colId xmlns:a16="http://schemas.microsoft.com/office/drawing/2014/main" val="2730736713"/>
                    </a:ext>
                  </a:extLst>
                </a:gridCol>
                <a:gridCol w="1617873">
                  <a:extLst>
                    <a:ext uri="{9D8B030D-6E8A-4147-A177-3AD203B41FA5}">
                      <a16:colId xmlns:a16="http://schemas.microsoft.com/office/drawing/2014/main" val="202235253"/>
                    </a:ext>
                  </a:extLst>
                </a:gridCol>
                <a:gridCol w="1617873">
                  <a:extLst>
                    <a:ext uri="{9D8B030D-6E8A-4147-A177-3AD203B41FA5}">
                      <a16:colId xmlns:a16="http://schemas.microsoft.com/office/drawing/2014/main" val="2395329147"/>
                    </a:ext>
                  </a:extLst>
                </a:gridCol>
                <a:gridCol w="1617873">
                  <a:extLst>
                    <a:ext uri="{9D8B030D-6E8A-4147-A177-3AD203B41FA5}">
                      <a16:colId xmlns:a16="http://schemas.microsoft.com/office/drawing/2014/main" val="1750312543"/>
                    </a:ext>
                  </a:extLst>
                </a:gridCol>
                <a:gridCol w="1617873">
                  <a:extLst>
                    <a:ext uri="{9D8B030D-6E8A-4147-A177-3AD203B41FA5}">
                      <a16:colId xmlns:a16="http://schemas.microsoft.com/office/drawing/2014/main" val="2509884817"/>
                    </a:ext>
                  </a:extLst>
                </a:gridCol>
              </a:tblGrid>
              <a:tr h="1670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City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Country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Officialpopulation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StarbucksStoresCount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Inhabitants / Starbucks</a:t>
                      </a:r>
                      <a:endParaRPr lang="en-GB" sz="900" dirty="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extLst>
                  <a:ext uri="{0D108BD9-81ED-4DB2-BD59-A6C34878D82A}">
                    <a16:rowId xmlns:a16="http://schemas.microsoft.com/office/drawing/2014/main" val="3167810455"/>
                  </a:ext>
                </a:extLst>
              </a:tr>
              <a:tr h="167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Nizhny Novgorod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Russia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1259013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0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inf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extLst>
                  <a:ext uri="{0D108BD9-81ED-4DB2-BD59-A6C34878D82A}">
                    <a16:rowId xmlns:a16="http://schemas.microsoft.com/office/drawing/2014/main" val="1604433108"/>
                  </a:ext>
                </a:extLst>
              </a:tr>
              <a:tr h="167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Saint Petersburg</a:t>
                      </a:r>
                      <a:endParaRPr lang="en-GB" sz="900" dirty="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Russia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5383890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0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inf</a:t>
                      </a:r>
                      <a:endParaRPr lang="en-GB" sz="900" dirty="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extLst>
                  <a:ext uri="{0D108BD9-81ED-4DB2-BD59-A6C34878D82A}">
                    <a16:rowId xmlns:a16="http://schemas.microsoft.com/office/drawing/2014/main" val="3680671332"/>
                  </a:ext>
                </a:extLst>
              </a:tr>
              <a:tr h="167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Perm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Russia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1051583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0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inf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extLst>
                  <a:ext uri="{0D108BD9-81ED-4DB2-BD59-A6C34878D82A}">
                    <a16:rowId xmlns:a16="http://schemas.microsoft.com/office/drawing/2014/main" val="1180189394"/>
                  </a:ext>
                </a:extLst>
              </a:tr>
              <a:tr h="167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Ufa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Russia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1121429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0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inf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extLst>
                  <a:ext uri="{0D108BD9-81ED-4DB2-BD59-A6C34878D82A}">
                    <a16:rowId xmlns:a16="http://schemas.microsoft.com/office/drawing/2014/main" val="2603862202"/>
                  </a:ext>
                </a:extLst>
              </a:tr>
              <a:tr h="167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Kiev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Ukraine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2950800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2.950800e+06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extLst>
                  <a:ext uri="{0D108BD9-81ED-4DB2-BD59-A6C34878D82A}">
                    <a16:rowId xmlns:a16="http://schemas.microsoft.com/office/drawing/2014/main" val="3461212408"/>
                  </a:ext>
                </a:extLst>
              </a:tr>
              <a:tr h="167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Minsk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Belarus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1982444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1.982444e+06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extLst>
                  <a:ext uri="{0D108BD9-81ED-4DB2-BD59-A6C34878D82A}">
                    <a16:rowId xmlns:a16="http://schemas.microsoft.com/office/drawing/2014/main" val="353080582"/>
                  </a:ext>
                </a:extLst>
              </a:tr>
              <a:tr h="167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Kharkiv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Ukraine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1451132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1.451132e+06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extLst>
                  <a:ext uri="{0D108BD9-81ED-4DB2-BD59-A6C34878D82A}">
                    <a16:rowId xmlns:a16="http://schemas.microsoft.com/office/drawing/2014/main" val="2739469332"/>
                  </a:ext>
                </a:extLst>
              </a:tr>
              <a:tr h="167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Rome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Italy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2844750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2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1.422375e+06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extLst>
                  <a:ext uri="{0D108BD9-81ED-4DB2-BD59-A6C34878D82A}">
                    <a16:rowId xmlns:a16="http://schemas.microsoft.com/office/drawing/2014/main" val="3446686179"/>
                  </a:ext>
                </a:extLst>
              </a:tr>
              <a:tr h="167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Tekirdağ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Turkey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1055412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1.055412e+06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extLst>
                  <a:ext uri="{0D108BD9-81ED-4DB2-BD59-A6C34878D82A}">
                    <a16:rowId xmlns:a16="http://schemas.microsoft.com/office/drawing/2014/main" val="1074731938"/>
                  </a:ext>
                </a:extLst>
              </a:tr>
              <a:tr h="167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Volgograd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Russia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1013533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1.013533e+06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extLst>
                  <a:ext uri="{0D108BD9-81ED-4DB2-BD59-A6C34878D82A}">
                    <a16:rowId xmlns:a16="http://schemas.microsoft.com/office/drawing/2014/main" val="343578923"/>
                  </a:ext>
                </a:extLst>
              </a:tr>
              <a:tr h="167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Voronezh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Russia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1054537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2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5.272685e+05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extLst>
                  <a:ext uri="{0D108BD9-81ED-4DB2-BD59-A6C34878D82A}">
                    <a16:rowId xmlns:a16="http://schemas.microsoft.com/office/drawing/2014/main" val="3206161844"/>
                  </a:ext>
                </a:extLst>
              </a:tr>
              <a:tr h="167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Odessa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Ukraine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1011494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2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5.057470e+05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extLst>
                  <a:ext uri="{0D108BD9-81ED-4DB2-BD59-A6C34878D82A}">
                    <a16:rowId xmlns:a16="http://schemas.microsoft.com/office/drawing/2014/main" val="1717704541"/>
                  </a:ext>
                </a:extLst>
              </a:tr>
              <a:tr h="167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Belgrade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Serbia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1397939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3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4.659797e+05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extLst>
                  <a:ext uri="{0D108BD9-81ED-4DB2-BD59-A6C34878D82A}">
                    <a16:rowId xmlns:a16="http://schemas.microsoft.com/office/drawing/2014/main" val="2713845024"/>
                  </a:ext>
                </a:extLst>
              </a:tr>
              <a:tr h="167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Samara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Russia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1170910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3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3.903033e+05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extLst>
                  <a:ext uri="{0D108BD9-81ED-4DB2-BD59-A6C34878D82A}">
                    <a16:rowId xmlns:a16="http://schemas.microsoft.com/office/drawing/2014/main" val="3224887052"/>
                  </a:ext>
                </a:extLst>
              </a:tr>
              <a:tr h="167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Istanbul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Turkey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15519267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50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3.103853e+05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extLst>
                  <a:ext uri="{0D108BD9-81ED-4DB2-BD59-A6C34878D82A}">
                    <a16:rowId xmlns:a16="http://schemas.microsoft.com/office/drawing/2014/main" val="1362156782"/>
                  </a:ext>
                </a:extLst>
              </a:tr>
              <a:tr h="167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Moscow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Russia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12615279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50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2.523056e+05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extLst>
                  <a:ext uri="{0D108BD9-81ED-4DB2-BD59-A6C34878D82A}">
                    <a16:rowId xmlns:a16="http://schemas.microsoft.com/office/drawing/2014/main" val="3922275896"/>
                  </a:ext>
                </a:extLst>
              </a:tr>
              <a:tr h="167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Kazan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Russia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1243500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5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2.487000e+05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extLst>
                  <a:ext uri="{0D108BD9-81ED-4DB2-BD59-A6C34878D82A}">
                    <a16:rowId xmlns:a16="http://schemas.microsoft.com/office/drawing/2014/main" val="2691486971"/>
                  </a:ext>
                </a:extLst>
              </a:tr>
              <a:tr h="167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London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United Kingdom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9126366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50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1.825273e+05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extLst>
                  <a:ext uri="{0D108BD9-81ED-4DB2-BD59-A6C34878D82A}">
                    <a16:rowId xmlns:a16="http://schemas.microsoft.com/office/drawing/2014/main" val="2935299135"/>
                  </a:ext>
                </a:extLst>
              </a:tr>
              <a:tr h="167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Milan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Italy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1390434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8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1.738042e+05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extLst>
                  <a:ext uri="{0D108BD9-81ED-4DB2-BD59-A6C34878D82A}">
                    <a16:rowId xmlns:a16="http://schemas.microsoft.com/office/drawing/2014/main" val="3177046621"/>
                  </a:ext>
                </a:extLst>
              </a:tr>
              <a:tr h="167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Berlin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Germany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3748148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22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1.703704e+05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extLst>
                  <a:ext uri="{0D108BD9-81ED-4DB2-BD59-A6C34878D82A}">
                    <a16:rowId xmlns:a16="http://schemas.microsoft.com/office/drawing/2014/main" val="2268117691"/>
                  </a:ext>
                </a:extLst>
              </a:tr>
              <a:tr h="167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Rostov-on-Don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Russia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1119875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7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1.599821e+05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extLst>
                  <a:ext uri="{0D108BD9-81ED-4DB2-BD59-A6C34878D82A}">
                    <a16:rowId xmlns:a16="http://schemas.microsoft.com/office/drawing/2014/main" val="2173657910"/>
                  </a:ext>
                </a:extLst>
              </a:tr>
              <a:tr h="167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Sofia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Bulgaria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1238438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8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1.548048e+05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extLst>
                  <a:ext uri="{0D108BD9-81ED-4DB2-BD59-A6C34878D82A}">
                    <a16:rowId xmlns:a16="http://schemas.microsoft.com/office/drawing/2014/main" val="798196483"/>
                  </a:ext>
                </a:extLst>
              </a:tr>
              <a:tr h="167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Hamburg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Germany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1930996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14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1.379283e+05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extLst>
                  <a:ext uri="{0D108BD9-81ED-4DB2-BD59-A6C34878D82A}">
                    <a16:rowId xmlns:a16="http://schemas.microsoft.com/office/drawing/2014/main" val="2262690460"/>
                  </a:ext>
                </a:extLst>
              </a:tr>
              <a:tr h="167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Cologne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Germany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1085664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8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1.357080e+05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extLst>
                  <a:ext uri="{0D108BD9-81ED-4DB2-BD59-A6C34878D82A}">
                    <a16:rowId xmlns:a16="http://schemas.microsoft.com/office/drawing/2014/main" val="684848411"/>
                  </a:ext>
                </a:extLst>
              </a:tr>
              <a:tr h="167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Munich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Germany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1471508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17</a:t>
                      </a:r>
                      <a:endParaRPr lang="en-GB" sz="9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8.655929e+04</a:t>
                      </a:r>
                      <a:endParaRPr lang="en-GB" sz="900" dirty="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00" marR="7900" marT="7900" marB="7900" anchor="ctr"/>
                </a:tc>
                <a:extLst>
                  <a:ext uri="{0D108BD9-81ED-4DB2-BD59-A6C34878D82A}">
                    <a16:rowId xmlns:a16="http://schemas.microsoft.com/office/drawing/2014/main" val="149264253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71968977-0EF5-4B49-9073-FE5B9950B396}"/>
              </a:ext>
            </a:extLst>
          </p:cNvPr>
          <p:cNvSpPr/>
          <p:nvPr/>
        </p:nvSpPr>
        <p:spPr>
          <a:xfrm>
            <a:off x="8470676" y="1819672"/>
            <a:ext cx="1668419" cy="44376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7EE2633-7403-41B0-AFBA-DFFDCEF10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605-73A9-4DD9-B621-A3574C1A9EE5}" type="datetime1">
              <a:rPr lang="en-US" smtClean="0"/>
              <a:t>6/2/2020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02356B2-BC54-4DA9-A301-533AE3121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Starbucks Exploration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9020B17-6D4B-4C87-A64F-0D4370DB2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0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EEB39-1E9C-49EB-AF3D-EA4D58276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Starbucks in Europe</a:t>
            </a:r>
          </a:p>
        </p:txBody>
      </p:sp>
      <p:pic>
        <p:nvPicPr>
          <p:cNvPr id="3" name="Picture 2" descr="Alt text">
            <a:extLst>
              <a:ext uri="{FF2B5EF4-FFF2-40B4-BE49-F238E27FC236}">
                <a16:creationId xmlns:a16="http://schemas.microsoft.com/office/drawing/2014/main" id="{F93D06DB-5F97-43C0-8C7E-2E4F514986D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820" y="332656"/>
            <a:ext cx="1915086" cy="50954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68E6D2-3375-4423-BA04-DDFD75A4D4A0}"/>
              </a:ext>
            </a:extLst>
          </p:cNvPr>
          <p:cNvSpPr txBox="1"/>
          <p:nvPr/>
        </p:nvSpPr>
        <p:spPr>
          <a:xfrm>
            <a:off x="1217976" y="2008980"/>
            <a:ext cx="8261174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GB" sz="2400" dirty="0"/>
              <a:t>Cyrillic alphabet would make our search difficult, so we will focus on Western Europe.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GB" sz="2400"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GB" sz="2400" dirty="0"/>
              <a:t>Italy and Germany are good candidates. 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GB" sz="2400"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GB" sz="2400" b="1" dirty="0">
                <a:solidFill>
                  <a:srgbClr val="007042"/>
                </a:solidFill>
              </a:rPr>
              <a:t>We choose Rome </a:t>
            </a:r>
            <a:r>
              <a:rPr lang="en-GB" sz="2400" dirty="0"/>
              <a:t>which has only one store (which is in fact not part of the Starbucks franchise, but categorized by Foursquare as such).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5A17F-6C0D-4807-9979-3C29559CD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64FE-C78C-4AA8-BB42-1787CB920402}" type="datetime1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D4155-D565-40DA-A8C7-A01986D75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Starbucks Exploration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EA738E-7482-42A9-843B-7B86C789D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8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EEB39-1E9C-49EB-AF3D-EA4D58276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 Starbucks</a:t>
            </a:r>
          </a:p>
        </p:txBody>
      </p:sp>
      <p:pic>
        <p:nvPicPr>
          <p:cNvPr id="3" name="Picture 2" descr="Alt text">
            <a:extLst>
              <a:ext uri="{FF2B5EF4-FFF2-40B4-BE49-F238E27FC236}">
                <a16:creationId xmlns:a16="http://schemas.microsoft.com/office/drawing/2014/main" id="{F93D06DB-5F97-43C0-8C7E-2E4F514986D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820" y="332656"/>
            <a:ext cx="1915086" cy="50954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E085C15-1088-446D-9F05-39812F8E0CCC}"/>
              </a:ext>
            </a:extLst>
          </p:cNvPr>
          <p:cNvGraphicFramePr>
            <a:graphicFrameLocks noGrp="1"/>
          </p:cNvGraphicFramePr>
          <p:nvPr/>
        </p:nvGraphicFramePr>
        <p:xfrm>
          <a:off x="3366453" y="3150774"/>
          <a:ext cx="5455920" cy="1557656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916430">
                  <a:extLst>
                    <a:ext uri="{9D8B030D-6E8A-4147-A177-3AD203B41FA5}">
                      <a16:colId xmlns:a16="http://schemas.microsoft.com/office/drawing/2014/main" val="1312242143"/>
                    </a:ext>
                  </a:extLst>
                </a:gridCol>
                <a:gridCol w="1442720">
                  <a:extLst>
                    <a:ext uri="{9D8B030D-6E8A-4147-A177-3AD203B41FA5}">
                      <a16:colId xmlns:a16="http://schemas.microsoft.com/office/drawing/2014/main" val="777070899"/>
                    </a:ext>
                  </a:extLst>
                </a:gridCol>
                <a:gridCol w="1442720">
                  <a:extLst>
                    <a:ext uri="{9D8B030D-6E8A-4147-A177-3AD203B41FA5}">
                      <a16:colId xmlns:a16="http://schemas.microsoft.com/office/drawing/2014/main" val="1456367672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822095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Name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Address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Rating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Likes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8798316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Starbucks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52 Berkeley St.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7.3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186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390859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Starbucks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10 Kingsway, Unit B2; St Catherines House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7.3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70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099446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Starbucks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27 Berkeley St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7.1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96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6966299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Starbucks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34 Great Marlborough St, (Carnaby Street)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7.0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108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06045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Starbucks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6A Vigo Street, London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7.0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380</a:t>
                      </a:r>
                      <a:endParaRPr lang="en-GB" sz="1100" dirty="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4334851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2BF43925-F028-4721-AD8C-0B7D2F72BE49}"/>
              </a:ext>
            </a:extLst>
          </p:cNvPr>
          <p:cNvSpPr/>
          <p:nvPr/>
        </p:nvSpPr>
        <p:spPr>
          <a:xfrm>
            <a:off x="3366454" y="3356992"/>
            <a:ext cx="5455919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A1D5B1-0396-44D6-ACB7-A89F34AD1156}"/>
              </a:ext>
            </a:extLst>
          </p:cNvPr>
          <p:cNvSpPr txBox="1"/>
          <p:nvPr/>
        </p:nvSpPr>
        <p:spPr>
          <a:xfrm>
            <a:off x="1217976" y="2008980"/>
            <a:ext cx="991699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b="1" dirty="0">
                <a:solidFill>
                  <a:srgbClr val="007042"/>
                </a:solidFill>
              </a:rPr>
              <a:t>London</a:t>
            </a:r>
            <a:r>
              <a:rPr lang="en-GB" sz="2400" dirty="0"/>
              <a:t> is the city with the highest proportion of Starbucks per inhabitant. The most popular store according to Foursquare is 52 Berkeley St.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FC6642-4581-41FC-B804-3237B96BEF74}"/>
              </a:ext>
            </a:extLst>
          </p:cNvPr>
          <p:cNvSpPr txBox="1"/>
          <p:nvPr/>
        </p:nvSpPr>
        <p:spPr>
          <a:xfrm>
            <a:off x="1217976" y="5373216"/>
            <a:ext cx="991699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rgbClr val="007042"/>
                </a:solidFill>
              </a:rPr>
              <a:t> We will try to find an area in Rome similar to the one around this store.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DD00714-789B-42BA-92F7-EB5770428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2201-30CB-40F1-8311-53D9BE7E6FDD}" type="datetime1">
              <a:rPr lang="en-US" smtClean="0"/>
              <a:t>6/2/2020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BCE4C5D-4E60-4121-87AA-D134AD3D3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Starbucks Exploration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36EAB8A-CBC9-45C7-96D4-BC1742EE5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2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EEB39-1E9C-49EB-AF3D-EA4D58276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Neighbourhoods to explore in </a:t>
            </a:r>
            <a:r>
              <a:rPr lang="en-GB" dirty="0" err="1"/>
              <a:t>rome</a:t>
            </a:r>
            <a:endParaRPr lang="en-GB" dirty="0"/>
          </a:p>
        </p:txBody>
      </p:sp>
      <p:pic>
        <p:nvPicPr>
          <p:cNvPr id="3" name="Picture 2" descr="Alt text">
            <a:extLst>
              <a:ext uri="{FF2B5EF4-FFF2-40B4-BE49-F238E27FC236}">
                <a16:creationId xmlns:a16="http://schemas.microsoft.com/office/drawing/2014/main" id="{F93D06DB-5F97-43C0-8C7E-2E4F514986D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820" y="332656"/>
            <a:ext cx="1915086" cy="509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EA0194-ADBE-4488-8B13-3AB53A2D91D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58108" y="2204864"/>
            <a:ext cx="5472608" cy="348498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B290B-54A0-4CA3-991A-A10C89753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B3B65-CEB2-4792-AE9A-6D2A39E9E718}" type="datetime1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5E530-9AE6-40F5-8917-C0B6F8C99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Starbucks Exploration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1FA308F-7416-4F0E-A4F2-EBE7BC6BF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9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EEB39-1E9C-49EB-AF3D-EA4D58276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 to characterize neighbourhoods</a:t>
            </a:r>
          </a:p>
        </p:txBody>
      </p:sp>
      <p:pic>
        <p:nvPicPr>
          <p:cNvPr id="3" name="Picture 2" descr="Alt text">
            <a:extLst>
              <a:ext uri="{FF2B5EF4-FFF2-40B4-BE49-F238E27FC236}">
                <a16:creationId xmlns:a16="http://schemas.microsoft.com/office/drawing/2014/main" id="{F93D06DB-5F97-43C0-8C7E-2E4F514986D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820" y="332656"/>
            <a:ext cx="1915086" cy="50954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12BAF39-37D3-4FE9-8166-01431436C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288037"/>
              </p:ext>
            </p:extLst>
          </p:nvPr>
        </p:nvGraphicFramePr>
        <p:xfrm>
          <a:off x="2709675" y="2567047"/>
          <a:ext cx="4943475" cy="1316292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702313">
                  <a:extLst>
                    <a:ext uri="{9D8B030D-6E8A-4147-A177-3AD203B41FA5}">
                      <a16:colId xmlns:a16="http://schemas.microsoft.com/office/drawing/2014/main" val="464129946"/>
                    </a:ext>
                  </a:extLst>
                </a:gridCol>
                <a:gridCol w="1177884">
                  <a:extLst>
                    <a:ext uri="{9D8B030D-6E8A-4147-A177-3AD203B41FA5}">
                      <a16:colId xmlns:a16="http://schemas.microsoft.com/office/drawing/2014/main" val="1130530983"/>
                    </a:ext>
                  </a:extLst>
                </a:gridCol>
                <a:gridCol w="717255">
                  <a:extLst>
                    <a:ext uri="{9D8B030D-6E8A-4147-A177-3AD203B41FA5}">
                      <a16:colId xmlns:a16="http://schemas.microsoft.com/office/drawing/2014/main" val="4079331189"/>
                    </a:ext>
                  </a:extLst>
                </a:gridCol>
                <a:gridCol w="901767">
                  <a:extLst>
                    <a:ext uri="{9D8B030D-6E8A-4147-A177-3AD203B41FA5}">
                      <a16:colId xmlns:a16="http://schemas.microsoft.com/office/drawing/2014/main" val="1291049730"/>
                    </a:ext>
                  </a:extLst>
                </a:gridCol>
                <a:gridCol w="1444256">
                  <a:extLst>
                    <a:ext uri="{9D8B030D-6E8A-4147-A177-3AD203B41FA5}">
                      <a16:colId xmlns:a16="http://schemas.microsoft.com/office/drawing/2014/main" val="25110638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Neigh.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Venue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Venue Latitude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Venue Longitude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Venue Category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48470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London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The Ritz London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51.507078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-0.141627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Hotel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26828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London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Novikov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51.507767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-0.142850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Asian Restaurant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4165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London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Brown's Hotel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51.509127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-0.142077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Hotel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52452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London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Burger &amp; Lobster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51.507118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-0.145477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Seafood Restaurant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42275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London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Prada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51.508998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-0.140959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Boutique</a:t>
                      </a:r>
                      <a:endParaRPr lang="en-GB" sz="1100" dirty="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63158603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E8EC92D-DF3A-4957-8581-1A33F0E9B3E8}"/>
              </a:ext>
            </a:extLst>
          </p:cNvPr>
          <p:cNvSpPr txBox="1"/>
          <p:nvPr/>
        </p:nvSpPr>
        <p:spPr>
          <a:xfrm>
            <a:off x="1217976" y="1929255"/>
            <a:ext cx="9844988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GB" sz="2400" dirty="0"/>
              <a:t>We search venues in each neighbourhood and list them: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GB" sz="2400"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GB" sz="2400"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GB" sz="2400"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GB" sz="2400" dirty="0"/>
          </a:p>
          <a:p>
            <a:pPr>
              <a:lnSpc>
                <a:spcPct val="90000"/>
              </a:lnSpc>
            </a:pPr>
            <a:endParaRPr lang="en-GB" sz="2400" dirty="0"/>
          </a:p>
          <a:p>
            <a:pPr>
              <a:lnSpc>
                <a:spcPct val="90000"/>
              </a:lnSpc>
            </a:pPr>
            <a:endParaRPr lang="en-GB" sz="2400"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GB" sz="2400" dirty="0"/>
              <a:t>We group these results by venue category and calculate their frequency for each neighbourhood: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234091-FAFA-4CE2-BB6A-577194C7509C}"/>
              </a:ext>
            </a:extLst>
          </p:cNvPr>
          <p:cNvSpPr/>
          <p:nvPr/>
        </p:nvSpPr>
        <p:spPr>
          <a:xfrm>
            <a:off x="2638028" y="4976218"/>
            <a:ext cx="2160240" cy="1299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----London----</a:t>
            </a:r>
            <a:endParaRPr lang="en-GB" sz="1200" dirty="0">
              <a:latin typeface="Trebuchet MS" panose="020B0603020202020204" pitchFamily="34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venue  </a:t>
            </a:r>
            <a:r>
              <a:rPr lang="en-GB" sz="105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freq</a:t>
            </a:r>
            <a:endParaRPr lang="en-GB" sz="1200" dirty="0">
              <a:latin typeface="Trebuchet MS" panose="020B0603020202020204" pitchFamily="34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    Store  0.17</a:t>
            </a:r>
            <a:endParaRPr lang="en-GB" sz="1200" dirty="0">
              <a:latin typeface="Trebuchet MS" panose="020B0603020202020204" pitchFamily="34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      Art  0.09</a:t>
            </a:r>
            <a:endParaRPr lang="en-GB" sz="1200" dirty="0">
              <a:latin typeface="Trebuchet MS" panose="020B0603020202020204" pitchFamily="34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 Boutique  0.05</a:t>
            </a:r>
            <a:endParaRPr lang="en-GB" sz="1200" dirty="0">
              <a:latin typeface="Trebuchet MS" panose="020B0603020202020204" pitchFamily="34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     Hotel  0.05</a:t>
            </a:r>
            <a:endParaRPr lang="en-GB" sz="1200" dirty="0">
              <a:latin typeface="Trebuchet MS" panose="020B0603020202020204" pitchFamily="34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    Lounge  0.04</a:t>
            </a:r>
            <a:endParaRPr lang="en-GB" sz="1200" dirty="0">
              <a:latin typeface="Trebuchet MS" panose="020B0603020202020204" pitchFamily="34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08BFB9-CE55-4048-A623-61AF42A91601}"/>
              </a:ext>
            </a:extLst>
          </p:cNvPr>
          <p:cNvSpPr/>
          <p:nvPr/>
        </p:nvSpPr>
        <p:spPr>
          <a:xfrm>
            <a:off x="4798268" y="4976218"/>
            <a:ext cx="2160240" cy="1299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----R0----</a:t>
            </a:r>
            <a:endParaRPr lang="en-GB" sz="1200" dirty="0">
              <a:latin typeface="Trebuchet MS" panose="020B0603020202020204" pitchFamily="34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venue  </a:t>
            </a:r>
            <a:r>
              <a:rPr lang="en-GB" sz="105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freq</a:t>
            </a:r>
            <a:endParaRPr lang="en-GB" sz="1200" dirty="0">
              <a:latin typeface="Trebuchet MS" panose="020B0603020202020204" pitchFamily="34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       Hotel  0.09</a:t>
            </a:r>
            <a:endParaRPr lang="en-GB" sz="1200" dirty="0">
              <a:latin typeface="Trebuchet MS" panose="020B0603020202020204" pitchFamily="34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       Plaza  0.06</a:t>
            </a:r>
            <a:endParaRPr lang="en-GB" sz="1200" dirty="0">
              <a:latin typeface="Trebuchet MS" panose="020B0603020202020204" pitchFamily="34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      Winery  0.06</a:t>
            </a:r>
            <a:endParaRPr lang="en-GB" sz="1200" dirty="0">
              <a:latin typeface="Trebuchet MS" panose="020B0603020202020204" pitchFamily="34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  Pizza Place  0.06</a:t>
            </a:r>
            <a:endParaRPr lang="en-GB" sz="1200" dirty="0">
              <a:latin typeface="Trebuchet MS" panose="020B0603020202020204" pitchFamily="34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         Café  0.06</a:t>
            </a:r>
            <a:endParaRPr lang="en-GB" sz="1200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4E18C75C-0658-48C1-B0AC-0B0D7BFCE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B4249-E499-4EF7-86E6-374253EE7EFC}" type="datetime1">
              <a:rPr lang="en-US" smtClean="0"/>
              <a:t>6/2/2020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7AEBEE89-0C60-44EC-8DFB-B656AD942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Starbucks Exploration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06C56398-DEDA-4876-813A-2ACF8C9BB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9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tate history report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State history report presentation.potx" id="{CE65B12B-E5CF-4B7F-891B-BF19DA46421A}" vid="{73D5F891-C0F2-461A-8D6B-932929F672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State history report presentation</Template>
  <TotalTime>32</TotalTime>
  <Words>778</Words>
  <Application>Microsoft Office PowerPoint</Application>
  <PresentationFormat>Custom</PresentationFormat>
  <Paragraphs>340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Trebuchet MS</vt:lpstr>
      <vt:lpstr>Wingdings</vt:lpstr>
      <vt:lpstr>State history report presentation</vt:lpstr>
      <vt:lpstr>The Starbucks exploration</vt:lpstr>
      <vt:lpstr>Introduction</vt:lpstr>
      <vt:lpstr>Business Problem</vt:lpstr>
      <vt:lpstr>Approach</vt:lpstr>
      <vt:lpstr>Starbucks in Europe</vt:lpstr>
      <vt:lpstr>Starbucks in Europe</vt:lpstr>
      <vt:lpstr>Reference Starbucks</vt:lpstr>
      <vt:lpstr>Neighbourhoods to explore in rome</vt:lpstr>
      <vt:lpstr>Approach to characterize neighbourhoods</vt:lpstr>
      <vt:lpstr>Neighbourhood similarity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Starbucks exploration</dc:title>
  <dc:creator>Nicolas Morel</dc:creator>
  <cp:lastModifiedBy>Nicolas Morel</cp:lastModifiedBy>
  <cp:revision>21</cp:revision>
  <dcterms:created xsi:type="dcterms:W3CDTF">2020-06-02T17:01:09Z</dcterms:created>
  <dcterms:modified xsi:type="dcterms:W3CDTF">2020-06-02T17:33:55Z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