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98097a1a09a0e2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p:cViewPr>
        <p:scale>
          <a:sx n="25" d="100"/>
          <a:sy n="25" d="100"/>
        </p:scale>
        <p:origin x="802" y="-2443"/>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9" charset="0"/>
        <a:ea typeface="ＭＳ Ｐゴシック" pitchFamily="-106" charset="-128"/>
        <a:cs typeface="ＭＳ Ｐゴシック" pitchFamily="-106" charset="-128"/>
      </a:defRPr>
    </a:lvl1pPr>
    <a:lvl2pPr marL="425224"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2pPr>
    <a:lvl3pPr marL="85192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3pPr>
    <a:lvl4pPr marL="1278633"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4pPr>
    <a:lvl5pPr marL="170533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5pPr>
    <a:lvl6pPr marL="2133010" algn="l" defTabSz="426604" rtl="0" eaLnBrk="1" latinLnBrk="0" hangingPunct="1">
      <a:defRPr sz="900" kern="1200">
        <a:solidFill>
          <a:schemeClr val="tx1"/>
        </a:solidFill>
        <a:latin typeface="+mn-lt"/>
        <a:ea typeface="+mn-ea"/>
        <a:cs typeface="+mn-cs"/>
      </a:defRPr>
    </a:lvl6pPr>
    <a:lvl7pPr marL="2559614" algn="l" defTabSz="426604" rtl="0" eaLnBrk="1" latinLnBrk="0" hangingPunct="1">
      <a:defRPr sz="900" kern="1200">
        <a:solidFill>
          <a:schemeClr val="tx1"/>
        </a:solidFill>
        <a:latin typeface="+mn-lt"/>
        <a:ea typeface="+mn-ea"/>
        <a:cs typeface="+mn-cs"/>
      </a:defRPr>
    </a:lvl7pPr>
    <a:lvl8pPr marL="2986218" algn="l" defTabSz="426604" rtl="0" eaLnBrk="1" latinLnBrk="0" hangingPunct="1">
      <a:defRPr sz="900" kern="1200">
        <a:solidFill>
          <a:schemeClr val="tx1"/>
        </a:solidFill>
        <a:latin typeface="+mn-lt"/>
        <a:ea typeface="+mn-ea"/>
        <a:cs typeface="+mn-cs"/>
      </a:defRPr>
    </a:lvl8pPr>
    <a:lvl9pPr marL="3412818" algn="l" defTabSz="42660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p:cNvSpPr>
          <p:nvPr>
            <p:ph type="body" idx="1"/>
          </p:nvPr>
        </p:nvSpPr>
        <p:spPr>
          <a:noFill/>
          <a:ln w="9525"/>
        </p:spPr>
        <p:txBody>
          <a:bodyPr/>
          <a:lstStyle/>
          <a:p>
            <a:pPr eaLnBrk="1" hangingPunct="1"/>
            <a:endParaRPr lang="en-US">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1" y="11930066"/>
            <a:ext cx="32642967" cy="8232773"/>
          </a:xfrm>
        </p:spPr>
        <p:txBody>
          <a:bodyPr/>
          <a:lstStyle/>
          <a:p>
            <a:r>
              <a:rPr lang="en-US"/>
              <a:t>Click to edit Master title style</a:t>
            </a:r>
          </a:p>
        </p:txBody>
      </p:sp>
      <p:sp>
        <p:nvSpPr>
          <p:cNvPr id="3" name="Subtitle 2"/>
          <p:cNvSpPr>
            <a:spLocks noGrp="1"/>
          </p:cNvSpPr>
          <p:nvPr>
            <p:ph type="subTitle" idx="1"/>
          </p:nvPr>
        </p:nvSpPr>
        <p:spPr>
          <a:xfrm>
            <a:off x="5760443" y="21763042"/>
            <a:ext cx="26883914" cy="9813927"/>
          </a:xfrm>
        </p:spPr>
        <p:txBody>
          <a:bodyPr/>
          <a:lstStyle>
            <a:lvl1pPr marL="0" indent="0" algn="ctr">
              <a:buNone/>
              <a:defRPr/>
            </a:lvl1pPr>
            <a:lvl2pPr marL="426604" indent="0" algn="ctr">
              <a:buNone/>
              <a:defRPr/>
            </a:lvl2pPr>
            <a:lvl3pPr marL="853203" indent="0" algn="ctr">
              <a:buNone/>
              <a:defRPr/>
            </a:lvl3pPr>
            <a:lvl4pPr marL="1279807" indent="0" algn="ctr">
              <a:buNone/>
              <a:defRPr/>
            </a:lvl4pPr>
            <a:lvl5pPr marL="1706411" indent="0" algn="ctr">
              <a:buNone/>
              <a:defRPr/>
            </a:lvl5pPr>
            <a:lvl6pPr marL="2133010" indent="0" algn="ctr">
              <a:buNone/>
              <a:defRPr/>
            </a:lvl6pPr>
            <a:lvl7pPr marL="2559614" indent="0" algn="ctr">
              <a:buNone/>
              <a:defRPr/>
            </a:lvl7pPr>
            <a:lvl8pPr marL="2986218" indent="0" algn="ctr">
              <a:buNone/>
              <a:defRPr/>
            </a:lvl8pPr>
            <a:lvl9pPr marL="3412818"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4" y="2135190"/>
            <a:ext cx="8160743" cy="362696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530" y="2135190"/>
            <a:ext cx="24351654" cy="36269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78"/>
            <a:ext cx="32644357" cy="7626349"/>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3033716" y="16278226"/>
            <a:ext cx="32644357" cy="8401053"/>
          </a:xfrm>
        </p:spPr>
        <p:txBody>
          <a:bodyPr anchor="b"/>
          <a:lstStyle>
            <a:lvl1pPr marL="0" indent="0">
              <a:buNone/>
              <a:defRPr sz="2000"/>
            </a:lvl1pPr>
            <a:lvl2pPr marL="426604" indent="0">
              <a:buNone/>
              <a:defRPr sz="1400"/>
            </a:lvl2pPr>
            <a:lvl3pPr marL="853203" indent="0">
              <a:buNone/>
              <a:defRPr sz="1400"/>
            </a:lvl3pPr>
            <a:lvl4pPr marL="1279807" indent="0">
              <a:buNone/>
              <a:defRPr sz="1400"/>
            </a:lvl4pPr>
            <a:lvl5pPr marL="1706411" indent="0">
              <a:buNone/>
              <a:defRPr sz="1400"/>
            </a:lvl5pPr>
            <a:lvl6pPr marL="2133010" indent="0">
              <a:buNone/>
              <a:defRPr sz="1400"/>
            </a:lvl6pPr>
            <a:lvl7pPr marL="2559614" indent="0">
              <a:buNone/>
              <a:defRPr sz="1400"/>
            </a:lvl7pPr>
            <a:lvl8pPr marL="2986218" indent="0">
              <a:buNone/>
              <a:defRPr sz="1400"/>
            </a:lvl8pPr>
            <a:lvl9pPr marL="3412818"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531" y="11095043"/>
            <a:ext cx="16256196"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11095043"/>
            <a:ext cx="16256201"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8" y="1538286"/>
            <a:ext cx="34565433"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682" y="8596317"/>
            <a:ext cx="16968790"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2" y="12179300"/>
            <a:ext cx="16968790"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5" y="8596317"/>
            <a:ext cx="16975733"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5" y="12179300"/>
            <a:ext cx="16975733"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528769"/>
            <a:ext cx="12634914" cy="65071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5765" y="1528761"/>
            <a:ext cx="21469350" cy="32777114"/>
          </a:xfrm>
        </p:spPr>
        <p:txBody>
          <a:bodyPr/>
          <a:lstStyle>
            <a:lvl1pPr>
              <a:defRPr sz="29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8035924"/>
            <a:ext cx="12634914" cy="26269953"/>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4" y="26882727"/>
            <a:ext cx="23043157" cy="317499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334" y="3432181"/>
            <a:ext cx="23043157" cy="23042561"/>
          </a:xfrm>
        </p:spPr>
        <p:txBody>
          <a:bodyPr/>
          <a:lstStyle>
            <a:lvl1pPr marL="0" indent="0">
              <a:buNone/>
              <a:defRPr sz="2900"/>
            </a:lvl1pPr>
            <a:lvl2pPr marL="426604" indent="0">
              <a:buNone/>
              <a:defRPr sz="2400"/>
            </a:lvl2pPr>
            <a:lvl3pPr marL="853203" indent="0">
              <a:buNone/>
              <a:defRPr sz="2400"/>
            </a:lvl3pPr>
            <a:lvl4pPr marL="1279807" indent="0">
              <a:buNone/>
              <a:defRPr sz="2000"/>
            </a:lvl4pPr>
            <a:lvl5pPr marL="1706411" indent="0">
              <a:buNone/>
              <a:defRPr sz="2000"/>
            </a:lvl5pPr>
            <a:lvl6pPr marL="2133010" indent="0">
              <a:buNone/>
              <a:defRPr sz="2000"/>
            </a:lvl6pPr>
            <a:lvl7pPr marL="2559614" indent="0">
              <a:buNone/>
              <a:defRPr sz="2000"/>
            </a:lvl7pPr>
            <a:lvl8pPr marL="2986218" indent="0">
              <a:buNone/>
              <a:defRPr sz="2000"/>
            </a:lvl8pPr>
            <a:lvl9pPr marL="3412818" indent="0">
              <a:buNone/>
              <a:defRPr sz="2000"/>
            </a:lvl9pPr>
          </a:lstStyle>
          <a:p>
            <a:pPr lvl="0"/>
            <a:endParaRPr lang="en-US" noProof="0">
              <a:sym typeface="Times" pitchFamily="-109" charset="0"/>
            </a:endParaRPr>
          </a:p>
        </p:txBody>
      </p:sp>
      <p:sp>
        <p:nvSpPr>
          <p:cNvPr id="4" name="Text Placeholder 3"/>
          <p:cNvSpPr>
            <a:spLocks noGrp="1"/>
          </p:cNvSpPr>
          <p:nvPr>
            <p:ph type="body" sz="half" idx="2"/>
          </p:nvPr>
        </p:nvSpPr>
        <p:spPr>
          <a:xfrm>
            <a:off x="7527334" y="30057725"/>
            <a:ext cx="23043157" cy="4506914"/>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79" y="2135082"/>
            <a:ext cx="32647043" cy="8959638"/>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878879" y="11094720"/>
            <a:ext cx="32647043" cy="2731008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30824594" y="34989559"/>
            <a:ext cx="1400175" cy="1804670"/>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77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409" indent="-7409"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435488"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862092"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1288697"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715295"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909801" indent="-1900911" algn="l" rtl="0" eaLnBrk="0" fontAlgn="base" hangingPunct="0">
        <a:spcBef>
          <a:spcPts val="4293"/>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776" indent="-1582363" algn="l" rtl="0" eaLnBrk="0" fontAlgn="base" hangingPunct="0">
        <a:spcBef>
          <a:spcPts val="3733"/>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752" indent="-1266780" algn="l" rtl="0" eaLnBrk="0" fontAlgn="base" hangingPunct="0">
        <a:spcBef>
          <a:spcPts val="3173"/>
        </a:spcBef>
        <a:spcAft>
          <a:spcPct val="0"/>
        </a:spcAft>
        <a:buSzPct val="100000"/>
        <a:buFont typeface="Times" pitchFamily="-108" charset="0"/>
        <a:buChar char="•"/>
        <a:defRPr sz="13400">
          <a:solidFill>
            <a:schemeClr val="tx1"/>
          </a:solidFill>
          <a:latin typeface="+mn-lt"/>
          <a:ea typeface="+mn-ea"/>
          <a:cs typeface="+mn-cs"/>
          <a:sym typeface="Times" pitchFamily="-108" charset="0"/>
        </a:defRPr>
      </a:lvl3pPr>
      <a:lvl4pPr marL="8880793" indent="-1265298"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316" indent="-1266780"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1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6pPr>
      <a:lvl7pPr marL="122707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7pPr>
      <a:lvl8pPr marL="12697350"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8pPr>
      <a:lvl9pPr marL="13123954"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9pPr>
    </p:bodyStyle>
    <p:otherStyle>
      <a:defPPr>
        <a:defRPr lang="en-US"/>
      </a:defPPr>
      <a:lvl1pPr marL="0" algn="l" defTabSz="426604" rtl="0" eaLnBrk="1" latinLnBrk="0" hangingPunct="1">
        <a:defRPr sz="1400" kern="1200">
          <a:solidFill>
            <a:schemeClr val="tx1"/>
          </a:solidFill>
          <a:latin typeface="+mn-lt"/>
          <a:ea typeface="+mn-ea"/>
          <a:cs typeface="+mn-cs"/>
        </a:defRPr>
      </a:lvl1pPr>
      <a:lvl2pPr marL="426604" algn="l" defTabSz="426604" rtl="0" eaLnBrk="1" latinLnBrk="0" hangingPunct="1">
        <a:defRPr sz="1400" kern="1200">
          <a:solidFill>
            <a:schemeClr val="tx1"/>
          </a:solidFill>
          <a:latin typeface="+mn-lt"/>
          <a:ea typeface="+mn-ea"/>
          <a:cs typeface="+mn-cs"/>
        </a:defRPr>
      </a:lvl2pPr>
      <a:lvl3pPr marL="853203" algn="l" defTabSz="426604" rtl="0" eaLnBrk="1" latinLnBrk="0" hangingPunct="1">
        <a:defRPr sz="1400" kern="1200">
          <a:solidFill>
            <a:schemeClr val="tx1"/>
          </a:solidFill>
          <a:latin typeface="+mn-lt"/>
          <a:ea typeface="+mn-ea"/>
          <a:cs typeface="+mn-cs"/>
        </a:defRPr>
      </a:lvl3pPr>
      <a:lvl4pPr marL="1279807" algn="l" defTabSz="426604" rtl="0" eaLnBrk="1" latinLnBrk="0" hangingPunct="1">
        <a:defRPr sz="1400" kern="1200">
          <a:solidFill>
            <a:schemeClr val="tx1"/>
          </a:solidFill>
          <a:latin typeface="+mn-lt"/>
          <a:ea typeface="+mn-ea"/>
          <a:cs typeface="+mn-cs"/>
        </a:defRPr>
      </a:lvl4pPr>
      <a:lvl5pPr marL="1706411" algn="l" defTabSz="426604" rtl="0" eaLnBrk="1" latinLnBrk="0" hangingPunct="1">
        <a:defRPr sz="1400" kern="1200">
          <a:solidFill>
            <a:schemeClr val="tx1"/>
          </a:solidFill>
          <a:latin typeface="+mn-lt"/>
          <a:ea typeface="+mn-ea"/>
          <a:cs typeface="+mn-cs"/>
        </a:defRPr>
      </a:lvl5pPr>
      <a:lvl6pPr marL="2133010" algn="l" defTabSz="426604" rtl="0" eaLnBrk="1" latinLnBrk="0" hangingPunct="1">
        <a:defRPr sz="1400" kern="1200">
          <a:solidFill>
            <a:schemeClr val="tx1"/>
          </a:solidFill>
          <a:latin typeface="+mn-lt"/>
          <a:ea typeface="+mn-ea"/>
          <a:cs typeface="+mn-cs"/>
        </a:defRPr>
      </a:lvl6pPr>
      <a:lvl7pPr marL="2559614" algn="l" defTabSz="426604" rtl="0" eaLnBrk="1" latinLnBrk="0" hangingPunct="1">
        <a:defRPr sz="1400" kern="1200">
          <a:solidFill>
            <a:schemeClr val="tx1"/>
          </a:solidFill>
          <a:latin typeface="+mn-lt"/>
          <a:ea typeface="+mn-ea"/>
          <a:cs typeface="+mn-cs"/>
        </a:defRPr>
      </a:lvl7pPr>
      <a:lvl8pPr marL="2986218" algn="l" defTabSz="426604" rtl="0" eaLnBrk="1" latinLnBrk="0" hangingPunct="1">
        <a:defRPr sz="1400" kern="1200">
          <a:solidFill>
            <a:schemeClr val="tx1"/>
          </a:solidFill>
          <a:latin typeface="+mn-lt"/>
          <a:ea typeface="+mn-ea"/>
          <a:cs typeface="+mn-cs"/>
        </a:defRPr>
      </a:lvl8pPr>
      <a:lvl9pPr marL="3412818" algn="l" defTabSz="42660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hyperlink" Target="mailto:cchandler@who.edu" TargetMode="External"/><Relationship Id="rId21" Type="http://schemas.openxmlformats.org/officeDocument/2006/relationships/image" Target="../media/image18.png"/><Relationship Id="rId7" Type="http://schemas.openxmlformats.org/officeDocument/2006/relationships/image" Target="../media/image4.tiff"/><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p:cNvSpPr>
          <p:nvPr/>
        </p:nvSpPr>
        <p:spPr bwMode="auto">
          <a:xfrm>
            <a:off x="717867" y="3325797"/>
            <a:ext cx="5987733" cy="3379803"/>
          </a:xfrm>
          <a:prstGeom prst="rect">
            <a:avLst/>
          </a:prstGeom>
          <a:noFill/>
          <a:ln w="12700">
            <a:noFill/>
            <a:miter lim="800000"/>
            <a:headEnd/>
            <a:tailEnd/>
          </a:ln>
        </p:spPr>
        <p:txBody>
          <a:bodyPr lIns="0" tIns="0" rIns="37918" bIns="0">
            <a:prstTxWarp prst="textNoShape">
              <a:avLst/>
            </a:prstTxWarp>
          </a:bodyPr>
          <a:lstStyle/>
          <a:p>
            <a:pPr marL="35559" algn="ctr">
              <a:spcBef>
                <a:spcPts val="1353"/>
              </a:spcBef>
            </a:pPr>
            <a:r>
              <a:rPr lang="en-US" sz="4300" b="1" dirty="0">
                <a:solidFill>
                  <a:schemeClr val="accent2"/>
                </a:solidFill>
                <a:latin typeface="Verdana" pitchFamily="-108" charset="0"/>
                <a:ea typeface="Verdana" pitchFamily="-108" charset="0"/>
              </a:rPr>
              <a:t>The analysis of storm events</a:t>
            </a:r>
            <a:endParaRPr lang="en-US" sz="1700" dirty="0">
              <a:solidFill>
                <a:srgbClr val="333399"/>
              </a:solidFill>
              <a:latin typeface="Arial Black" pitchFamily="-108" charset="0"/>
              <a:ea typeface="Arial Black" pitchFamily="-108" charset="0"/>
              <a:cs typeface="Arial Black" pitchFamily="-108" charset="0"/>
              <a:sym typeface="Arial Black" pitchFamily="-108" charset="0"/>
            </a:endParaRPr>
          </a:p>
          <a:p>
            <a:pPr marL="35559">
              <a:spcBef>
                <a:spcPts val="1353"/>
              </a:spcBef>
            </a:pPr>
            <a:r>
              <a:rPr lang="en-US" sz="3400" dirty="0" err="1">
                <a:solidFill>
                  <a:srgbClr val="333399"/>
                </a:solidFill>
                <a:latin typeface="Arial Black" pitchFamily="-108" charset="0"/>
                <a:ea typeface="Arial Black" pitchFamily="-108" charset="0"/>
                <a:cs typeface="Arial Black" pitchFamily="-108" charset="0"/>
                <a:sym typeface="Arial Black" pitchFamily="-108" charset="0"/>
              </a:rPr>
              <a:t>Zhiyu</a:t>
            </a:r>
            <a:r>
              <a:rPr lang="en-US" sz="3400" dirty="0">
                <a:solidFill>
                  <a:srgbClr val="333399"/>
                </a:solidFill>
                <a:latin typeface="Arial Black" pitchFamily="-108" charset="0"/>
                <a:ea typeface="Arial Black" pitchFamily="-108" charset="0"/>
                <a:cs typeface="Arial Black" pitchFamily="-108" charset="0"/>
                <a:sym typeface="Arial Black" pitchFamily="-108" charset="0"/>
              </a:rPr>
              <a:t> Chai</a:t>
            </a:r>
            <a:r>
              <a:rPr lang="en-US" sz="3400" baseline="30000" dirty="0">
                <a:solidFill>
                  <a:srgbClr val="333399"/>
                </a:solidFill>
                <a:latin typeface="Arial Black" pitchFamily="-108" charset="0"/>
                <a:ea typeface="Arial Black" pitchFamily="-108" charset="0"/>
                <a:cs typeface="Arial Black" pitchFamily="-108" charset="0"/>
                <a:sym typeface="Arial Black" pitchFamily="-108" charset="0"/>
              </a:rPr>
              <a:t>1 (chziz@rpi.e</a:t>
            </a:r>
            <a:r>
              <a:rPr lang="en-US" sz="3400" baseline="30000" dirty="0">
                <a:solidFill>
                  <a:srgbClr val="333399"/>
                </a:solidFill>
                <a:latin typeface="Arial Black" pitchFamily="-108" charset="0"/>
                <a:ea typeface="Arial Black" pitchFamily="-108" charset="0"/>
                <a:cs typeface="Arial Black" pitchFamily="-108" charset="0"/>
                <a:sym typeface="Arial Black" pitchFamily="-108" charset="0"/>
                <a:hlinkClick r:id="rId3"/>
              </a:rPr>
              <a:t>du</a:t>
            </a:r>
            <a:r>
              <a:rPr lang="en-US" sz="34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3400" dirty="0">
                <a:solidFill>
                  <a:srgbClr val="333399"/>
                </a:solidFill>
                <a:latin typeface="Arial Black" pitchFamily="-108" charset="0"/>
                <a:ea typeface="Arial Black" pitchFamily="-108" charset="0"/>
                <a:cs typeface="Arial Black" pitchFamily="-108" charset="0"/>
                <a:sym typeface="Arial Black" pitchFamily="-108" charset="0"/>
              </a:rPr>
              <a:t>, </a:t>
            </a:r>
          </a:p>
          <a:p>
            <a:pPr marL="35559">
              <a:spcBef>
                <a:spcPts val="1353"/>
              </a:spcBef>
            </a:pPr>
            <a:r>
              <a:rPr lang="en-US" dirty="0">
                <a:solidFill>
                  <a:srgbClr val="333399"/>
                </a:solidFill>
                <a:latin typeface="Arial Black" pitchFamily="-108" charset="0"/>
                <a:ea typeface="Arial Black" pitchFamily="-108" charset="0"/>
                <a:cs typeface="Arial Black" pitchFamily="-108" charset="0"/>
                <a:sym typeface="Arial Black" pitchFamily="-108" charset="0"/>
              </a:rPr>
              <a:t>(</a:t>
            </a:r>
            <a:r>
              <a:rPr lang="en-US" baseline="30000" dirty="0">
                <a:solidFill>
                  <a:srgbClr val="333399"/>
                </a:solidFill>
                <a:latin typeface="Arial Black" pitchFamily="-108" charset="0"/>
                <a:ea typeface="Arial Black" pitchFamily="-108" charset="0"/>
                <a:cs typeface="Arial Black" pitchFamily="-108" charset="0"/>
                <a:sym typeface="Arial Black" pitchFamily="-108" charset="0"/>
              </a:rPr>
              <a:t>1</a:t>
            </a:r>
            <a:r>
              <a:rPr lang="en-US" dirty="0">
                <a:solidFill>
                  <a:srgbClr val="333399"/>
                </a:solidFill>
                <a:latin typeface="Arial Black" pitchFamily="-108" charset="0"/>
                <a:ea typeface="Arial Black" pitchFamily="-108" charset="0"/>
                <a:cs typeface="Arial Black" pitchFamily="-108" charset="0"/>
                <a:sym typeface="Arial Black" pitchFamily="-108" charset="0"/>
              </a:rPr>
              <a:t>Rensselaer Polytechnic Institute 110 8</a:t>
            </a:r>
            <a:r>
              <a:rPr lang="en-US" baseline="30000" dirty="0">
                <a:solidFill>
                  <a:srgbClr val="333399"/>
                </a:solidFill>
                <a:latin typeface="Arial Black" pitchFamily="-108" charset="0"/>
                <a:ea typeface="Arial Black" pitchFamily="-108" charset="0"/>
                <a:cs typeface="Arial Black" pitchFamily="-108" charset="0"/>
                <a:sym typeface="Arial Black" pitchFamily="-108" charset="0"/>
              </a:rPr>
              <a:t>th</a:t>
            </a:r>
            <a:r>
              <a:rPr lang="en-US" dirty="0">
                <a:solidFill>
                  <a:srgbClr val="333399"/>
                </a:solidFill>
                <a:latin typeface="Arial Black" pitchFamily="-108" charset="0"/>
                <a:ea typeface="Arial Black" pitchFamily="-108" charset="0"/>
                <a:cs typeface="Arial Black" pitchFamily="-108" charset="0"/>
                <a:sym typeface="Arial Black" pitchFamily="-108" charset="0"/>
              </a:rPr>
              <a:t> St., Troy, NY, 12180 United States)</a:t>
            </a:r>
          </a:p>
        </p:txBody>
      </p:sp>
      <p:sp>
        <p:nvSpPr>
          <p:cNvPr id="15364" name="Rectangle 4"/>
          <p:cNvSpPr>
            <a:spLocks/>
          </p:cNvSpPr>
          <p:nvPr/>
        </p:nvSpPr>
        <p:spPr bwMode="auto">
          <a:xfrm>
            <a:off x="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5" name="Rectangle 5"/>
          <p:cNvSpPr>
            <a:spLocks/>
          </p:cNvSpPr>
          <p:nvPr/>
        </p:nvSpPr>
        <p:spPr bwMode="auto">
          <a:xfrm>
            <a:off x="3800475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6" name="Rectangle 6"/>
          <p:cNvSpPr>
            <a:spLocks/>
          </p:cNvSpPr>
          <p:nvPr/>
        </p:nvSpPr>
        <p:spPr bwMode="auto">
          <a:xfrm>
            <a:off x="0" y="0"/>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7" name="Rectangle 7"/>
          <p:cNvSpPr>
            <a:spLocks/>
          </p:cNvSpPr>
          <p:nvPr/>
        </p:nvSpPr>
        <p:spPr bwMode="auto">
          <a:xfrm>
            <a:off x="0" y="38176624"/>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pic>
        <p:nvPicPr>
          <p:cNvPr id="15374" name="Picture 48" descr="twlogo.png"/>
          <p:cNvPicPr>
            <a:picLocks noChangeAspect="1"/>
          </p:cNvPicPr>
          <p:nvPr/>
        </p:nvPicPr>
        <p:blipFill>
          <a:blip r:embed="rId4"/>
          <a:srcRect/>
          <a:stretch>
            <a:fillRect/>
          </a:stretch>
        </p:blipFill>
        <p:spPr bwMode="auto">
          <a:xfrm>
            <a:off x="1173479" y="711200"/>
            <a:ext cx="4217671" cy="2114444"/>
          </a:xfrm>
          <a:prstGeom prst="rect">
            <a:avLst/>
          </a:prstGeom>
          <a:noFill/>
          <a:ln w="9525">
            <a:noFill/>
            <a:miter lim="800000"/>
            <a:headEnd/>
            <a:tailEnd/>
          </a:ln>
        </p:spPr>
      </p:pic>
      <p:sp>
        <p:nvSpPr>
          <p:cNvPr id="15381" name="Rectangle 98"/>
          <p:cNvSpPr>
            <a:spLocks/>
          </p:cNvSpPr>
          <p:nvPr/>
        </p:nvSpPr>
        <p:spPr bwMode="auto">
          <a:xfrm>
            <a:off x="640080" y="34001571"/>
            <a:ext cx="12868275" cy="2173321"/>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Poster: MT15A-08</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RPI </a:t>
            </a:r>
            <a:r>
              <a:rPr lang="en-US" dirty="0">
                <a:solidFill>
                  <a:schemeClr val="tx1"/>
                </a:solidFill>
                <a:latin typeface="Verdana" pitchFamily="-108" charset="0"/>
                <a:ea typeface="Verdana" pitchFamily="-108" charset="0"/>
                <a:cs typeface="Verdana" pitchFamily="-108" charset="0"/>
                <a:sym typeface="Verdana" pitchFamily="-108" charset="0"/>
              </a:rPr>
              <a:t>– Rensselaer Polytechnic Institute</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TWC </a:t>
            </a:r>
            <a:r>
              <a:rPr lang="en-US" dirty="0">
                <a:solidFill>
                  <a:schemeClr val="tx1"/>
                </a:solidFill>
                <a:latin typeface="Verdana" pitchFamily="-108" charset="0"/>
                <a:ea typeface="Verdana" pitchFamily="-108" charset="0"/>
                <a:cs typeface="Verdana" pitchFamily="-108" charset="0"/>
                <a:sym typeface="Verdana" pitchFamily="-108" charset="0"/>
              </a:rPr>
              <a:t>– Tetherless World Constellation at Rensselaer Polytechnic Institute</a:t>
            </a:r>
          </a:p>
        </p:txBody>
      </p:sp>
      <p:sp>
        <p:nvSpPr>
          <p:cNvPr id="15382" name="Rectangle 98"/>
          <p:cNvSpPr>
            <a:spLocks/>
          </p:cNvSpPr>
          <p:nvPr/>
        </p:nvSpPr>
        <p:spPr bwMode="auto">
          <a:xfrm>
            <a:off x="640080" y="36327503"/>
            <a:ext cx="12868275" cy="1600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Acknowledgments: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dirty="0">
                <a:solidFill>
                  <a:schemeClr val="tx1"/>
                </a:solidFill>
                <a:latin typeface="Verdana" pitchFamily="-108" charset="0"/>
                <a:ea typeface="Verdana" pitchFamily="-108" charset="0"/>
                <a:cs typeface="Verdana" pitchFamily="-108" charset="0"/>
                <a:sym typeface="Verdana" pitchFamily="-108" charset="0"/>
              </a:rPr>
              <a:t>Person1 and Person2 from the Tetherless World Constellation at RPI</a:t>
            </a:r>
          </a:p>
        </p:txBody>
      </p:sp>
      <p:pic>
        <p:nvPicPr>
          <p:cNvPr id="18" name="Picture 17" descr="RPI_red_header.png"/>
          <p:cNvPicPr>
            <a:picLocks noChangeAspect="1"/>
          </p:cNvPicPr>
          <p:nvPr/>
        </p:nvPicPr>
        <p:blipFill>
          <a:blip r:embed="rId5"/>
          <a:stretch>
            <a:fillRect/>
          </a:stretch>
        </p:blipFill>
        <p:spPr>
          <a:xfrm>
            <a:off x="7467600" y="1219200"/>
            <a:ext cx="5283200" cy="990600"/>
          </a:xfrm>
          <a:prstGeom prst="rect">
            <a:avLst/>
          </a:prstGeom>
        </p:spPr>
      </p:pic>
      <p:pic>
        <p:nvPicPr>
          <p:cNvPr id="3" name="Picture 2">
            <a:extLst>
              <a:ext uri="{FF2B5EF4-FFF2-40B4-BE49-F238E27FC236}">
                <a16:creationId xmlns:a16="http://schemas.microsoft.com/office/drawing/2014/main" id="{A913F1AA-F296-944C-B30D-FBF71334A755}"/>
              </a:ext>
            </a:extLst>
          </p:cNvPr>
          <p:cNvPicPr>
            <a:picLocks noChangeAspect="1"/>
          </p:cNvPicPr>
          <p:nvPr/>
        </p:nvPicPr>
        <p:blipFill>
          <a:blip r:embed="rId6"/>
          <a:stretch>
            <a:fillRect/>
          </a:stretch>
        </p:blipFill>
        <p:spPr>
          <a:xfrm>
            <a:off x="18584952" y="1219200"/>
            <a:ext cx="3060700" cy="990600"/>
          </a:xfrm>
          <a:prstGeom prst="rect">
            <a:avLst/>
          </a:prstGeom>
        </p:spPr>
      </p:pic>
      <p:pic>
        <p:nvPicPr>
          <p:cNvPr id="4" name="Picture 3">
            <a:extLst>
              <a:ext uri="{FF2B5EF4-FFF2-40B4-BE49-F238E27FC236}">
                <a16:creationId xmlns:a16="http://schemas.microsoft.com/office/drawing/2014/main" id="{4FFEB779-2148-474E-9EC3-CD866B53B924}"/>
              </a:ext>
            </a:extLst>
          </p:cNvPr>
          <p:cNvPicPr>
            <a:picLocks noChangeAspect="1"/>
          </p:cNvPicPr>
          <p:nvPr/>
        </p:nvPicPr>
        <p:blipFill>
          <a:blip r:embed="rId7"/>
          <a:stretch>
            <a:fillRect/>
          </a:stretch>
        </p:blipFill>
        <p:spPr>
          <a:xfrm>
            <a:off x="13771288" y="1277408"/>
            <a:ext cx="3597233" cy="1021941"/>
          </a:xfrm>
          <a:prstGeom prst="rect">
            <a:avLst/>
          </a:prstGeom>
        </p:spPr>
      </p:pic>
      <p:pic>
        <p:nvPicPr>
          <p:cNvPr id="6" name="Picture 5" descr="A close up of a logo&#10;&#10;Description automatically generated">
            <a:extLst>
              <a:ext uri="{FF2B5EF4-FFF2-40B4-BE49-F238E27FC236}">
                <a16:creationId xmlns:a16="http://schemas.microsoft.com/office/drawing/2014/main" id="{C5B7EE24-3829-A54C-AC66-6F6E59821FCB}"/>
              </a:ext>
            </a:extLst>
          </p:cNvPr>
          <p:cNvPicPr>
            <a:picLocks noChangeAspect="1"/>
          </p:cNvPicPr>
          <p:nvPr/>
        </p:nvPicPr>
        <p:blipFill>
          <a:blip r:embed="rId8"/>
          <a:stretch>
            <a:fillRect/>
          </a:stretch>
        </p:blipFill>
        <p:spPr>
          <a:xfrm>
            <a:off x="21957893" y="711200"/>
            <a:ext cx="4366583" cy="2193261"/>
          </a:xfrm>
          <a:prstGeom prst="rect">
            <a:avLst/>
          </a:prstGeom>
        </p:spPr>
      </p:pic>
      <p:sp>
        <p:nvSpPr>
          <p:cNvPr id="2" name="TextBox 1">
            <a:extLst>
              <a:ext uri="{FF2B5EF4-FFF2-40B4-BE49-F238E27FC236}">
                <a16:creationId xmlns:a16="http://schemas.microsoft.com/office/drawing/2014/main" id="{2250AF07-9574-4337-B7CB-85DBA3461BB0}"/>
              </a:ext>
            </a:extLst>
          </p:cNvPr>
          <p:cNvSpPr txBox="1"/>
          <p:nvPr/>
        </p:nvSpPr>
        <p:spPr>
          <a:xfrm>
            <a:off x="717867" y="6858211"/>
            <a:ext cx="7818121" cy="4524315"/>
          </a:xfrm>
          <a:prstGeom prst="rect">
            <a:avLst/>
          </a:prstGeom>
          <a:noFill/>
        </p:spPr>
        <p:txBody>
          <a:bodyPr wrap="square" rtlCol="0">
            <a:spAutoFit/>
          </a:bodyPr>
          <a:lstStyle/>
          <a:p>
            <a:pPr algn="just"/>
            <a:r>
              <a:rPr lang="en-US" sz="3600" dirty="0"/>
              <a:t>Every year, storms comes to this planet and bring economic losses and danger to people’s life. With the dataset of past years, we can cluster the storm into several group and set rescue team at the cluster center. Also, we can classify the type of victims, so the rescue team can take special equipment when they depart.</a:t>
            </a:r>
          </a:p>
        </p:txBody>
      </p:sp>
      <p:sp>
        <p:nvSpPr>
          <p:cNvPr id="15" name="Rectangle 14">
            <a:extLst>
              <a:ext uri="{FF2B5EF4-FFF2-40B4-BE49-F238E27FC236}">
                <a16:creationId xmlns:a16="http://schemas.microsoft.com/office/drawing/2014/main" id="{1892116E-142A-4953-80E7-1D1D36E607C8}"/>
              </a:ext>
            </a:extLst>
          </p:cNvPr>
          <p:cNvSpPr/>
          <p:nvPr/>
        </p:nvSpPr>
        <p:spPr>
          <a:xfrm>
            <a:off x="717867" y="13120035"/>
            <a:ext cx="8534400" cy="5990358"/>
          </a:xfrm>
          <a:prstGeom prst="rect">
            <a:avLst/>
          </a:prstGeom>
        </p:spPr>
        <p:txBody>
          <a:bodyPr wrap="square">
            <a:spAutoFit/>
          </a:bodyPr>
          <a:lstStyle/>
          <a:p>
            <a:pPr marL="0" marR="0" algn="just">
              <a:lnSpc>
                <a:spcPct val="107000"/>
              </a:lnSpc>
              <a:spcBef>
                <a:spcPts val="0"/>
              </a:spcBef>
              <a:spcAft>
                <a:spcPts val="800"/>
              </a:spcAft>
            </a:pPr>
            <a:r>
              <a:rPr lang="en-US" sz="3600" dirty="0">
                <a:solidFill>
                  <a:srgbClr val="444444"/>
                </a:solidFill>
                <a:latin typeface="Arial" panose="020B0604020202020204" pitchFamily="34" charset="0"/>
                <a:ea typeface="DengXian" panose="02010600030101010101" pitchFamily="2" charset="-122"/>
                <a:cs typeface="Times New Roman" panose="02020603050405020304" pitchFamily="18" charset="0"/>
              </a:rPr>
              <a:t>The storm dataset is collected from NCDC (National Climate Date Center). The data covers from 1950 through to the present and is updated monthly. NCDC Storm Event database allows users to find various types of storms, including year, month, range, latitude,  longitude and victim detail. Based on its reliability and diversity, these dataset will be the source of the project</a:t>
            </a:r>
            <a:endParaRPr lang="en-US" sz="36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7" name="Picture 16" descr="A picture containing food&#10;&#10;Description automatically generated">
            <a:extLst>
              <a:ext uri="{FF2B5EF4-FFF2-40B4-BE49-F238E27FC236}">
                <a16:creationId xmlns:a16="http://schemas.microsoft.com/office/drawing/2014/main" id="{EB30E569-EBCF-4820-AC0E-7336E2E8BF5E}"/>
              </a:ext>
            </a:extLst>
          </p:cNvPr>
          <p:cNvPicPr>
            <a:picLocks noChangeAspect="1"/>
          </p:cNvPicPr>
          <p:nvPr/>
        </p:nvPicPr>
        <p:blipFill>
          <a:blip r:embed="rId9"/>
          <a:stretch>
            <a:fillRect/>
          </a:stretch>
        </p:blipFill>
        <p:spPr>
          <a:xfrm>
            <a:off x="2126565" y="11631447"/>
            <a:ext cx="5000723" cy="1488588"/>
          </a:xfrm>
          <a:prstGeom prst="rect">
            <a:avLst/>
          </a:prstGeom>
        </p:spPr>
      </p:pic>
      <p:cxnSp>
        <p:nvCxnSpPr>
          <p:cNvPr id="10" name="Straight Connector 9">
            <a:extLst>
              <a:ext uri="{FF2B5EF4-FFF2-40B4-BE49-F238E27FC236}">
                <a16:creationId xmlns:a16="http://schemas.microsoft.com/office/drawing/2014/main" id="{DA9B9456-BFD8-45A5-BFA7-8AB903E10200}"/>
              </a:ext>
            </a:extLst>
          </p:cNvPr>
          <p:cNvCxnSpPr>
            <a:cxnSpLocks/>
          </p:cNvCxnSpPr>
          <p:nvPr/>
        </p:nvCxnSpPr>
        <p:spPr bwMode="auto">
          <a:xfrm>
            <a:off x="9525000" y="2590800"/>
            <a:ext cx="0" cy="16611600"/>
          </a:xfrm>
          <a:prstGeom prst="line">
            <a:avLst/>
          </a:prstGeom>
          <a:solidFill>
            <a:srgbClr val="BBE0E3"/>
          </a:solidFill>
          <a:ln w="12700" cap="flat" cmpd="sng" algn="ctr">
            <a:solidFill>
              <a:srgbClr val="00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6AFA3100-C884-426F-BDB7-4A27097CBE35}"/>
              </a:ext>
            </a:extLst>
          </p:cNvPr>
          <p:cNvCxnSpPr>
            <a:cxnSpLocks/>
          </p:cNvCxnSpPr>
          <p:nvPr/>
        </p:nvCxnSpPr>
        <p:spPr bwMode="auto">
          <a:xfrm flipH="1">
            <a:off x="400050" y="19202400"/>
            <a:ext cx="9124950" cy="0"/>
          </a:xfrm>
          <a:prstGeom prst="line">
            <a:avLst/>
          </a:prstGeom>
          <a:solidFill>
            <a:srgbClr val="BBE0E3"/>
          </a:solidFill>
          <a:ln w="12700" cap="flat" cmpd="sng" algn="ctr">
            <a:solidFill>
              <a:srgbClr val="000000"/>
            </a:solidFill>
            <a:prstDash val="solid"/>
            <a:round/>
            <a:headEnd type="none" w="med" len="med"/>
            <a:tailEnd type="none" w="med" len="med"/>
          </a:ln>
          <a:effectLst/>
        </p:spPr>
      </p:cxnSp>
      <p:sp>
        <p:nvSpPr>
          <p:cNvPr id="16" name="TextBox 15">
            <a:extLst>
              <a:ext uri="{FF2B5EF4-FFF2-40B4-BE49-F238E27FC236}">
                <a16:creationId xmlns:a16="http://schemas.microsoft.com/office/drawing/2014/main" id="{3AAC0C7A-E85D-4A62-84F1-9B335B66C42C}"/>
              </a:ext>
            </a:extLst>
          </p:cNvPr>
          <p:cNvSpPr txBox="1"/>
          <p:nvPr/>
        </p:nvSpPr>
        <p:spPr>
          <a:xfrm>
            <a:off x="640715" y="19355012"/>
            <a:ext cx="5283197" cy="830997"/>
          </a:xfrm>
          <a:prstGeom prst="rect">
            <a:avLst/>
          </a:prstGeom>
          <a:noFill/>
        </p:spPr>
        <p:txBody>
          <a:bodyPr wrap="square" rtlCol="0">
            <a:spAutoFit/>
          </a:bodyPr>
          <a:lstStyle/>
          <a:p>
            <a:r>
              <a:rPr lang="en-US" sz="4800" b="1" dirty="0"/>
              <a:t>Clustering Model</a:t>
            </a:r>
            <a:endParaRPr lang="en-US" sz="4000" b="1" dirty="0"/>
          </a:p>
        </p:txBody>
      </p:sp>
      <p:pic>
        <p:nvPicPr>
          <p:cNvPr id="34" name="Picture 33" descr="A close up of a map&#10;&#10;Description automatically generated">
            <a:extLst>
              <a:ext uri="{FF2B5EF4-FFF2-40B4-BE49-F238E27FC236}">
                <a16:creationId xmlns:a16="http://schemas.microsoft.com/office/drawing/2014/main" id="{6C5B92F7-D981-48D0-AD6B-DF5DB5C84D08}"/>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10061258" y="4881848"/>
            <a:ext cx="7343923" cy="5138240"/>
          </a:xfrm>
          <a:prstGeom prst="rect">
            <a:avLst/>
          </a:prstGeom>
        </p:spPr>
      </p:pic>
      <p:pic>
        <p:nvPicPr>
          <p:cNvPr id="37" name="Picture 36">
            <a:extLst>
              <a:ext uri="{FF2B5EF4-FFF2-40B4-BE49-F238E27FC236}">
                <a16:creationId xmlns:a16="http://schemas.microsoft.com/office/drawing/2014/main" id="{D81E2F39-80F7-40DC-86ED-3D65DED384EB}"/>
              </a:ext>
            </a:extLst>
          </p:cNvPr>
          <p:cNvPicPr/>
          <p:nvPr/>
        </p:nvPicPr>
        <p:blipFill>
          <a:blip r:embed="rId11"/>
          <a:srcRect/>
          <a:stretch/>
        </p:blipFill>
        <p:spPr>
          <a:xfrm>
            <a:off x="18875704" y="5016232"/>
            <a:ext cx="7343923" cy="5137171"/>
          </a:xfrm>
          <a:prstGeom prst="rect">
            <a:avLst/>
          </a:prstGeom>
        </p:spPr>
      </p:pic>
      <p:pic>
        <p:nvPicPr>
          <p:cNvPr id="40" name="Picture 39">
            <a:extLst>
              <a:ext uri="{FF2B5EF4-FFF2-40B4-BE49-F238E27FC236}">
                <a16:creationId xmlns:a16="http://schemas.microsoft.com/office/drawing/2014/main" id="{52555018-8508-431D-BE1A-0F38303BF823}"/>
              </a:ext>
            </a:extLst>
          </p:cNvPr>
          <p:cNvPicPr/>
          <p:nvPr/>
        </p:nvPicPr>
        <p:blipFill>
          <a:blip r:embed="rId12"/>
          <a:srcRect/>
          <a:stretch/>
        </p:blipFill>
        <p:spPr>
          <a:xfrm>
            <a:off x="27690150" y="5016232"/>
            <a:ext cx="7343923" cy="5137171"/>
          </a:xfrm>
          <a:prstGeom prst="rect">
            <a:avLst/>
          </a:prstGeom>
        </p:spPr>
      </p:pic>
      <p:pic>
        <p:nvPicPr>
          <p:cNvPr id="41" name="Picture 40">
            <a:extLst>
              <a:ext uri="{FF2B5EF4-FFF2-40B4-BE49-F238E27FC236}">
                <a16:creationId xmlns:a16="http://schemas.microsoft.com/office/drawing/2014/main" id="{EAEEF022-292C-45FF-A4CC-625A285CD685}"/>
              </a:ext>
            </a:extLst>
          </p:cNvPr>
          <p:cNvPicPr/>
          <p:nvPr/>
        </p:nvPicPr>
        <p:blipFill>
          <a:blip r:embed="rId13"/>
          <a:srcRect/>
          <a:stretch/>
        </p:blipFill>
        <p:spPr>
          <a:xfrm>
            <a:off x="10099326" y="10269543"/>
            <a:ext cx="7343923" cy="5137171"/>
          </a:xfrm>
          <a:prstGeom prst="rect">
            <a:avLst/>
          </a:prstGeom>
        </p:spPr>
      </p:pic>
      <p:pic>
        <p:nvPicPr>
          <p:cNvPr id="42" name="Picture 41">
            <a:extLst>
              <a:ext uri="{FF2B5EF4-FFF2-40B4-BE49-F238E27FC236}">
                <a16:creationId xmlns:a16="http://schemas.microsoft.com/office/drawing/2014/main" id="{C261F85A-0361-4ED2-A038-2932848349C4}"/>
              </a:ext>
            </a:extLst>
          </p:cNvPr>
          <p:cNvPicPr/>
          <p:nvPr/>
        </p:nvPicPr>
        <p:blipFill>
          <a:blip r:embed="rId14"/>
          <a:srcRect/>
          <a:stretch/>
        </p:blipFill>
        <p:spPr>
          <a:xfrm>
            <a:off x="19202400" y="10493653"/>
            <a:ext cx="7343923" cy="5137171"/>
          </a:xfrm>
          <a:prstGeom prst="rect">
            <a:avLst/>
          </a:prstGeom>
        </p:spPr>
      </p:pic>
      <p:pic>
        <p:nvPicPr>
          <p:cNvPr id="43" name="Picture 42">
            <a:extLst>
              <a:ext uri="{FF2B5EF4-FFF2-40B4-BE49-F238E27FC236}">
                <a16:creationId xmlns:a16="http://schemas.microsoft.com/office/drawing/2014/main" id="{F8CE06BE-F12B-48F2-B29F-1755E9AD0BEA}"/>
              </a:ext>
            </a:extLst>
          </p:cNvPr>
          <p:cNvPicPr/>
          <p:nvPr/>
        </p:nvPicPr>
        <p:blipFill>
          <a:blip r:embed="rId13"/>
          <a:srcRect/>
          <a:stretch/>
        </p:blipFill>
        <p:spPr>
          <a:xfrm>
            <a:off x="27884930" y="10493653"/>
            <a:ext cx="7343923" cy="5137171"/>
          </a:xfrm>
          <a:prstGeom prst="rect">
            <a:avLst/>
          </a:prstGeom>
        </p:spPr>
      </p:pic>
      <p:sp>
        <p:nvSpPr>
          <p:cNvPr id="19" name="TextBox 18">
            <a:extLst>
              <a:ext uri="{FF2B5EF4-FFF2-40B4-BE49-F238E27FC236}">
                <a16:creationId xmlns:a16="http://schemas.microsoft.com/office/drawing/2014/main" id="{D2F95B3A-99E5-46D2-BD74-4F599B0D0BE6}"/>
              </a:ext>
            </a:extLst>
          </p:cNvPr>
          <p:cNvSpPr txBox="1"/>
          <p:nvPr/>
        </p:nvSpPr>
        <p:spPr>
          <a:xfrm>
            <a:off x="9853022" y="15406714"/>
            <a:ext cx="27033804" cy="3416320"/>
          </a:xfrm>
          <a:prstGeom prst="rect">
            <a:avLst/>
          </a:prstGeom>
          <a:noFill/>
        </p:spPr>
        <p:txBody>
          <a:bodyPr wrap="square" rtlCol="0">
            <a:spAutoFit/>
          </a:bodyPr>
          <a:lstStyle/>
          <a:p>
            <a:pPr algn="just"/>
            <a:r>
              <a:rPr lang="en-US" sz="3600" dirty="0"/>
              <a:t>These six plots has shown the distribution of six main variables used in this project. It’s easy to find that storms happen more often in June and at the latitude between 25 to 45, longitude between -105 to -75 . Most storm range is under 20. People are usually injured or killed by the storm in July. The victims include children, young people and old people.</a:t>
            </a:r>
          </a:p>
          <a:p>
            <a:endParaRPr lang="en-US" sz="3600" dirty="0"/>
          </a:p>
          <a:p>
            <a:pPr algn="just"/>
            <a:r>
              <a:rPr lang="en-US" sz="3600" dirty="0"/>
              <a:t>Based on these analysis, clustering model will be used on the coordinate of the storms and decision tree will be used to classify the type of victims.</a:t>
            </a:r>
          </a:p>
        </p:txBody>
      </p:sp>
      <p:cxnSp>
        <p:nvCxnSpPr>
          <p:cNvPr id="22" name="Straight Connector 21">
            <a:extLst>
              <a:ext uri="{FF2B5EF4-FFF2-40B4-BE49-F238E27FC236}">
                <a16:creationId xmlns:a16="http://schemas.microsoft.com/office/drawing/2014/main" id="{FB954F2C-164A-4519-BF04-A9E27949245F}"/>
              </a:ext>
            </a:extLst>
          </p:cNvPr>
          <p:cNvCxnSpPr/>
          <p:nvPr/>
        </p:nvCxnSpPr>
        <p:spPr bwMode="auto">
          <a:xfrm>
            <a:off x="9525000" y="19202400"/>
            <a:ext cx="28479750" cy="122782"/>
          </a:xfrm>
          <a:prstGeom prst="line">
            <a:avLst/>
          </a:prstGeom>
          <a:solidFill>
            <a:srgbClr val="BBE0E3"/>
          </a:solidFill>
          <a:ln w="12700" cap="flat" cmpd="sng" algn="ctr">
            <a:solidFill>
              <a:srgbClr val="000000"/>
            </a:solidFill>
            <a:prstDash val="solid"/>
            <a:round/>
            <a:headEnd type="none" w="med" len="med"/>
            <a:tailEnd type="none" w="med" len="med"/>
          </a:ln>
          <a:effectLst/>
        </p:spPr>
      </p:cxnSp>
      <p:sp>
        <p:nvSpPr>
          <p:cNvPr id="45" name="TextBox 44">
            <a:extLst>
              <a:ext uri="{FF2B5EF4-FFF2-40B4-BE49-F238E27FC236}">
                <a16:creationId xmlns:a16="http://schemas.microsoft.com/office/drawing/2014/main" id="{745E031A-DDB7-4CBC-A7D7-2436A8628A4D}"/>
              </a:ext>
            </a:extLst>
          </p:cNvPr>
          <p:cNvSpPr txBox="1"/>
          <p:nvPr/>
        </p:nvSpPr>
        <p:spPr>
          <a:xfrm>
            <a:off x="10005422" y="3468048"/>
            <a:ext cx="5283197" cy="830997"/>
          </a:xfrm>
          <a:prstGeom prst="rect">
            <a:avLst/>
          </a:prstGeom>
          <a:noFill/>
        </p:spPr>
        <p:txBody>
          <a:bodyPr wrap="square" rtlCol="0">
            <a:spAutoFit/>
          </a:bodyPr>
          <a:lstStyle/>
          <a:p>
            <a:r>
              <a:rPr lang="en-US" sz="4800" b="1" dirty="0"/>
              <a:t>Basic analysis</a:t>
            </a:r>
            <a:endParaRPr lang="en-US" sz="4000" b="1" dirty="0"/>
          </a:p>
        </p:txBody>
      </p:sp>
      <p:sp>
        <p:nvSpPr>
          <p:cNvPr id="23" name="TextBox 22">
            <a:extLst>
              <a:ext uri="{FF2B5EF4-FFF2-40B4-BE49-F238E27FC236}">
                <a16:creationId xmlns:a16="http://schemas.microsoft.com/office/drawing/2014/main" id="{6E04DB91-14C4-410B-B950-7B9B94CC616A}"/>
              </a:ext>
            </a:extLst>
          </p:cNvPr>
          <p:cNvSpPr txBox="1"/>
          <p:nvPr/>
        </p:nvSpPr>
        <p:spPr>
          <a:xfrm>
            <a:off x="733107" y="20156049"/>
            <a:ext cx="8337867" cy="2308324"/>
          </a:xfrm>
          <a:prstGeom prst="rect">
            <a:avLst/>
          </a:prstGeom>
          <a:noFill/>
        </p:spPr>
        <p:txBody>
          <a:bodyPr wrap="square" rtlCol="0">
            <a:spAutoFit/>
          </a:bodyPr>
          <a:lstStyle/>
          <a:p>
            <a:pPr algn="just"/>
            <a:r>
              <a:rPr lang="en-US" sz="3600" dirty="0"/>
              <a:t>Based on the basic analysis, I will use data with month of 6, latitude between 25 to 45, longitude between -105 to -75 and range under 20 to analyze.</a:t>
            </a:r>
          </a:p>
        </p:txBody>
      </p:sp>
      <p:pic>
        <p:nvPicPr>
          <p:cNvPr id="47" name="Picture 46">
            <a:extLst>
              <a:ext uri="{FF2B5EF4-FFF2-40B4-BE49-F238E27FC236}">
                <a16:creationId xmlns:a16="http://schemas.microsoft.com/office/drawing/2014/main" id="{AF7AECEB-3650-40C7-AAF4-845DA7CFDB99}"/>
              </a:ext>
            </a:extLst>
          </p:cNvPr>
          <p:cNvPicPr/>
          <p:nvPr/>
        </p:nvPicPr>
        <p:blipFill>
          <a:blip r:embed="rId15"/>
          <a:srcRect/>
          <a:stretch/>
        </p:blipFill>
        <p:spPr>
          <a:xfrm>
            <a:off x="914398" y="22413570"/>
            <a:ext cx="7343923" cy="5137171"/>
          </a:xfrm>
          <a:prstGeom prst="rect">
            <a:avLst/>
          </a:prstGeom>
        </p:spPr>
      </p:pic>
      <p:pic>
        <p:nvPicPr>
          <p:cNvPr id="48" name="Picture 47">
            <a:extLst>
              <a:ext uri="{FF2B5EF4-FFF2-40B4-BE49-F238E27FC236}">
                <a16:creationId xmlns:a16="http://schemas.microsoft.com/office/drawing/2014/main" id="{0C0FC5F0-648C-488C-B9A6-FF2F2972ED1F}"/>
              </a:ext>
            </a:extLst>
          </p:cNvPr>
          <p:cNvPicPr/>
          <p:nvPr/>
        </p:nvPicPr>
        <p:blipFill>
          <a:blip r:embed="rId16"/>
          <a:srcRect/>
          <a:stretch/>
        </p:blipFill>
        <p:spPr>
          <a:xfrm>
            <a:off x="954965" y="27994126"/>
            <a:ext cx="7343921" cy="5137171"/>
          </a:xfrm>
          <a:prstGeom prst="rect">
            <a:avLst/>
          </a:prstGeom>
        </p:spPr>
      </p:pic>
      <p:pic>
        <p:nvPicPr>
          <p:cNvPr id="49" name="Picture 48">
            <a:extLst>
              <a:ext uri="{FF2B5EF4-FFF2-40B4-BE49-F238E27FC236}">
                <a16:creationId xmlns:a16="http://schemas.microsoft.com/office/drawing/2014/main" id="{866D0C8E-B553-4B69-8EBE-BDBDF1CF822D}"/>
              </a:ext>
            </a:extLst>
          </p:cNvPr>
          <p:cNvPicPr/>
          <p:nvPr/>
        </p:nvPicPr>
        <p:blipFill>
          <a:blip r:embed="rId17"/>
          <a:srcRect/>
          <a:stretch/>
        </p:blipFill>
        <p:spPr>
          <a:xfrm>
            <a:off x="9163366" y="19325182"/>
            <a:ext cx="7343921" cy="5137171"/>
          </a:xfrm>
          <a:prstGeom prst="rect">
            <a:avLst/>
          </a:prstGeom>
        </p:spPr>
      </p:pic>
      <p:sp>
        <p:nvSpPr>
          <p:cNvPr id="25" name="TextBox 24">
            <a:extLst>
              <a:ext uri="{FF2B5EF4-FFF2-40B4-BE49-F238E27FC236}">
                <a16:creationId xmlns:a16="http://schemas.microsoft.com/office/drawing/2014/main" id="{DF443DAF-E068-439C-9D5A-8AB7A47D5078}"/>
              </a:ext>
            </a:extLst>
          </p:cNvPr>
          <p:cNvSpPr txBox="1"/>
          <p:nvPr/>
        </p:nvSpPr>
        <p:spPr>
          <a:xfrm>
            <a:off x="2377935" y="27507274"/>
            <a:ext cx="4497980" cy="584775"/>
          </a:xfrm>
          <a:prstGeom prst="rect">
            <a:avLst/>
          </a:prstGeom>
          <a:noFill/>
        </p:spPr>
        <p:txBody>
          <a:bodyPr wrap="square" rtlCol="0">
            <a:spAutoFit/>
          </a:bodyPr>
          <a:lstStyle/>
          <a:p>
            <a:pPr algn="ctr"/>
            <a:r>
              <a:rPr lang="en-US" sz="3200" dirty="0"/>
              <a:t>Data of 2010</a:t>
            </a:r>
          </a:p>
        </p:txBody>
      </p:sp>
      <p:sp>
        <p:nvSpPr>
          <p:cNvPr id="51" name="TextBox 50">
            <a:extLst>
              <a:ext uri="{FF2B5EF4-FFF2-40B4-BE49-F238E27FC236}">
                <a16:creationId xmlns:a16="http://schemas.microsoft.com/office/drawing/2014/main" id="{8936E072-CC4F-4CB5-8038-CF18479E4334}"/>
              </a:ext>
            </a:extLst>
          </p:cNvPr>
          <p:cNvSpPr txBox="1"/>
          <p:nvPr/>
        </p:nvSpPr>
        <p:spPr>
          <a:xfrm>
            <a:off x="2337369" y="33087830"/>
            <a:ext cx="4497980" cy="584775"/>
          </a:xfrm>
          <a:prstGeom prst="rect">
            <a:avLst/>
          </a:prstGeom>
          <a:noFill/>
        </p:spPr>
        <p:txBody>
          <a:bodyPr wrap="square" rtlCol="0">
            <a:spAutoFit/>
          </a:bodyPr>
          <a:lstStyle/>
          <a:p>
            <a:pPr algn="ctr"/>
            <a:r>
              <a:rPr lang="en-US" sz="3200" dirty="0"/>
              <a:t>Data of 2011</a:t>
            </a:r>
          </a:p>
        </p:txBody>
      </p:sp>
      <p:sp>
        <p:nvSpPr>
          <p:cNvPr id="52" name="TextBox 51">
            <a:extLst>
              <a:ext uri="{FF2B5EF4-FFF2-40B4-BE49-F238E27FC236}">
                <a16:creationId xmlns:a16="http://schemas.microsoft.com/office/drawing/2014/main" id="{3647919F-D070-44DE-A053-507794F4FE67}"/>
              </a:ext>
            </a:extLst>
          </p:cNvPr>
          <p:cNvSpPr txBox="1"/>
          <p:nvPr/>
        </p:nvSpPr>
        <p:spPr>
          <a:xfrm>
            <a:off x="10586336" y="24438701"/>
            <a:ext cx="4497980" cy="584775"/>
          </a:xfrm>
          <a:prstGeom prst="rect">
            <a:avLst/>
          </a:prstGeom>
          <a:noFill/>
        </p:spPr>
        <p:txBody>
          <a:bodyPr wrap="square" rtlCol="0">
            <a:spAutoFit/>
          </a:bodyPr>
          <a:lstStyle/>
          <a:p>
            <a:pPr algn="ctr"/>
            <a:r>
              <a:rPr lang="en-US" sz="3200" dirty="0"/>
              <a:t>Data of 2013</a:t>
            </a:r>
          </a:p>
        </p:txBody>
      </p:sp>
      <p:pic>
        <p:nvPicPr>
          <p:cNvPr id="53" name="Picture 52">
            <a:extLst>
              <a:ext uri="{FF2B5EF4-FFF2-40B4-BE49-F238E27FC236}">
                <a16:creationId xmlns:a16="http://schemas.microsoft.com/office/drawing/2014/main" id="{9A768763-9E9A-4393-9EAC-AD4BC6C2D5F5}"/>
              </a:ext>
            </a:extLst>
          </p:cNvPr>
          <p:cNvPicPr/>
          <p:nvPr/>
        </p:nvPicPr>
        <p:blipFill>
          <a:blip r:embed="rId18"/>
          <a:srcRect/>
          <a:stretch/>
        </p:blipFill>
        <p:spPr>
          <a:xfrm>
            <a:off x="9040494" y="24938688"/>
            <a:ext cx="7343921" cy="5137170"/>
          </a:xfrm>
          <a:prstGeom prst="rect">
            <a:avLst/>
          </a:prstGeom>
        </p:spPr>
      </p:pic>
      <p:sp>
        <p:nvSpPr>
          <p:cNvPr id="55" name="TextBox 54">
            <a:extLst>
              <a:ext uri="{FF2B5EF4-FFF2-40B4-BE49-F238E27FC236}">
                <a16:creationId xmlns:a16="http://schemas.microsoft.com/office/drawing/2014/main" id="{EAD80485-9581-4262-97EB-0AD1DE3D19B9}"/>
              </a:ext>
            </a:extLst>
          </p:cNvPr>
          <p:cNvSpPr txBox="1"/>
          <p:nvPr/>
        </p:nvSpPr>
        <p:spPr>
          <a:xfrm>
            <a:off x="10501810" y="30136995"/>
            <a:ext cx="4497980" cy="584775"/>
          </a:xfrm>
          <a:prstGeom prst="rect">
            <a:avLst/>
          </a:prstGeom>
          <a:noFill/>
        </p:spPr>
        <p:txBody>
          <a:bodyPr wrap="square" rtlCol="0">
            <a:spAutoFit/>
          </a:bodyPr>
          <a:lstStyle/>
          <a:p>
            <a:pPr algn="ctr"/>
            <a:r>
              <a:rPr lang="en-US" sz="3200" dirty="0"/>
              <a:t>Data of 2014</a:t>
            </a:r>
          </a:p>
        </p:txBody>
      </p:sp>
      <p:pic>
        <p:nvPicPr>
          <p:cNvPr id="56" name="Picture 55">
            <a:extLst>
              <a:ext uri="{FF2B5EF4-FFF2-40B4-BE49-F238E27FC236}">
                <a16:creationId xmlns:a16="http://schemas.microsoft.com/office/drawing/2014/main" id="{E48148C2-0251-48DF-8749-589BD63F4830}"/>
              </a:ext>
            </a:extLst>
          </p:cNvPr>
          <p:cNvPicPr/>
          <p:nvPr/>
        </p:nvPicPr>
        <p:blipFill>
          <a:blip r:embed="rId19"/>
          <a:srcRect/>
          <a:stretch/>
        </p:blipFill>
        <p:spPr>
          <a:xfrm>
            <a:off x="16518667" y="19305473"/>
            <a:ext cx="7343921" cy="5137170"/>
          </a:xfrm>
          <a:prstGeom prst="rect">
            <a:avLst/>
          </a:prstGeom>
        </p:spPr>
      </p:pic>
      <p:sp>
        <p:nvSpPr>
          <p:cNvPr id="57" name="TextBox 56">
            <a:extLst>
              <a:ext uri="{FF2B5EF4-FFF2-40B4-BE49-F238E27FC236}">
                <a16:creationId xmlns:a16="http://schemas.microsoft.com/office/drawing/2014/main" id="{17B18454-D1EE-499B-A9D3-90730230CA89}"/>
              </a:ext>
            </a:extLst>
          </p:cNvPr>
          <p:cNvSpPr txBox="1"/>
          <p:nvPr/>
        </p:nvSpPr>
        <p:spPr>
          <a:xfrm>
            <a:off x="17866312" y="24399176"/>
            <a:ext cx="4497980" cy="584775"/>
          </a:xfrm>
          <a:prstGeom prst="rect">
            <a:avLst/>
          </a:prstGeom>
          <a:noFill/>
        </p:spPr>
        <p:txBody>
          <a:bodyPr wrap="square" rtlCol="0">
            <a:spAutoFit/>
          </a:bodyPr>
          <a:lstStyle/>
          <a:p>
            <a:pPr algn="ctr"/>
            <a:r>
              <a:rPr lang="en-US" sz="3200" dirty="0"/>
              <a:t>Data of 2015</a:t>
            </a:r>
          </a:p>
        </p:txBody>
      </p:sp>
      <p:pic>
        <p:nvPicPr>
          <p:cNvPr id="58" name="Picture 57">
            <a:extLst>
              <a:ext uri="{FF2B5EF4-FFF2-40B4-BE49-F238E27FC236}">
                <a16:creationId xmlns:a16="http://schemas.microsoft.com/office/drawing/2014/main" id="{CC6F3F86-BD67-4394-B28D-7E804C7C816C}"/>
              </a:ext>
            </a:extLst>
          </p:cNvPr>
          <p:cNvPicPr/>
          <p:nvPr/>
        </p:nvPicPr>
        <p:blipFill>
          <a:blip r:embed="rId20"/>
          <a:srcRect/>
          <a:stretch/>
        </p:blipFill>
        <p:spPr>
          <a:xfrm>
            <a:off x="16443341" y="25198625"/>
            <a:ext cx="7343920" cy="5137170"/>
          </a:xfrm>
          <a:prstGeom prst="rect">
            <a:avLst/>
          </a:prstGeom>
        </p:spPr>
      </p:pic>
      <p:sp>
        <p:nvSpPr>
          <p:cNvPr id="59" name="TextBox 58">
            <a:extLst>
              <a:ext uri="{FF2B5EF4-FFF2-40B4-BE49-F238E27FC236}">
                <a16:creationId xmlns:a16="http://schemas.microsoft.com/office/drawing/2014/main" id="{2EEC507C-E459-4FCA-B2CD-3CFB0087487C}"/>
              </a:ext>
            </a:extLst>
          </p:cNvPr>
          <p:cNvSpPr txBox="1"/>
          <p:nvPr/>
        </p:nvSpPr>
        <p:spPr>
          <a:xfrm>
            <a:off x="17730170" y="30136994"/>
            <a:ext cx="4497980" cy="584775"/>
          </a:xfrm>
          <a:prstGeom prst="rect">
            <a:avLst/>
          </a:prstGeom>
          <a:noFill/>
        </p:spPr>
        <p:txBody>
          <a:bodyPr wrap="square" rtlCol="0">
            <a:spAutoFit/>
          </a:bodyPr>
          <a:lstStyle/>
          <a:p>
            <a:pPr algn="ctr"/>
            <a:r>
              <a:rPr lang="en-US" sz="3200" dirty="0"/>
              <a:t>Data of 2019</a:t>
            </a:r>
          </a:p>
        </p:txBody>
      </p:sp>
      <p:sp>
        <p:nvSpPr>
          <p:cNvPr id="26" name="TextBox 25">
            <a:extLst>
              <a:ext uri="{FF2B5EF4-FFF2-40B4-BE49-F238E27FC236}">
                <a16:creationId xmlns:a16="http://schemas.microsoft.com/office/drawing/2014/main" id="{241555DE-AF8B-4D93-91B9-86911ADFF1DA}"/>
              </a:ext>
            </a:extLst>
          </p:cNvPr>
          <p:cNvSpPr txBox="1"/>
          <p:nvPr/>
        </p:nvSpPr>
        <p:spPr>
          <a:xfrm>
            <a:off x="9040494" y="30743770"/>
            <a:ext cx="14364516" cy="2308324"/>
          </a:xfrm>
          <a:prstGeom prst="rect">
            <a:avLst/>
          </a:prstGeom>
          <a:noFill/>
        </p:spPr>
        <p:txBody>
          <a:bodyPr wrap="square" rtlCol="0">
            <a:spAutoFit/>
          </a:bodyPr>
          <a:lstStyle/>
          <a:p>
            <a:pPr algn="just"/>
            <a:r>
              <a:rPr lang="en-US" sz="3600" dirty="0"/>
              <a:t>According to the model, 3 clusters has been create for six years of past ten years. Thus, it’s better to set three rescue center. According to those six models, the centers should be set at (37.06754, -80.56880), (39.69604, -90.36194), (37.99728, -98.90951).</a:t>
            </a:r>
          </a:p>
        </p:txBody>
      </p:sp>
      <p:cxnSp>
        <p:nvCxnSpPr>
          <p:cNvPr id="29" name="Straight Connector 28">
            <a:extLst>
              <a:ext uri="{FF2B5EF4-FFF2-40B4-BE49-F238E27FC236}">
                <a16:creationId xmlns:a16="http://schemas.microsoft.com/office/drawing/2014/main" id="{FA4B0495-B997-4D7F-AD38-CDC13816B01B}"/>
              </a:ext>
            </a:extLst>
          </p:cNvPr>
          <p:cNvCxnSpPr>
            <a:cxnSpLocks/>
          </p:cNvCxnSpPr>
          <p:nvPr/>
        </p:nvCxnSpPr>
        <p:spPr bwMode="auto">
          <a:xfrm>
            <a:off x="23862588" y="19263791"/>
            <a:ext cx="0" cy="14408814"/>
          </a:xfrm>
          <a:prstGeom prst="line">
            <a:avLst/>
          </a:prstGeom>
          <a:solidFill>
            <a:srgbClr val="BBE0E3"/>
          </a:solidFill>
          <a:ln w="12700" cap="flat" cmpd="sng" algn="ctr">
            <a:solidFill>
              <a:srgbClr val="000000"/>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E9BB2F42-25DB-4F50-A498-1F5C64D72D28}"/>
              </a:ext>
            </a:extLst>
          </p:cNvPr>
          <p:cNvCxnSpPr>
            <a:cxnSpLocks/>
          </p:cNvCxnSpPr>
          <p:nvPr/>
        </p:nvCxnSpPr>
        <p:spPr bwMode="auto">
          <a:xfrm flipH="1">
            <a:off x="400050" y="33672605"/>
            <a:ext cx="23462539" cy="0"/>
          </a:xfrm>
          <a:prstGeom prst="line">
            <a:avLst/>
          </a:prstGeom>
          <a:solidFill>
            <a:srgbClr val="BBE0E3"/>
          </a:solidFill>
          <a:ln w="12700" cap="flat" cmpd="sng" algn="ctr">
            <a:solidFill>
              <a:srgbClr val="000000"/>
            </a:solidFill>
            <a:prstDash val="solid"/>
            <a:round/>
            <a:headEnd type="none" w="med" len="med"/>
            <a:tailEnd type="none" w="med" len="med"/>
          </a:ln>
          <a:effectLst/>
        </p:spPr>
      </p:cxnSp>
      <p:pic>
        <p:nvPicPr>
          <p:cNvPr id="67" name="Picture 66">
            <a:extLst>
              <a:ext uri="{FF2B5EF4-FFF2-40B4-BE49-F238E27FC236}">
                <a16:creationId xmlns:a16="http://schemas.microsoft.com/office/drawing/2014/main" id="{BB1F6DE3-192E-4080-973F-48B1A83D5B59}"/>
              </a:ext>
            </a:extLst>
          </p:cNvPr>
          <p:cNvPicPr/>
          <p:nvPr/>
        </p:nvPicPr>
        <p:blipFill>
          <a:blip r:embed="rId21"/>
          <a:srcRect/>
          <a:stretch/>
        </p:blipFill>
        <p:spPr>
          <a:xfrm>
            <a:off x="30332677" y="19660475"/>
            <a:ext cx="7343920" cy="5137170"/>
          </a:xfrm>
          <a:prstGeom prst="rect">
            <a:avLst/>
          </a:prstGeom>
        </p:spPr>
      </p:pic>
      <p:pic>
        <p:nvPicPr>
          <p:cNvPr id="68" name="Picture 67">
            <a:extLst>
              <a:ext uri="{FF2B5EF4-FFF2-40B4-BE49-F238E27FC236}">
                <a16:creationId xmlns:a16="http://schemas.microsoft.com/office/drawing/2014/main" id="{9E62F823-CBC2-4478-A51E-638BAEDDB8CD}"/>
              </a:ext>
            </a:extLst>
          </p:cNvPr>
          <p:cNvPicPr/>
          <p:nvPr/>
        </p:nvPicPr>
        <p:blipFill>
          <a:blip r:embed="rId22"/>
          <a:srcRect/>
          <a:stretch/>
        </p:blipFill>
        <p:spPr>
          <a:xfrm>
            <a:off x="30332677" y="25802656"/>
            <a:ext cx="7343920" cy="5137170"/>
          </a:xfrm>
          <a:prstGeom prst="rect">
            <a:avLst/>
          </a:prstGeom>
        </p:spPr>
      </p:pic>
      <p:sp>
        <p:nvSpPr>
          <p:cNvPr id="69" name="TextBox 68">
            <a:extLst>
              <a:ext uri="{FF2B5EF4-FFF2-40B4-BE49-F238E27FC236}">
                <a16:creationId xmlns:a16="http://schemas.microsoft.com/office/drawing/2014/main" id="{DBE9FAEA-A872-4372-A4A3-5C99ABB8E36D}"/>
              </a:ext>
            </a:extLst>
          </p:cNvPr>
          <p:cNvSpPr txBox="1"/>
          <p:nvPr/>
        </p:nvSpPr>
        <p:spPr>
          <a:xfrm>
            <a:off x="24387346" y="19660376"/>
            <a:ext cx="5283197" cy="1569660"/>
          </a:xfrm>
          <a:prstGeom prst="rect">
            <a:avLst/>
          </a:prstGeom>
          <a:noFill/>
        </p:spPr>
        <p:txBody>
          <a:bodyPr wrap="square" rtlCol="0">
            <a:spAutoFit/>
          </a:bodyPr>
          <a:lstStyle/>
          <a:p>
            <a:pPr algn="ctr"/>
            <a:r>
              <a:rPr lang="en-US" sz="4800" b="1" dirty="0"/>
              <a:t>Decision Tree Model</a:t>
            </a:r>
            <a:endParaRPr lang="en-US" sz="4000" b="1" dirty="0"/>
          </a:p>
        </p:txBody>
      </p:sp>
      <p:sp>
        <p:nvSpPr>
          <p:cNvPr id="50" name="TextBox 49">
            <a:extLst>
              <a:ext uri="{FF2B5EF4-FFF2-40B4-BE49-F238E27FC236}">
                <a16:creationId xmlns:a16="http://schemas.microsoft.com/office/drawing/2014/main" id="{71D52E95-00B0-4657-9EF6-3C5B9DE12AC5}"/>
              </a:ext>
            </a:extLst>
          </p:cNvPr>
          <p:cNvSpPr txBox="1"/>
          <p:nvPr/>
        </p:nvSpPr>
        <p:spPr>
          <a:xfrm>
            <a:off x="24141184" y="21230036"/>
            <a:ext cx="5857508" cy="10064294"/>
          </a:xfrm>
          <a:prstGeom prst="rect">
            <a:avLst/>
          </a:prstGeom>
          <a:noFill/>
        </p:spPr>
        <p:txBody>
          <a:bodyPr wrap="square" rtlCol="0">
            <a:spAutoFit/>
          </a:bodyPr>
          <a:lstStyle/>
          <a:p>
            <a:pPr algn="just"/>
            <a:r>
              <a:rPr lang="en-US" sz="3600" dirty="0"/>
              <a:t>In this model, past-twenty-years datasets are used. Variable </a:t>
            </a:r>
            <a:r>
              <a:rPr lang="en-US" sz="3600" dirty="0" err="1"/>
              <a:t>fatality_location</a:t>
            </a:r>
            <a:r>
              <a:rPr lang="en-US" sz="3600" dirty="0"/>
              <a:t> is used as the independent value. First, all kinds of </a:t>
            </a:r>
            <a:r>
              <a:rPr lang="en-US" sz="3600" dirty="0" err="1"/>
              <a:t>fatality_location</a:t>
            </a:r>
            <a:r>
              <a:rPr lang="en-US" sz="3600" dirty="0"/>
              <a:t> is used to the model, but only five of them can presented in the model. The percent of these five kinds is 82%. Then only use five kinds of </a:t>
            </a:r>
            <a:r>
              <a:rPr lang="en-US" sz="3600" dirty="0" err="1"/>
              <a:t>fatality_location</a:t>
            </a:r>
            <a:r>
              <a:rPr lang="en-US" sz="3600" dirty="0"/>
              <a:t> create a new decision tree. </a:t>
            </a:r>
          </a:p>
          <a:p>
            <a:pPr algn="just"/>
            <a:endParaRPr lang="en-US" sz="3600" dirty="0"/>
          </a:p>
          <a:p>
            <a:pPr algn="just"/>
            <a:r>
              <a:rPr lang="en-US" sz="3600" dirty="0"/>
              <a:t>With this decision tree, rescue team can figure out the </a:t>
            </a:r>
            <a:r>
              <a:rPr lang="en-US" sz="3600" dirty="0" err="1"/>
              <a:t>fatality_location</a:t>
            </a:r>
            <a:r>
              <a:rPr lang="en-US" sz="3600" dirty="0"/>
              <a:t> of the victim and get special equipment before they depart.</a:t>
            </a:r>
          </a:p>
        </p:txBody>
      </p:sp>
      <p:sp>
        <p:nvSpPr>
          <p:cNvPr id="60" name="TextBox 59">
            <a:extLst>
              <a:ext uri="{FF2B5EF4-FFF2-40B4-BE49-F238E27FC236}">
                <a16:creationId xmlns:a16="http://schemas.microsoft.com/office/drawing/2014/main" id="{BAEDC939-6D45-467C-9DE2-8A4F55469632}"/>
              </a:ext>
            </a:extLst>
          </p:cNvPr>
          <p:cNvSpPr txBox="1"/>
          <p:nvPr/>
        </p:nvSpPr>
        <p:spPr>
          <a:xfrm>
            <a:off x="30784800" y="24691563"/>
            <a:ext cx="6705602" cy="1077218"/>
          </a:xfrm>
          <a:prstGeom prst="rect">
            <a:avLst/>
          </a:prstGeom>
          <a:noFill/>
        </p:spPr>
        <p:txBody>
          <a:bodyPr wrap="square" rtlCol="0">
            <a:spAutoFit/>
          </a:bodyPr>
          <a:lstStyle/>
          <a:p>
            <a:pPr algn="ctr"/>
            <a:r>
              <a:rPr lang="en-US" sz="3200" dirty="0"/>
              <a:t>Decision tree model with all kinds of </a:t>
            </a:r>
            <a:r>
              <a:rPr lang="en-US" sz="3200" dirty="0" err="1"/>
              <a:t>fatality_location</a:t>
            </a:r>
            <a:endParaRPr lang="en-US" sz="3200" dirty="0"/>
          </a:p>
        </p:txBody>
      </p:sp>
      <p:sp>
        <p:nvSpPr>
          <p:cNvPr id="72" name="TextBox 71">
            <a:extLst>
              <a:ext uri="{FF2B5EF4-FFF2-40B4-BE49-F238E27FC236}">
                <a16:creationId xmlns:a16="http://schemas.microsoft.com/office/drawing/2014/main" id="{077C8344-F717-4B10-9A48-7950191CACF8}"/>
              </a:ext>
            </a:extLst>
          </p:cNvPr>
          <p:cNvSpPr txBox="1"/>
          <p:nvPr/>
        </p:nvSpPr>
        <p:spPr>
          <a:xfrm>
            <a:off x="30748931" y="30755721"/>
            <a:ext cx="6705602" cy="1077218"/>
          </a:xfrm>
          <a:prstGeom prst="rect">
            <a:avLst/>
          </a:prstGeom>
          <a:noFill/>
        </p:spPr>
        <p:txBody>
          <a:bodyPr wrap="square" rtlCol="0">
            <a:spAutoFit/>
          </a:bodyPr>
          <a:lstStyle/>
          <a:p>
            <a:pPr algn="ctr"/>
            <a:r>
              <a:rPr lang="en-US" sz="3200" dirty="0"/>
              <a:t>Decision tree model with five main kinds of </a:t>
            </a:r>
            <a:r>
              <a:rPr lang="en-US" sz="3200" dirty="0" err="1"/>
              <a:t>fatality_location</a:t>
            </a:r>
            <a:endParaRPr lang="en-US" sz="3200" dirty="0"/>
          </a:p>
        </p:txBody>
      </p:sp>
      <p:cxnSp>
        <p:nvCxnSpPr>
          <p:cNvPr id="62" name="Straight Connector 61">
            <a:extLst>
              <a:ext uri="{FF2B5EF4-FFF2-40B4-BE49-F238E27FC236}">
                <a16:creationId xmlns:a16="http://schemas.microsoft.com/office/drawing/2014/main" id="{ABCB4209-723A-4E59-A85D-D78C9F886F7D}"/>
              </a:ext>
            </a:extLst>
          </p:cNvPr>
          <p:cNvCxnSpPr>
            <a:cxnSpLocks/>
          </p:cNvCxnSpPr>
          <p:nvPr/>
        </p:nvCxnSpPr>
        <p:spPr bwMode="auto">
          <a:xfrm>
            <a:off x="23862588" y="31897932"/>
            <a:ext cx="14142162" cy="0"/>
          </a:xfrm>
          <a:prstGeom prst="line">
            <a:avLst/>
          </a:prstGeom>
          <a:solidFill>
            <a:srgbClr val="BBE0E3"/>
          </a:solidFill>
          <a:ln w="12700" cap="flat" cmpd="sng" algn="ctr">
            <a:solidFill>
              <a:srgbClr val="000000"/>
            </a:solidFill>
            <a:prstDash val="solid"/>
            <a:round/>
            <a:headEnd type="none" w="med" len="med"/>
            <a:tailEnd type="none" w="med" len="med"/>
          </a:ln>
          <a:effectLst/>
        </p:spPr>
      </p:cxnSp>
      <p:sp>
        <p:nvSpPr>
          <p:cNvPr id="76" name="TextBox 75">
            <a:extLst>
              <a:ext uri="{FF2B5EF4-FFF2-40B4-BE49-F238E27FC236}">
                <a16:creationId xmlns:a16="http://schemas.microsoft.com/office/drawing/2014/main" id="{E8634CF0-7664-49D0-9B19-E2726BF1361E}"/>
              </a:ext>
            </a:extLst>
          </p:cNvPr>
          <p:cNvSpPr txBox="1"/>
          <p:nvPr/>
        </p:nvSpPr>
        <p:spPr>
          <a:xfrm>
            <a:off x="29738275" y="32025042"/>
            <a:ext cx="3637232" cy="830997"/>
          </a:xfrm>
          <a:prstGeom prst="rect">
            <a:avLst/>
          </a:prstGeom>
          <a:noFill/>
        </p:spPr>
        <p:txBody>
          <a:bodyPr wrap="square" rtlCol="0">
            <a:spAutoFit/>
          </a:bodyPr>
          <a:lstStyle/>
          <a:p>
            <a:pPr algn="ctr"/>
            <a:r>
              <a:rPr lang="en-US" sz="4800" b="1" dirty="0"/>
              <a:t>Source</a:t>
            </a:r>
            <a:endParaRPr lang="en-US" sz="4000" b="1" dirty="0"/>
          </a:p>
        </p:txBody>
      </p:sp>
      <p:sp>
        <p:nvSpPr>
          <p:cNvPr id="64" name="TextBox 63">
            <a:extLst>
              <a:ext uri="{FF2B5EF4-FFF2-40B4-BE49-F238E27FC236}">
                <a16:creationId xmlns:a16="http://schemas.microsoft.com/office/drawing/2014/main" id="{60D272D7-EDAC-4824-B43F-1931A6E85F59}"/>
              </a:ext>
            </a:extLst>
          </p:cNvPr>
          <p:cNvSpPr txBox="1"/>
          <p:nvPr/>
        </p:nvSpPr>
        <p:spPr>
          <a:xfrm>
            <a:off x="13733219" y="34708615"/>
            <a:ext cx="10129369" cy="3416320"/>
          </a:xfrm>
          <a:prstGeom prst="rect">
            <a:avLst/>
          </a:prstGeom>
          <a:noFill/>
        </p:spPr>
        <p:txBody>
          <a:bodyPr wrap="square" rtlCol="0">
            <a:spAutoFit/>
          </a:bodyPr>
          <a:lstStyle/>
          <a:p>
            <a:pPr algn="just"/>
            <a:r>
              <a:rPr lang="en-US" sz="3600" dirty="0"/>
              <a:t>In this project, clustering model and decision tree model are applied to help set the rescue center and help rescue team get special equipment before they depart. Both models have given a initial result.</a:t>
            </a:r>
          </a:p>
          <a:p>
            <a:pPr algn="just"/>
            <a:endParaRPr lang="en-US" sz="3600" dirty="0"/>
          </a:p>
          <a:p>
            <a:pPr algn="just"/>
            <a:r>
              <a:rPr lang="en-US" sz="3600" dirty="0"/>
              <a:t>However, Both models have their own problem. For</a:t>
            </a:r>
          </a:p>
        </p:txBody>
      </p:sp>
      <p:sp>
        <p:nvSpPr>
          <p:cNvPr id="66" name="TextBox 65">
            <a:extLst>
              <a:ext uri="{FF2B5EF4-FFF2-40B4-BE49-F238E27FC236}">
                <a16:creationId xmlns:a16="http://schemas.microsoft.com/office/drawing/2014/main" id="{952A2EC1-652A-4BF2-BD11-4416C17ACD15}"/>
              </a:ext>
            </a:extLst>
          </p:cNvPr>
          <p:cNvSpPr txBox="1"/>
          <p:nvPr/>
        </p:nvSpPr>
        <p:spPr>
          <a:xfrm>
            <a:off x="24079200" y="31897932"/>
            <a:ext cx="6010386" cy="6186309"/>
          </a:xfrm>
          <a:prstGeom prst="rect">
            <a:avLst/>
          </a:prstGeom>
          <a:noFill/>
        </p:spPr>
        <p:txBody>
          <a:bodyPr wrap="square" rtlCol="0">
            <a:spAutoFit/>
          </a:bodyPr>
          <a:lstStyle/>
          <a:p>
            <a:pPr algn="just"/>
            <a:r>
              <a:rPr lang="en-US" sz="3600" dirty="0"/>
              <a:t>Clustering model, when using silhouette() function to validate, the average silhouette width is about 0.46, far from 1.For decision tree model, its accuracy is about 48.84%.</a:t>
            </a:r>
          </a:p>
          <a:p>
            <a:endParaRPr lang="en-US" sz="3600" dirty="0"/>
          </a:p>
          <a:p>
            <a:pPr algn="just"/>
            <a:r>
              <a:rPr lang="en-US" sz="3600" dirty="0"/>
              <a:t>In the future, if NCDC can give more specific information of storms, both models can be improved.</a:t>
            </a:r>
          </a:p>
        </p:txBody>
      </p:sp>
      <p:cxnSp>
        <p:nvCxnSpPr>
          <p:cNvPr id="71" name="Straight Connector 70">
            <a:extLst>
              <a:ext uri="{FF2B5EF4-FFF2-40B4-BE49-F238E27FC236}">
                <a16:creationId xmlns:a16="http://schemas.microsoft.com/office/drawing/2014/main" id="{CCD0538B-0927-4B76-A38E-075E5E368333}"/>
              </a:ext>
            </a:extLst>
          </p:cNvPr>
          <p:cNvCxnSpPr>
            <a:cxnSpLocks/>
          </p:cNvCxnSpPr>
          <p:nvPr/>
        </p:nvCxnSpPr>
        <p:spPr bwMode="auto">
          <a:xfrm>
            <a:off x="30332677" y="31897932"/>
            <a:ext cx="85062" cy="6278692"/>
          </a:xfrm>
          <a:prstGeom prst="line">
            <a:avLst/>
          </a:prstGeom>
          <a:solidFill>
            <a:srgbClr val="BBE0E3"/>
          </a:solidFill>
          <a:ln w="12700" cap="flat" cmpd="sng" algn="ctr">
            <a:solidFill>
              <a:srgbClr val="000000"/>
            </a:solidFill>
            <a:prstDash val="solid"/>
            <a:round/>
            <a:headEnd type="none" w="med" len="med"/>
            <a:tailEnd type="none" w="med" len="med"/>
          </a:ln>
          <a:effectLst/>
        </p:spPr>
      </p:cxnSp>
      <p:sp>
        <p:nvSpPr>
          <p:cNvPr id="83" name="TextBox 82">
            <a:extLst>
              <a:ext uri="{FF2B5EF4-FFF2-40B4-BE49-F238E27FC236}">
                <a16:creationId xmlns:a16="http://schemas.microsoft.com/office/drawing/2014/main" id="{EAFF6344-EC09-415F-AC4C-48FBCD3FFD59}"/>
              </a:ext>
            </a:extLst>
          </p:cNvPr>
          <p:cNvSpPr txBox="1"/>
          <p:nvPr/>
        </p:nvSpPr>
        <p:spPr>
          <a:xfrm>
            <a:off x="13333574" y="34030018"/>
            <a:ext cx="3637232" cy="830997"/>
          </a:xfrm>
          <a:prstGeom prst="rect">
            <a:avLst/>
          </a:prstGeom>
          <a:noFill/>
        </p:spPr>
        <p:txBody>
          <a:bodyPr wrap="square" rtlCol="0">
            <a:spAutoFit/>
          </a:bodyPr>
          <a:lstStyle/>
          <a:p>
            <a:pPr algn="ctr"/>
            <a:r>
              <a:rPr lang="en-US" sz="4800" b="1" dirty="0"/>
              <a:t>Conclusion</a:t>
            </a:r>
            <a:endParaRPr lang="en-US" sz="4000" b="1" dirty="0"/>
          </a:p>
        </p:txBody>
      </p:sp>
      <p:sp>
        <p:nvSpPr>
          <p:cNvPr id="74" name="Rectangle 73">
            <a:extLst>
              <a:ext uri="{FF2B5EF4-FFF2-40B4-BE49-F238E27FC236}">
                <a16:creationId xmlns:a16="http://schemas.microsoft.com/office/drawing/2014/main" id="{222908C8-90C2-42B8-84B2-741D53CBEF29}"/>
              </a:ext>
            </a:extLst>
          </p:cNvPr>
          <p:cNvSpPr/>
          <p:nvPr/>
        </p:nvSpPr>
        <p:spPr>
          <a:xfrm>
            <a:off x="30599141" y="32948422"/>
            <a:ext cx="6971234" cy="1077218"/>
          </a:xfrm>
          <a:prstGeom prst="rect">
            <a:avLst/>
          </a:prstGeom>
        </p:spPr>
        <p:txBody>
          <a:bodyPr wrap="square">
            <a:spAutoFit/>
          </a:bodyPr>
          <a:lstStyle/>
          <a:p>
            <a:r>
              <a:rPr lang="en-US" sz="3200" dirty="0">
                <a:latin typeface="Calibri" panose="020F0502020204030204" pitchFamily="34" charset="0"/>
                <a:ea typeface="DengXian" panose="02010600030101010101" pitchFamily="2" charset="-122"/>
                <a:cs typeface="Times New Roman" panose="02020603050405020304" pitchFamily="18" charset="0"/>
              </a:rPr>
              <a:t>https://catalog.data.gov/dataset/ncdc-storm-events-database</a:t>
            </a:r>
            <a:endParaRPr lang="en-US" sz="3200" dirty="0"/>
          </a:p>
        </p:txBody>
      </p:sp>
      <p:sp>
        <p:nvSpPr>
          <p:cNvPr id="85" name="TextBox 84">
            <a:extLst>
              <a:ext uri="{FF2B5EF4-FFF2-40B4-BE49-F238E27FC236}">
                <a16:creationId xmlns:a16="http://schemas.microsoft.com/office/drawing/2014/main" id="{BA314E30-0804-4E41-A792-3561FD4302CE}"/>
              </a:ext>
            </a:extLst>
          </p:cNvPr>
          <p:cNvSpPr txBox="1"/>
          <p:nvPr/>
        </p:nvSpPr>
        <p:spPr>
          <a:xfrm>
            <a:off x="30500369" y="34030017"/>
            <a:ext cx="3637232" cy="830997"/>
          </a:xfrm>
          <a:prstGeom prst="rect">
            <a:avLst/>
          </a:prstGeom>
          <a:noFill/>
        </p:spPr>
        <p:txBody>
          <a:bodyPr wrap="square" rtlCol="0">
            <a:spAutoFit/>
          </a:bodyPr>
          <a:lstStyle/>
          <a:p>
            <a:pPr algn="ctr"/>
            <a:r>
              <a:rPr lang="en-US" sz="4800" b="1" dirty="0" err="1"/>
              <a:t>Github</a:t>
            </a:r>
            <a:r>
              <a:rPr lang="en-US" sz="4800" b="1" dirty="0"/>
              <a:t> URL</a:t>
            </a:r>
          </a:p>
        </p:txBody>
      </p:sp>
      <p:sp>
        <p:nvSpPr>
          <p:cNvPr id="75" name="Rectangle 74">
            <a:extLst>
              <a:ext uri="{FF2B5EF4-FFF2-40B4-BE49-F238E27FC236}">
                <a16:creationId xmlns:a16="http://schemas.microsoft.com/office/drawing/2014/main" id="{D2981512-1B5E-4E2C-A9FA-60566A535520}"/>
              </a:ext>
            </a:extLst>
          </p:cNvPr>
          <p:cNvSpPr/>
          <p:nvPr/>
        </p:nvSpPr>
        <p:spPr>
          <a:xfrm>
            <a:off x="30503551" y="34957580"/>
            <a:ext cx="6714233" cy="954107"/>
          </a:xfrm>
          <a:prstGeom prst="rect">
            <a:avLst/>
          </a:prstGeom>
        </p:spPr>
        <p:txBody>
          <a:bodyPr wrap="square">
            <a:spAutoFit/>
          </a:bodyPr>
          <a:lstStyle/>
          <a:p>
            <a:r>
              <a:rPr lang="en-US" dirty="0"/>
              <a:t>https://github.com/</a:t>
            </a:r>
            <a:r>
              <a:rPr lang="en-US" sz="3200" dirty="0"/>
              <a:t>nico37alonso</a:t>
            </a:r>
            <a:r>
              <a:rPr lang="en-US" dirty="0"/>
              <a:t>/DataAnalyticsSpring2020Project</a:t>
            </a: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28840</TotalTime>
  <Pages>0</Pages>
  <Words>657</Words>
  <Characters>0</Characters>
  <Application>Microsoft Office PowerPoint</Application>
  <PresentationFormat>Custom</PresentationFormat>
  <Lines>0</Lines>
  <Paragraphs>42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 </cp:lastModifiedBy>
  <cp:revision>138</cp:revision>
  <cp:lastPrinted>2010-02-18T20:20:14Z</cp:lastPrinted>
  <dcterms:created xsi:type="dcterms:W3CDTF">2010-03-16T21:47:29Z</dcterms:created>
  <dcterms:modified xsi:type="dcterms:W3CDTF">2020-05-05T00:30:06Z</dcterms:modified>
  <cp:category/>
</cp:coreProperties>
</file>