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8" r:id="rId3"/>
    <p:sldId id="257" r:id="rId4"/>
    <p:sldId id="260" r:id="rId5"/>
    <p:sldId id="285" r:id="rId6"/>
    <p:sldId id="284" r:id="rId7"/>
    <p:sldId id="286" r:id="rId8"/>
    <p:sldId id="298" r:id="rId9"/>
    <p:sldId id="299" r:id="rId10"/>
    <p:sldId id="300" r:id="rId11"/>
    <p:sldId id="301" r:id="rId12"/>
    <p:sldId id="287" r:id="rId13"/>
    <p:sldId id="302" r:id="rId14"/>
    <p:sldId id="288" r:id="rId15"/>
    <p:sldId id="289" r:id="rId16"/>
    <p:sldId id="290" r:id="rId17"/>
    <p:sldId id="291" r:id="rId18"/>
    <p:sldId id="292" r:id="rId19"/>
    <p:sldId id="262" r:id="rId20"/>
    <p:sldId id="293" r:id="rId21"/>
    <p:sldId id="294" r:id="rId22"/>
    <p:sldId id="295" r:id="rId23"/>
    <p:sldId id="296" r:id="rId24"/>
    <p:sldId id="297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EC0"/>
    <a:srgbClr val="10A2AE"/>
    <a:srgbClr val="D61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555A63-69C3-4FA6-A41A-09FD3CCC3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D123A1-5C77-48BA-B277-138A233A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C57C32-0E06-4921-A144-3421B96F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B17E26-3C3A-438B-A350-5E755722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1C08BF-8F47-49F1-8BBC-C85B3FAA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5D3F37-C919-412F-A452-1264CC78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F532BA8-C2B4-4B5D-BE71-E95D4ECBC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0F2166-4F9B-443C-B1CC-B079BF11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620AB0-AF21-49E1-8302-1ADF5FA3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121CB4-96D4-4F2D-B6AA-3532528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3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583F993-BB6E-4DBE-B50B-B34D094F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4F70B15-CBD7-4528-8604-EE12B2927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1452D5-B422-4063-AA4F-A99E7A77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907ABC-5414-4E73-9821-A8A98C1F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90E9A0-D688-4AC7-AB26-AB842396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75B19F-C4B5-4EA3-96B5-38C65A56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F70E57-D323-4CDC-8238-19FCE1D7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325290-DD43-48F6-AF87-DC284B51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851655-7684-44DB-97A2-CAD9B43B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B05755-01AC-406F-9384-86BFAE38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9E6B2B-393B-46BD-9917-5191C671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F33683-E880-4ABC-81FE-4310F283F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45FC5E-10AC-4F13-8F81-A1560B6C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6904B2-B358-44F6-B536-25795610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1589FF-8E71-4AD6-AC0F-75196CD1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9FA62F-7565-4FD1-9A02-566B7A5C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E108B3-6356-4C1E-9A75-5C7093E38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8B47841-F4D1-4653-A10D-7FE8FA116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5E1BD5-72F9-40C5-B032-B20565EC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05736AD-1405-4DD4-8485-7C0B2FAA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F957EB7-DBFC-4F59-961A-92482EBB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FDF365-9746-4BE8-B97D-6D840123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4FEDA4-7274-4B00-9C77-AB7838B4C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E759D05-E5B1-435F-B565-2825656CC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768715-484D-44EF-ABCC-161FC6523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7DE7B3B-520B-4C0F-8B6D-E6354FC4F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1A544CA-964D-46CC-86E5-F684EE10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9045DAA-2FB8-48C7-9C58-33774B3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F9A62C1-B25D-445A-A34D-F0669324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937246-2F1B-4CA5-8339-83FF80CC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A1127E0-1261-4BDD-9136-8C74CA01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953EE3-7AC0-4B90-AF21-28C51ACF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FE58A81-F76F-4B35-AB3F-DB6F8BD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4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7C55795-1AA3-4CBE-960A-CA6C2FEB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235FA61-BD05-47C2-AA63-5C18C9AF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E7E0DA1-9BD2-4904-817B-F3C41398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2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06548A-07DA-4B39-854B-ABCA8A77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D91F98-486C-4397-9B3E-FA66C71E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729D843-C50E-40C2-B1D7-80C30B588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537BE7-7D77-4A75-A96F-59FB2CF0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0FB7E4-4260-4BA3-B002-A3864DC7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67F5E0-D04F-4A27-B26B-4ADAB8CD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A23FC2-F954-4886-8D76-B169898D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9C727F8-1854-4A8D-B02E-2FFB3BFA3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860AF71-817C-4B0B-BCA0-1E41ABBF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E7BAB2-983A-4ED0-B12A-FD886F20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E090A9-96F5-4FED-A7E4-FDD121FE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255F445-E4AF-497A-8D51-6B48B9E0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9843254-4CC3-437E-947E-DD3EB3E1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99E38E-203C-416A-BE72-C1040CA2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9BE643-DE00-4490-BCA0-3199716C3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FDAF-70E1-4658-93D8-51FF92779D9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9515A2-BC45-40E6-8DBF-3B71AF8F4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A9C5EE-7439-47F0-8DA6-63CB2FDF3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48EC109C-56A4-422C-9F35-8567F8D624CE}"/>
              </a:ext>
            </a:extLst>
          </p:cNvPr>
          <p:cNvSpPr txBox="1">
            <a:spLocks/>
          </p:cNvSpPr>
          <p:nvPr/>
        </p:nvSpPr>
        <p:spPr>
          <a:xfrm>
            <a:off x="1235241" y="818654"/>
            <a:ext cx="9144000" cy="1026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latin typeface="+mn-lt"/>
              </a:rPr>
              <a:t>St. Pete IoT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6726E6B-363C-4E50-8446-79407E2AEB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02" y="3173935"/>
            <a:ext cx="5098181" cy="15654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853C66F-B064-4E12-9E48-5D11B374C147}"/>
              </a:ext>
            </a:extLst>
          </p:cNvPr>
          <p:cNvSpPr txBox="1"/>
          <p:nvPr/>
        </p:nvSpPr>
        <p:spPr>
          <a:xfrm>
            <a:off x="3798005" y="2196700"/>
            <a:ext cx="4018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6168A"/>
                </a:solidFill>
              </a:rPr>
              <a:t>Brought to you by</a:t>
            </a:r>
          </a:p>
        </p:txBody>
      </p:sp>
    </p:spTree>
    <p:extLst>
      <p:ext uri="{BB962C8B-B14F-4D97-AF65-F5344CB8AC3E}">
        <p14:creationId xmlns:p14="http://schemas.microsoft.com/office/powerpoint/2010/main" val="2832528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</a:t>
            </a:r>
            <a:r>
              <a:rPr lang="en-US" b="1" dirty="0" smtClean="0"/>
              <a:t>… (Signed)</a:t>
            </a:r>
            <a:endParaRPr lang="en-US" b="1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3002" y="1627917"/>
            <a:ext cx="10515600" cy="4351338"/>
          </a:xfrm>
        </p:spPr>
        <p:txBody>
          <a:bodyPr/>
          <a:lstStyle/>
          <a:p>
            <a:r>
              <a:rPr lang="en-US" dirty="0" smtClean="0"/>
              <a:t>To make a signed number:</a:t>
            </a:r>
            <a:br>
              <a:rPr lang="en-US" dirty="0" smtClean="0"/>
            </a:br>
            <a:r>
              <a:rPr lang="en-US" dirty="0" smtClean="0"/>
              <a:t>If positive do the same as unsigned…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If negative, invert the positive number and add 1</a:t>
            </a:r>
          </a:p>
        </p:txBody>
      </p:sp>
      <p:graphicFrame>
        <p:nvGraphicFramePr>
          <p:cNvPr id="1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357364"/>
              </p:ext>
            </p:extLst>
          </p:nvPr>
        </p:nvGraphicFramePr>
        <p:xfrm>
          <a:off x="4516006" y="2565156"/>
          <a:ext cx="7051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111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</a:t>
            </a:r>
            <a:r>
              <a:rPr lang="en-US" b="1" dirty="0" smtClean="0"/>
              <a:t>… (Signed)</a:t>
            </a:r>
            <a:endParaRPr lang="en-US" b="1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3002" y="1627917"/>
            <a:ext cx="10515600" cy="4351338"/>
          </a:xfrm>
        </p:spPr>
        <p:txBody>
          <a:bodyPr/>
          <a:lstStyle/>
          <a:p>
            <a:r>
              <a:rPr lang="en-US" dirty="0" smtClean="0"/>
              <a:t>To make a signed number:</a:t>
            </a:r>
            <a:br>
              <a:rPr lang="en-US" dirty="0" smtClean="0"/>
            </a:br>
            <a:r>
              <a:rPr lang="en-US" dirty="0" smtClean="0"/>
              <a:t>If positive do the same as unsigned…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If negative, invert the positive number and add 1</a:t>
            </a:r>
          </a:p>
        </p:txBody>
      </p:sp>
      <p:graphicFrame>
        <p:nvGraphicFramePr>
          <p:cNvPr id="1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181264"/>
              </p:ext>
            </p:extLst>
          </p:nvPr>
        </p:nvGraphicFramePr>
        <p:xfrm>
          <a:off x="4516006" y="2565156"/>
          <a:ext cx="7051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7900" y="4852086"/>
            <a:ext cx="1028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0000 1000    </a:t>
            </a:r>
            <a:r>
              <a:rPr lang="en-US" sz="3600" dirty="0" smtClean="0">
                <a:sym typeface="Wingdings" panose="05000000000000000000" pitchFamily="2" charset="2"/>
              </a:rPr>
              <a:t></a:t>
            </a:r>
            <a:r>
              <a:rPr lang="en-US" sz="3600" dirty="0" smtClean="0"/>
              <a:t>    1111 1000    </a:t>
            </a:r>
            <a:r>
              <a:rPr lang="en-US" sz="3600" dirty="0" smtClean="0">
                <a:sym typeface="Wingdings" panose="05000000000000000000" pitchFamily="2" charset="2"/>
              </a:rPr>
              <a:t>    1111 1001  =  -8</a:t>
            </a:r>
            <a:endParaRPr lang="en-US" sz="3600" dirty="0"/>
          </a:p>
        </p:txBody>
      </p:sp>
      <p:sp>
        <p:nvSpPr>
          <p:cNvPr id="14" name="Circular Arrow 13"/>
          <p:cNvSpPr/>
          <p:nvPr/>
        </p:nvSpPr>
        <p:spPr>
          <a:xfrm flipV="1">
            <a:off x="2444543" y="4318142"/>
            <a:ext cx="2135263" cy="23605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308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5778718" y="4373582"/>
            <a:ext cx="2135263" cy="23605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308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01357" y="5559532"/>
            <a:ext cx="1565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</a:rPr>
              <a:t>Invert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13653" y="5510116"/>
            <a:ext cx="1565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</a:rPr>
              <a:t>+1</a:t>
            </a:r>
            <a:endParaRPr lang="en-US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5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26" y="104328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2’s Complement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262" y="1773816"/>
            <a:ext cx="7051825" cy="46022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28300" y="6280809"/>
            <a:ext cx="42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</a:t>
            </a:r>
            <a:r>
              <a:rPr lang="en-US" dirty="0"/>
              <a:t>http://www.mathcs.emory.edu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87" y="1534218"/>
            <a:ext cx="62293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13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Conversions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262" y="1773816"/>
            <a:ext cx="7051825" cy="4602270"/>
          </a:xfrm>
        </p:spPr>
        <p:txBody>
          <a:bodyPr>
            <a:normAutofit/>
          </a:bodyPr>
          <a:lstStyle/>
          <a:p>
            <a:r>
              <a:rPr lang="en-US" dirty="0" smtClean="0"/>
              <a:t>Decimal to Binary: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85" y="2222069"/>
            <a:ext cx="5329881" cy="39974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80723" y="6210993"/>
            <a:ext cx="42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WikiHow.com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Conversions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262" y="1773816"/>
            <a:ext cx="7051825" cy="4602270"/>
          </a:xfrm>
        </p:spPr>
        <p:txBody>
          <a:bodyPr>
            <a:normAutofit/>
          </a:bodyPr>
          <a:lstStyle/>
          <a:p>
            <a:r>
              <a:rPr lang="en-US" dirty="0" smtClean="0"/>
              <a:t>Decimal to Hex: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531" y="1927250"/>
            <a:ext cx="5352535" cy="41587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80723" y="6210993"/>
            <a:ext cx="42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tpub.com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83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Conversions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>
                <a:extLst>
                  <a:ext uri="{FF2B5EF4-FFF2-40B4-BE49-F238E27FC236}">
                    <a16:creationId xmlns="" xmlns:a16="http://schemas.microsoft.com/office/drawing/2014/main" id="{5FDBA27F-9676-4EE6-B75A-C35B42A0C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2262" y="1773816"/>
                <a:ext cx="7051825" cy="460227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Binary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Hex: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0101110101000111</a:t>
                </a:r>
                <a:endParaRPr lang="en-US" dirty="0"/>
              </a:p>
            </p:txBody>
          </p:sp>
        </mc:Choice>
        <mc:Fallback xmlns="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xmlns="" id="{5FDBA27F-9676-4EE6-B75A-C35B42A0C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2262" y="1773816"/>
                <a:ext cx="7051825" cy="4602270"/>
              </a:xfrm>
              <a:blipFill rotWithShape="0">
                <a:blip r:embed="rId4"/>
                <a:stretch>
                  <a:fillRect l="-1729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0723" y="6210993"/>
            <a:ext cx="42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tpub.com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62" y="2062498"/>
            <a:ext cx="3152381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5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Conversions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>
                <a:extLst>
                  <a:ext uri="{FF2B5EF4-FFF2-40B4-BE49-F238E27FC236}">
                    <a16:creationId xmlns="" xmlns:a16="http://schemas.microsoft.com/office/drawing/2014/main" id="{5FDBA27F-9676-4EE6-B75A-C35B42A0C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2262" y="1773816"/>
                <a:ext cx="7051825" cy="460227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Binary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Hex: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0101110101000111</a:t>
                </a:r>
                <a:endParaRPr lang="en-US" dirty="0"/>
              </a:p>
            </p:txBody>
          </p:sp>
        </mc:Choice>
        <mc:Fallback xmlns="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xmlns="" id="{5FDBA27F-9676-4EE6-B75A-C35B42A0C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2262" y="1773816"/>
                <a:ext cx="7051825" cy="4602270"/>
              </a:xfrm>
              <a:blipFill rotWithShape="0">
                <a:blip r:embed="rId4"/>
                <a:stretch>
                  <a:fillRect l="-1729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0723" y="6210993"/>
            <a:ext cx="42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tpub.com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62" y="2062498"/>
            <a:ext cx="3152381" cy="348571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623767" y="2509084"/>
            <a:ext cx="1587" cy="918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03711" y="2510482"/>
            <a:ext cx="1587" cy="918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83655" y="2511880"/>
            <a:ext cx="1587" cy="918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568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Conversions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>
                <a:extLst>
                  <a:ext uri="{FF2B5EF4-FFF2-40B4-BE49-F238E27FC236}">
                    <a16:creationId xmlns="" xmlns:a16="http://schemas.microsoft.com/office/drawing/2014/main" id="{5FDBA27F-9676-4EE6-B75A-C35B42A0C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2262" y="1773816"/>
                <a:ext cx="7051825" cy="460227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Binary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Hex: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0101110101000111</a:t>
                </a:r>
                <a:endParaRPr lang="en-US" dirty="0"/>
              </a:p>
            </p:txBody>
          </p:sp>
        </mc:Choice>
        <mc:Fallback xmlns="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xmlns="" id="{5FDBA27F-9676-4EE6-B75A-C35B42A0C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2262" y="1773816"/>
                <a:ext cx="7051825" cy="4602270"/>
              </a:xfrm>
              <a:blipFill rotWithShape="0">
                <a:blip r:embed="rId4"/>
                <a:stretch>
                  <a:fillRect l="-1729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0723" y="6210993"/>
            <a:ext cx="42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tpub.com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62" y="2062498"/>
            <a:ext cx="3152381" cy="348571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623767" y="2509084"/>
            <a:ext cx="1587" cy="918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03711" y="2510482"/>
            <a:ext cx="1587" cy="918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83655" y="2511880"/>
            <a:ext cx="1587" cy="918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wn Arrow 3"/>
          <p:cNvSpPr/>
          <p:nvPr/>
        </p:nvSpPr>
        <p:spPr>
          <a:xfrm>
            <a:off x="4907560" y="3427338"/>
            <a:ext cx="234891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156235" y="3420347"/>
            <a:ext cx="213538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382160" y="3428736"/>
            <a:ext cx="234891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2630835" y="3421745"/>
            <a:ext cx="213538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5697" y="4102216"/>
            <a:ext cx="3204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smtClean="0"/>
              <a:t>5  D  4  7 </a:t>
            </a:r>
            <a:endParaRPr lang="en-US" sz="6500" dirty="0"/>
          </a:p>
        </p:txBody>
      </p:sp>
      <p:sp>
        <p:nvSpPr>
          <p:cNvPr id="24" name="Down Arrow 23"/>
          <p:cNvSpPr/>
          <p:nvPr/>
        </p:nvSpPr>
        <p:spPr>
          <a:xfrm rot="10800000">
            <a:off x="4908958" y="3269345"/>
            <a:ext cx="234891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0800000">
            <a:off x="4157633" y="3262354"/>
            <a:ext cx="213538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0800000">
            <a:off x="3383558" y="3270743"/>
            <a:ext cx="234891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0800000">
            <a:off x="2632233" y="3263752"/>
            <a:ext cx="213538" cy="6581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9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2468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ASCII</a:t>
            </a:r>
            <a:endParaRPr lang="en-US" b="1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650" y="1670532"/>
            <a:ext cx="68103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04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704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Digital Logic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257" y="2888307"/>
            <a:ext cx="2279825" cy="4253899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AND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OR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NOT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XOR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497865" y="3006812"/>
            <a:ext cx="2372500" cy="2389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493746" y="3587573"/>
            <a:ext cx="2372500" cy="2389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501981" y="4263086"/>
            <a:ext cx="2372500" cy="2389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497862" y="4843847"/>
            <a:ext cx="2372500" cy="2389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 txBox="1">
            <a:spLocks/>
          </p:cNvSpPr>
          <p:nvPr/>
        </p:nvSpPr>
        <p:spPr>
          <a:xfrm>
            <a:off x="6427555" y="674045"/>
            <a:ext cx="55299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In C </a:t>
            </a:r>
          </a:p>
          <a:p>
            <a:pPr algn="ctr"/>
            <a:r>
              <a:rPr lang="en-US" b="1" dirty="0" smtClean="0"/>
              <a:t>(bit-wise operation)</a:t>
            </a:r>
            <a:endParaRPr lang="en-US" b="1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8602346" y="2893370"/>
            <a:ext cx="2279825" cy="4253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&amp;</a:t>
            </a:r>
          </a:p>
          <a:p>
            <a:r>
              <a:rPr lang="en-US" sz="3600" dirty="0" smtClean="0"/>
              <a:t>|</a:t>
            </a:r>
          </a:p>
          <a:p>
            <a:r>
              <a:rPr lang="en-US" sz="3600" dirty="0" smtClean="0"/>
              <a:t>~</a:t>
            </a:r>
          </a:p>
          <a:p>
            <a:r>
              <a:rPr lang="en-US" sz="3600" dirty="0" smtClean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168931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48EC109C-56A4-422C-9F35-8567F8D624CE}"/>
              </a:ext>
            </a:extLst>
          </p:cNvPr>
          <p:cNvSpPr txBox="1">
            <a:spLocks/>
          </p:cNvSpPr>
          <p:nvPr/>
        </p:nvSpPr>
        <p:spPr>
          <a:xfrm>
            <a:off x="1235241" y="818654"/>
            <a:ext cx="9144000" cy="1026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St. Pete IoT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6726E6B-363C-4E50-8446-79407E2AEB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02" y="3173935"/>
            <a:ext cx="5098181" cy="15654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853C66F-B064-4E12-9E48-5D11B374C147}"/>
              </a:ext>
            </a:extLst>
          </p:cNvPr>
          <p:cNvSpPr txBox="1"/>
          <p:nvPr/>
        </p:nvSpPr>
        <p:spPr>
          <a:xfrm>
            <a:off x="3798005" y="2196700"/>
            <a:ext cx="4018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D6168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Brought to you by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05F2D1-1EC6-46B5-9601-DA1C25DA0B7A}"/>
              </a:ext>
            </a:extLst>
          </p:cNvPr>
          <p:cNvSpPr/>
          <p:nvPr/>
        </p:nvSpPr>
        <p:spPr>
          <a:xfrm>
            <a:off x="4544610" y="5358954"/>
            <a:ext cx="26975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D6168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Nicolas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6168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Mejia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D6168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835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98" y="32468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Logic</a:t>
            </a:r>
            <a:endParaRPr lang="en-US" b="1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6177" y="1650246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True = 1</a:t>
            </a:r>
          </a:p>
          <a:p>
            <a:r>
              <a:rPr lang="en-US" sz="3200" dirty="0" smtClean="0"/>
              <a:t>False = 0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16" y="2852970"/>
            <a:ext cx="3614167" cy="2576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15" y="2828931"/>
            <a:ext cx="3704324" cy="2624132"/>
          </a:xfrm>
          <a:prstGeom prst="rect">
            <a:avLst/>
          </a:prstGeom>
          <a:solidFill>
            <a:srgbClr val="BCBEC0"/>
          </a:solidFill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4507034" y="2990335"/>
            <a:ext cx="222422" cy="362465"/>
          </a:xfrm>
          <a:prstGeom prst="rect">
            <a:avLst/>
          </a:prstGeom>
          <a:solidFill>
            <a:srgbClr val="BCB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819536" y="2994451"/>
            <a:ext cx="222422" cy="362465"/>
          </a:xfrm>
          <a:prstGeom prst="rect">
            <a:avLst/>
          </a:prstGeom>
          <a:solidFill>
            <a:srgbClr val="BCB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16417" y="2904850"/>
            <a:ext cx="219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&amp;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53633" y="2900730"/>
            <a:ext cx="219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|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6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2468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Boolean operators</a:t>
            </a:r>
            <a:endParaRPr lang="en-US" b="1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43668"/>
              </p:ext>
            </p:extLst>
          </p:nvPr>
        </p:nvGraphicFramePr>
        <p:xfrm>
          <a:off x="2246184" y="2811447"/>
          <a:ext cx="8128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rame 5"/>
          <p:cNvSpPr/>
          <p:nvPr/>
        </p:nvSpPr>
        <p:spPr>
          <a:xfrm>
            <a:off x="2117123" y="2685534"/>
            <a:ext cx="1087395" cy="210064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1433" y="2226895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79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2468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Boolean operators</a:t>
            </a:r>
            <a:endParaRPr lang="en-US" b="1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372772"/>
              </p:ext>
            </p:extLst>
          </p:nvPr>
        </p:nvGraphicFramePr>
        <p:xfrm>
          <a:off x="2246184" y="2811447"/>
          <a:ext cx="8128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rame 3"/>
          <p:cNvSpPr/>
          <p:nvPr/>
        </p:nvSpPr>
        <p:spPr>
          <a:xfrm>
            <a:off x="3163328" y="2685534"/>
            <a:ext cx="7315201" cy="2100649"/>
          </a:xfrm>
          <a:prstGeom prst="frame">
            <a:avLst>
              <a:gd name="adj1" fmla="val 308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2117123" y="2685534"/>
            <a:ext cx="1087395" cy="210064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1433" y="2226895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23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2468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Boolean operators</a:t>
            </a:r>
            <a:endParaRPr lang="en-US" b="1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93467"/>
              </p:ext>
            </p:extLst>
          </p:nvPr>
        </p:nvGraphicFramePr>
        <p:xfrm>
          <a:off x="2246184" y="2811447"/>
          <a:ext cx="8128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Frame 11"/>
          <p:cNvSpPr/>
          <p:nvPr/>
        </p:nvSpPr>
        <p:spPr>
          <a:xfrm>
            <a:off x="3163328" y="2685534"/>
            <a:ext cx="7315201" cy="2100649"/>
          </a:xfrm>
          <a:prstGeom prst="frame">
            <a:avLst>
              <a:gd name="adj1" fmla="val 308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2117123" y="2685534"/>
            <a:ext cx="1087395" cy="210064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1433" y="2226895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inputs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33771" y="2231013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51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2468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Other operations</a:t>
            </a:r>
            <a:endParaRPr lang="en-US" b="1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6447" y="1737700"/>
            <a:ext cx="2734235" cy="824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2" y="4722738"/>
            <a:ext cx="4572000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118" y="4920707"/>
            <a:ext cx="3105150" cy="1285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118" y="1997097"/>
            <a:ext cx="4295775" cy="1295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2" y="1994083"/>
            <a:ext cx="5124450" cy="1743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1118" y="3585777"/>
            <a:ext cx="4000500" cy="8477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3002" y="4009639"/>
            <a:ext cx="506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Images from unknown source on Pinterest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50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Arduino </a:t>
            </a:r>
            <a:r>
              <a:rPr lang="en-US" b="1" dirty="0" err="1" smtClean="0"/>
              <a:t>Excercises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6705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Today’s Agenda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01"/>
            <a:ext cx="5780314" cy="4551362"/>
          </a:xfrm>
        </p:spPr>
        <p:txBody>
          <a:bodyPr>
            <a:normAutofit/>
          </a:bodyPr>
          <a:lstStyle/>
          <a:p>
            <a:r>
              <a:rPr lang="en-US" dirty="0" smtClean="0"/>
              <a:t>Data and Numbers</a:t>
            </a:r>
            <a:endParaRPr lang="en-US" dirty="0"/>
          </a:p>
          <a:p>
            <a:pPr lvl="1"/>
            <a:r>
              <a:rPr lang="en-US" dirty="0" smtClean="0"/>
              <a:t>Counting</a:t>
            </a:r>
            <a:endParaRPr lang="en-US" dirty="0"/>
          </a:p>
          <a:p>
            <a:pPr lvl="1"/>
            <a:r>
              <a:rPr lang="en-US" dirty="0" smtClean="0"/>
              <a:t>Conversions</a:t>
            </a:r>
            <a:endParaRPr lang="en-US" dirty="0"/>
          </a:p>
          <a:p>
            <a:pPr lvl="1"/>
            <a:r>
              <a:rPr lang="en-US" dirty="0" smtClean="0"/>
              <a:t>ASCII</a:t>
            </a:r>
            <a:endParaRPr lang="en-US" dirty="0"/>
          </a:p>
          <a:p>
            <a:r>
              <a:rPr lang="en-US" dirty="0" smtClean="0"/>
              <a:t>Digital Logic</a:t>
            </a:r>
            <a:endParaRPr lang="en-US" dirty="0"/>
          </a:p>
          <a:p>
            <a:pPr lvl="1"/>
            <a:r>
              <a:rPr lang="en-US" dirty="0" smtClean="0"/>
              <a:t>Boolean Operators</a:t>
            </a:r>
            <a:endParaRPr lang="en-US" dirty="0"/>
          </a:p>
          <a:p>
            <a:pPr lvl="1"/>
            <a:r>
              <a:rPr lang="en-US" dirty="0" smtClean="0"/>
              <a:t>Operations</a:t>
            </a:r>
            <a:endParaRPr lang="en-US" dirty="0"/>
          </a:p>
          <a:p>
            <a:r>
              <a:rPr lang="en-US" dirty="0"/>
              <a:t>Embedded Topics</a:t>
            </a:r>
          </a:p>
          <a:p>
            <a:pPr lvl="1"/>
            <a:r>
              <a:rPr lang="en-US" dirty="0" smtClean="0"/>
              <a:t>Operations in C</a:t>
            </a:r>
            <a:endParaRPr lang="en-US" dirty="0"/>
          </a:p>
          <a:p>
            <a:pPr lvl="1"/>
            <a:r>
              <a:rPr lang="en-US" dirty="0"/>
              <a:t>Lets make a program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18514" y="5415779"/>
            <a:ext cx="33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 smtClean="0"/>
              <a:t>knowyourmeme.com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55" y="1532249"/>
            <a:ext cx="5053571" cy="37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05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Counting…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5780314" cy="3985155"/>
          </a:xfrm>
        </p:spPr>
        <p:txBody>
          <a:bodyPr>
            <a:normAutofit/>
          </a:bodyPr>
          <a:lstStyle/>
          <a:p>
            <a:r>
              <a:rPr lang="en-US" dirty="0" smtClean="0"/>
              <a:t>0..1..2..3..4..5..6..7..8..9..10</a:t>
            </a:r>
          </a:p>
          <a:p>
            <a:r>
              <a:rPr lang="en-US" sz="2800" dirty="0" smtClean="0"/>
              <a:t>0..1..10..11..100..101..110…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429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Counting…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5780314" cy="3985155"/>
          </a:xfrm>
        </p:spPr>
        <p:txBody>
          <a:bodyPr>
            <a:normAutofit/>
          </a:bodyPr>
          <a:lstStyle/>
          <a:p>
            <a:r>
              <a:rPr lang="en-US" dirty="0" smtClean="0"/>
              <a:t>0..1..2..3..4..5..6..7..8..9..10</a:t>
            </a:r>
          </a:p>
          <a:p>
            <a:r>
              <a:rPr lang="en-US" sz="2800" dirty="0" smtClean="0"/>
              <a:t>0..1..10..11..100..101..110…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67849" y="823784"/>
            <a:ext cx="53216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00000000</a:t>
            </a:r>
          </a:p>
          <a:p>
            <a:r>
              <a:rPr lang="en-US" sz="2800" dirty="0" smtClean="0"/>
              <a:t>00000001</a:t>
            </a:r>
          </a:p>
          <a:p>
            <a:r>
              <a:rPr lang="en-US" sz="2800" dirty="0" smtClean="0"/>
              <a:t>00000010</a:t>
            </a:r>
          </a:p>
          <a:p>
            <a:r>
              <a:rPr lang="en-US" sz="2800" dirty="0" smtClean="0"/>
              <a:t>00000011</a:t>
            </a:r>
          </a:p>
          <a:p>
            <a:r>
              <a:rPr lang="en-US" sz="2800" dirty="0" smtClean="0"/>
              <a:t>00000100</a:t>
            </a:r>
          </a:p>
          <a:p>
            <a:r>
              <a:rPr lang="en-US" sz="2800" dirty="0" smtClean="0"/>
              <a:t>00000101</a:t>
            </a:r>
          </a:p>
          <a:p>
            <a:r>
              <a:rPr lang="en-US" sz="2800" dirty="0" smtClean="0"/>
              <a:t>00000110</a:t>
            </a:r>
          </a:p>
          <a:p>
            <a:r>
              <a:rPr lang="en-US" sz="2800" dirty="0" smtClean="0"/>
              <a:t>00000111</a:t>
            </a:r>
          </a:p>
          <a:p>
            <a:r>
              <a:rPr lang="en-US" sz="2800" dirty="0" smtClean="0"/>
              <a:t>00001000</a:t>
            </a:r>
          </a:p>
          <a:p>
            <a:r>
              <a:rPr lang="en-US" sz="2800" dirty="0" smtClean="0"/>
              <a:t>00001001….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0920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Counting…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22" y="2191807"/>
            <a:ext cx="4870622" cy="3985155"/>
          </a:xfrm>
        </p:spPr>
        <p:txBody>
          <a:bodyPr>
            <a:normAutofit/>
          </a:bodyPr>
          <a:lstStyle/>
          <a:p>
            <a:r>
              <a:rPr lang="en-US" dirty="0" smtClean="0"/>
              <a:t>0..1..2..3..4..5..6..7..8..9..10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0..1..10..11..100..101..110…</a:t>
            </a:r>
          </a:p>
          <a:p>
            <a:endParaRPr lang="en-US" dirty="0"/>
          </a:p>
          <a:p>
            <a:endParaRPr lang="en-US" sz="2800" dirty="0" smtClean="0"/>
          </a:p>
          <a:p>
            <a:r>
              <a:rPr lang="en-US" dirty="0"/>
              <a:t>0..1..2..3..4..5..6..7..8..9..</a:t>
            </a:r>
            <a:r>
              <a:rPr lang="en-US" dirty="0" smtClean="0"/>
              <a:t>10..A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436973" y="2298356"/>
            <a:ext cx="807308" cy="2636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448533" y="3777049"/>
            <a:ext cx="807308" cy="2636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decimal with N digits can represent up to 10</a:t>
            </a:r>
            <a:r>
              <a:rPr lang="en-US" baseline="30000" dirty="0" smtClean="0"/>
              <a:t>N</a:t>
            </a:r>
            <a:r>
              <a:rPr lang="en-US" dirty="0" smtClean="0"/>
              <a:t> values.</a:t>
            </a:r>
            <a:endParaRPr lang="en-US" baseline="30000" dirty="0" smtClean="0"/>
          </a:p>
          <a:p>
            <a:r>
              <a:rPr lang="en-US" dirty="0" smtClean="0"/>
              <a:t>_ _ _                 0…..999</a:t>
            </a:r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binary with N digits can represent up to 2</a:t>
            </a:r>
            <a:r>
              <a:rPr lang="en-US" baseline="30000" dirty="0" smtClean="0"/>
              <a:t>N</a:t>
            </a:r>
            <a:r>
              <a:rPr lang="en-US" dirty="0" smtClean="0"/>
              <a:t> values.</a:t>
            </a:r>
            <a:endParaRPr lang="en-US" baseline="30000" dirty="0" smtClean="0"/>
          </a:p>
          <a:p>
            <a:r>
              <a:rPr lang="en-US" dirty="0" smtClean="0"/>
              <a:t>_ _ _                 0…..111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5444416" y="5362833"/>
            <a:ext cx="807308" cy="2636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3" y="5299621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hex with N digits can represent up to 16</a:t>
            </a:r>
            <a:r>
              <a:rPr lang="en-US" baseline="30000" dirty="0" smtClean="0"/>
              <a:t>N</a:t>
            </a:r>
            <a:r>
              <a:rPr lang="en-US" dirty="0" smtClean="0"/>
              <a:t> values.</a:t>
            </a:r>
            <a:endParaRPr lang="en-US" baseline="30000" dirty="0" smtClean="0"/>
          </a:p>
          <a:p>
            <a:r>
              <a:rPr lang="en-US" dirty="0" smtClean="0"/>
              <a:t>_ _ _                 0</a:t>
            </a:r>
            <a:r>
              <a:rPr lang="en-US" dirty="0" smtClean="0"/>
              <a:t>…..</a:t>
            </a:r>
            <a:r>
              <a:rPr lang="en-US" dirty="0" smtClean="0"/>
              <a:t>FFF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80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Counting…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262" y="1773816"/>
            <a:ext cx="7051825" cy="46022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Decimal 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578 = 5x(10</a:t>
            </a:r>
            <a:r>
              <a:rPr lang="en-US" baseline="30000" dirty="0" smtClean="0"/>
              <a:t>2</a:t>
            </a:r>
            <a:r>
              <a:rPr lang="en-US" dirty="0" smtClean="0"/>
              <a:t>) + 7x(10</a:t>
            </a:r>
            <a:r>
              <a:rPr lang="en-US" baseline="30000" dirty="0" smtClean="0"/>
              <a:t>1</a:t>
            </a:r>
            <a:r>
              <a:rPr lang="en-US" dirty="0" smtClean="0"/>
              <a:t>) + 8x(10</a:t>
            </a:r>
            <a:r>
              <a:rPr lang="en-US" baseline="30000" dirty="0" smtClean="0"/>
              <a:t>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Binary </a:t>
            </a:r>
            <a:r>
              <a:rPr lang="en-US" dirty="0" smtClean="0"/>
              <a:t>e</a:t>
            </a:r>
            <a:r>
              <a:rPr lang="en-US" sz="2800" dirty="0" smtClean="0"/>
              <a:t>xample: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  101 = 1x(2</a:t>
            </a:r>
            <a:r>
              <a:rPr lang="en-US" baseline="30000" dirty="0" smtClean="0"/>
              <a:t>2</a:t>
            </a:r>
            <a:r>
              <a:rPr lang="en-US" dirty="0" smtClean="0"/>
              <a:t>) + 0x(2</a:t>
            </a:r>
            <a:r>
              <a:rPr lang="en-US" baseline="30000" dirty="0" smtClean="0"/>
              <a:t>1</a:t>
            </a:r>
            <a:r>
              <a:rPr lang="en-US" dirty="0" smtClean="0"/>
              <a:t>) + 1x(2</a:t>
            </a:r>
            <a:r>
              <a:rPr lang="en-US" baseline="30000" dirty="0" smtClean="0"/>
              <a:t>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Hex </a:t>
            </a: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rPr lang="en-US" smtClean="0"/>
              <a:t>FA9 </a:t>
            </a:r>
            <a:r>
              <a:rPr lang="en-US"/>
              <a:t>= </a:t>
            </a:r>
            <a:r>
              <a:rPr lang="en-US" smtClean="0"/>
              <a:t>15x(16</a:t>
            </a:r>
            <a:r>
              <a:rPr lang="en-US" baseline="30000" smtClean="0"/>
              <a:t>2</a:t>
            </a:r>
            <a:r>
              <a:rPr lang="en-US" dirty="0"/>
              <a:t>) </a:t>
            </a:r>
            <a:r>
              <a:rPr lang="en-US"/>
              <a:t>+ </a:t>
            </a:r>
            <a:r>
              <a:rPr lang="en-US" smtClean="0"/>
              <a:t>10x(16</a:t>
            </a:r>
            <a:r>
              <a:rPr lang="en-US" baseline="30000" smtClean="0"/>
              <a:t>1</a:t>
            </a:r>
            <a:r>
              <a:rPr lang="en-US" dirty="0"/>
              <a:t>) </a:t>
            </a:r>
            <a:r>
              <a:rPr lang="en-US"/>
              <a:t>+ </a:t>
            </a:r>
            <a:r>
              <a:rPr lang="en-US" smtClean="0"/>
              <a:t>9x(16</a:t>
            </a:r>
            <a:r>
              <a:rPr lang="en-US" baseline="30000" smtClean="0"/>
              <a:t>0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98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</a:t>
            </a:r>
            <a:r>
              <a:rPr lang="en-US" b="1" dirty="0" smtClean="0"/>
              <a:t>… (Unsigned)</a:t>
            </a:r>
            <a:endParaRPr lang="en-US" b="1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684391"/>
              </p:ext>
            </p:extLst>
          </p:nvPr>
        </p:nvGraphicFramePr>
        <p:xfrm>
          <a:off x="2421151" y="3546578"/>
          <a:ext cx="7051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7394" y="3501082"/>
            <a:ext cx="1178011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3272" y="3859432"/>
            <a:ext cx="1178011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9153" y="4283684"/>
            <a:ext cx="1178011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7211" y="5128457"/>
            <a:ext cx="708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bits can give you any number from 0 to 255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05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=""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Counting</a:t>
            </a:r>
            <a:r>
              <a:rPr lang="en-US" b="1" dirty="0" smtClean="0"/>
              <a:t>… (Signed)</a:t>
            </a:r>
            <a:endParaRPr lang="en-US" b="1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267171"/>
              </p:ext>
            </p:extLst>
          </p:nvPr>
        </p:nvGraphicFramePr>
        <p:xfrm>
          <a:off x="2421151" y="3546578"/>
          <a:ext cx="7051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  <a:gridCol w="8814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or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or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or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or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or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or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or 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31127" y="2226895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="" xmlns:a16="http://schemas.microsoft.com/office/drawing/2014/main" id="{5FDBA27F-9676-4EE6-B75A-C35B42A0CD81}"/>
              </a:ext>
            </a:extLst>
          </p:cNvPr>
          <p:cNvSpPr txBox="1">
            <a:spLocks/>
          </p:cNvSpPr>
          <p:nvPr/>
        </p:nvSpPr>
        <p:spPr>
          <a:xfrm>
            <a:off x="6227005" y="3738547"/>
            <a:ext cx="5820828" cy="138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7394" y="3501082"/>
            <a:ext cx="1178011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3272" y="3859432"/>
            <a:ext cx="1178011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9153" y="4283684"/>
            <a:ext cx="1178011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21925" y="3006813"/>
            <a:ext cx="1178011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97211" y="5128457"/>
            <a:ext cx="708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bits can give you any number from -128 to 127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05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5374</TotalTime>
  <Words>683</Words>
  <Application>Microsoft Office PowerPoint</Application>
  <PresentationFormat>Widescreen</PresentationFormat>
  <Paragraphs>372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Today’s Agenda</vt:lpstr>
      <vt:lpstr>Counting…</vt:lpstr>
      <vt:lpstr>Counting…</vt:lpstr>
      <vt:lpstr>Counting…</vt:lpstr>
      <vt:lpstr>Counting…</vt:lpstr>
      <vt:lpstr>Counting… (Unsigned)</vt:lpstr>
      <vt:lpstr>Counting… (Signed)</vt:lpstr>
      <vt:lpstr>Counting… (Signed)</vt:lpstr>
      <vt:lpstr>Counting… (Signed)</vt:lpstr>
      <vt:lpstr>2’s Complement</vt:lpstr>
      <vt:lpstr>Conversions</vt:lpstr>
      <vt:lpstr>Conversions</vt:lpstr>
      <vt:lpstr>Conversions</vt:lpstr>
      <vt:lpstr>Conversions</vt:lpstr>
      <vt:lpstr>Conversions</vt:lpstr>
      <vt:lpstr>ASCII</vt:lpstr>
      <vt:lpstr>Digital Logic</vt:lpstr>
      <vt:lpstr>Logic</vt:lpstr>
      <vt:lpstr>Boolean operators</vt:lpstr>
      <vt:lpstr>Boolean operators</vt:lpstr>
      <vt:lpstr>Boolean operators</vt:lpstr>
      <vt:lpstr>Other operations</vt:lpstr>
      <vt:lpstr>Arduino Excercises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Pete IoT</dc:title>
  <dc:creator>nicolas.mejia</dc:creator>
  <cp:lastModifiedBy>Nico</cp:lastModifiedBy>
  <cp:revision>59</cp:revision>
  <dcterms:created xsi:type="dcterms:W3CDTF">2017-12-11T21:13:54Z</dcterms:created>
  <dcterms:modified xsi:type="dcterms:W3CDTF">2018-04-12T17:27:54Z</dcterms:modified>
</cp:coreProperties>
</file>