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85" r:id="rId6"/>
    <p:sldId id="284" r:id="rId7"/>
    <p:sldId id="286" r:id="rId8"/>
    <p:sldId id="298" r:id="rId9"/>
    <p:sldId id="299" r:id="rId10"/>
    <p:sldId id="300" r:id="rId11"/>
    <p:sldId id="301" r:id="rId12"/>
    <p:sldId id="287" r:id="rId13"/>
    <p:sldId id="302" r:id="rId14"/>
    <p:sldId id="288" r:id="rId15"/>
    <p:sldId id="289" r:id="rId16"/>
    <p:sldId id="290" r:id="rId17"/>
    <p:sldId id="291" r:id="rId18"/>
    <p:sldId id="292" r:id="rId19"/>
    <p:sldId id="262" r:id="rId20"/>
    <p:sldId id="293" r:id="rId21"/>
    <p:sldId id="294" r:id="rId22"/>
    <p:sldId id="295" r:id="rId23"/>
    <p:sldId id="296" r:id="rId24"/>
    <p:sldId id="297" r:id="rId25"/>
    <p:sldId id="264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0"/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index.htm" TargetMode="External"/><Relationship Id="rId2" Type="http://schemas.openxmlformats.org/officeDocument/2006/relationships/hyperlink" Target="https://www.arduino.cc/reference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co7/IoT-St-Pet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(Signed)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3002" y="1627917"/>
            <a:ext cx="10515600" cy="4351338"/>
          </a:xfrm>
        </p:spPr>
        <p:txBody>
          <a:bodyPr/>
          <a:lstStyle/>
          <a:p>
            <a:r>
              <a:rPr lang="en-US" dirty="0" smtClean="0"/>
              <a:t>To make a signed number:</a:t>
            </a:r>
            <a:br>
              <a:rPr lang="en-US" dirty="0" smtClean="0"/>
            </a:br>
            <a:r>
              <a:rPr lang="en-US" dirty="0" smtClean="0"/>
              <a:t>If positive do the same as unsigned…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If negative, invert the positive number and add 1</a:t>
            </a:r>
          </a:p>
        </p:txBody>
      </p:sp>
      <p:graphicFrame>
        <p:nvGraphicFramePr>
          <p:cNvPr id="1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357364"/>
              </p:ext>
            </p:extLst>
          </p:nvPr>
        </p:nvGraphicFramePr>
        <p:xfrm>
          <a:off x="4516006" y="2565156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1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(Signed)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3002" y="1627917"/>
            <a:ext cx="10515600" cy="4351338"/>
          </a:xfrm>
        </p:spPr>
        <p:txBody>
          <a:bodyPr/>
          <a:lstStyle/>
          <a:p>
            <a:r>
              <a:rPr lang="en-US" dirty="0" smtClean="0"/>
              <a:t>To make a signed number:</a:t>
            </a:r>
            <a:br>
              <a:rPr lang="en-US" dirty="0" smtClean="0"/>
            </a:br>
            <a:r>
              <a:rPr lang="en-US" dirty="0" smtClean="0"/>
              <a:t>If positive do the same as unsigned…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If negative, invert the positive number and add 1</a:t>
            </a:r>
          </a:p>
        </p:txBody>
      </p:sp>
      <p:graphicFrame>
        <p:nvGraphicFramePr>
          <p:cNvPr id="1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181264"/>
              </p:ext>
            </p:extLst>
          </p:nvPr>
        </p:nvGraphicFramePr>
        <p:xfrm>
          <a:off x="4516006" y="2565156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900" y="4852086"/>
            <a:ext cx="1028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0000 1000    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/>
              <a:t>    1111 1000    </a:t>
            </a:r>
            <a:r>
              <a:rPr lang="en-US" sz="3600" dirty="0" smtClean="0">
                <a:sym typeface="Wingdings" panose="05000000000000000000" pitchFamily="2" charset="2"/>
              </a:rPr>
              <a:t>    1111 1001  =  -8</a:t>
            </a:r>
            <a:endParaRPr lang="en-US" sz="3600" dirty="0"/>
          </a:p>
        </p:txBody>
      </p:sp>
      <p:sp>
        <p:nvSpPr>
          <p:cNvPr id="14" name="Circular Arrow 13"/>
          <p:cNvSpPr/>
          <p:nvPr/>
        </p:nvSpPr>
        <p:spPr>
          <a:xfrm flipV="1">
            <a:off x="2444543" y="4318142"/>
            <a:ext cx="2135263" cy="2360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308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5778718" y="4373582"/>
            <a:ext cx="2135263" cy="2360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308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1357" y="5559532"/>
            <a:ext cx="156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Invert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3653" y="5510116"/>
            <a:ext cx="156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+1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5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26" y="104328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2’s Complement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8300" y="6280809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/>
              <a:t>http://www.mathcs.emory.edu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87" y="1534218"/>
            <a:ext cx="6229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Binary: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5" y="2222069"/>
            <a:ext cx="5329881" cy="3997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WikiHow.com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Hex: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31" y="1927250"/>
            <a:ext cx="5352535" cy="4158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8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="" xmlns:a16="http://schemas.microsoft.com/office/drawing/2014/main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="" xmlns:a16="http://schemas.microsoft.com/office/drawing/2014/main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23767" y="2509084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03711" y="2510482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3655" y="2511880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6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="" xmlns:a16="http://schemas.microsoft.com/office/drawing/2014/main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23767" y="2509084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03711" y="2510482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3655" y="2511880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4907560" y="3427338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156235" y="3420347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82160" y="3428736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630835" y="3421745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5697" y="4102216"/>
            <a:ext cx="3204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5  D  4  7 </a:t>
            </a:r>
            <a:endParaRPr lang="en-US" sz="6500" dirty="0"/>
          </a:p>
        </p:txBody>
      </p:sp>
      <p:sp>
        <p:nvSpPr>
          <p:cNvPr id="24" name="Down Arrow 23"/>
          <p:cNvSpPr/>
          <p:nvPr/>
        </p:nvSpPr>
        <p:spPr>
          <a:xfrm rot="10800000">
            <a:off x="4908958" y="3269345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4157633" y="3262354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3383558" y="3270743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2632233" y="3263752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ASCII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50" y="1670532"/>
            <a:ext cx="68103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0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04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Digital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257" y="2888307"/>
            <a:ext cx="2279825" cy="425389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OR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NOT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XOR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497865" y="3006812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93746" y="3587573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01981" y="4263086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97862" y="4843847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 txBox="1">
            <a:spLocks/>
          </p:cNvSpPr>
          <p:nvPr/>
        </p:nvSpPr>
        <p:spPr>
          <a:xfrm>
            <a:off x="6427555" y="674045"/>
            <a:ext cx="5529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In C </a:t>
            </a:r>
          </a:p>
          <a:p>
            <a:pPr algn="ctr"/>
            <a:r>
              <a:rPr lang="en-US" b="1" dirty="0" smtClean="0"/>
              <a:t>(bit-wise operation)</a:t>
            </a:r>
            <a:endParaRPr lang="en-US" b="1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8602346" y="2893370"/>
            <a:ext cx="2279825" cy="4253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&amp;</a:t>
            </a:r>
          </a:p>
          <a:p>
            <a:r>
              <a:rPr lang="en-US" sz="3600" dirty="0" smtClean="0"/>
              <a:t>|</a:t>
            </a:r>
          </a:p>
          <a:p>
            <a:r>
              <a:rPr lang="en-US" sz="3600" dirty="0" smtClean="0"/>
              <a:t>~</a:t>
            </a:r>
          </a:p>
          <a:p>
            <a:r>
              <a:rPr lang="en-US" sz="3600" dirty="0" smtClean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05F2D1-1EC6-46B5-9601-DA1C25DA0B7A}"/>
              </a:ext>
            </a:extLst>
          </p:cNvPr>
          <p:cNvSpPr/>
          <p:nvPr/>
        </p:nvSpPr>
        <p:spPr>
          <a:xfrm>
            <a:off x="4544610" y="5358954"/>
            <a:ext cx="2697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Mejia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6168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98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Logic</a:t>
            </a:r>
            <a:endParaRPr lang="en-US" b="1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6177" y="1650246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True = 1</a:t>
            </a:r>
          </a:p>
          <a:p>
            <a:r>
              <a:rPr lang="en-US" sz="3200" dirty="0" smtClean="0"/>
              <a:t>False = 0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16" y="2852970"/>
            <a:ext cx="3614167" cy="2576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15" y="2828931"/>
            <a:ext cx="3704324" cy="2624132"/>
          </a:xfrm>
          <a:prstGeom prst="rect">
            <a:avLst/>
          </a:prstGeom>
          <a:solidFill>
            <a:srgbClr val="BCBEC0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507034" y="2990335"/>
            <a:ext cx="222422" cy="36246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19536" y="2994451"/>
            <a:ext cx="222422" cy="36246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6417" y="2904850"/>
            <a:ext cx="21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&amp;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3633" y="2900730"/>
            <a:ext cx="21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3668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7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72772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3163328" y="2685534"/>
            <a:ext cx="7315201" cy="2100649"/>
          </a:xfrm>
          <a:prstGeom prst="frame">
            <a:avLst>
              <a:gd name="adj1" fmla="val 30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2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93467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ame 11"/>
          <p:cNvSpPr/>
          <p:nvPr/>
        </p:nvSpPr>
        <p:spPr>
          <a:xfrm>
            <a:off x="3163328" y="2685534"/>
            <a:ext cx="7315201" cy="2100649"/>
          </a:xfrm>
          <a:prstGeom prst="frame">
            <a:avLst>
              <a:gd name="adj1" fmla="val 30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3771" y="2231013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5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Other operations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447" y="1737700"/>
            <a:ext cx="2734235" cy="82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4722738"/>
            <a:ext cx="45720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18" y="4920707"/>
            <a:ext cx="31051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18" y="1997097"/>
            <a:ext cx="4295775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994083"/>
            <a:ext cx="5124450" cy="174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118" y="3585777"/>
            <a:ext cx="4000500" cy="847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3002" y="4009639"/>
            <a:ext cx="506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Images from unknown source on Pinterest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50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3002" y="1993557"/>
            <a:ext cx="1026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Arduino functions and documentation (how to program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https://www.arduino.cc/reference/en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  …or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“Arduino API”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8879" y="3203702"/>
            <a:ext cx="977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more C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www.tutorialspoint.com/cprogramming/index.htm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2996" y="4707110"/>
            <a:ext cx="977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dirty="0" err="1" smtClean="0"/>
              <a:t>dem</a:t>
            </a:r>
            <a:r>
              <a:rPr lang="en-US" sz="2800" dirty="0" smtClean="0"/>
              <a:t> </a:t>
            </a:r>
            <a:r>
              <a:rPr lang="en-US" sz="2800" dirty="0" err="1" smtClean="0"/>
              <a:t>slidez</a:t>
            </a:r>
            <a:r>
              <a:rPr lang="en-US" sz="2800" dirty="0" smtClean="0"/>
              <a:t> (these slides and all content regarding this </a:t>
            </a:r>
            <a:r>
              <a:rPr lang="en-US" sz="2800" dirty="0" err="1" smtClean="0"/>
              <a:t>Meetup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github.com/nico7/IoT-St-Pete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Arduino Exercises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733550"/>
            <a:ext cx="4562475" cy="339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9822" y="5239265"/>
            <a:ext cx="45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 err="1" smtClean="0"/>
              <a:t>Futurama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9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 smtClean="0"/>
              <a:t>Data and Numbers</a:t>
            </a:r>
            <a:endParaRPr lang="en-US" dirty="0"/>
          </a:p>
          <a:p>
            <a:pPr lvl="1"/>
            <a:r>
              <a:rPr lang="en-US" dirty="0" smtClean="0"/>
              <a:t>Counting</a:t>
            </a:r>
            <a:endParaRPr lang="en-US" dirty="0"/>
          </a:p>
          <a:p>
            <a:pPr lvl="1"/>
            <a:r>
              <a:rPr lang="en-US" dirty="0" smtClean="0"/>
              <a:t>Conversions</a:t>
            </a:r>
            <a:endParaRPr lang="en-US" dirty="0"/>
          </a:p>
          <a:p>
            <a:pPr lvl="1"/>
            <a:r>
              <a:rPr lang="en-US" dirty="0" smtClean="0"/>
              <a:t>ASCII</a:t>
            </a:r>
            <a:endParaRPr lang="en-US" dirty="0"/>
          </a:p>
          <a:p>
            <a:r>
              <a:rPr lang="en-US" dirty="0" smtClean="0"/>
              <a:t>Digital Logic</a:t>
            </a:r>
            <a:endParaRPr lang="en-US" dirty="0"/>
          </a:p>
          <a:p>
            <a:pPr lvl="1"/>
            <a:r>
              <a:rPr lang="en-US" dirty="0" smtClean="0"/>
              <a:t>Boolean Operators</a:t>
            </a:r>
            <a:endParaRPr lang="en-US" dirty="0"/>
          </a:p>
          <a:p>
            <a:pPr lvl="1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 smtClean="0"/>
              <a:t>Operations in C</a:t>
            </a:r>
            <a:endParaRPr lang="en-US" dirty="0"/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8514" y="5415779"/>
            <a:ext cx="33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 smtClean="0"/>
              <a:t>knowyourmeme.com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55" y="1532249"/>
            <a:ext cx="5053571" cy="37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r>
              <a:rPr lang="en-US" sz="2800" dirty="0" smtClean="0"/>
              <a:t>0..1..10..11..100..101..110…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r>
              <a:rPr lang="en-US" sz="2800" dirty="0" smtClean="0"/>
              <a:t>0..1..10..11..100..101..110…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67849" y="823784"/>
            <a:ext cx="53216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00000000</a:t>
            </a:r>
          </a:p>
          <a:p>
            <a:r>
              <a:rPr lang="en-US" sz="2800" dirty="0" smtClean="0"/>
              <a:t>00000001</a:t>
            </a:r>
          </a:p>
          <a:p>
            <a:r>
              <a:rPr lang="en-US" sz="2800" dirty="0" smtClean="0"/>
              <a:t>00000010</a:t>
            </a:r>
          </a:p>
          <a:p>
            <a:r>
              <a:rPr lang="en-US" sz="2800" dirty="0" smtClean="0"/>
              <a:t>00000011</a:t>
            </a:r>
          </a:p>
          <a:p>
            <a:r>
              <a:rPr lang="en-US" sz="2800" dirty="0" smtClean="0"/>
              <a:t>00000100</a:t>
            </a:r>
          </a:p>
          <a:p>
            <a:r>
              <a:rPr lang="en-US" sz="2800" dirty="0" smtClean="0"/>
              <a:t>00000101</a:t>
            </a:r>
          </a:p>
          <a:p>
            <a:r>
              <a:rPr lang="en-US" sz="2800" dirty="0" smtClean="0"/>
              <a:t>00000110</a:t>
            </a:r>
          </a:p>
          <a:p>
            <a:r>
              <a:rPr lang="en-US" sz="2800" dirty="0" smtClean="0"/>
              <a:t>00000111</a:t>
            </a:r>
          </a:p>
          <a:p>
            <a:r>
              <a:rPr lang="en-US" sz="2800" dirty="0" smtClean="0"/>
              <a:t>00001000</a:t>
            </a:r>
          </a:p>
          <a:p>
            <a:r>
              <a:rPr lang="en-US" sz="2800" dirty="0" smtClean="0"/>
              <a:t>00001001….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92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22" y="2191807"/>
            <a:ext cx="4870622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0..1..10..11..100..101..110…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/>
              <a:t>0..1..2..3..4..5..6..7..8..9..</a:t>
            </a:r>
            <a:r>
              <a:rPr lang="en-US" dirty="0" smtClean="0"/>
              <a:t>10..A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436973" y="2298356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48533" y="3777049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decimal with N digits can represent up to 10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0…..999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binary with N digits can represent up to 2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0…..111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444416" y="5362833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3" y="5299621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hex with N digits can represent up to 16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Decimal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578 = 5x(10</a:t>
            </a:r>
            <a:r>
              <a:rPr lang="en-US" baseline="30000" dirty="0" smtClean="0"/>
              <a:t>2</a:t>
            </a:r>
            <a:r>
              <a:rPr lang="en-US" dirty="0" smtClean="0"/>
              <a:t>) + 7x(10</a:t>
            </a:r>
            <a:r>
              <a:rPr lang="en-US" baseline="30000" dirty="0" smtClean="0"/>
              <a:t>1</a:t>
            </a:r>
            <a:r>
              <a:rPr lang="en-US" dirty="0" smtClean="0"/>
              <a:t>) + 8x(10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Binary </a:t>
            </a:r>
            <a:r>
              <a:rPr lang="en-US" dirty="0" smtClean="0"/>
              <a:t>e</a:t>
            </a:r>
            <a:r>
              <a:rPr lang="en-US" sz="2800" dirty="0" smtClean="0"/>
              <a:t>xample: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101 = 1x(2</a:t>
            </a:r>
            <a:r>
              <a:rPr lang="en-US" baseline="30000" dirty="0" smtClean="0"/>
              <a:t>2</a:t>
            </a:r>
            <a:r>
              <a:rPr lang="en-US" dirty="0" smtClean="0"/>
              <a:t>) + 0x(2</a:t>
            </a:r>
            <a:r>
              <a:rPr lang="en-US" baseline="30000" dirty="0" smtClean="0"/>
              <a:t>1</a:t>
            </a:r>
            <a:r>
              <a:rPr lang="en-US" dirty="0" smtClean="0"/>
              <a:t>) + 1x(2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Hex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FA9 </a:t>
            </a:r>
            <a:r>
              <a:rPr lang="en-US"/>
              <a:t>= </a:t>
            </a:r>
            <a:r>
              <a:rPr lang="en-US" smtClean="0"/>
              <a:t>15x(16</a:t>
            </a:r>
            <a:r>
              <a:rPr lang="en-US" baseline="30000" smtClean="0"/>
              <a:t>2</a:t>
            </a:r>
            <a:r>
              <a:rPr lang="en-US" dirty="0"/>
              <a:t>) </a:t>
            </a:r>
            <a:r>
              <a:rPr lang="en-US"/>
              <a:t>+ </a:t>
            </a:r>
            <a:r>
              <a:rPr lang="en-US" smtClean="0"/>
              <a:t>10x(16</a:t>
            </a:r>
            <a:r>
              <a:rPr lang="en-US" baseline="30000" smtClean="0"/>
              <a:t>1</a:t>
            </a:r>
            <a:r>
              <a:rPr lang="en-US" dirty="0"/>
              <a:t>) </a:t>
            </a:r>
            <a:r>
              <a:rPr lang="en-US"/>
              <a:t>+ </a:t>
            </a:r>
            <a:r>
              <a:rPr lang="en-US" smtClean="0"/>
              <a:t>9x(16</a:t>
            </a:r>
            <a:r>
              <a:rPr lang="en-US" baseline="30000" smtClean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9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(Unsigned)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684391"/>
              </p:ext>
            </p:extLst>
          </p:nvPr>
        </p:nvGraphicFramePr>
        <p:xfrm>
          <a:off x="2421151" y="3546578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4" y="350108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3272" y="385943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9153" y="4283684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211" y="5128457"/>
            <a:ext cx="70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bits can give you any number from 0 to 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 (Signed)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67171"/>
              </p:ext>
            </p:extLst>
          </p:nvPr>
        </p:nvGraphicFramePr>
        <p:xfrm>
          <a:off x="2421151" y="3546578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4" y="350108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3272" y="385943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9153" y="4283684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1925" y="3006813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7211" y="5128457"/>
            <a:ext cx="70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bits can give you any number from -128 to 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0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732</Words>
  <Application>Microsoft Office PowerPoint</Application>
  <PresentationFormat>Widescreen</PresentationFormat>
  <Paragraphs>380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Today’s Agenda</vt:lpstr>
      <vt:lpstr>Counting…</vt:lpstr>
      <vt:lpstr>Counting…</vt:lpstr>
      <vt:lpstr>Counting…</vt:lpstr>
      <vt:lpstr>Counting…</vt:lpstr>
      <vt:lpstr>Counting… (Unsigned)</vt:lpstr>
      <vt:lpstr>Counting… (Signed)</vt:lpstr>
      <vt:lpstr>Counting… (Signed)</vt:lpstr>
      <vt:lpstr>Counting… (Signed)</vt:lpstr>
      <vt:lpstr>2’s Complement</vt:lpstr>
      <vt:lpstr>Conversions</vt:lpstr>
      <vt:lpstr>Conversions</vt:lpstr>
      <vt:lpstr>Conversions</vt:lpstr>
      <vt:lpstr>Conversions</vt:lpstr>
      <vt:lpstr>Conversions</vt:lpstr>
      <vt:lpstr>ASCII</vt:lpstr>
      <vt:lpstr>Digital Logic</vt:lpstr>
      <vt:lpstr>Logic</vt:lpstr>
      <vt:lpstr>Boolean operators</vt:lpstr>
      <vt:lpstr>Boolean operators</vt:lpstr>
      <vt:lpstr>Boolean operators</vt:lpstr>
      <vt:lpstr>Other operations</vt:lpstr>
      <vt:lpstr>Links</vt:lpstr>
      <vt:lpstr>Arduino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</cp:lastModifiedBy>
  <cp:revision>62</cp:revision>
  <dcterms:created xsi:type="dcterms:W3CDTF">2017-12-11T21:13:54Z</dcterms:created>
  <dcterms:modified xsi:type="dcterms:W3CDTF">2018-04-12T20:09:38Z</dcterms:modified>
</cp:coreProperties>
</file>