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UuwbHjTPZNpkZQpItJy4TPbK9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EE830-3E0E-4EEB-9DB4-22F540B8B712}" v="1217" dt="2022-11-27T20:56:39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28ad8f86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28ad8f86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28ad8f8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28ad8f8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28ad8f8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28ad8f8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a28ad8f86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a28ad8f86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a28ad8f86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a28ad8f86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28ad8f86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a28ad8f86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6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Google Shape;13;p6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/>
              <a:ahLst/>
              <a:cxnLst/>
              <a:rect l="l" t="t" r="r" b="b"/>
              <a:pathLst>
                <a:path w="1130723" h="565575" extrusionOk="0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"/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/>
              <a:ahLst/>
              <a:cxnLst/>
              <a:rect l="l" t="t" r="r" b="b"/>
              <a:pathLst>
                <a:path w="539146" h="562931" extrusionOk="0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/>
              <a:ahLst/>
              <a:cxnLst/>
              <a:rect l="l" t="t" r="r" b="b"/>
              <a:pathLst>
                <a:path w="539147" h="562933" extrusionOk="0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4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3" name="Google Shape;203;p14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>
            <a:spLocks noGrp="1"/>
          </p:cNvSpPr>
          <p:nvPr>
            <p:ph type="pic" idx="2"/>
          </p:nvPr>
        </p:nvSpPr>
        <p:spPr>
          <a:xfrm>
            <a:off x="5223838" y="890816"/>
            <a:ext cx="6060136" cy="487041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2" name="Google Shape;212;p14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3609983" cy="360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6" name="Google Shape;216;p14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5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19" name="Google Shape;219;p15"/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/>
              <a:ahLst/>
              <a:cxnLst/>
              <a:rect l="l" t="t" r="r" b="b"/>
              <a:pathLst>
                <a:path w="1130724" h="565583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/>
              <a:ahLst/>
              <a:cxnLst/>
              <a:rect l="l" t="t" r="r" b="b"/>
              <a:pathLst>
                <a:path w="537744" h="562799" extrusionOk="0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/>
              <a:ahLst/>
              <a:cxnLst/>
              <a:rect l="l" t="t" r="r" b="b"/>
              <a:pathLst>
                <a:path w="537744" h="562788" extrusionOk="0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body" idx="1"/>
          </p:nvPr>
        </p:nvSpPr>
        <p:spPr>
          <a:xfrm rot="5400000">
            <a:off x="2432462" y="292704"/>
            <a:ext cx="3601212" cy="733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ldNum" idx="12"/>
          </p:nvPr>
        </p:nvSpPr>
        <p:spPr>
          <a:xfrm>
            <a:off x="7086480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7" name="Google Shape;237;p15"/>
          <p:cNvCxnSpPr/>
          <p:nvPr/>
        </p:nvCxnSpPr>
        <p:spPr>
          <a:xfrm>
            <a:off x="565150" y="6087110"/>
            <a:ext cx="7335146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6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40" name="Google Shape;240;p16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6"/>
          <p:cNvSpPr txBox="1">
            <a:spLocks noGrp="1"/>
          </p:cNvSpPr>
          <p:nvPr>
            <p:ph type="title"/>
          </p:nvPr>
        </p:nvSpPr>
        <p:spPr>
          <a:xfrm rot="5400000">
            <a:off x="7692050" y="2234675"/>
            <a:ext cx="4784598" cy="226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body" idx="1"/>
          </p:nvPr>
        </p:nvSpPr>
        <p:spPr>
          <a:xfrm rot="5400000">
            <a:off x="2304880" y="-763100"/>
            <a:ext cx="4784598" cy="826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51" name="Google Shape;251;p16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1" name="Google Shape;51;p7"/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/>
              <a:ahLst/>
              <a:cxnLst/>
              <a:rect l="l" t="t" r="r" b="b"/>
              <a:pathLst>
                <a:path w="1130724" h="565583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/>
              <a:ahLst/>
              <a:cxnLst/>
              <a:rect l="l" t="t" r="r" b="b"/>
              <a:pathLst>
                <a:path w="537744" h="562799" extrusionOk="0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/>
              <a:ahLst/>
              <a:cxnLst/>
              <a:rect l="l" t="t" r="r" b="b"/>
              <a:pathLst>
                <a:path w="537744" h="562788" extrusionOk="0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7087169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69" name="Google Shape;69;p7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5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72" name="Google Shape;72;p5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/>
              <a:ahLst/>
              <a:cxnLst/>
              <a:rect l="l" t="t" r="r" b="b"/>
              <a:pathLst>
                <a:path w="1130723" h="565575" extrusionOk="0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/>
              <a:ahLst/>
              <a:cxnLst/>
              <a:rect l="l" t="t" r="r" b="b"/>
              <a:pathLst>
                <a:path w="539146" h="562931" extrusionOk="0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/>
              <a:ahLst/>
              <a:cxnLst/>
              <a:rect l="l" t="t" r="r" b="b"/>
              <a:pathLst>
                <a:path w="539147" h="562933" extrusionOk="0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5"/>
          <p:cNvSpPr txBox="1"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01" name="Google Shape;101;p5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4" name="Google Shape;104;p8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/>
              <a:ahLst/>
              <a:cxnLst/>
              <a:rect l="l" t="t" r="r" b="b"/>
              <a:pathLst>
                <a:path w="1130723" h="565575" extrusionOk="0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/>
              <a:ahLst/>
              <a:cxnLst/>
              <a:rect l="l" t="t" r="r" b="b"/>
              <a:pathLst>
                <a:path w="539146" h="562931" extrusionOk="0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/>
              <a:ahLst/>
              <a:cxnLst/>
              <a:rect l="l" t="t" r="r" b="b"/>
              <a:pathLst>
                <a:path w="539147" h="562933" extrusionOk="0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33" name="Google Shape;133;p8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9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6" name="Google Shape;136;p9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562851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2"/>
          </p:nvPr>
        </p:nvSpPr>
        <p:spPr>
          <a:xfrm>
            <a:off x="6389638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49" name="Google Shape;149;p9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0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2" name="Google Shape;152;p10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2"/>
          </p:nvPr>
        </p:nvSpPr>
        <p:spPr>
          <a:xfrm>
            <a:off x="562149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3"/>
          </p:nvPr>
        </p:nvSpPr>
        <p:spPr>
          <a:xfrm>
            <a:off x="6383066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body" idx="4"/>
          </p:nvPr>
        </p:nvSpPr>
        <p:spPr>
          <a:xfrm>
            <a:off x="6383066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67" name="Google Shape;167;p10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1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0" name="Google Shape;170;p11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81" name="Google Shape;181;p11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2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3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8" name="Google Shape;188;p13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body" idx="1"/>
          </p:nvPr>
        </p:nvSpPr>
        <p:spPr>
          <a:xfrm>
            <a:off x="5104832" y="770890"/>
            <a:ext cx="6112517" cy="480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30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body" idx="2"/>
          </p:nvPr>
        </p:nvSpPr>
        <p:spPr>
          <a:xfrm>
            <a:off x="565150" y="2160016"/>
            <a:ext cx="3609983" cy="370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00" name="Google Shape;200;p13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 txBox="1">
            <a:spLocks noGrp="1"/>
          </p:cNvSpPr>
          <p:nvPr>
            <p:ph type="ctrTitle"/>
          </p:nvPr>
        </p:nvSpPr>
        <p:spPr>
          <a:xfrm>
            <a:off x="565150" y="768334"/>
            <a:ext cx="7150717" cy="286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es-ES" b="0" dirty="0"/>
              <a:t>Sistema Informático para un Barrio privado</a:t>
            </a:r>
            <a:br>
              <a:rPr lang="es-ES" dirty="0"/>
            </a:br>
            <a:endParaRPr lang="en-US"/>
          </a:p>
        </p:txBody>
      </p:sp>
      <p:sp>
        <p:nvSpPr>
          <p:cNvPr id="258" name="Google Shape;258;p1"/>
          <p:cNvSpPr txBox="1">
            <a:spLocks noGrp="1"/>
          </p:cNvSpPr>
          <p:nvPr>
            <p:ph type="subTitle" idx="1"/>
          </p:nvPr>
        </p:nvSpPr>
        <p:spPr>
          <a:xfrm>
            <a:off x="565149" y="4534613"/>
            <a:ext cx="50661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 dirty="0"/>
              <a:t>Integrantes:</a:t>
            </a:r>
            <a:endParaRPr dirty="0"/>
          </a:p>
          <a:p>
            <a:pPr marL="0" indent="0"/>
            <a:r>
              <a:rPr lang="es-ES" dirty="0"/>
              <a:t>Arroyo María Agustina  Carrera: P.U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 dirty="0"/>
              <a:t>Carabajal Facundo </a:t>
            </a:r>
            <a:r>
              <a:rPr lang="es-ES" dirty="0" err="1"/>
              <a:t>Adrian</a:t>
            </a:r>
            <a:r>
              <a:rPr lang="es-ES" dirty="0"/>
              <a:t> Carrera: P.U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 dirty="0"/>
              <a:t>Leal Nicolás Carrera: P.U</a:t>
            </a:r>
            <a:endParaRPr dirty="0"/>
          </a:p>
        </p:txBody>
      </p:sp>
      <p:cxnSp>
        <p:nvCxnSpPr>
          <p:cNvPr id="259" name="Google Shape;259;p1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60" name="Google Shape;260;p1"/>
          <p:cNvGrpSpPr/>
          <p:nvPr/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261" name="Google Shape;261;p1"/>
            <p:cNvSpPr/>
            <p:nvPr/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8930093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8930092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1655828" y="4923855"/>
              <a:ext cx="536172" cy="1124839"/>
            </a:xfrm>
            <a:custGeom>
              <a:avLst/>
              <a:gdLst/>
              <a:ahLst/>
              <a:cxnLst/>
              <a:rect l="l" t="t" r="r" b="b"/>
              <a:pathLst>
                <a:path w="536172" h="1124839" extrusionOk="0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203147" y="0"/>
              <a:ext cx="1130725" cy="565362"/>
            </a:xfrm>
            <a:custGeom>
              <a:avLst/>
              <a:gdLst/>
              <a:ahLst/>
              <a:cxnLst/>
              <a:rect l="l" t="t" r="r" b="b"/>
              <a:pathLst>
                <a:path w="1130725" h="565362" extrusionOk="0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7567976" y="0"/>
              <a:ext cx="1130726" cy="565362"/>
            </a:xfrm>
            <a:custGeom>
              <a:avLst/>
              <a:gdLst/>
              <a:ahLst/>
              <a:cxnLst/>
              <a:rect l="l" t="t" r="r" b="b"/>
              <a:pathLst>
                <a:path w="1130726" h="565362" extrusionOk="0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10293707" y="0"/>
              <a:ext cx="1130726" cy="565362"/>
            </a:xfrm>
            <a:custGeom>
              <a:avLst/>
              <a:gdLst/>
              <a:ahLst/>
              <a:cxnLst/>
              <a:rect l="l" t="t" r="r" b="b"/>
              <a:pathLst>
                <a:path w="1130726" h="565362" extrusionOk="0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11656576" y="0"/>
              <a:ext cx="535425" cy="562344"/>
            </a:xfrm>
            <a:custGeom>
              <a:avLst/>
              <a:gdLst/>
              <a:ahLst/>
              <a:cxnLst/>
              <a:rect l="l" t="t" r="r" b="b"/>
              <a:pathLst>
                <a:path w="535425" h="562344" extrusionOk="0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8932807" y="806365"/>
              <a:ext cx="1130726" cy="1130724"/>
            </a:xfrm>
            <a:custGeom>
              <a:avLst/>
              <a:gdLst/>
              <a:ahLst/>
              <a:cxnLst/>
              <a:rect l="l" t="t" r="r" b="b"/>
              <a:pathLst>
                <a:path w="1130726" h="1130724" extrusionOk="0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10293707" y="806365"/>
              <a:ext cx="1130726" cy="1130724"/>
            </a:xfrm>
            <a:custGeom>
              <a:avLst/>
              <a:gdLst/>
              <a:ahLst/>
              <a:cxnLst/>
              <a:rect l="l" t="t" r="r" b="b"/>
              <a:pathLst>
                <a:path w="1130726" h="1130724" extrusionOk="0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11656576" y="809383"/>
              <a:ext cx="535425" cy="1124688"/>
            </a:xfrm>
            <a:custGeom>
              <a:avLst/>
              <a:gdLst/>
              <a:ahLst/>
              <a:cxnLst/>
              <a:rect l="l" t="t" r="r" b="b"/>
              <a:pathLst>
                <a:path w="535425" h="1124688" extrusionOk="0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7567976" y="2178092"/>
              <a:ext cx="1130726" cy="1130724"/>
            </a:xfrm>
            <a:custGeom>
              <a:avLst/>
              <a:gdLst/>
              <a:ahLst/>
              <a:cxnLst/>
              <a:rect l="l" t="t" r="r" b="b"/>
              <a:pathLst>
                <a:path w="1130726" h="1130724" extrusionOk="0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11656576" y="2181110"/>
              <a:ext cx="535425" cy="1124688"/>
            </a:xfrm>
            <a:custGeom>
              <a:avLst/>
              <a:gdLst/>
              <a:ahLst/>
              <a:cxnLst/>
              <a:rect l="l" t="t" r="r" b="b"/>
              <a:pathLst>
                <a:path w="535425" h="1124688" extrusionOk="0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203145" y="3549819"/>
              <a:ext cx="1130726" cy="1130724"/>
            </a:xfrm>
            <a:custGeom>
              <a:avLst/>
              <a:gdLst/>
              <a:ahLst/>
              <a:cxnLst/>
              <a:rect l="l" t="t" r="r" b="b"/>
              <a:pathLst>
                <a:path w="1130726" h="1130724" extrusionOk="0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7567976" y="3549819"/>
              <a:ext cx="1130726" cy="1130724"/>
            </a:xfrm>
            <a:custGeom>
              <a:avLst/>
              <a:gdLst/>
              <a:ahLst/>
              <a:cxnLst/>
              <a:rect l="l" t="t" r="r" b="b"/>
              <a:pathLst>
                <a:path w="1130726" h="1130724" extrusionOk="0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10293707" y="3549819"/>
              <a:ext cx="1130726" cy="1130724"/>
            </a:xfrm>
            <a:custGeom>
              <a:avLst/>
              <a:gdLst/>
              <a:ahLst/>
              <a:cxnLst/>
              <a:rect l="l" t="t" r="r" b="b"/>
              <a:pathLst>
                <a:path w="1130726" h="1130724" extrusionOk="0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11656576" y="3552837"/>
              <a:ext cx="535425" cy="1124688"/>
            </a:xfrm>
            <a:custGeom>
              <a:avLst/>
              <a:gdLst/>
              <a:ahLst/>
              <a:cxnLst/>
              <a:rect l="l" t="t" r="r" b="b"/>
              <a:pathLst>
                <a:path w="535425" h="1124688" extrusionOk="0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932807" y="4921546"/>
              <a:ext cx="1130726" cy="1130724"/>
            </a:xfrm>
            <a:custGeom>
              <a:avLst/>
              <a:gdLst/>
              <a:ahLst/>
              <a:cxnLst/>
              <a:rect l="l" t="t" r="r" b="b"/>
              <a:pathLst>
                <a:path w="1130726" h="1130724" extrusionOk="0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7568040" y="6293274"/>
              <a:ext cx="1130598" cy="564727"/>
            </a:xfrm>
            <a:custGeom>
              <a:avLst/>
              <a:gdLst/>
              <a:ahLst/>
              <a:cxnLst/>
              <a:rect l="l" t="t" r="r" b="b"/>
              <a:pathLst>
                <a:path w="1130598" h="564727" extrusionOk="0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0293771" y="6293274"/>
              <a:ext cx="1130598" cy="564727"/>
            </a:xfrm>
            <a:custGeom>
              <a:avLst/>
              <a:gdLst/>
              <a:ahLst/>
              <a:cxnLst/>
              <a:rect l="l" t="t" r="r" b="b"/>
              <a:pathLst>
                <a:path w="1130598" h="564727" extrusionOk="0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1656640" y="6295916"/>
              <a:ext cx="535361" cy="562084"/>
            </a:xfrm>
            <a:custGeom>
              <a:avLst/>
              <a:gdLst/>
              <a:ahLst/>
              <a:cxnLst/>
              <a:rect l="l" t="t" r="r" b="b"/>
              <a:pathLst>
                <a:path w="535361" h="562084" extrusionOk="0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28ad8f86f_0_20"/>
          <p:cNvSpPr txBox="1">
            <a:spLocks noGrp="1"/>
          </p:cNvSpPr>
          <p:nvPr>
            <p:ph type="body" idx="1"/>
          </p:nvPr>
        </p:nvSpPr>
        <p:spPr>
          <a:xfrm>
            <a:off x="406999" y="1944356"/>
            <a:ext cx="7335900" cy="3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s-ES" dirty="0">
                <a:latin typeface="Comic Sans MS"/>
              </a:rPr>
              <a:t>Se desea automatizar el sistema de administración de un barrio privado, el sistema maneja la información de los lotes del barrio. Estos lotes pueden ser comunitarios (corresponde a espacios de uso común de los habitantes del barrio) o privados, de los cuales se conoce quienes son sus propietarios y habitantes</a:t>
            </a:r>
            <a:r>
              <a:rPr lang="es-ES" b="1" dirty="0">
                <a:latin typeface="Comic Sans MS"/>
              </a:rPr>
              <a:t>.</a:t>
            </a:r>
            <a:endParaRPr b="1" dirty="0">
              <a:latin typeface="Comic Sans MS"/>
            </a:endParaRPr>
          </a:p>
        </p:txBody>
      </p:sp>
      <p:sp>
        <p:nvSpPr>
          <p:cNvPr id="290" name="Google Shape;290;g1a28ad8f86f_0_20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900" cy="126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Introducción</a:t>
            </a:r>
            <a:endParaRPr lang="en-US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4000"/>
            </a:pPr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Requerimientos del sistema: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6" name="Google Shape;296;p2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87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34010">
              <a:spcBef>
                <a:spcPts val="0"/>
              </a:spcBef>
              <a:buSzPct val="75000"/>
              <a:buAutoNum type="arabicPeriod"/>
            </a:pPr>
            <a:r>
              <a:rPr lang="es-ES" dirty="0">
                <a:latin typeface="Comic Sans MS"/>
              </a:rPr>
              <a:t>El sistema debe mantener información de las contrataciones realizadas. </a:t>
            </a:r>
          </a:p>
          <a:p>
            <a:pPr indent="-334010">
              <a:spcBef>
                <a:spcPts val="0"/>
              </a:spcBef>
              <a:buSzPct val="75000"/>
              <a:buAutoNum type="arabicPeriod"/>
            </a:pPr>
            <a:r>
              <a:rPr lang="es-ES" dirty="0">
                <a:latin typeface="Comic Sans MS"/>
              </a:rPr>
              <a:t>Emisión de expensas mensuales, cuando se emite una expensa se realiza la facturación de los servicios, mediciones y se informa el monto de bonificación correspondiente a sus reservas. Además debe registrar su pago. </a:t>
            </a:r>
            <a:endParaRPr>
              <a:latin typeface="Comic Sans MS"/>
            </a:endParaRPr>
          </a:p>
          <a:p>
            <a:pPr indent="-334010">
              <a:spcBef>
                <a:spcPts val="0"/>
              </a:spcBef>
              <a:buSzPct val="75000"/>
              <a:buAutoNum type="arabicPeriod"/>
            </a:pPr>
            <a:r>
              <a:rPr lang="es-ES" dirty="0">
                <a:latin typeface="Comic Sans MS"/>
              </a:rPr>
              <a:t>Mantener y gestionar las reservas que son para el uso exclusivo de espacios comunitarios.</a:t>
            </a:r>
          </a:p>
          <a:p>
            <a:pPr marL="45720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rabicPeriod"/>
            </a:pPr>
            <a:endParaRPr dirty="0">
              <a:latin typeface="Comic Sans MS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28ad8f86f_0_0"/>
          <p:cNvSpPr txBox="1">
            <a:spLocks noGrp="1"/>
          </p:cNvSpPr>
          <p:nvPr>
            <p:ph type="title"/>
          </p:nvPr>
        </p:nvSpPr>
        <p:spPr>
          <a:xfrm>
            <a:off x="464508" y="138286"/>
            <a:ext cx="7335900" cy="126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Consideraciones</a:t>
            </a:r>
            <a:r>
              <a:rPr lang="es-ES" dirty="0"/>
              <a:t> </a:t>
            </a:r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de</a:t>
            </a:r>
            <a:r>
              <a:rPr lang="es-ES" dirty="0"/>
              <a:t> </a:t>
            </a:r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diseño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2" name="Google Shape;302;g1a28ad8f86f_0_0"/>
          <p:cNvSpPr txBox="1">
            <a:spLocks noGrp="1"/>
          </p:cNvSpPr>
          <p:nvPr>
            <p:ph type="body" idx="1"/>
          </p:nvPr>
        </p:nvSpPr>
        <p:spPr>
          <a:xfrm>
            <a:off x="464508" y="1038582"/>
            <a:ext cx="7335900" cy="50533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/>
            <a:r>
              <a:rPr lang="es-ES" dirty="0">
                <a:latin typeface="Comic Sans MS"/>
              </a:rPr>
              <a:t>La</a:t>
            </a:r>
            <a:r>
              <a:rPr lang="es-ES" dirty="0"/>
              <a:t> clase Sistema es la encargada de mantener y proporcionar la información necesaria de reservas, lotes, emisión de expensas y contrataciones del barrio.</a:t>
            </a:r>
            <a:endParaRPr lang="en-US" dirty="0"/>
          </a:p>
          <a:p>
            <a:pPr marL="342900"/>
            <a:r>
              <a:rPr lang="es-ES" dirty="0">
                <a:latin typeface="Comic Sans MS"/>
              </a:rPr>
              <a:t>En sistema no se contiene la generalización Lote, sino que se compone con sus subclases, ya que no existía un polimorfismo que permitiera el acceso necesario a la subclase Privado.</a:t>
            </a:r>
          </a:p>
          <a:p>
            <a:pPr marL="342900"/>
            <a:r>
              <a:rPr lang="es-ES" dirty="0">
                <a:latin typeface="Comic Sans MS"/>
              </a:rPr>
              <a:t>A pesar de que las reservas son de lotes comunitarios, son los lotes privados los que se encargan de su gestión. Para poder registrar el habitante que la realizó y el lote al que pertenece. </a:t>
            </a:r>
          </a:p>
          <a:p>
            <a:pPr marL="342900"/>
            <a:endParaRPr lang="es-ES" dirty="0">
              <a:latin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28ad8f86f_0_10"/>
          <p:cNvSpPr txBox="1">
            <a:spLocks noGrp="1"/>
          </p:cNvSpPr>
          <p:nvPr>
            <p:ph type="title"/>
          </p:nvPr>
        </p:nvSpPr>
        <p:spPr>
          <a:xfrm>
            <a:off x="565150" y="160696"/>
            <a:ext cx="7335900" cy="7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Desarrollo del trabajo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8" name="Google Shape;308;g1a28ad8f86f_0_10"/>
          <p:cNvSpPr txBox="1">
            <a:spLocks noGrp="1"/>
          </p:cNvSpPr>
          <p:nvPr>
            <p:ph type="body" idx="1"/>
          </p:nvPr>
        </p:nvSpPr>
        <p:spPr>
          <a:xfrm>
            <a:off x="7183000" y="2332450"/>
            <a:ext cx="1935300" cy="7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ES" dirty="0"/>
              <a:t>Diseño UML</a:t>
            </a:r>
            <a:endParaRPr dirty="0"/>
          </a:p>
        </p:txBody>
      </p:sp>
      <p:pic>
        <p:nvPicPr>
          <p:cNvPr id="309" name="Google Shape;309;g1a28ad8f86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25" y="888800"/>
            <a:ext cx="7035701" cy="59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28ad8f86f_0_30"/>
          <p:cNvSpPr txBox="1">
            <a:spLocks noGrp="1"/>
          </p:cNvSpPr>
          <p:nvPr>
            <p:ph type="body" idx="1"/>
          </p:nvPr>
        </p:nvSpPr>
        <p:spPr>
          <a:xfrm>
            <a:off x="405975" y="462100"/>
            <a:ext cx="3547369" cy="5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Notas del UML</a:t>
            </a:r>
            <a:endParaRPr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15" name="Google Shape;315;g1a28ad8f86f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3600"/>
            <a:ext cx="728925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1a28ad8f86f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604" y="749663"/>
            <a:ext cx="8883163" cy="5187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0;g1a28ad8f86f_0_37">
            <a:extLst>
              <a:ext uri="{FF2B5EF4-FFF2-40B4-BE49-F238E27FC236}">
                <a16:creationId xmlns:a16="http://schemas.microsoft.com/office/drawing/2014/main" id="{C54702B8-05F3-33D2-5C25-A620D4A62A6D}"/>
              </a:ext>
            </a:extLst>
          </p:cNvPr>
          <p:cNvSpPr txBox="1">
            <a:spLocks noGrp="1"/>
          </p:cNvSpPr>
          <p:nvPr/>
        </p:nvSpPr>
        <p:spPr>
          <a:xfrm>
            <a:off x="75374" y="-3023"/>
            <a:ext cx="7839107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Diagrama de secuencia parte 1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8B066-7DFB-F452-C5A7-1D9F2708E169}"/>
              </a:ext>
            </a:extLst>
          </p:cNvPr>
          <p:cNvSpPr txBox="1"/>
          <p:nvPr/>
        </p:nvSpPr>
        <p:spPr>
          <a:xfrm>
            <a:off x="209542" y="838475"/>
            <a:ext cx="309541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/>
              </a:rPr>
              <a:t>El </a:t>
            </a:r>
            <a:r>
              <a:rPr lang="es-AR" sz="2000" dirty="0">
                <a:latin typeface="Comic Sans MS"/>
              </a:rPr>
              <a:t>siguiente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Diagrama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modela</a:t>
            </a:r>
            <a:r>
              <a:rPr lang="en-US" sz="2000" dirty="0">
                <a:latin typeface="Comic Sans MS"/>
              </a:rPr>
              <a:t> la </a:t>
            </a:r>
            <a:r>
              <a:rPr lang="en-US" sz="2000" dirty="0" err="1">
                <a:latin typeface="Comic Sans MS"/>
              </a:rPr>
              <a:t>secuencia</a:t>
            </a:r>
            <a:r>
              <a:rPr lang="en-US" sz="2000" dirty="0">
                <a:latin typeface="Comic Sans MS"/>
              </a:rPr>
              <a:t> de </a:t>
            </a:r>
            <a:r>
              <a:rPr lang="en-US" sz="2000" dirty="0" err="1">
                <a:latin typeface="Comic Sans MS"/>
              </a:rPr>
              <a:t>el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cobro</a:t>
            </a:r>
            <a:r>
              <a:rPr lang="en-US" sz="2000" dirty="0">
                <a:latin typeface="Comic Sans MS"/>
              </a:rPr>
              <a:t> de </a:t>
            </a:r>
            <a:r>
              <a:rPr lang="en-US" sz="2000" dirty="0" err="1">
                <a:latin typeface="Comic Sans MS"/>
              </a:rPr>
              <a:t>una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Expensa</a:t>
            </a:r>
            <a:r>
              <a:rPr lang="en-US" sz="2000" dirty="0">
                <a:latin typeface="Comic Sans MS"/>
              </a:rPr>
              <a:t> de un Lote para un </a:t>
            </a:r>
            <a:r>
              <a:rPr lang="en-US" sz="2000" dirty="0" err="1">
                <a:latin typeface="Comic Sans MS"/>
              </a:rPr>
              <a:t>determinado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mes</a:t>
            </a:r>
            <a:r>
              <a:rPr lang="en-US" sz="2000" dirty="0">
                <a:latin typeface="Comic Sans MS"/>
              </a:rPr>
              <a:t>.</a:t>
            </a:r>
          </a:p>
          <a:p>
            <a:r>
              <a:rPr lang="en-US" sz="2000" dirty="0">
                <a:latin typeface="Comic Sans MS"/>
              </a:rPr>
              <a:t>El </a:t>
            </a:r>
            <a:r>
              <a:rPr lang="en-US" sz="2000" dirty="0" err="1">
                <a:latin typeface="Comic Sans MS"/>
              </a:rPr>
              <a:t>mismo</a:t>
            </a:r>
            <a:r>
              <a:rPr lang="en-US" sz="2000" dirty="0">
                <a:latin typeface="Comic Sans MS"/>
              </a:rPr>
              <a:t> se </a:t>
            </a:r>
            <a:r>
              <a:rPr lang="en-US" sz="2000" dirty="0" err="1">
                <a:latin typeface="Comic Sans MS"/>
              </a:rPr>
              <a:t>encuentra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dividido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en</a:t>
            </a:r>
            <a:r>
              <a:rPr lang="en-US" sz="2000" dirty="0">
                <a:latin typeface="Comic Sans MS"/>
              </a:rPr>
              <a:t> dos </a:t>
            </a:r>
            <a:r>
              <a:rPr lang="en-US" sz="2000" dirty="0" err="1">
                <a:latin typeface="Comic Sans MS"/>
              </a:rPr>
              <a:t>partes</a:t>
            </a:r>
            <a:r>
              <a:rPr lang="en-US" sz="2000" dirty="0">
                <a:latin typeface="Comic Sans MS"/>
              </a:rPr>
              <a:t> para mayor </a:t>
            </a:r>
            <a:r>
              <a:rPr lang="en-US" sz="2000" dirty="0" err="1">
                <a:latin typeface="Comic Sans MS"/>
              </a:rPr>
              <a:t>legibilidad</a:t>
            </a:r>
            <a:r>
              <a:rPr lang="en-US" sz="2000" dirty="0">
                <a:latin typeface="Comic Sans MS"/>
              </a:rPr>
              <a:t> y </a:t>
            </a:r>
            <a:r>
              <a:rPr lang="en-US" sz="2000" dirty="0" err="1">
                <a:latin typeface="Comic Sans MS"/>
              </a:rPr>
              <a:t>comprensión</a:t>
            </a:r>
            <a:r>
              <a:rPr lang="en-US" sz="2000" dirty="0">
                <a:latin typeface="Comic Sans MS"/>
              </a:rPr>
              <a:t>.</a:t>
            </a:r>
          </a:p>
          <a:p>
            <a:r>
              <a:rPr lang="en-US" sz="2000" dirty="0" err="1">
                <a:latin typeface="Comic Sans MS"/>
              </a:rPr>
              <a:t>Luego</a:t>
            </a:r>
            <a:r>
              <a:rPr lang="en-US" sz="2000" dirty="0">
                <a:latin typeface="Comic Sans MS"/>
              </a:rPr>
              <a:t> de </a:t>
            </a:r>
            <a:r>
              <a:rPr lang="en-US" sz="2000" dirty="0" err="1">
                <a:latin typeface="Comic Sans MS"/>
              </a:rPr>
              <a:t>el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cálculo</a:t>
            </a:r>
            <a:r>
              <a:rPr lang="en-US" sz="2000" dirty="0">
                <a:latin typeface="Comic Sans MS"/>
              </a:rPr>
              <a:t> de </a:t>
            </a:r>
            <a:r>
              <a:rPr lang="en-US" sz="2000" dirty="0" err="1">
                <a:latin typeface="Comic Sans MS"/>
              </a:rPr>
              <a:t>el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monto</a:t>
            </a:r>
            <a:r>
              <a:rPr lang="en-US" sz="2000" dirty="0">
                <a:latin typeface="Comic Sans MS"/>
              </a:rPr>
              <a:t>, de la </a:t>
            </a:r>
            <a:r>
              <a:rPr lang="en-US" sz="2000" dirty="0" err="1">
                <a:latin typeface="Comic Sans MS"/>
              </a:rPr>
              <a:t>creación</a:t>
            </a:r>
            <a:r>
              <a:rPr lang="en-US" sz="2000" dirty="0">
                <a:latin typeface="Comic Sans MS"/>
              </a:rPr>
              <a:t> de la </a:t>
            </a:r>
            <a:r>
              <a:rPr lang="en-US" sz="2000" dirty="0" err="1">
                <a:latin typeface="Comic Sans MS"/>
              </a:rPr>
              <a:t>expensa</a:t>
            </a:r>
            <a:r>
              <a:rPr lang="en-US" sz="2000" dirty="0">
                <a:latin typeface="Comic Sans MS"/>
              </a:rPr>
              <a:t> y de </a:t>
            </a:r>
            <a:r>
              <a:rPr lang="en-US" sz="2000" dirty="0" err="1">
                <a:latin typeface="Comic Sans MS"/>
              </a:rPr>
              <a:t>su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agregación</a:t>
            </a:r>
            <a:endParaRPr lang="en-US" sz="2000" dirty="0">
              <a:latin typeface="Comic Sans MS"/>
            </a:endParaRPr>
          </a:p>
          <a:p>
            <a:r>
              <a:rPr lang="en-US" sz="2000" dirty="0">
                <a:latin typeface="Comic Sans MS"/>
              </a:rPr>
              <a:t>(</a:t>
            </a:r>
            <a:r>
              <a:rPr lang="en-US" sz="2000" dirty="0" err="1">
                <a:latin typeface="Comic Sans MS"/>
              </a:rPr>
              <a:t>modelado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en</a:t>
            </a:r>
            <a:r>
              <a:rPr lang="en-US" sz="2000" dirty="0">
                <a:latin typeface="Comic Sans MS"/>
              </a:rPr>
              <a:t> la </a:t>
            </a:r>
            <a:r>
              <a:rPr lang="en-US" sz="2000" dirty="0" err="1">
                <a:latin typeface="Comic Sans MS"/>
              </a:rPr>
              <a:t>primera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parte</a:t>
            </a:r>
            <a:r>
              <a:rPr lang="en-US" sz="2000" dirty="0">
                <a:latin typeface="Comic Sans MS"/>
              </a:rPr>
              <a:t>) se </a:t>
            </a:r>
            <a:r>
              <a:rPr lang="en-US" sz="2000" dirty="0" err="1">
                <a:latin typeface="Comic Sans MS"/>
              </a:rPr>
              <a:t>realiza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el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listado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mismo</a:t>
            </a:r>
            <a:r>
              <a:rPr lang="en-US" sz="2000" dirty="0">
                <a:latin typeface="Comic Sans MS"/>
              </a:rPr>
              <a:t>(</a:t>
            </a:r>
            <a:r>
              <a:rPr lang="en-US" sz="2000" dirty="0" err="1">
                <a:latin typeface="Comic Sans MS"/>
              </a:rPr>
              <a:t>modelado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en</a:t>
            </a:r>
            <a:r>
              <a:rPr lang="en-US" sz="2000" dirty="0">
                <a:latin typeface="Comic Sans MS"/>
              </a:rPr>
              <a:t> la </a:t>
            </a:r>
            <a:r>
              <a:rPr lang="en-US" sz="2000" dirty="0" err="1">
                <a:latin typeface="Comic Sans MS"/>
              </a:rPr>
              <a:t>segunda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parte</a:t>
            </a:r>
            <a:r>
              <a:rPr lang="en-US" sz="2000" dirty="0">
                <a:latin typeface="Comic Sans MS"/>
              </a:rPr>
              <a:t>)</a:t>
            </a:r>
          </a:p>
          <a:p>
            <a:endParaRPr lang="en-US" sz="2000" dirty="0">
              <a:latin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a28ad8f86f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92" y="857267"/>
            <a:ext cx="8356427" cy="58454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20;g1a28ad8f86f_0_37">
            <a:extLst>
              <a:ext uri="{FF2B5EF4-FFF2-40B4-BE49-F238E27FC236}">
                <a16:creationId xmlns:a16="http://schemas.microsoft.com/office/drawing/2014/main" id="{41402FE7-7193-FB91-5BFB-BE8236622BF2}"/>
              </a:ext>
            </a:extLst>
          </p:cNvPr>
          <p:cNvSpPr txBox="1">
            <a:spLocks noGrp="1"/>
          </p:cNvSpPr>
          <p:nvPr/>
        </p:nvSpPr>
        <p:spPr>
          <a:xfrm>
            <a:off x="75374" y="-3023"/>
            <a:ext cx="7839107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Diagrama de secuencia parte 2</a:t>
            </a:r>
            <a:endParaRPr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PunchcardVTI</vt:lpstr>
      <vt:lpstr>PunchcardVTI</vt:lpstr>
      <vt:lpstr>Sistema Informático para un Barrio privado </vt:lpstr>
      <vt:lpstr>Introducción</vt:lpstr>
      <vt:lpstr>Requerimientos del sistema:</vt:lpstr>
      <vt:lpstr>Consideraciones de diseño</vt:lpstr>
      <vt:lpstr>Desarrollo del trabajo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Barrio Privado </dc:title>
  <cp:revision>206</cp:revision>
  <dcterms:created xsi:type="dcterms:W3CDTF">2022-11-27T12:24:39Z</dcterms:created>
  <dcterms:modified xsi:type="dcterms:W3CDTF">2022-11-27T20:56:44Z</dcterms:modified>
</cp:coreProperties>
</file>