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97" r:id="rId4"/>
    <p:sldId id="300" r:id="rId5"/>
    <p:sldId id="298" r:id="rId6"/>
    <p:sldId id="301" r:id="rId7"/>
    <p:sldId id="295" r:id="rId8"/>
    <p:sldId id="288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7"/>
    <p:restoredTop sz="95859"/>
  </p:normalViewPr>
  <p:slideViewPr>
    <p:cSldViewPr snapToGrid="0" snapToObjects="1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E51F-7D9E-8B47-9559-8B7DA9E7F44E}" type="datetimeFigureOut">
              <a:rPr lang="en-CL" smtClean="0"/>
              <a:t>11/09/2023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DD9A-CE7B-2F4E-8BFF-7E3CF9A8E1F7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1640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316C-03DD-9749-9946-B973FF6E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DEE1E-FF52-3D41-8CCE-5D3123B8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C265-C9C3-524E-96A3-1C363C6B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6F49-2FC0-9540-B80D-0438A75CF588}" type="datetime1">
              <a:rPr lang="en-US" smtClean="0"/>
              <a:t>11/9/2023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6FD1-1C1E-414B-B733-3A5A6FC2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6963-ED70-6E45-83A5-EDB92FAD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4723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DB5C-F6DA-F14E-9B34-9B3EEE68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2A8D-0431-7448-9CC1-213B0B68F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5306-DEE6-6F44-B312-7CD9CFE2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7292-6D77-2244-B2FE-7024E84F0AF4}" type="datetime1">
              <a:rPr lang="en-US" smtClean="0"/>
              <a:t>11/9/2023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C21A-343B-C24B-95E5-153A6D5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141B-A702-CB4D-A56A-6FEBED2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062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746CD-559A-FB4A-A95A-7DF5398F5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D5A8-43B4-D244-85AB-2CD2DFCF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B9513-6134-414B-B603-BA96B53D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0B4-4271-204E-9038-7B8C66A971DC}" type="datetime1">
              <a:rPr lang="en-US" smtClean="0"/>
              <a:t>11/9/2023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669C-C036-F146-A8F6-7FE857D3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0FE0-4BA3-A543-8FA6-D5ACA810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9126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9480-5B4A-2246-B089-B2BA506C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E384-BED7-DC4F-B0F1-15C8482A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5BBD-FF50-AE47-92C2-AB8FF3E3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175E-3E7F-6A42-A874-8B1B2A2AF9C7}" type="datetime1">
              <a:rPr lang="en-US" smtClean="0"/>
              <a:t>11/9/2023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9952-CB6F-9941-AFD8-34E5AF0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DE7D-EF40-CF4E-8164-B67C1268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962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9EC5-39D8-7B46-A28A-4D07F82D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CD18-FA3B-204A-AA34-155DAEA5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57DD-D5FF-B74E-92B1-3F5E8BC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FCB5-1923-F845-8D83-F0F77F3D6A8F}" type="datetime1">
              <a:rPr lang="en-US" smtClean="0"/>
              <a:t>11/9/2023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C093-1D93-4743-83BE-6DA587F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0FB7-E94E-E943-9BD1-EF1AC9F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807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9352-F722-2848-8447-E69CC732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4A47-189B-264E-8BBE-AE79FB210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FC55F-9ECA-324C-8A8E-048795D4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F369-8958-0248-9064-2274442B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028-2B18-CB42-AA5E-44DF02D3493F}" type="datetime1">
              <a:rPr lang="en-US" smtClean="0"/>
              <a:t>11/9/2023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9C73E-841B-3547-A662-971DF22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E8D5D-0FD1-DB4B-AEA0-5D29F486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5253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3C57-890D-DF4E-AEF2-F1F5458F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8199-F870-D04F-9EB6-506A6B9C2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75A9-5548-814F-BEE0-59185B0F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BC144-3783-814A-A88C-6672EEEC8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2E64B-C3DE-5547-8450-D6131D0D9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60E97-3DBF-8948-92B0-9BA4C8B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AE68-2CBD-BC42-9A7F-AD48A5C36007}" type="datetime1">
              <a:rPr lang="en-US" smtClean="0"/>
              <a:t>11/9/2023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3BD02-2D34-9F4C-A278-EE52A268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5842E-6406-7F40-9352-2DEE5A9A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825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A177-AE88-4846-834C-96699027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152E4-A8E4-7244-9CC9-470BD251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2F0-DD82-584C-896B-65F9D4A5CC56}" type="datetime1">
              <a:rPr lang="en-US" smtClean="0"/>
              <a:t>11/9/2023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08B72-65B3-9549-B34F-2DA472D9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20273-089F-CD48-B04A-0D2E3193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028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D2F02-811D-884B-96F8-4D6F0FF2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4D90-C299-5549-B15E-97247443E20D}" type="datetime1">
              <a:rPr lang="en-US" smtClean="0"/>
              <a:t>11/9/2023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AAEB6-B9FB-C245-AEAE-86FA7F2A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080D-039E-4A4B-9140-C041F345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6904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FFD8-2ACB-BF49-A511-C380E8B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FD13-A229-E649-8729-A5B71913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69B47-C255-B347-A593-1C0F7819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7610-9685-DC46-9C64-D08679D3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51DB-EC20-CF4B-ABB3-A692A90AD7A4}" type="datetime1">
              <a:rPr lang="en-US" smtClean="0"/>
              <a:t>11/9/2023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3F48F-1899-0545-9F72-6042E94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E838A-E121-8243-96DA-F50DC9B8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8908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8F8D-2210-914D-BCD7-585A4B8D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8AFA4-576E-DA40-BC0A-EA1A679B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3E244-97E7-4040-A754-4EB5E1C79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93D8-77FE-BE44-8009-CDA2F719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ABE6-55E4-B248-92BF-8CA7B9D705A8}" type="datetime1">
              <a:rPr lang="en-US" smtClean="0"/>
              <a:t>11/9/2023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5E08-9C81-2B43-AC87-B796559B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2479-4A06-9740-8F24-253FBFCA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85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E81C9-7B12-1247-8ED0-6EE94584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A74A-158B-134E-9B6C-7F2FB24F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EB15-86C0-A84D-B37D-3531861E4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7C57-B8A4-BD49-89A8-3BD30DD9039C}" type="datetime1">
              <a:rPr lang="en-US" smtClean="0"/>
              <a:t>11/9/2023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2F37-73BC-8E42-98DD-7AA4769F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8282-8C8C-CB41-8427-A0590A02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48B1-F466-1C42-8CD0-EB9C066C0866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2980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carlos@gzecon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28AB-BC8B-8047-97E5-ED8F56C7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417" y="2494706"/>
            <a:ext cx="8090134" cy="2505552"/>
          </a:xfrm>
        </p:spPr>
        <p:txBody>
          <a:bodyPr>
            <a:normAutofit fontScale="90000"/>
          </a:bodyPr>
          <a:lstStyle/>
          <a:p>
            <a:pPr algn="l"/>
            <a:r>
              <a:rPr lang="es-CL" sz="5400" dirty="0" err="1"/>
              <a:t>Programming</a:t>
            </a:r>
            <a:r>
              <a:rPr lang="es-CL" sz="5400" dirty="0"/>
              <a:t> and actual </a:t>
            </a:r>
            <a:r>
              <a:rPr lang="es-CL" sz="5400" dirty="0" err="1"/>
              <a:t>operation</a:t>
            </a:r>
            <a:r>
              <a:rPr lang="es-CL" sz="5400" dirty="0"/>
              <a:t> of BESS </a:t>
            </a:r>
            <a:r>
              <a:rPr lang="es-CL" sz="5400" dirty="0" err="1"/>
              <a:t>hybrid</a:t>
            </a:r>
            <a:br>
              <a:rPr lang="es-CL" sz="5400" dirty="0"/>
            </a:br>
            <a:r>
              <a:rPr lang="es-CL" sz="5400" dirty="0"/>
              <a:t>PFV-ANDES2B </a:t>
            </a:r>
            <a:r>
              <a:rPr lang="en-CL" sz="5400" dirty="0"/>
              <a:t>(SEN-Chile)  </a:t>
            </a:r>
            <a:br>
              <a:rPr lang="en-CL" sz="4800" dirty="0"/>
            </a:br>
            <a:r>
              <a:rPr lang="en-CL" sz="3600" dirty="0"/>
              <a:t>v1.0</a:t>
            </a:r>
            <a:br>
              <a:rPr lang="en-CL" sz="3600" dirty="0"/>
            </a:br>
            <a:r>
              <a:rPr lang="es-CL" sz="3600" dirty="0"/>
              <a:t>2023</a:t>
            </a:r>
            <a:r>
              <a:rPr lang="en-CL" sz="3600" dirty="0"/>
              <a:t>/</a:t>
            </a:r>
            <a:r>
              <a:rPr lang="es-CL" sz="3600" dirty="0"/>
              <a:t>11</a:t>
            </a:r>
            <a:r>
              <a:rPr lang="en-CL" sz="3600" dirty="0"/>
              <a:t>/</a:t>
            </a:r>
            <a:r>
              <a:rPr lang="es-CL" sz="3600" dirty="0"/>
              <a:t>02</a:t>
            </a:r>
            <a:br>
              <a:rPr lang="es-CL" sz="3600" dirty="0"/>
            </a:br>
            <a:endParaRPr lang="en-CL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D71E-C31A-E64B-9819-CC40099B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1</a:t>
            </a:fld>
            <a:endParaRPr lang="en-CL"/>
          </a:p>
        </p:txBody>
      </p:sp>
      <p:pic>
        <p:nvPicPr>
          <p:cNvPr id="6" name="Billede 22" descr="Logo, company name&#10;&#10;Description automatically generated">
            <a:extLst>
              <a:ext uri="{FF2B5EF4-FFF2-40B4-BE49-F238E27FC236}">
                <a16:creationId xmlns:a16="http://schemas.microsoft.com/office/drawing/2014/main" id="{750FA6C7-EA1C-7C90-D1D7-319C05A53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18" y="4626396"/>
            <a:ext cx="3254249" cy="131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7592EA6-191F-A0E6-34A5-AD377DC5F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18668-F412-448D-0187-E53F1CF9732C}"/>
              </a:ext>
            </a:extLst>
          </p:cNvPr>
          <p:cNvSpPr txBox="1"/>
          <p:nvPr/>
        </p:nvSpPr>
        <p:spPr>
          <a:xfrm>
            <a:off x="7718818" y="4239811"/>
            <a:ext cx="136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17675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8" y="365125"/>
            <a:ext cx="8669422" cy="5921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Summary of charging/discharging data hybrid plant </a:t>
            </a:r>
            <a:br>
              <a:rPr lang="en-US" sz="3200" dirty="0"/>
            </a:br>
            <a:r>
              <a:rPr lang="en-US" sz="3200" dirty="0"/>
              <a:t>PFV ANDES SOLAR II-B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A8DE1A6-0308-A2A0-633E-BDB26C240175}"/>
              </a:ext>
            </a:extLst>
          </p:cNvPr>
          <p:cNvSpPr txBox="1"/>
          <p:nvPr/>
        </p:nvSpPr>
        <p:spPr>
          <a:xfrm>
            <a:off x="474578" y="4923069"/>
            <a:ext cx="609755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dirty="0" err="1"/>
              <a:t>Remarks</a:t>
            </a:r>
            <a:r>
              <a:rPr lang="es-CL" sz="1600" dirty="0"/>
              <a:t>: </a:t>
            </a:r>
          </a:p>
          <a:p>
            <a:r>
              <a:rPr lang="es-CL" sz="1600" dirty="0"/>
              <a:t>Date </a:t>
            </a:r>
            <a:r>
              <a:rPr lang="es-CL" sz="1600" dirty="0" err="1"/>
              <a:t>format</a:t>
            </a:r>
            <a:r>
              <a:rPr lang="es-CL" sz="1600" dirty="0"/>
              <a:t>: </a:t>
            </a:r>
            <a:r>
              <a:rPr lang="es-CL" sz="1600" dirty="0" err="1"/>
              <a:t>year-month-day</a:t>
            </a:r>
            <a:r>
              <a:rPr lang="es-CL" sz="1600" dirty="0"/>
              <a:t>.</a:t>
            </a:r>
          </a:p>
          <a:p>
            <a:r>
              <a:rPr lang="en-US" sz="1600" dirty="0"/>
              <a:t>If there are multiple intraday schedules for the same day, the last (later) intraday schedule is used.</a:t>
            </a:r>
            <a:endParaRPr lang="es-CL" sz="1600" dirty="0"/>
          </a:p>
          <a:p>
            <a:r>
              <a:rPr lang="es-CL" sz="1800" dirty="0"/>
              <a:t> </a:t>
            </a:r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62BF52D0-8BDD-0A70-36BD-42AE898C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578" y="6418974"/>
            <a:ext cx="6444070" cy="365125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https://www.coordinador.cl/operacion/documentos/programacion-intradiaria/ 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https://www.aeschile.com/en/andes-solar-ii-b</a:t>
            </a:r>
          </a:p>
          <a:p>
            <a:endParaRPr lang="en-CL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F061DD7-65AD-82DE-A351-696422424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1639"/>
              </p:ext>
            </p:extLst>
          </p:nvPr>
        </p:nvGraphicFramePr>
        <p:xfrm>
          <a:off x="6295489" y="2138919"/>
          <a:ext cx="4773918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306">
                  <a:extLst>
                    <a:ext uri="{9D8B030D-6E8A-4147-A177-3AD203B41FA5}">
                      <a16:colId xmlns:a16="http://schemas.microsoft.com/office/drawing/2014/main" val="2383145280"/>
                    </a:ext>
                  </a:extLst>
                </a:gridCol>
                <a:gridCol w="1591306">
                  <a:extLst>
                    <a:ext uri="{9D8B030D-6E8A-4147-A177-3AD203B41FA5}">
                      <a16:colId xmlns:a16="http://schemas.microsoft.com/office/drawing/2014/main" val="3369799"/>
                    </a:ext>
                  </a:extLst>
                </a:gridCol>
                <a:gridCol w="1591306">
                  <a:extLst>
                    <a:ext uri="{9D8B030D-6E8A-4147-A177-3AD203B41FA5}">
                      <a16:colId xmlns:a16="http://schemas.microsoft.com/office/drawing/2014/main" val="81130412"/>
                    </a:ext>
                  </a:extLst>
                </a:gridCol>
              </a:tblGrid>
              <a:tr h="216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Type of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L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err="1">
                          <a:solidFill>
                            <a:schemeClr val="tx1"/>
                          </a:solidFill>
                        </a:rPr>
                        <a:t>Reported</a:t>
                      </a:r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 BESS Capacity (MW)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41278"/>
                  </a:ext>
                </a:extLst>
              </a:tr>
              <a:tr h="216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/>
                        <a:t>Hybrid </a:t>
                      </a:r>
                      <a:r>
                        <a:rPr lang="es-CL" sz="1100" dirty="0" err="1"/>
                        <a:t>project</a:t>
                      </a:r>
                      <a:r>
                        <a:rPr lang="es-CL" sz="1100" dirty="0"/>
                        <a:t> BESS+PV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effectLst/>
                        </a:rPr>
                        <a:t>PFV ANDES SOLAR II-B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057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12DD482-94DA-FB6F-7C07-B785F100E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6213"/>
              </p:ext>
            </p:extLst>
          </p:nvPr>
        </p:nvGraphicFramePr>
        <p:xfrm>
          <a:off x="6295489" y="3057700"/>
          <a:ext cx="486248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241">
                  <a:extLst>
                    <a:ext uri="{9D8B030D-6E8A-4147-A177-3AD203B41FA5}">
                      <a16:colId xmlns:a16="http://schemas.microsoft.com/office/drawing/2014/main" val="2070619701"/>
                    </a:ext>
                  </a:extLst>
                </a:gridCol>
                <a:gridCol w="2431241">
                  <a:extLst>
                    <a:ext uri="{9D8B030D-6E8A-4147-A177-3AD203B41FA5}">
                      <a16:colId xmlns:a16="http://schemas.microsoft.com/office/drawing/2014/main" val="1966711294"/>
                    </a:ext>
                  </a:extLst>
                </a:gridCol>
              </a:tblGrid>
              <a:tr h="230605"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L" sz="1100" dirty="0" err="1">
                          <a:solidFill>
                            <a:schemeClr val="tx1"/>
                          </a:solidFill>
                        </a:rPr>
                        <a:t>Information</a:t>
                      </a:r>
                      <a:endParaRPr lang="es-C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s-C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631404"/>
                  </a:ext>
                </a:extLst>
              </a:tr>
              <a:tr h="230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err="1"/>
                        <a:t>Intraday</a:t>
                      </a:r>
                      <a:r>
                        <a:rPr lang="es-CL" sz="1100" dirty="0"/>
                        <a:t> </a:t>
                      </a:r>
                      <a:r>
                        <a:rPr lang="es-CL" sz="1100" dirty="0" err="1"/>
                        <a:t>programming</a:t>
                      </a:r>
                      <a:r>
                        <a:rPr lang="es-CL" sz="1100" dirty="0"/>
                        <a:t> </a:t>
                      </a:r>
                      <a:r>
                        <a:rPr lang="es-CL" sz="1100" dirty="0" err="1"/>
                        <a:t>start</a:t>
                      </a:r>
                      <a:r>
                        <a:rPr lang="es-CL" sz="1100" dirty="0"/>
                        <a:t> </a:t>
                      </a:r>
                      <a:r>
                        <a:rPr lang="es-CL" sz="1100" dirty="0" err="1"/>
                        <a:t>publication</a:t>
                      </a:r>
                      <a:endParaRPr lang="es-C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>
                          <a:effectLst/>
                        </a:rPr>
                        <a:t>2023-07-07</a:t>
                      </a:r>
                      <a:endParaRPr lang="es-C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81072"/>
                  </a:ext>
                </a:extLst>
              </a:tr>
              <a:tr h="230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err="1"/>
                        <a:t>Last</a:t>
                      </a:r>
                      <a:r>
                        <a:rPr lang="es-CL" sz="1100" dirty="0"/>
                        <a:t> </a:t>
                      </a:r>
                      <a:r>
                        <a:rPr lang="es-CL" sz="1100" dirty="0" err="1"/>
                        <a:t>intraday</a:t>
                      </a:r>
                      <a:r>
                        <a:rPr lang="es-CL" sz="1100" dirty="0"/>
                        <a:t> </a:t>
                      </a:r>
                      <a:r>
                        <a:rPr lang="es-CL" sz="1100" dirty="0" err="1"/>
                        <a:t>programming</a:t>
                      </a:r>
                      <a:r>
                        <a:rPr lang="es-CL" sz="1100" dirty="0"/>
                        <a:t> </a:t>
                      </a:r>
                      <a:r>
                        <a:rPr lang="es-CL" sz="1100" dirty="0" err="1"/>
                        <a:t>analyzed</a:t>
                      </a:r>
                      <a:endParaRPr lang="es-C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/>
                        <a:t>2023-10-26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659793"/>
                  </a:ext>
                </a:extLst>
              </a:tr>
              <a:tr h="230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/>
                        <a:t>Total </a:t>
                      </a:r>
                      <a:r>
                        <a:rPr lang="es-CL" sz="1100" dirty="0" err="1"/>
                        <a:t>days</a:t>
                      </a:r>
                      <a:r>
                        <a:rPr lang="es-CL" sz="1100" dirty="0"/>
                        <a:t> </a:t>
                      </a:r>
                      <a:r>
                        <a:rPr lang="es-CL" sz="1100" dirty="0" err="1"/>
                        <a:t>analyzed</a:t>
                      </a:r>
                      <a:endParaRPr lang="es-C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275304"/>
                  </a:ext>
                </a:extLst>
              </a:tr>
              <a:tr h="230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Num. of BESS discharge hours reported</a:t>
                      </a:r>
                      <a:endParaRPr lang="es-C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40332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B7D61AE-2AB0-DCB3-D418-94A01BF4EEAD}"/>
              </a:ext>
            </a:extLst>
          </p:cNvPr>
          <p:cNvSpPr txBox="1"/>
          <p:nvPr/>
        </p:nvSpPr>
        <p:spPr>
          <a:xfrm>
            <a:off x="6250919" y="1667470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>
                <a:latin typeface="+mj-lt"/>
              </a:rPr>
              <a:t>I</a:t>
            </a:r>
            <a:r>
              <a:rPr lang="es-CL" sz="1800" dirty="0" err="1">
                <a:latin typeface="+mj-lt"/>
              </a:rPr>
              <a:t>ntraday</a:t>
            </a:r>
            <a:r>
              <a:rPr lang="es-CL" sz="1800" dirty="0">
                <a:latin typeface="+mj-lt"/>
              </a:rPr>
              <a:t> </a:t>
            </a:r>
            <a:r>
              <a:rPr lang="es-CL" sz="1800" dirty="0" err="1">
                <a:latin typeface="+mj-lt"/>
              </a:rPr>
              <a:t>programming</a:t>
            </a:r>
            <a:r>
              <a:rPr lang="es-CL" sz="1800" dirty="0">
                <a:latin typeface="+mj-lt"/>
              </a:rPr>
              <a:t> data </a:t>
            </a:r>
            <a:r>
              <a:rPr lang="es-CL" sz="1800" dirty="0" err="1">
                <a:latin typeface="+mj-lt"/>
              </a:rPr>
              <a:t>information</a:t>
            </a:r>
            <a:endParaRPr lang="es-CL" sz="1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4820E-8523-4070-1C76-27803D7E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" y="1335894"/>
            <a:ext cx="5940537" cy="37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8" y="365125"/>
            <a:ext cx="8669422" cy="5921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Programming of charging/discharging by CEN vs. real discharge BESS ANDES SOLAR II-B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7D61AE-2AB0-DCB3-D418-94A01BF4EEAD}"/>
              </a:ext>
            </a:extLst>
          </p:cNvPr>
          <p:cNvSpPr txBox="1"/>
          <p:nvPr/>
        </p:nvSpPr>
        <p:spPr>
          <a:xfrm>
            <a:off x="6241589" y="1314106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National electric coordinator (CEN)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99DA7-32C2-F5AF-B789-3EE0D01248DE}"/>
              </a:ext>
            </a:extLst>
          </p:cNvPr>
          <p:cNvSpPr txBox="1"/>
          <p:nvPr/>
        </p:nvSpPr>
        <p:spPr>
          <a:xfrm>
            <a:off x="371942" y="4667940"/>
            <a:ext cx="626084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500" dirty="0" err="1"/>
              <a:t>Remarks</a:t>
            </a:r>
            <a:r>
              <a:rPr lang="es-CL" sz="1500" dirty="0"/>
              <a:t>: </a:t>
            </a:r>
          </a:p>
          <a:p>
            <a:r>
              <a:rPr lang="en-US" sz="1500" dirty="0"/>
              <a:t>The BESS hybrid plant data does not separate the energy fed into the system from the solar plant and the BESS.</a:t>
            </a:r>
          </a:p>
          <a:p>
            <a:r>
              <a:rPr lang="en-US" sz="1500" dirty="0"/>
              <a:t> Therefore: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It is assumed that at 19:00 </a:t>
            </a:r>
            <a:r>
              <a:rPr lang="en-US" sz="1500" dirty="0" err="1"/>
              <a:t>hrs</a:t>
            </a:r>
            <a:r>
              <a:rPr lang="en-US" sz="1500" dirty="0"/>
              <a:t> there is still solar energy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It is assumed that the energy delivered during the 19:00 hours considers energy introduced by the solar plant +BESS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It is assumed that the energy delivered only by the BESS starts between 20:00 and 24:00 hrs.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E39BA-31CF-76E7-5916-B7CA43344F6E}"/>
              </a:ext>
            </a:extLst>
          </p:cNvPr>
          <p:cNvSpPr txBox="1"/>
          <p:nvPr/>
        </p:nvSpPr>
        <p:spPr>
          <a:xfrm>
            <a:off x="6241589" y="1680870"/>
            <a:ext cx="626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BESS charging between 10:00 and 18:00 </a:t>
            </a:r>
            <a:r>
              <a:rPr lang="en-US" dirty="0" err="1"/>
              <a:t>hrs</a:t>
            </a:r>
            <a:r>
              <a:rPr lang="en-US" dirty="0"/>
              <a:t> (9 hours </a:t>
            </a:r>
          </a:p>
          <a:p>
            <a:r>
              <a:rPr lang="en-US" dirty="0"/>
              <a:t>     interval).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BESS discharge between 20:00 and 24:00 </a:t>
            </a:r>
            <a:r>
              <a:rPr lang="en-US" dirty="0" err="1"/>
              <a:t>hrs</a:t>
            </a:r>
            <a:r>
              <a:rPr lang="en-US" dirty="0"/>
              <a:t> (5 hours interval).</a:t>
            </a:r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E5320-A4B5-3855-C80C-2A1F1611A38A}"/>
              </a:ext>
            </a:extLst>
          </p:cNvPr>
          <p:cNvSpPr txBox="1"/>
          <p:nvPr/>
        </p:nvSpPr>
        <p:spPr>
          <a:xfrm>
            <a:off x="6241589" y="3050101"/>
            <a:ext cx="62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Real charge/discharge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72DFC-0A64-142A-D8B7-49973A46819F}"/>
              </a:ext>
            </a:extLst>
          </p:cNvPr>
          <p:cNvSpPr txBox="1"/>
          <p:nvPr/>
        </p:nvSpPr>
        <p:spPr>
          <a:xfrm>
            <a:off x="6241589" y="3588336"/>
            <a:ext cx="62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charge/discharge data only publishes the energy discharge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FFB76-2192-E4CB-5C21-81CBFD8E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0" y="1178939"/>
            <a:ext cx="5697622" cy="3503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599E1-5C8F-4BFF-DAFD-749B1E1CE4BE}"/>
              </a:ext>
            </a:extLst>
          </p:cNvPr>
          <p:cNvSpPr txBox="1"/>
          <p:nvPr/>
        </p:nvSpPr>
        <p:spPr>
          <a:xfrm>
            <a:off x="571500" y="1747379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+110 </a:t>
            </a:r>
            <a:r>
              <a:rPr lang="es-CL" dirty="0" err="1"/>
              <a:t>Diff</a:t>
            </a:r>
            <a:r>
              <a:rPr lang="es-CL" dirty="0"/>
              <a:t>. </a:t>
            </a:r>
            <a:r>
              <a:rPr lang="es-CL" dirty="0" err="1"/>
              <a:t>profiles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8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8" y="365125"/>
            <a:ext cx="8669422" cy="5921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Programming of charging/discharging by CEN vs. real discharge BESS ANDES SOLAR II-B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7D61AE-2AB0-DCB3-D418-94A01BF4EEAD}"/>
              </a:ext>
            </a:extLst>
          </p:cNvPr>
          <p:cNvSpPr txBox="1"/>
          <p:nvPr/>
        </p:nvSpPr>
        <p:spPr>
          <a:xfrm>
            <a:off x="6241589" y="1314106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National electric coordinator (CEN)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99DA7-32C2-F5AF-B789-3EE0D01248DE}"/>
              </a:ext>
            </a:extLst>
          </p:cNvPr>
          <p:cNvSpPr txBox="1"/>
          <p:nvPr/>
        </p:nvSpPr>
        <p:spPr>
          <a:xfrm>
            <a:off x="371942" y="4667940"/>
            <a:ext cx="62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500" dirty="0" err="1"/>
              <a:t>Remarks</a:t>
            </a:r>
            <a:r>
              <a:rPr lang="es-CL" sz="1500" dirty="0"/>
              <a:t>: </a:t>
            </a:r>
          </a:p>
          <a:p>
            <a:r>
              <a:rPr lang="en-US" sz="1500" dirty="0"/>
              <a:t>There is variation between the programmed discharge energy vs. the delivered energy.</a:t>
            </a:r>
          </a:p>
          <a:p>
            <a:endParaRPr 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E5320-A4B5-3855-C80C-2A1F1611A38A}"/>
              </a:ext>
            </a:extLst>
          </p:cNvPr>
          <p:cNvSpPr txBox="1"/>
          <p:nvPr/>
        </p:nvSpPr>
        <p:spPr>
          <a:xfrm>
            <a:off x="6358292" y="3851004"/>
            <a:ext cx="62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Real discharge of BESS ANDES II-B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ED6A3-B221-ACF9-6935-255CC2696FEA}"/>
              </a:ext>
            </a:extLst>
          </p:cNvPr>
          <p:cNvSpPr txBox="1"/>
          <p:nvPr/>
        </p:nvSpPr>
        <p:spPr>
          <a:xfrm>
            <a:off x="371942" y="5543894"/>
            <a:ext cx="52824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Note: </a:t>
            </a:r>
          </a:p>
          <a:p>
            <a:r>
              <a:rPr lang="en-US" sz="1400" dirty="0"/>
              <a:t>The large deviation during the 20th hour suggests that the energy delivered during the 20:00 hours considers energy introduced by the solar plant +BESS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0C22D8-ACCC-E5A1-3C09-EFD43472B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6529"/>
              </p:ext>
            </p:extLst>
          </p:nvPr>
        </p:nvGraphicFramePr>
        <p:xfrm>
          <a:off x="6358292" y="1756063"/>
          <a:ext cx="48022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87">
                  <a:extLst>
                    <a:ext uri="{9D8B030D-6E8A-4147-A177-3AD203B41FA5}">
                      <a16:colId xmlns:a16="http://schemas.microsoft.com/office/drawing/2014/main" val="3103807292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397882491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533077598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390163277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6583689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453424127"/>
                    </a:ext>
                  </a:extLst>
                </a:gridCol>
              </a:tblGrid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772073"/>
                  </a:ext>
                </a:extLst>
              </a:tr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Mean </a:t>
                      </a:r>
                      <a:r>
                        <a:rPr lang="es-CL" dirty="0" err="1"/>
                        <a:t>prog</a:t>
                      </a:r>
                      <a:r>
                        <a:rPr lang="es-CL" dirty="0"/>
                        <a:t>.</a:t>
                      </a:r>
                    </a:p>
                    <a:p>
                      <a:pPr algn="ctr"/>
                      <a:r>
                        <a:rPr lang="es-CL" dirty="0" err="1"/>
                        <a:t>Discharge</a:t>
                      </a:r>
                      <a:endParaRPr lang="es-CL" dirty="0"/>
                    </a:p>
                    <a:p>
                      <a:pPr algn="ctr"/>
                      <a:r>
                        <a:rPr lang="es-CL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59.6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98.8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95.8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201308"/>
                  </a:ext>
                </a:extLst>
              </a:tr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Max. 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0439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C1BD91-5CD9-BB9E-884F-172356641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98779"/>
              </p:ext>
            </p:extLst>
          </p:nvPr>
        </p:nvGraphicFramePr>
        <p:xfrm>
          <a:off x="6358292" y="4295185"/>
          <a:ext cx="48022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87">
                  <a:extLst>
                    <a:ext uri="{9D8B030D-6E8A-4147-A177-3AD203B41FA5}">
                      <a16:colId xmlns:a16="http://schemas.microsoft.com/office/drawing/2014/main" val="3103807292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397882491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533077598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390163277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6583689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453424127"/>
                    </a:ext>
                  </a:extLst>
                </a:gridCol>
              </a:tblGrid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772073"/>
                  </a:ext>
                </a:extLst>
              </a:tr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Mean </a:t>
                      </a:r>
                    </a:p>
                    <a:p>
                      <a:pPr algn="ctr"/>
                      <a:r>
                        <a:rPr lang="es-CL" dirty="0"/>
                        <a:t>actual </a:t>
                      </a:r>
                      <a:r>
                        <a:rPr lang="es-CL" dirty="0" err="1"/>
                        <a:t>discharge</a:t>
                      </a:r>
                      <a:endParaRPr lang="es-CL" dirty="0"/>
                    </a:p>
                    <a:p>
                      <a:pPr algn="ctr"/>
                      <a:r>
                        <a:rPr lang="es-CL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77.2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201308"/>
                  </a:ext>
                </a:extLst>
              </a:tr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Max. 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2304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D87A3F3-8632-8181-8F4D-1DE2AF7E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0" y="1149852"/>
            <a:ext cx="5950412" cy="36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66" y="267292"/>
            <a:ext cx="8669422" cy="96915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Discharge deviation CEN vs. real discharge </a:t>
            </a:r>
            <a:br>
              <a:rPr lang="en-US" sz="3200" dirty="0"/>
            </a:br>
            <a:r>
              <a:rPr lang="en-US" sz="3200" dirty="0"/>
              <a:t>BESS ANDES SOLAR II-B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DF5225C-D890-2555-177D-331114400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47697"/>
              </p:ext>
            </p:extLst>
          </p:nvPr>
        </p:nvGraphicFramePr>
        <p:xfrm>
          <a:off x="6096000" y="1851733"/>
          <a:ext cx="480221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87">
                  <a:extLst>
                    <a:ext uri="{9D8B030D-6E8A-4147-A177-3AD203B41FA5}">
                      <a16:colId xmlns:a16="http://schemas.microsoft.com/office/drawing/2014/main" val="3940462476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1440538441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677113421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218729619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232959557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427332404"/>
                    </a:ext>
                  </a:extLst>
                </a:gridCol>
              </a:tblGrid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935971"/>
                  </a:ext>
                </a:extLst>
              </a:tr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Mean </a:t>
                      </a:r>
                      <a:r>
                        <a:rPr lang="es-CL" dirty="0" err="1"/>
                        <a:t>Desv</a:t>
                      </a:r>
                      <a:r>
                        <a:rPr lang="es-CL" dirty="0"/>
                        <a:t>.[MW]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79555"/>
                  </a:ext>
                </a:extLst>
              </a:tr>
              <a:tr h="3060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Max </a:t>
                      </a:r>
                      <a:r>
                        <a:rPr lang="es-CL" dirty="0" err="1"/>
                        <a:t>desv</a:t>
                      </a:r>
                      <a:r>
                        <a:rPr lang="es-CL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78938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D32C3BE-544F-5165-0FEF-6F8AA16DEB31}"/>
              </a:ext>
            </a:extLst>
          </p:cNvPr>
          <p:cNvSpPr txBox="1"/>
          <p:nvPr/>
        </p:nvSpPr>
        <p:spPr>
          <a:xfrm>
            <a:off x="5751803" y="135942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Discharge deviation (Scheduled discharge - real discharge)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EE815-DE90-A167-4D9B-38E27D5AD9DD}"/>
              </a:ext>
            </a:extLst>
          </p:cNvPr>
          <p:cNvSpPr txBox="1"/>
          <p:nvPr/>
        </p:nvSpPr>
        <p:spPr>
          <a:xfrm>
            <a:off x="5751803" y="4098326"/>
            <a:ext cx="634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Histogram of deviations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DD24A-CEF2-D743-E6DC-26AA99EE7256}"/>
              </a:ext>
            </a:extLst>
          </p:cNvPr>
          <p:cNvSpPr txBox="1"/>
          <p:nvPr/>
        </p:nvSpPr>
        <p:spPr>
          <a:xfrm>
            <a:off x="5751803" y="4590636"/>
            <a:ext cx="6349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If we consider a absolute deviation &lt;= 23 MW as edge parameter:</a:t>
            </a:r>
          </a:p>
          <a:p>
            <a:r>
              <a:rPr lang="en-US" sz="1600" dirty="0"/>
              <a:t>Then: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Hour 20 : ---&gt; 62% of the cases under the edge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Hour 21 : ---&gt; 82% of the cases under the edge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Hour 22 : ---&gt; 84% of the cases under the edge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Hour 23 : ---&gt; 42% of the cases under the edge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Hour 24 : ---&gt; 50% of the cases under the edge parameter.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312BD-755D-27A2-877D-C639BDABF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1" y="1236445"/>
            <a:ext cx="4409626" cy="270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61E02-7A6E-97C4-8F9D-662E4DD8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21" y="3959450"/>
            <a:ext cx="4634552" cy="28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1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66" y="129583"/>
            <a:ext cx="8669422" cy="96915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Frequency and probabilities programed/real discharge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96D925-7909-F6A8-B011-F4A689027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23928"/>
              </p:ext>
            </p:extLst>
          </p:nvPr>
        </p:nvGraphicFramePr>
        <p:xfrm>
          <a:off x="287966" y="1108017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2366453210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5491821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3109210733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776704005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01749075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168683205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96745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Freq. of programmed discharge 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030818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619848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-6.4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-6.4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-6.4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-6.4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-6.4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6206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39D7CC-299E-B246-B326-1445EA177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45479"/>
              </p:ext>
            </p:extLst>
          </p:nvPr>
        </p:nvGraphicFramePr>
        <p:xfrm>
          <a:off x="287966" y="2176683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40052507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074022935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279244050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174017218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987824487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294802028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165653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Freq. of programmed discharge 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3022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46024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65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D22A0E1-51CC-A790-F131-125C290F6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44519"/>
              </p:ext>
            </p:extLst>
          </p:nvPr>
        </p:nvGraphicFramePr>
        <p:xfrm>
          <a:off x="287966" y="3253877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40052507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074022935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279244050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174017218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987824487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294802028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165653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Freq. of programmed discharge 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3022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46024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65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43956B-80B7-B680-CFEA-04F17365A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07971"/>
              </p:ext>
            </p:extLst>
          </p:nvPr>
        </p:nvGraphicFramePr>
        <p:xfrm>
          <a:off x="287966" y="4330274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40052507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074022935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279244050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174017218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987824487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294802028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165653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Freq. of programmed discharge 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3022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46024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65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A9CD77-F6DF-C455-4AC4-568AA55B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39873"/>
              </p:ext>
            </p:extLst>
          </p:nvPr>
        </p:nvGraphicFramePr>
        <p:xfrm>
          <a:off x="287966" y="5433839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40052507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074022935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279244050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174017218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987824487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294802028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165653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Freq. of programmed discharge 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3022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46024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65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C69D545-AC9A-2234-7DE4-E53151803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0069"/>
              </p:ext>
            </p:extLst>
          </p:nvPr>
        </p:nvGraphicFramePr>
        <p:xfrm>
          <a:off x="4228055" y="1108017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264264909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4191429081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422741383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6494981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2147988053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180677041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727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discharge freq.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274857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66460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1427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854635B-E41E-E9F2-0AAB-1313ECA1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51201"/>
              </p:ext>
            </p:extLst>
          </p:nvPr>
        </p:nvGraphicFramePr>
        <p:xfrm>
          <a:off x="4228055" y="2176683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264264909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4191429081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422741383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6494981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2147988053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180677041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727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discharge freq.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274857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66460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1427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3132F75-92A8-8322-84A8-4E98A9C6E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9315"/>
              </p:ext>
            </p:extLst>
          </p:nvPr>
        </p:nvGraphicFramePr>
        <p:xfrm>
          <a:off x="4228055" y="3253877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264264909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4191429081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422741383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6494981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2147988053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180677041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727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discharge freq.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274857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66460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1427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97B6F5A-9BF4-A700-CF8C-0D62D0138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46635"/>
              </p:ext>
            </p:extLst>
          </p:nvPr>
        </p:nvGraphicFramePr>
        <p:xfrm>
          <a:off x="4228055" y="4330274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264264909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4191429081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422741383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6494981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2147988053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180677041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727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discharge freq.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274857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66460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1427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D9AFC1B-1AEC-5A17-14A7-CB70B47A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56269"/>
              </p:ext>
            </p:extLst>
          </p:nvPr>
        </p:nvGraphicFramePr>
        <p:xfrm>
          <a:off x="4228055" y="5433839"/>
          <a:ext cx="3808444" cy="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92">
                  <a:extLst>
                    <a:ext uri="{9D8B030D-6E8A-4147-A177-3AD203B41FA5}">
                      <a16:colId xmlns:a16="http://schemas.microsoft.com/office/drawing/2014/main" val="264264909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4191429081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1422741383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64949814"/>
                    </a:ext>
                  </a:extLst>
                </a:gridCol>
                <a:gridCol w="351472">
                  <a:extLst>
                    <a:ext uri="{9D8B030D-6E8A-4147-A177-3AD203B41FA5}">
                      <a16:colId xmlns:a16="http://schemas.microsoft.com/office/drawing/2014/main" val="2147988053"/>
                    </a:ext>
                  </a:extLst>
                </a:gridCol>
                <a:gridCol w="685064">
                  <a:extLst>
                    <a:ext uri="{9D8B030D-6E8A-4147-A177-3AD203B41FA5}">
                      <a16:colId xmlns:a16="http://schemas.microsoft.com/office/drawing/2014/main" val="1806770414"/>
                    </a:ext>
                  </a:extLst>
                </a:gridCol>
              </a:tblGrid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8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7271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discharge freq.</a:t>
                      </a:r>
                      <a:endParaRPr lang="es-C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274857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66460"/>
                  </a:ext>
                </a:extLst>
              </a:tr>
              <a:tr h="242288">
                <a:tc>
                  <a:txBody>
                    <a:bodyPr/>
                    <a:lstStyle/>
                    <a:p>
                      <a:pPr algn="ctr"/>
                      <a:r>
                        <a:rPr lang="es-CL" sz="800" dirty="0" err="1"/>
                        <a:t>Range</a:t>
                      </a:r>
                      <a:r>
                        <a:rPr lang="es-CL" sz="800" dirty="0"/>
                        <a:t>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1427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84C6067-783D-E95A-02DA-AC4D06B8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176" y="4994276"/>
            <a:ext cx="2813986" cy="1790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73F82F-1E6D-E6B3-876B-34E88D318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174" y="1196568"/>
            <a:ext cx="2813987" cy="1748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F9DAFD-D774-6B59-7EDF-5E7AEBF95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174" y="3026145"/>
            <a:ext cx="2813987" cy="18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8" y="365125"/>
            <a:ext cx="8669422" cy="5921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Summary of charging/discharging </a:t>
            </a:r>
            <a:br>
              <a:rPr lang="en-US" sz="3200" dirty="0"/>
            </a:br>
            <a:r>
              <a:rPr lang="en-US" sz="3200" dirty="0"/>
              <a:t>BESS ANDES SOLAR II-B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0FF908-EE84-C87B-AFAC-FF08D73ACBAE}"/>
              </a:ext>
            </a:extLst>
          </p:cNvPr>
          <p:cNvSpPr txBox="1"/>
          <p:nvPr/>
        </p:nvSpPr>
        <p:spPr>
          <a:xfrm>
            <a:off x="6003353" y="480331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Discharge deviation (Scheduled discharge - Real discharge)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A7A2A1-253C-D959-9621-7C4157FC8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79815"/>
              </p:ext>
            </p:extLst>
          </p:nvPr>
        </p:nvGraphicFramePr>
        <p:xfrm>
          <a:off x="7266544" y="5213537"/>
          <a:ext cx="35554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381">
                  <a:extLst>
                    <a:ext uri="{9D8B030D-6E8A-4147-A177-3AD203B41FA5}">
                      <a16:colId xmlns:a16="http://schemas.microsoft.com/office/drawing/2014/main" val="1071170810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27661342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46144347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253947041"/>
                    </a:ext>
                  </a:extLst>
                </a:gridCol>
                <a:gridCol w="489268">
                  <a:extLst>
                    <a:ext uri="{9D8B030D-6E8A-4147-A177-3AD203B41FA5}">
                      <a16:colId xmlns:a16="http://schemas.microsoft.com/office/drawing/2014/main" val="3780874414"/>
                    </a:ext>
                  </a:extLst>
                </a:gridCol>
                <a:gridCol w="616500">
                  <a:extLst>
                    <a:ext uri="{9D8B030D-6E8A-4147-A177-3AD203B41FA5}">
                      <a16:colId xmlns:a16="http://schemas.microsoft.com/office/drawing/2014/main" val="2984857887"/>
                    </a:ext>
                  </a:extLst>
                </a:gridCol>
              </a:tblGrid>
              <a:tr h="263647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err="1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.\</a:t>
                      </a:r>
                      <a:r>
                        <a:rPr lang="es-CL" sz="1200" b="1" dirty="0" err="1">
                          <a:solidFill>
                            <a:schemeClr val="tx1"/>
                          </a:solidFill>
                        </a:rPr>
                        <a:t>hour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055002"/>
                  </a:ext>
                </a:extLst>
              </a:tr>
              <a:tr h="393819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/>
                        <a:t>Mean </a:t>
                      </a:r>
                      <a:r>
                        <a:rPr lang="es-CL" sz="1200" dirty="0" err="1"/>
                        <a:t>Desv</a:t>
                      </a:r>
                      <a:r>
                        <a:rPr lang="es-CL" sz="1200" dirty="0"/>
                        <a:t>.[MW]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/>
                        <a:t>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/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/>
                        <a:t>24.8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/>
                        <a:t>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356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A9B888-B121-6653-06DD-33AC528AF6BF}"/>
              </a:ext>
            </a:extLst>
          </p:cNvPr>
          <p:cNvSpPr txBox="1"/>
          <p:nvPr/>
        </p:nvSpPr>
        <p:spPr>
          <a:xfrm>
            <a:off x="-1" y="1138613"/>
            <a:ext cx="698862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L" sz="1400" dirty="0" err="1"/>
              <a:t>Intraday</a:t>
            </a:r>
            <a:r>
              <a:rPr lang="es-CL" sz="1400" dirty="0"/>
              <a:t> </a:t>
            </a:r>
            <a:r>
              <a:rPr lang="es-CL" sz="1400" dirty="0" err="1"/>
              <a:t>programming</a:t>
            </a:r>
            <a:r>
              <a:rPr lang="es-CL" sz="1400" dirty="0"/>
              <a:t> </a:t>
            </a:r>
            <a:r>
              <a:rPr lang="es-CL" sz="1400" dirty="0" err="1"/>
              <a:t>start</a:t>
            </a:r>
            <a:r>
              <a:rPr lang="es-CL" sz="1400" dirty="0"/>
              <a:t> </a:t>
            </a:r>
            <a:r>
              <a:rPr lang="es-CL" sz="1400" dirty="0" err="1"/>
              <a:t>publication</a:t>
            </a:r>
            <a:r>
              <a:rPr lang="es-CL" sz="1400" dirty="0"/>
              <a:t>  ---&gt; </a:t>
            </a:r>
            <a:r>
              <a:rPr lang="es-CL" sz="1400" dirty="0">
                <a:effectLst/>
              </a:rPr>
              <a:t>2023-07-07.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both in programming and in actual operation, the BESS operates at full load (112 [MW]).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BESS charging between 10:00 and 18:00 </a:t>
            </a:r>
            <a:r>
              <a:rPr lang="en-US" sz="1400" dirty="0" err="1"/>
              <a:t>hrs</a:t>
            </a:r>
            <a:r>
              <a:rPr lang="en-US" sz="1400" dirty="0"/>
              <a:t> (9 hours </a:t>
            </a:r>
          </a:p>
          <a:p>
            <a:r>
              <a:rPr lang="en-US" sz="1400" dirty="0"/>
              <a:t>     interval).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BESS discharge between 20:00 and 24:00 </a:t>
            </a:r>
            <a:r>
              <a:rPr lang="en-US" sz="1400" dirty="0" err="1"/>
              <a:t>hrs</a:t>
            </a:r>
            <a:r>
              <a:rPr lang="en-US" sz="1400" dirty="0"/>
              <a:t> (5 hours interval).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discharge data indicates that the average discharge between 20:00 and 24:00 </a:t>
            </a:r>
            <a:r>
              <a:rPr lang="en-US" sz="1400" dirty="0" err="1"/>
              <a:t>hrs</a:t>
            </a:r>
            <a:r>
              <a:rPr lang="en-US" sz="1400" dirty="0"/>
              <a:t> is 76.9 [MW].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we consider a absolute deviation &lt;= 23 MW as edge parameter:</a:t>
            </a:r>
          </a:p>
          <a:p>
            <a:r>
              <a:rPr lang="en-US" sz="1400" dirty="0"/>
              <a:t>Then: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Hour 20 : The BESS deviation is less than the edge parameter in 62% of the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Hour 21 : The BESS deviation is less than the edge parameter in 82% of the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Hour 22 : The BESS deviation is less than the edge parameter in 84% of the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Hour 23 : The BESS deviation is less than the edge parameter in 42% of the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Hour 24 : The BESS deviation is less than the edge parameter in 50% of the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BESS ANDES II-B is capable of supplying power to the grid for 5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average discharge deviation between 21:00 and 24:00 </a:t>
            </a:r>
            <a:r>
              <a:rPr lang="en-US" sz="1400" dirty="0" err="1"/>
              <a:t>hrs</a:t>
            </a:r>
            <a:r>
              <a:rPr lang="en-US" sz="1400" dirty="0"/>
              <a:t> is 10.3 [MW].</a:t>
            </a:r>
            <a:endParaRPr lang="es-CL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2CAE2-2D17-52AC-3F27-F0912CB0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35" y="1319963"/>
            <a:ext cx="5112904" cy="31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9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D71E-C31A-E64B-9819-CC40099B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8</a:t>
            </a:fld>
            <a:endParaRPr lang="en-CL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05DC90-D329-E81D-B408-5F605276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490" y="3870394"/>
            <a:ext cx="3992217" cy="1603814"/>
          </a:xfrm>
        </p:spPr>
        <p:txBody>
          <a:bodyPr>
            <a:normAutofit/>
          </a:bodyPr>
          <a:lstStyle/>
          <a:p>
            <a:pPr algn="l"/>
            <a:endParaRPr lang="en-CL" sz="2000" dirty="0"/>
          </a:p>
          <a:p>
            <a:pPr algn="l"/>
            <a:r>
              <a:rPr lang="en-CL" sz="2000" dirty="0"/>
              <a:t>Carlos Barría</a:t>
            </a:r>
          </a:p>
          <a:p>
            <a:pPr algn="l"/>
            <a:r>
              <a:rPr lang="en-CL" sz="2000" dirty="0">
                <a:hlinkClick r:id="rId2"/>
              </a:rPr>
              <a:t>carlos@gzecon.com</a:t>
            </a:r>
            <a:r>
              <a:rPr lang="en-CL" sz="2000" dirty="0"/>
              <a:t> 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2B9C0B69-B7DE-E68B-0CA6-4C3567D1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0" y="2930181"/>
            <a:ext cx="3509231" cy="13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5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11110</TotalTime>
  <Words>1146</Words>
  <Application>Microsoft Office PowerPoint</Application>
  <PresentationFormat>Widescreen</PresentationFormat>
  <Paragraphs>392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Programming and actual operation of BESS hybrid PFV-ANDES2B (SEN-Chile)   v1.0 2023/11/02 </vt:lpstr>
      <vt:lpstr>Summary of charging/discharging data hybrid plant  PFV ANDES SOLAR II-B</vt:lpstr>
      <vt:lpstr>Programming of charging/discharging by CEN vs. real discharge BESS ANDES SOLAR II-B</vt:lpstr>
      <vt:lpstr>Programming of charging/discharging by CEN vs. real discharge BESS ANDES SOLAR II-B</vt:lpstr>
      <vt:lpstr>Discharge deviation CEN vs. real discharge  BESS ANDES SOLAR II-B</vt:lpstr>
      <vt:lpstr>Frequency and probabilities programed/real discharge</vt:lpstr>
      <vt:lpstr>Summary of charging/discharging  BESS ANDES SOLAR II-B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transmission system</dc:title>
  <dc:creator>carlos barria</dc:creator>
  <cp:lastModifiedBy>Nicolás Allendes Palomino</cp:lastModifiedBy>
  <cp:revision>94</cp:revision>
  <dcterms:created xsi:type="dcterms:W3CDTF">2022-04-14T14:20:39Z</dcterms:created>
  <dcterms:modified xsi:type="dcterms:W3CDTF">2023-11-09T16:42:04Z</dcterms:modified>
</cp:coreProperties>
</file>