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90" r:id="rId3"/>
    <p:sldId id="291" r:id="rId4"/>
    <p:sldId id="292" r:id="rId5"/>
    <p:sldId id="293" r:id="rId6"/>
    <p:sldId id="288" r:id="rId7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7"/>
    <p:restoredTop sz="95859"/>
  </p:normalViewPr>
  <p:slideViewPr>
    <p:cSldViewPr snapToGrid="0" snapToObjects="1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0E51F-7D9E-8B47-9559-8B7DA9E7F44E}" type="datetimeFigureOut">
              <a:rPr lang="en-CL" smtClean="0"/>
              <a:t>10/26/2023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DD9A-CE7B-2F4E-8BFF-7E3CF9A8E1F7}" type="slidenum">
              <a:rPr lang="en-CL" smtClean="0"/>
              <a:t>‹Nº›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61640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316C-03DD-9749-9946-B973FF6E5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DEE1E-FF52-3D41-8CCE-5D3123B8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C265-C9C3-524E-96A3-1C363C6B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6F49-2FC0-9540-B80D-0438A75CF588}" type="datetime1">
              <a:rPr lang="en-US" smtClean="0"/>
              <a:t>10/26/2023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46FD1-1C1E-414B-B733-3A5A6FC2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6963-ED70-6E45-83A5-EDB92FAD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‹Nº›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4723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DB5C-F6DA-F14E-9B34-9B3EEE68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32A8D-0431-7448-9CC1-213B0B68F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95306-DEE6-6F44-B312-7CD9CFE2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7292-6D77-2244-B2FE-7024E84F0AF4}" type="datetime1">
              <a:rPr lang="en-US" smtClean="0"/>
              <a:t>10/26/2023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C21A-343B-C24B-95E5-153A6D5E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141B-A702-CB4D-A56A-6FEBED25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‹Nº›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0621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746CD-559A-FB4A-A95A-7DF5398F5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5D5A8-43B4-D244-85AB-2CD2DFCF6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B9513-6134-414B-B603-BA96B53D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90B4-4271-204E-9038-7B8C66A971DC}" type="datetime1">
              <a:rPr lang="en-US" smtClean="0"/>
              <a:t>10/26/2023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A669C-C036-F146-A8F6-7FE857D3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0FE0-4BA3-A543-8FA6-D5ACA810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‹Nº›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9126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9480-5B4A-2246-B089-B2BA506C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E384-BED7-DC4F-B0F1-15C8482A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5BBD-FF50-AE47-92C2-AB8FF3E3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175E-3E7F-6A42-A874-8B1B2A2AF9C7}" type="datetime1">
              <a:rPr lang="en-US" smtClean="0"/>
              <a:t>10/26/2023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79952-CB6F-9941-AFD8-34E5AF0A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DE7D-EF40-CF4E-8164-B67C1268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‹Nº›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09628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9EC5-39D8-7B46-A28A-4D07F82D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6CD18-FA3B-204A-AA34-155DAEA5A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57DD-D5FF-B74E-92B1-3F5E8BC3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FCB5-1923-F845-8D83-F0F77F3D6A8F}" type="datetime1">
              <a:rPr lang="en-US" smtClean="0"/>
              <a:t>10/26/2023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BC093-1D93-4743-83BE-6DA587F4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70FB7-E94E-E943-9BD1-EF1AC9F4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‹Nº›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8076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9352-F722-2848-8447-E69CC732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4A47-189B-264E-8BBE-AE79FB210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FC55F-9ECA-324C-8A8E-048795D4A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9F369-8958-0248-9064-2274442B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9028-2B18-CB42-AA5E-44DF02D3493F}" type="datetime1">
              <a:rPr lang="en-US" smtClean="0"/>
              <a:t>10/26/2023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9C73E-841B-3547-A662-971DF22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E8D5D-0FD1-DB4B-AEA0-5D29F486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‹Nº›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5253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3C57-890D-DF4E-AEF2-F1F5458F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C8199-F870-D04F-9EB6-506A6B9C2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875A9-5548-814F-BEE0-59185B0FD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BC144-3783-814A-A88C-6672EEEC8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2E64B-C3DE-5547-8450-D6131D0D9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60E97-3DBF-8948-92B0-9BA4C8B9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AE68-2CBD-BC42-9A7F-AD48A5C36007}" type="datetime1">
              <a:rPr lang="en-US" smtClean="0"/>
              <a:t>10/26/2023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3BD02-2D34-9F4C-A278-EE52A268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5842E-6406-7F40-9352-2DEE5A9A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‹Nº›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825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A177-AE88-4846-834C-96699027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152E4-A8E4-7244-9CC9-470BD251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52F0-DD82-584C-896B-65F9D4A5CC56}" type="datetime1">
              <a:rPr lang="en-US" smtClean="0"/>
              <a:t>10/26/2023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08B72-65B3-9549-B34F-2DA472D9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20273-089F-CD48-B04A-0D2E3193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‹Nº›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028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D2F02-811D-884B-96F8-4D6F0FF2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4D90-C299-5549-B15E-97247443E20D}" type="datetime1">
              <a:rPr lang="en-US" smtClean="0"/>
              <a:t>10/26/2023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AAEB6-B9FB-C245-AEAE-86FA7F2A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A080D-039E-4A4B-9140-C041F345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‹Nº›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56904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FFD8-2ACB-BF49-A511-C380E8B7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FD13-A229-E649-8729-A5B71913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69B47-C255-B347-A593-1C0F78194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27610-9685-DC46-9C64-D08679D3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51DB-EC20-CF4B-ABB3-A692A90AD7A4}" type="datetime1">
              <a:rPr lang="en-US" smtClean="0"/>
              <a:t>10/26/2023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3F48F-1899-0545-9F72-6042E94A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E838A-E121-8243-96DA-F50DC9B8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‹Nº›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8908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8F8D-2210-914D-BCD7-585A4B8D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8AFA4-576E-DA40-BC0A-EA1A679B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3E244-97E7-4040-A754-4EB5E1C79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93D8-77FE-BE44-8009-CDA2F719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ABE6-55E4-B248-92BF-8CA7B9D705A8}" type="datetime1">
              <a:rPr lang="en-US" smtClean="0"/>
              <a:t>10/26/2023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35E08-9C81-2B43-AC87-B796559B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52479-4A06-9740-8F24-253FBFCA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‹Nº›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854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E81C9-7B12-1247-8ED0-6EE94584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A74A-158B-134E-9B6C-7F2FB24FF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EB15-86C0-A84D-B37D-3531861E4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7C57-B8A4-BD49-89A8-3BD30DD9039C}" type="datetime1">
              <a:rPr lang="en-US" smtClean="0"/>
              <a:t>10/26/2023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72F37-73BC-8E42-98DD-7AA4769FD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B8282-8C8C-CB41-8427-A0590A026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48B1-F466-1C42-8CD0-EB9C066C0866}" type="slidenum">
              <a:rPr lang="en-CL" smtClean="0"/>
              <a:t>‹Nº›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2980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carlos@gzecon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28AB-BC8B-8047-97E5-ED8F56C75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062" y="1100290"/>
            <a:ext cx="8090134" cy="2505552"/>
          </a:xfrm>
        </p:spPr>
        <p:txBody>
          <a:bodyPr>
            <a:normAutofit/>
          </a:bodyPr>
          <a:lstStyle/>
          <a:p>
            <a:pPr algn="l"/>
            <a:r>
              <a:rPr lang="en-CL" sz="5400" dirty="0"/>
              <a:t>BESS Projects (SEN-Chile)  </a:t>
            </a:r>
            <a:br>
              <a:rPr lang="en-CL" sz="4800" dirty="0"/>
            </a:br>
            <a:r>
              <a:rPr lang="en-CL" sz="3600" dirty="0"/>
              <a:t>v1.0</a:t>
            </a:r>
            <a:br>
              <a:rPr lang="en-CL" sz="3600" dirty="0"/>
            </a:br>
            <a:r>
              <a:rPr lang="en-CL" sz="3600" dirty="0"/>
              <a:t>25/10/2023</a:t>
            </a:r>
            <a:endParaRPr lang="en-CL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1D71E-C31A-E64B-9819-CC40099B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1</a:t>
            </a:fld>
            <a:endParaRPr lang="en-CL"/>
          </a:p>
        </p:txBody>
      </p:sp>
      <p:pic>
        <p:nvPicPr>
          <p:cNvPr id="6" name="Billede 22" descr="Logo, company name&#10;&#10;Description automatically generated">
            <a:extLst>
              <a:ext uri="{FF2B5EF4-FFF2-40B4-BE49-F238E27FC236}">
                <a16:creationId xmlns:a16="http://schemas.microsoft.com/office/drawing/2014/main" id="{750FA6C7-EA1C-7C90-D1D7-319C05A53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818" y="4626396"/>
            <a:ext cx="3254249" cy="1312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7592EA6-191F-A0E6-34A5-AD377DC5F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365125"/>
            <a:ext cx="2037644" cy="773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718668-F412-448D-0187-E53F1CF9732C}"/>
              </a:ext>
            </a:extLst>
          </p:cNvPr>
          <p:cNvSpPr txBox="1"/>
          <p:nvPr/>
        </p:nvSpPr>
        <p:spPr>
          <a:xfrm>
            <a:off x="7718818" y="4239811"/>
            <a:ext cx="136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Prepared for</a:t>
            </a:r>
          </a:p>
        </p:txBody>
      </p:sp>
    </p:spTree>
    <p:extLst>
      <p:ext uri="{BB962C8B-B14F-4D97-AF65-F5344CB8AC3E}">
        <p14:creationId xmlns:p14="http://schemas.microsoft.com/office/powerpoint/2010/main" val="176750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C098-D6E6-F94C-B07F-E3D86B0A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78" y="365125"/>
            <a:ext cx="8669422" cy="5921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Summary of storage projects that have requested transmission access to the SEN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283F03D-46D8-6335-BF2B-C0ED20C1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365125"/>
            <a:ext cx="2037644" cy="77348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B249AEA-C5ED-E1E8-96A3-981D17A8B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" y="1423823"/>
            <a:ext cx="6358508" cy="345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7D6CB8-8D11-7862-B288-FDB5FCEA28B8}"/>
              </a:ext>
            </a:extLst>
          </p:cNvPr>
          <p:cNvSpPr txBox="1"/>
          <p:nvPr/>
        </p:nvSpPr>
        <p:spPr>
          <a:xfrm>
            <a:off x="3766730" y="2034367"/>
            <a:ext cx="2752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+60 Projects</a:t>
            </a:r>
          </a:p>
          <a:p>
            <a:r>
              <a:rPr lang="es-CL" dirty="0"/>
              <a:t>+6720 [MW] capacity BESS</a:t>
            </a:r>
          </a:p>
          <a:p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D35941F-44E3-7331-724D-9AA791C36DBE}"/>
              </a:ext>
            </a:extLst>
          </p:cNvPr>
          <p:cNvSpPr txBox="1"/>
          <p:nvPr/>
        </p:nvSpPr>
        <p:spPr>
          <a:xfrm>
            <a:off x="8102081" y="2126700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BESS </a:t>
            </a:r>
            <a:r>
              <a:rPr lang="es-CL" dirty="0" err="1"/>
              <a:t>projects</a:t>
            </a:r>
            <a:r>
              <a:rPr lang="es-CL" dirty="0"/>
              <a:t> </a:t>
            </a:r>
            <a:r>
              <a:rPr lang="es-CL" dirty="0" err="1"/>
              <a:t>application</a:t>
            </a:r>
            <a:r>
              <a:rPr lang="es-CL" dirty="0"/>
              <a:t> status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62B58B7-C560-B0CD-0DEE-3E769DD32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328" y="2500605"/>
            <a:ext cx="5219388" cy="229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A8DE1A6-0308-A2A0-633E-BDB26C240175}"/>
              </a:ext>
            </a:extLst>
          </p:cNvPr>
          <p:cNvSpPr txBox="1"/>
          <p:nvPr/>
        </p:nvSpPr>
        <p:spPr>
          <a:xfrm>
            <a:off x="197935" y="4900288"/>
            <a:ext cx="609755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600" dirty="0" err="1"/>
              <a:t>Filter</a:t>
            </a:r>
            <a:r>
              <a:rPr lang="es-CL" sz="1600" dirty="0"/>
              <a:t> </a:t>
            </a:r>
            <a:r>
              <a:rPr lang="es-CL" sz="1600" dirty="0" err="1"/>
              <a:t>criteria</a:t>
            </a:r>
            <a:r>
              <a:rPr lang="es-CL" sz="1600" dirty="0"/>
              <a:t>: </a:t>
            </a:r>
          </a:p>
          <a:p>
            <a:r>
              <a:rPr lang="es-CL" sz="1600" dirty="0"/>
              <a:t>Type of </a:t>
            </a:r>
            <a:r>
              <a:rPr lang="es-CL" sz="1600" dirty="0" err="1"/>
              <a:t>project</a:t>
            </a:r>
            <a:r>
              <a:rPr lang="es-CL" sz="1600" dirty="0"/>
              <a:t>: Hybrid.</a:t>
            </a:r>
          </a:p>
          <a:p>
            <a:r>
              <a:rPr lang="es-CL" sz="1600" dirty="0" err="1"/>
              <a:t>Rejected</a:t>
            </a:r>
            <a:r>
              <a:rPr lang="es-CL" sz="1600" dirty="0"/>
              <a:t> and </a:t>
            </a:r>
            <a:r>
              <a:rPr lang="es-CL" sz="1600" dirty="0" err="1"/>
              <a:t>unsuccessful</a:t>
            </a:r>
            <a:r>
              <a:rPr lang="es-CL" sz="1600" dirty="0"/>
              <a:t> </a:t>
            </a:r>
            <a:r>
              <a:rPr lang="es-CL" sz="1600" dirty="0" err="1"/>
              <a:t>applications</a:t>
            </a:r>
            <a:r>
              <a:rPr lang="es-CL" sz="1600" dirty="0"/>
              <a:t> are </a:t>
            </a:r>
            <a:r>
              <a:rPr lang="es-CL" sz="1600" dirty="0" err="1"/>
              <a:t>eliminated</a:t>
            </a:r>
            <a:r>
              <a:rPr lang="es-CL" sz="1600" dirty="0"/>
              <a:t>.</a:t>
            </a:r>
          </a:p>
          <a:p>
            <a:r>
              <a:rPr lang="en-US" sz="1600" dirty="0"/>
              <a:t>Only takes into account the BESS sources that declare capacity[MW].</a:t>
            </a:r>
            <a:endParaRPr lang="es-CL" sz="1600" dirty="0"/>
          </a:p>
          <a:p>
            <a:r>
              <a:rPr lang="es-CL" sz="1800" dirty="0"/>
              <a:t> </a:t>
            </a:r>
          </a:p>
        </p:txBody>
      </p:sp>
      <p:sp>
        <p:nvSpPr>
          <p:cNvPr id="16" name="Marcador de pie de página 15">
            <a:extLst>
              <a:ext uri="{FF2B5EF4-FFF2-40B4-BE49-F238E27FC236}">
                <a16:creationId xmlns:a16="http://schemas.microsoft.com/office/drawing/2014/main" id="{62BF52D0-8BDD-0A70-36BD-42AE898C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48070" y="6310312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Source: https://accesoabierto.coordinador.cl/ </a:t>
            </a:r>
            <a:endParaRPr lang="en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9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C098-D6E6-F94C-B07F-E3D86B0A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78" y="365125"/>
            <a:ext cx="8669422" cy="592138"/>
          </a:xfrm>
        </p:spPr>
        <p:txBody>
          <a:bodyPr>
            <a:normAutofit/>
          </a:bodyPr>
          <a:lstStyle/>
          <a:p>
            <a:r>
              <a:rPr lang="en-US" sz="3200" dirty="0"/>
              <a:t>Number of projects and capacity (MW)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283F03D-46D8-6335-BF2B-C0ED20C1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365125"/>
            <a:ext cx="2037644" cy="773488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527F175-AB72-7B1B-0E1D-C41D10CB0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0369"/>
              </p:ext>
            </p:extLst>
          </p:nvPr>
        </p:nvGraphicFramePr>
        <p:xfrm>
          <a:off x="474578" y="1383411"/>
          <a:ext cx="921657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190">
                  <a:extLst>
                    <a:ext uri="{9D8B030D-6E8A-4147-A177-3AD203B41FA5}">
                      <a16:colId xmlns:a16="http://schemas.microsoft.com/office/drawing/2014/main" val="3698360304"/>
                    </a:ext>
                  </a:extLst>
                </a:gridCol>
                <a:gridCol w="3072190">
                  <a:extLst>
                    <a:ext uri="{9D8B030D-6E8A-4147-A177-3AD203B41FA5}">
                      <a16:colId xmlns:a16="http://schemas.microsoft.com/office/drawing/2014/main" val="696616592"/>
                    </a:ext>
                  </a:extLst>
                </a:gridCol>
                <a:gridCol w="3072190">
                  <a:extLst>
                    <a:ext uri="{9D8B030D-6E8A-4147-A177-3AD203B41FA5}">
                      <a16:colId xmlns:a16="http://schemas.microsoft.com/office/drawing/2014/main" val="2620409479"/>
                    </a:ext>
                  </a:extLst>
                </a:gridCol>
              </a:tblGrid>
              <a:tr h="295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>
                          <a:solidFill>
                            <a:schemeClr val="tx1"/>
                          </a:solidFill>
                        </a:rPr>
                        <a:t>Type of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/>
                          </a:solidFill>
                        </a:rPr>
                        <a:t>Number of </a:t>
                      </a:r>
                      <a:r>
                        <a:rPr lang="es-CL" dirty="0" err="1">
                          <a:solidFill>
                            <a:schemeClr val="tx1"/>
                          </a:solidFill>
                        </a:rPr>
                        <a:t>projects</a:t>
                      </a:r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>
                          <a:solidFill>
                            <a:schemeClr val="tx1"/>
                          </a:solidFill>
                        </a:rPr>
                        <a:t>Reported</a:t>
                      </a:r>
                      <a:r>
                        <a:rPr lang="es-CL" dirty="0">
                          <a:solidFill>
                            <a:schemeClr val="tx1"/>
                          </a:solidFill>
                        </a:rPr>
                        <a:t> BESS Capacity (MW)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033220"/>
                  </a:ext>
                </a:extLst>
              </a:tr>
              <a:tr h="295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BESS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6051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200549"/>
                  </a:ext>
                </a:extLst>
              </a:tr>
              <a:tr h="295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Hybrid </a:t>
                      </a:r>
                      <a:r>
                        <a:rPr lang="es-CL" dirty="0" err="1"/>
                        <a:t>project</a:t>
                      </a:r>
                      <a:r>
                        <a:rPr lang="es-CL" dirty="0"/>
                        <a:t> BESS+PV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6(29)*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536**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001426"/>
                  </a:ext>
                </a:extLst>
              </a:tr>
              <a:tr h="295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Hybrid </a:t>
                      </a:r>
                      <a:r>
                        <a:rPr lang="es-CL" dirty="0" err="1"/>
                        <a:t>project</a:t>
                      </a:r>
                      <a:r>
                        <a:rPr lang="es-CL" dirty="0"/>
                        <a:t> BESS+WIND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2(7)*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133**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666536"/>
                  </a:ext>
                </a:extLst>
              </a:tr>
              <a:tr h="295638">
                <a:tc>
                  <a:txBody>
                    <a:bodyPr/>
                    <a:lstStyle/>
                    <a:p>
                      <a:pPr algn="ctr"/>
                      <a:r>
                        <a:rPr lang="es-CL" dirty="0" err="1"/>
                        <a:t>All</a:t>
                      </a:r>
                      <a:r>
                        <a:rPr lang="es-CL" dirty="0"/>
                        <a:t> BESS </a:t>
                      </a:r>
                      <a:r>
                        <a:rPr lang="es-CL" dirty="0" err="1"/>
                        <a:t>projects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60(88)*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6720**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116772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4702B2AD-3844-E78D-E341-EA076882D178}"/>
              </a:ext>
            </a:extLst>
          </p:cNvPr>
          <p:cNvSpPr txBox="1"/>
          <p:nvPr/>
        </p:nvSpPr>
        <p:spPr>
          <a:xfrm>
            <a:off x="474578" y="434361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()* Total BESS projects, including those that do not report installed capacity.</a:t>
            </a:r>
          </a:p>
          <a:p>
            <a:r>
              <a:rPr lang="en-US" dirty="0"/>
              <a:t>** Installed capacity of BESS taking into account only the projects that report their capacity. 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4816F0-E5F3-DEC7-9820-D252C50CF7A1}"/>
              </a:ext>
            </a:extLst>
          </p:cNvPr>
          <p:cNvSpPr txBox="1"/>
          <p:nvPr/>
        </p:nvSpPr>
        <p:spPr>
          <a:xfrm>
            <a:off x="474578" y="3429000"/>
            <a:ext cx="9048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Not</a:t>
            </a:r>
            <a:r>
              <a:rPr lang="es-CL" dirty="0"/>
              <a:t> </a:t>
            </a:r>
            <a:r>
              <a:rPr lang="es-CL" dirty="0" err="1"/>
              <a:t>all</a:t>
            </a:r>
            <a:r>
              <a:rPr lang="es-CL" dirty="0"/>
              <a:t> </a:t>
            </a:r>
            <a:r>
              <a:rPr lang="es-CL" dirty="0" err="1"/>
              <a:t>hybrid</a:t>
            </a:r>
            <a:r>
              <a:rPr lang="es-CL" dirty="0"/>
              <a:t> </a:t>
            </a:r>
            <a:r>
              <a:rPr lang="es-CL" dirty="0" err="1"/>
              <a:t>projects</a:t>
            </a:r>
            <a:r>
              <a:rPr lang="es-CL" dirty="0"/>
              <a:t> (</a:t>
            </a:r>
            <a:r>
              <a:rPr lang="es-CL" dirty="0" err="1"/>
              <a:t>BESS+Solar</a:t>
            </a:r>
            <a:r>
              <a:rPr lang="es-CL" dirty="0"/>
              <a:t>/BESS+Wind) </a:t>
            </a:r>
            <a:r>
              <a:rPr lang="es-CL" dirty="0" err="1"/>
              <a:t>report</a:t>
            </a:r>
            <a:r>
              <a:rPr lang="es-CL" dirty="0"/>
              <a:t> BESS </a:t>
            </a:r>
            <a:r>
              <a:rPr lang="es-CL" dirty="0" err="1"/>
              <a:t>installed</a:t>
            </a:r>
            <a:r>
              <a:rPr lang="es-CL" dirty="0"/>
              <a:t> capacity.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333778-FDA6-B4C0-68AE-9ABAD471B394}"/>
              </a:ext>
            </a:extLst>
          </p:cNvPr>
          <p:cNvSpPr txBox="1"/>
          <p:nvPr/>
        </p:nvSpPr>
        <p:spPr>
          <a:xfrm>
            <a:off x="474578" y="387472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Therefore</a:t>
            </a:r>
            <a:r>
              <a:rPr lang="es-C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1756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C098-D6E6-F94C-B07F-E3D86B0A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78" y="365125"/>
            <a:ext cx="8669422" cy="592138"/>
          </a:xfrm>
        </p:spPr>
        <p:txBody>
          <a:bodyPr>
            <a:normAutofit/>
          </a:bodyPr>
          <a:lstStyle/>
          <a:p>
            <a:r>
              <a:rPr lang="en-US" sz="3200" dirty="0"/>
              <a:t>Location, region and connection node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6C2EE7-85E0-8E43-AB48-A86F5163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4</a:t>
            </a:fld>
            <a:endParaRPr lang="en-CL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283F03D-46D8-6335-BF2B-C0ED20C1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365125"/>
            <a:ext cx="2037644" cy="773488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96A0C80-D609-88A1-5451-AB23A9F00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69358"/>
              </p:ext>
            </p:extLst>
          </p:nvPr>
        </p:nvGraphicFramePr>
        <p:xfrm>
          <a:off x="446318" y="991050"/>
          <a:ext cx="598351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504">
                  <a:extLst>
                    <a:ext uri="{9D8B030D-6E8A-4147-A177-3AD203B41FA5}">
                      <a16:colId xmlns:a16="http://schemas.microsoft.com/office/drawing/2014/main" val="170993442"/>
                    </a:ext>
                  </a:extLst>
                </a:gridCol>
                <a:gridCol w="1994504">
                  <a:extLst>
                    <a:ext uri="{9D8B030D-6E8A-4147-A177-3AD203B41FA5}">
                      <a16:colId xmlns:a16="http://schemas.microsoft.com/office/drawing/2014/main" val="1221367105"/>
                    </a:ext>
                  </a:extLst>
                </a:gridCol>
                <a:gridCol w="1994504">
                  <a:extLst>
                    <a:ext uri="{9D8B030D-6E8A-4147-A177-3AD203B41FA5}">
                      <a16:colId xmlns:a16="http://schemas.microsoft.com/office/drawing/2014/main" val="1368786422"/>
                    </a:ext>
                  </a:extLst>
                </a:gridCol>
              </a:tblGrid>
              <a:tr h="360231">
                <a:tc>
                  <a:txBody>
                    <a:bodyPr/>
                    <a:lstStyle/>
                    <a:p>
                      <a:pPr algn="ctr"/>
                      <a:r>
                        <a:rPr lang="es-CL" dirty="0" err="1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/>
                          </a:solidFill>
                        </a:rPr>
                        <a:t>Number of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/>
                          </a:solidFill>
                        </a:rPr>
                        <a:t>Capacity (MW)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12823"/>
                  </a:ext>
                </a:extLst>
              </a:tr>
              <a:tr h="360231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Antofagasta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1793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643368"/>
                  </a:ext>
                </a:extLst>
              </a:tr>
              <a:tr h="360231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Atacama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403345"/>
                  </a:ext>
                </a:extLst>
              </a:tr>
              <a:tr h="360231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Tarapacá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1219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77101"/>
                  </a:ext>
                </a:extLst>
              </a:tr>
              <a:tr h="360231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Coquimbo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4702"/>
                  </a:ext>
                </a:extLst>
              </a:tr>
              <a:tr h="360231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Arica y Parinacota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246819"/>
                  </a:ext>
                </a:extLst>
              </a:tr>
              <a:tr h="360231">
                <a:tc>
                  <a:txBody>
                    <a:bodyPr/>
                    <a:lstStyle/>
                    <a:p>
                      <a:pPr algn="ctr"/>
                      <a:r>
                        <a:rPr lang="es-CL" dirty="0" err="1"/>
                        <a:t>Biobio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418481"/>
                  </a:ext>
                </a:extLst>
              </a:tr>
              <a:tr h="630404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Metropolitana de Santiago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173708"/>
                  </a:ext>
                </a:extLst>
              </a:tr>
              <a:tr h="360231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Valparaíso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274291"/>
                  </a:ext>
                </a:extLst>
              </a:tr>
              <a:tr h="360231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Maule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976174"/>
                  </a:ext>
                </a:extLst>
              </a:tr>
              <a:tr h="630404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Libertador Bernardo O’Higgins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49224"/>
                  </a:ext>
                </a:extLst>
              </a:tr>
              <a:tr h="360231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Los Lagos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59229"/>
                  </a:ext>
                </a:extLst>
              </a:tr>
              <a:tr h="360231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6720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8079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7950D360-6064-9451-3105-D585EADB5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84379"/>
              </p:ext>
            </p:extLst>
          </p:nvPr>
        </p:nvGraphicFramePr>
        <p:xfrm>
          <a:off x="6709742" y="2934512"/>
          <a:ext cx="5035940" cy="110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85">
                  <a:extLst>
                    <a:ext uri="{9D8B030D-6E8A-4147-A177-3AD203B41FA5}">
                      <a16:colId xmlns:a16="http://schemas.microsoft.com/office/drawing/2014/main" val="705775166"/>
                    </a:ext>
                  </a:extLst>
                </a:gridCol>
                <a:gridCol w="1258985">
                  <a:extLst>
                    <a:ext uri="{9D8B030D-6E8A-4147-A177-3AD203B41FA5}">
                      <a16:colId xmlns:a16="http://schemas.microsoft.com/office/drawing/2014/main" val="481518345"/>
                    </a:ext>
                  </a:extLst>
                </a:gridCol>
                <a:gridCol w="1258985">
                  <a:extLst>
                    <a:ext uri="{9D8B030D-6E8A-4147-A177-3AD203B41FA5}">
                      <a16:colId xmlns:a16="http://schemas.microsoft.com/office/drawing/2014/main" val="1014287179"/>
                    </a:ext>
                  </a:extLst>
                </a:gridCol>
                <a:gridCol w="1258985">
                  <a:extLst>
                    <a:ext uri="{9D8B030D-6E8A-4147-A177-3AD203B41FA5}">
                      <a16:colId xmlns:a16="http://schemas.microsoft.com/office/drawing/2014/main" val="59526209"/>
                    </a:ext>
                  </a:extLst>
                </a:gridCol>
              </a:tblGrid>
              <a:tr h="307884">
                <a:tc>
                  <a:txBody>
                    <a:bodyPr/>
                    <a:lstStyle/>
                    <a:p>
                      <a:pPr algn="ctr"/>
                      <a:r>
                        <a:rPr lang="es-CL" sz="1000" b="1" dirty="0" err="1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es-CL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b="1" dirty="0" err="1">
                          <a:solidFill>
                            <a:schemeClr val="tx1"/>
                          </a:solidFill>
                        </a:rPr>
                        <a:t>Commune</a:t>
                      </a:r>
                      <a:endParaRPr lang="es-CL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b="1" dirty="0">
                          <a:solidFill>
                            <a:schemeClr val="tx1"/>
                          </a:solidFill>
                        </a:rPr>
                        <a:t>Point of connection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b="1" dirty="0">
                          <a:solidFill>
                            <a:schemeClr val="tx1"/>
                          </a:solidFill>
                        </a:rPr>
                        <a:t> Number of connection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844381"/>
                  </a:ext>
                </a:extLst>
              </a:tr>
              <a:tr h="307884">
                <a:tc>
                  <a:txBody>
                    <a:bodyPr/>
                    <a:lstStyle/>
                    <a:p>
                      <a:pPr algn="ctr"/>
                      <a:r>
                        <a:rPr lang="es-CL" sz="1000" b="0" dirty="0"/>
                        <a:t>Tarapacá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b="0" dirty="0"/>
                        <a:t>Pozo </a:t>
                      </a:r>
                      <a:r>
                        <a:rPr lang="es-CL" sz="1000" b="0" dirty="0" err="1"/>
                        <a:t>almonte</a:t>
                      </a:r>
                      <a:endParaRPr lang="es-CL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/>
                        <a:t>S/E Nueva Pozo </a:t>
                      </a:r>
                      <a:r>
                        <a:rPr lang="pt-BR" sz="1000" b="0" dirty="0" err="1"/>
                        <a:t>Almonte</a:t>
                      </a:r>
                      <a:r>
                        <a:rPr lang="pt-BR" sz="1000" b="0" dirty="0"/>
                        <a:t> 220 kV</a:t>
                      </a:r>
                      <a:endParaRPr lang="es-CL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705434"/>
                  </a:ext>
                </a:extLst>
              </a:tr>
              <a:tr h="307884">
                <a:tc>
                  <a:txBody>
                    <a:bodyPr/>
                    <a:lstStyle/>
                    <a:p>
                      <a:pPr algn="ctr"/>
                      <a:r>
                        <a:rPr lang="es-CL" sz="1000" b="0" dirty="0"/>
                        <a:t>Atacama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b="0" dirty="0"/>
                        <a:t>Diego de Almagro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/>
                        <a:t>S/E </a:t>
                      </a:r>
                      <a:r>
                        <a:rPr lang="pt-BR" sz="1000" b="0" dirty="0" err="1"/>
                        <a:t>Cumbre</a:t>
                      </a:r>
                      <a:r>
                        <a:rPr lang="pt-BR" sz="1000" b="0" dirty="0"/>
                        <a:t> 220 kV</a:t>
                      </a:r>
                      <a:endParaRPr lang="es-CL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643445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B66E58E2-3932-7B37-3AA0-8A7F2FDCF6F5}"/>
              </a:ext>
            </a:extLst>
          </p:cNvPr>
          <p:cNvSpPr txBox="1"/>
          <p:nvPr/>
        </p:nvSpPr>
        <p:spPr>
          <a:xfrm>
            <a:off x="6782836" y="2526247"/>
            <a:ext cx="50359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500" dirty="0">
                <a:latin typeface="+mj-lt"/>
              </a:rPr>
              <a:t>SEN connection points with </a:t>
            </a:r>
            <a:r>
              <a:rPr lang="es-CL" sz="1500" dirty="0" err="1">
                <a:latin typeface="+mj-lt"/>
              </a:rPr>
              <a:t>the</a:t>
            </a:r>
            <a:r>
              <a:rPr lang="es-CL" sz="1500" dirty="0">
                <a:latin typeface="+mj-lt"/>
              </a:rPr>
              <a:t> </a:t>
            </a:r>
            <a:r>
              <a:rPr lang="es-CL" sz="1500" dirty="0" err="1">
                <a:latin typeface="+mj-lt"/>
              </a:rPr>
              <a:t>highest</a:t>
            </a:r>
            <a:r>
              <a:rPr lang="es-CL" sz="1500" dirty="0">
                <a:latin typeface="+mj-lt"/>
              </a:rPr>
              <a:t> </a:t>
            </a:r>
            <a:r>
              <a:rPr lang="es-CL" sz="1500" dirty="0" err="1">
                <a:latin typeface="+mj-lt"/>
              </a:rPr>
              <a:t>number</a:t>
            </a:r>
            <a:r>
              <a:rPr lang="es-CL" sz="1500" dirty="0">
                <a:latin typeface="+mj-lt"/>
              </a:rPr>
              <a:t> of </a:t>
            </a:r>
            <a:r>
              <a:rPr lang="es-CL" sz="1500" dirty="0" err="1">
                <a:latin typeface="+mj-lt"/>
              </a:rPr>
              <a:t>connections</a:t>
            </a:r>
            <a:endParaRPr lang="es-CL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119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C098-D6E6-F94C-B07F-E3D86B0A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78" y="365125"/>
            <a:ext cx="8669422" cy="592138"/>
          </a:xfrm>
        </p:spPr>
        <p:txBody>
          <a:bodyPr>
            <a:normAutofit/>
          </a:bodyPr>
          <a:lstStyle/>
          <a:p>
            <a:r>
              <a:rPr lang="en-US" sz="3200" dirty="0"/>
              <a:t>Projection of added capacity by 2030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6C2EE7-85E0-8E43-AB48-A86F5163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5</a:t>
            </a:fld>
            <a:endParaRPr lang="en-CL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283F03D-46D8-6335-BF2B-C0ED20C1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365125"/>
            <a:ext cx="2037644" cy="773488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28E7F48-49B4-EA7C-D3A8-2D20217FB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37" y="1132898"/>
            <a:ext cx="7537071" cy="511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AD9D239-265D-3739-F249-02B0AAB620F4}"/>
              </a:ext>
            </a:extLst>
          </p:cNvPr>
          <p:cNvSpPr txBox="1"/>
          <p:nvPr/>
        </p:nvSpPr>
        <p:spPr>
          <a:xfrm>
            <a:off x="1085014" y="2928110"/>
            <a:ext cx="744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3-6 hours (mean 4.58 H)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25F96B1-34B4-73D7-3F2F-1E94BB11BE54}"/>
              </a:ext>
            </a:extLst>
          </p:cNvPr>
          <p:cNvSpPr txBox="1"/>
          <p:nvPr/>
        </p:nvSpPr>
        <p:spPr>
          <a:xfrm>
            <a:off x="1085014" y="2614077"/>
            <a:ext cx="744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+60 proyects</a:t>
            </a:r>
          </a:p>
        </p:txBody>
      </p:sp>
      <p:pic>
        <p:nvPicPr>
          <p:cNvPr id="23" name="Picture 6" descr="Calcomanía/pegatina para automóvil con bandera nacional de Chile de varios tamaños - Foto 1 de 1">
            <a:extLst>
              <a:ext uri="{FF2B5EF4-FFF2-40B4-BE49-F238E27FC236}">
                <a16:creationId xmlns:a16="http://schemas.microsoft.com/office/drawing/2014/main" id="{5EDE979C-FF12-4EF7-2DA7-440FBFB3B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7" b="19253"/>
          <a:stretch/>
        </p:blipFill>
        <p:spPr bwMode="auto">
          <a:xfrm>
            <a:off x="1162050" y="2225199"/>
            <a:ext cx="461907" cy="29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F9F69A9-D7E2-9102-D644-FEDBD17A114A}"/>
              </a:ext>
            </a:extLst>
          </p:cNvPr>
          <p:cNvCxnSpPr>
            <a:cxnSpLocks/>
          </p:cNvCxnSpPr>
          <p:nvPr/>
        </p:nvCxnSpPr>
        <p:spPr>
          <a:xfrm>
            <a:off x="3225497" y="3312977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A5F9FDD-8128-19C4-E110-FBA486D0194F}"/>
              </a:ext>
            </a:extLst>
          </p:cNvPr>
          <p:cNvCxnSpPr>
            <a:cxnSpLocks/>
          </p:cNvCxnSpPr>
          <p:nvPr/>
        </p:nvCxnSpPr>
        <p:spPr>
          <a:xfrm>
            <a:off x="3231610" y="1916567"/>
            <a:ext cx="0" cy="937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C4A3C3E-F617-1167-3F1F-F47D332C966A}"/>
              </a:ext>
            </a:extLst>
          </p:cNvPr>
          <p:cNvCxnSpPr>
            <a:cxnSpLocks/>
          </p:cNvCxnSpPr>
          <p:nvPr/>
        </p:nvCxnSpPr>
        <p:spPr>
          <a:xfrm>
            <a:off x="3750906" y="1451069"/>
            <a:ext cx="365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FF5E617-CE37-E934-EB53-894E72CE8369}"/>
              </a:ext>
            </a:extLst>
          </p:cNvPr>
          <p:cNvSpPr txBox="1"/>
          <p:nvPr/>
        </p:nvSpPr>
        <p:spPr>
          <a:xfrm>
            <a:off x="2976465" y="1371600"/>
            <a:ext cx="5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3.5x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4C6B777-5109-B2DF-4D6F-F6BAEDBD3BF7}"/>
              </a:ext>
            </a:extLst>
          </p:cNvPr>
          <p:cNvSpPr/>
          <p:nvPr/>
        </p:nvSpPr>
        <p:spPr>
          <a:xfrm>
            <a:off x="2976465" y="1371600"/>
            <a:ext cx="587828" cy="4052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58250B9-857A-01C4-9B64-CEF4169E8FC6}"/>
              </a:ext>
            </a:extLst>
          </p:cNvPr>
          <p:cNvSpPr txBox="1"/>
          <p:nvPr/>
        </p:nvSpPr>
        <p:spPr>
          <a:xfrm>
            <a:off x="753448" y="6285402"/>
            <a:ext cx="561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Includes</a:t>
            </a:r>
            <a:r>
              <a:rPr lang="es-CL" dirty="0"/>
              <a:t> </a:t>
            </a:r>
            <a:r>
              <a:rPr lang="es-CL" dirty="0" err="1"/>
              <a:t>operation</a:t>
            </a:r>
            <a:r>
              <a:rPr lang="es-CL" dirty="0"/>
              <a:t> of BESS AES ANDES2B (120 [MW])</a:t>
            </a:r>
          </a:p>
        </p:txBody>
      </p:sp>
    </p:spTree>
    <p:extLst>
      <p:ext uri="{BB962C8B-B14F-4D97-AF65-F5344CB8AC3E}">
        <p14:creationId xmlns:p14="http://schemas.microsoft.com/office/powerpoint/2010/main" val="336915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1D71E-C31A-E64B-9819-CC40099B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8B1-F466-1C42-8CD0-EB9C066C0866}" type="slidenum">
              <a:rPr lang="en-CL" smtClean="0"/>
              <a:t>6</a:t>
            </a:fld>
            <a:endParaRPr lang="en-CL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305DC90-D329-E81D-B408-5F6052768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490" y="3870394"/>
            <a:ext cx="3992217" cy="1603814"/>
          </a:xfrm>
        </p:spPr>
        <p:txBody>
          <a:bodyPr>
            <a:normAutofit/>
          </a:bodyPr>
          <a:lstStyle/>
          <a:p>
            <a:pPr algn="l"/>
            <a:endParaRPr lang="en-CL" sz="2000" dirty="0"/>
          </a:p>
          <a:p>
            <a:pPr algn="l"/>
            <a:r>
              <a:rPr lang="en-CL" sz="2000" dirty="0"/>
              <a:t>Carlos Barría</a:t>
            </a:r>
          </a:p>
          <a:p>
            <a:pPr algn="l"/>
            <a:r>
              <a:rPr lang="en-CL" sz="2000" dirty="0">
                <a:hlinkClick r:id="rId2"/>
              </a:rPr>
              <a:t>carlos@gzecon.com</a:t>
            </a:r>
            <a:r>
              <a:rPr lang="en-CL" sz="2000" dirty="0"/>
              <a:t> </a:t>
            </a:r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2B9C0B69-B7DE-E68B-0CA6-4C3567D14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90" y="2930181"/>
            <a:ext cx="3509231" cy="13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5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10266</TotalTime>
  <Words>313</Words>
  <Application>Microsoft Office PowerPoint</Application>
  <PresentationFormat>Panorámica</PresentationFormat>
  <Paragraphs>97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BESS Projects (SEN-Chile)   v1.0 25/10/2023</vt:lpstr>
      <vt:lpstr>Summary of storage projects that have requested transmission access to the SEN</vt:lpstr>
      <vt:lpstr>Number of projects and capacity (MW)</vt:lpstr>
      <vt:lpstr>Location, region and connection node</vt:lpstr>
      <vt:lpstr>Projection of added capacity by 2030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transmission system</dc:title>
  <dc:creator>carlos barria</dc:creator>
  <cp:lastModifiedBy>Nicolás Allendes Palomino</cp:lastModifiedBy>
  <cp:revision>84</cp:revision>
  <dcterms:created xsi:type="dcterms:W3CDTF">2022-04-14T14:20:39Z</dcterms:created>
  <dcterms:modified xsi:type="dcterms:W3CDTF">2023-10-27T02:18:13Z</dcterms:modified>
</cp:coreProperties>
</file>