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9B7-8E97-4131-87A5-AA3D40915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720EC-BFE4-4570-9ACD-4A28E2A6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0C5B-87DF-494A-8142-50012662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B9B7-2343-4CDF-AC8B-DD9D4477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9DDE-E24B-47B1-8989-4CCDEB0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0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B6C2-D4C9-468A-80F1-D3220F7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EE1EC-1E46-4A9E-96EA-3333F11E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07B8-6978-4CE1-98E3-002F1EB7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7BF0-492D-43FF-B49D-CB9A412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5437-14DC-4D31-98B8-6F2A5CFE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1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9A45A-4BB3-4B6C-8355-C1F01FE5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4EBDB-2E70-438D-B451-C8309E93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48D6-5890-4250-898E-6DD63D1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779E-BB5E-4DC6-8907-0D29A5F9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118-7D7D-4204-B35D-A5068EB0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08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24B-6896-407E-8E62-63117BB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CD11-7B53-4652-9D0F-80EBE5C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585E-0D93-4DD6-B1A6-001CB9D0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6CA9-C715-4FD6-97C9-95633D4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B602-7624-4CE3-BBFA-073190CF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58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943B-02E0-407F-A8AD-FA3E4219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6795-E021-4B54-86EE-7D1E9AE4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7F45-8952-4EC3-873C-F5EB7F1E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A343-23DB-4A30-B215-40BF9265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024D-C867-4FD3-A0D9-EF64AC9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91DE-601D-4B15-99B1-07EDA26D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51D9-66DC-43A7-B540-3045F70E4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E9B6-D77F-4319-BDD9-ADE1989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1E53-7FFB-414C-8155-8321F23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0434-5515-49DE-BC2F-CF7A26B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6EA80-BDCB-4560-9C84-F4A358F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8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D90-54C3-48C6-BFD1-55214F2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3005-4929-4417-8748-EAF44ACF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285D-0E86-4B52-A7A6-724E8976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417C8-19BD-4C77-BEBF-7D9D32C26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9170-D63D-4305-BA81-3CE6BADD8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624F9-511E-4EF4-8250-E843363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C595-8315-4087-A820-3EC2CEE5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EC08C-AA2E-40BC-8D58-7EAC54F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74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E966-B268-423E-B8A6-3224C0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1F129-E5CA-4121-89E5-A92524F1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C0EAA-CBB0-459A-B41C-877695C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E8E6-9912-46D2-9A73-A61E107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1B970-B41F-44D5-900A-9D304668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E6C5-8578-4F6A-9A03-19338331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08B7-CB40-4C2C-A2D7-F0EE2C0E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0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5BD-EC0E-4C0F-91FC-3A5113AD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723-4A89-4014-9C5A-29E9D2A5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367C-DE3D-41EF-A5B5-833E36D9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83D0B-B76E-4F17-8527-BE845D26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6978-D954-4860-B6BB-733FD211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86D5-F140-469F-87D7-67FE11D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4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54EF-D2DD-4F61-8386-640A9630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9B1D5-75E8-4541-8D9D-DC3870DAB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1D226-49F4-4C30-BBD5-504E709D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7F7F-2EE5-4A2B-941E-E7926D8E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6FD3-89C3-4CF3-946D-2292B3E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47C3-7335-4776-9132-5A529DAA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2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BF7C9-628E-42EC-ADA8-52CD1E10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4373-B4D9-4671-8163-44CB39A2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11AD-D8F3-4488-8E45-546DDBB1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659-D65B-44A9-9D32-15573A6A05EB}" type="datetimeFigureOut">
              <a:rPr lang="it-IT" smtClean="0"/>
              <a:t>05/07/2020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EEA3-1024-4222-A15F-A200B257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305-86E0-4E99-905D-7FF59E9C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31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cola-di-santo-b98647192/" TargetMode="External"/><Relationship Id="rId2" Type="http://schemas.openxmlformats.org/officeDocument/2006/relationships/hyperlink" Target="https://www.linkedin.com/in/matteo-rizz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0348D-5F92-4A85-BB46-C3E974741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2800" b="0" i="0" u="none" strike="noStrike" baseline="0" dirty="0">
                <a:solidFill>
                  <a:srgbClr val="080808"/>
                </a:solidFill>
                <a:latin typeface="CMR17"/>
              </a:rPr>
              <a:t>Visual Analytics</a:t>
            </a:r>
            <a:br>
              <a:rPr lang="it-IT" sz="2800" b="0" i="0" u="none" strike="noStrike" baseline="0" dirty="0">
                <a:solidFill>
                  <a:srgbClr val="080808"/>
                </a:solidFill>
                <a:latin typeface="CMR17"/>
              </a:rPr>
            </a:br>
            <a:r>
              <a:rPr lang="it-IT" sz="2800" b="0" i="0" u="none" strike="noStrike" baseline="0" dirty="0">
                <a:solidFill>
                  <a:srgbClr val="080808"/>
                </a:solidFill>
                <a:latin typeface="CMR12"/>
              </a:rPr>
              <a:t>Engineering in Computer Science - Sapienza</a:t>
            </a:r>
            <a:br>
              <a:rPr lang="it-IT" sz="2800" b="0" i="0" u="none" strike="noStrike" baseline="0" dirty="0">
                <a:solidFill>
                  <a:srgbClr val="080808"/>
                </a:solidFill>
                <a:latin typeface="CMR12"/>
              </a:rPr>
            </a:br>
            <a:r>
              <a:rPr lang="it-IT" sz="2800" b="0" i="0" u="none" strike="noStrike" baseline="0" dirty="0">
                <a:solidFill>
                  <a:srgbClr val="080808"/>
                </a:solidFill>
                <a:latin typeface="CMR12"/>
              </a:rPr>
              <a:t>Class 2019-2020</a:t>
            </a:r>
            <a:br>
              <a:rPr lang="it-IT" sz="2800" b="0" i="0" u="none" strike="noStrike" baseline="0" dirty="0">
                <a:solidFill>
                  <a:srgbClr val="080808"/>
                </a:solidFill>
                <a:latin typeface="CMR12"/>
              </a:rPr>
            </a:br>
            <a:r>
              <a:rPr lang="it-IT" sz="2800" b="0" i="0" u="none" strike="noStrike" baseline="0" dirty="0">
                <a:solidFill>
                  <a:srgbClr val="080808"/>
                </a:solidFill>
                <a:latin typeface="CMR12"/>
              </a:rPr>
              <a:t>Matteo Rizza, Nicola Di Santo</a:t>
            </a:r>
            <a:endParaRPr lang="it-IT" sz="2800" dirty="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FDDD8-FFBF-4227-BAFC-56A7B59E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E2095-D1F1-47E9-B625-79D37831EF04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Tools of network medicine to explore the molecular complexity of a diseases are emerging.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</a:t>
            </a:r>
            <a:r>
              <a:rPr lang="en-US" sz="2000" b="0" i="0" u="none" strike="noStrike" baseline="0"/>
              <a:t>ssential for identifying: new disease genes, disease-associated mutations, drug targets and biomarkers for complex diseases.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Goal: </a:t>
            </a:r>
            <a:r>
              <a:rPr lang="en-US" sz="2000"/>
              <a:t>P</a:t>
            </a:r>
            <a:r>
              <a:rPr lang="en-US" sz="2000" b="0" i="0" u="none" strike="noStrike" baseline="0"/>
              <a:t>rovide an interactive visual system to navigate and process huge amount of network medicine data.</a:t>
            </a:r>
            <a:endParaRPr lang="en-US" sz="200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19D1-BE4D-4FDA-9B4C-EAD9E1B2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1020F-610A-48BE-801A-BAC0DC142762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Datasets from OMIM (Online Mendelian Inheritance in Man).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Interactome Dataset: relational dataset made of 141000</a:t>
            </a:r>
            <a:r>
              <a:rPr lang="en-US" sz="2000"/>
              <a:t> tuples, 5 labels. After cutting </a:t>
            </a:r>
            <a:r>
              <a:rPr lang="en-US" sz="2000" b="0" i="0" u="none" strike="noStrike" baseline="0"/>
              <a:t>39000 tuples, respecting requirement of ASindex &gt; 10000.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Seeds Dataset: key-value dataset (disease name, [list of genes]).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Drug Target Dataset: several labels such as name of drug, list of targeted genes.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76E26-4E88-487F-B1C5-FB62D3B2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The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93FC2-C98B-4359-AD92-93F109D2A413}"/>
              </a:ext>
            </a:extLst>
          </p:cNvPr>
          <p:cNvSpPr txBox="1"/>
          <p:nvPr/>
        </p:nvSpPr>
        <p:spPr>
          <a:xfrm>
            <a:off x="5162719" y="5024221"/>
            <a:ext cx="6586915" cy="155690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i="0" u="none" strike="noStrike" baseline="0" dirty="0"/>
              <a:t>hree main visualizations plus some </a:t>
            </a:r>
            <a:r>
              <a:rPr lang="en-US" sz="1400" dirty="0"/>
              <a:t>fil</a:t>
            </a:r>
            <a:r>
              <a:rPr lang="en-US" sz="1400" b="0" i="0" u="none" strike="noStrike" baseline="0" dirty="0"/>
              <a:t>ter components.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Diseases</a:t>
            </a:r>
            <a:r>
              <a:rPr lang="en-US" sz="1400" dirty="0"/>
              <a:t> s</a:t>
            </a:r>
            <a:r>
              <a:rPr lang="en-US" sz="1400" b="0" i="0" u="none" strike="noStrike" baseline="0" dirty="0"/>
              <a:t>catterplot </a:t>
            </a:r>
            <a:r>
              <a:rPr lang="en-US" sz="1400" dirty="0"/>
              <a:t>v</a:t>
            </a:r>
            <a:r>
              <a:rPr lang="en-US" sz="1400" b="0" i="0" u="none" strike="noStrike" baseline="0" dirty="0"/>
              <a:t>iew.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Sidebar with </a:t>
            </a:r>
            <a:r>
              <a:rPr lang="en-US" sz="1400" dirty="0"/>
              <a:t>fil</a:t>
            </a:r>
            <a:r>
              <a:rPr lang="en-US" sz="1400" b="0" i="0" u="none" strike="noStrike" baseline="0" dirty="0"/>
              <a:t>ters (at most 5 diseases).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</a:t>
            </a:r>
            <a:r>
              <a:rPr lang="en-US" sz="1400" b="0" i="0" u="none" strike="noStrike" baseline="0" dirty="0"/>
              <a:t>ode-link diagram.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err="1"/>
              <a:t>Barplot</a:t>
            </a:r>
            <a:r>
              <a:rPr lang="en-US" sz="1400" b="0" i="0" u="none" strike="noStrike" baseline="0" dirty="0"/>
              <a:t> of top 5 centrality genes.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291D72-0509-4CEB-B7E3-1CC53605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5" y="107278"/>
            <a:ext cx="8626469" cy="39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9C69-ED84-4C6E-AF8D-99A5FED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Diseases scatterplot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E81CC-DD19-4A8E-A58B-8C81ACCD2555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Each disease represented as a point.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0</a:t>
            </a:r>
            <a:r>
              <a:rPr lang="en-US" sz="1600" dirty="0"/>
              <a:t>.</a:t>
            </a:r>
            <a:r>
              <a:rPr lang="en-US" sz="1600" b="0" i="0" u="none" strike="noStrike" baseline="0" dirty="0"/>
              <a:t>5 opacity to make overlapping points visible.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</a:t>
            </a:r>
            <a:r>
              <a:rPr lang="en-US" sz="1600" b="0" i="0" u="none" strike="noStrike" baseline="0" dirty="0"/>
              <a:t>oomable view to distinguish near points.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Distance defined using Jaccard Similarity.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MDS applied on </a:t>
            </a:r>
            <a:r>
              <a:rPr lang="en-US" sz="1600" dirty="0"/>
              <a:t>distance matrix</a:t>
            </a:r>
            <a:r>
              <a:rPr lang="en-US" sz="1600" b="0" i="0" u="none" strike="noStrike" baseline="0" dirty="0"/>
              <a:t> to obtain 2-D points for each disease.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EE13B-D533-4007-9306-4A278827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858273"/>
            <a:ext cx="4235516" cy="2892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F50FEC-589A-4F0D-97CA-4E1B60D6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443" y="4465257"/>
            <a:ext cx="15621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E9DEF-A80E-413B-A737-CDAF7295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it-IT" sz="4800"/>
              <a:t>Diseases interactome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AA2F-41FD-450F-979F-5BB7C6C3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CMR12"/>
              </a:rPr>
              <a:t>N</a:t>
            </a:r>
            <a:r>
              <a:rPr lang="en-US" sz="2000" b="0" i="0" u="none" strike="noStrike" baseline="0">
                <a:latin typeface="CMR12"/>
              </a:rPr>
              <a:t>ode-link diagram showing all the links between genes of the selected diseases.</a:t>
            </a:r>
          </a:p>
          <a:p>
            <a:r>
              <a:rPr lang="en-US" sz="2000">
                <a:latin typeface="CMR12"/>
              </a:rPr>
              <a:t>Two levels of connection degree showed.</a:t>
            </a:r>
          </a:p>
          <a:p>
            <a:r>
              <a:rPr lang="it-IT" sz="2000" b="0" i="0" u="none" strike="noStrike" baseline="0">
                <a:latin typeface="CMR12"/>
              </a:rPr>
              <a:t>Different colors assigned to different diseases.</a:t>
            </a:r>
          </a:p>
          <a:p>
            <a:r>
              <a:rPr lang="it-IT" sz="2000">
                <a:latin typeface="CMR12"/>
              </a:rPr>
              <a:t>Possibility to highlight genes targeted by specific drugs.</a:t>
            </a:r>
            <a:endParaRPr lang="it-IT" sz="2000" b="0" i="0" u="none" strike="noStrike" baseline="0">
              <a:latin typeface="CMR12"/>
            </a:endParaRPr>
          </a:p>
          <a:p>
            <a:endParaRPr lang="it-IT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32AEF-3B96-4C50-BD40-A1387B68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431993"/>
            <a:ext cx="4235516" cy="37452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B72C-00E3-4C15-B36E-1323504C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it-IT" sz="4800"/>
              <a:t>Top 5 central genes barplot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B2EE-5D73-498D-9829-B044B776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baseline="0">
                <a:latin typeface="CMR12"/>
              </a:rPr>
              <a:t>Centrality defined as the number of connections a gene has (</a:t>
            </a:r>
            <a:r>
              <a:rPr lang="it-IT" sz="2000" b="0" i="0" u="none" strike="noStrike" baseline="0">
                <a:latin typeface="CMR12"/>
              </a:rPr>
              <a:t>centrality for social graphs).</a:t>
            </a:r>
          </a:p>
          <a:p>
            <a:r>
              <a:rPr lang="en-US" sz="2000">
                <a:latin typeface="CMR12"/>
              </a:rPr>
              <a:t>L</a:t>
            </a:r>
            <a:r>
              <a:rPr lang="en-US" sz="2000" b="0" i="0" u="none" strike="noStrike" baseline="0">
                <a:latin typeface="CMR12"/>
              </a:rPr>
              <a:t>ive and dynamic statistic because computed only for the displayed genes.</a:t>
            </a:r>
          </a:p>
          <a:p>
            <a:r>
              <a:rPr lang="en-US" sz="2000">
                <a:latin typeface="CMR12"/>
              </a:rPr>
              <a:t>Also informations about average values.</a:t>
            </a:r>
          </a:p>
          <a:p>
            <a:endParaRPr lang="it-IT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E409C-06A3-4E38-BC0E-DC78B670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663378"/>
            <a:ext cx="4235516" cy="32825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7475B-1CEF-4A58-A2DD-1C2D720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it-IT" sz="3600"/>
              <a:t>Coordination Between Views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1B92-EC3B-4FF6-A352-8EA2AE6C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CMR12"/>
              </a:rPr>
              <a:t>S</a:t>
            </a:r>
            <a:r>
              <a:rPr lang="en-US" sz="1700" b="0" i="0" u="none" strike="noStrike" baseline="0">
                <a:latin typeface="CMR12"/>
              </a:rPr>
              <a:t>catterplot view directly coordinated with interactome </a:t>
            </a:r>
            <a:r>
              <a:rPr lang="en-US" sz="1700">
                <a:latin typeface="CMR12"/>
              </a:rPr>
              <a:t>v</a:t>
            </a:r>
            <a:r>
              <a:rPr lang="en-US" sz="1700" b="0" i="0" u="none" strike="noStrike" baseline="0">
                <a:latin typeface="CMR12"/>
              </a:rPr>
              <a:t>iew and sidebar disease selector, indirectly with the top 5 view. </a:t>
            </a:r>
          </a:p>
          <a:p>
            <a:r>
              <a:rPr lang="en-US" sz="1700" b="0" i="0" u="none" strike="noStrike" baseline="0">
                <a:latin typeface="CMR12"/>
              </a:rPr>
              <a:t>Top 5 centrality view directly connected with interactome graph. </a:t>
            </a:r>
          </a:p>
          <a:p>
            <a:r>
              <a:rPr lang="en-US" sz="1700" b="0" i="0" u="none" strike="noStrike" baseline="0">
                <a:latin typeface="CMR12"/>
              </a:rPr>
              <a:t>The legenda acts on the network and shares the same color schema with the interactome nodes and the scatterplot points.</a:t>
            </a:r>
          </a:p>
          <a:p>
            <a:r>
              <a:rPr lang="en-US" sz="1700">
                <a:latin typeface="CMR12"/>
              </a:rPr>
              <a:t>D</a:t>
            </a:r>
            <a:r>
              <a:rPr lang="en-US" sz="1700" b="0" i="0" u="none" strike="noStrike" baseline="0">
                <a:latin typeface="CMR12"/>
              </a:rPr>
              <a:t>isease selector is coordinated together with the network and the scatterplot.</a:t>
            </a:r>
          </a:p>
          <a:p>
            <a:r>
              <a:rPr lang="en-US" sz="1700">
                <a:latin typeface="CMR12"/>
              </a:rPr>
              <a:t>D</a:t>
            </a:r>
            <a:r>
              <a:rPr lang="en-US" sz="1700" b="0" i="0" u="none" strike="noStrike" baseline="0">
                <a:latin typeface="CMR12"/>
              </a:rPr>
              <a:t>rug selector affects</a:t>
            </a:r>
            <a:r>
              <a:rPr lang="en-US" sz="1700">
                <a:latin typeface="CMR12"/>
              </a:rPr>
              <a:t> </a:t>
            </a:r>
            <a:r>
              <a:rPr lang="it-IT" sz="1700" b="0" i="0" u="none" strike="noStrike" baseline="0">
                <a:latin typeface="CMR12"/>
              </a:rPr>
              <a:t>only the network.</a:t>
            </a:r>
            <a:endParaRPr lang="it-IT" sz="170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D8922-4A66-4E85-9D1C-B342F88C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47" y="525982"/>
            <a:ext cx="5891928" cy="52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FCB0-7640-4E01-B15F-6AFE4341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it-IT" sz="4800"/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EDBE-067E-4BB5-AFBF-ADC9B535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>
                <a:latin typeface="CMR12"/>
              </a:rPr>
              <a:t>T</a:t>
            </a:r>
            <a:r>
              <a:rPr lang="en-US" sz="1500" b="0" i="0" u="none" strike="noStrike" baseline="0">
                <a:latin typeface="CMR12"/>
              </a:rPr>
              <a:t>his visualization system is heavily inspired by NEMESIS. </a:t>
            </a:r>
          </a:p>
          <a:p>
            <a:pPr marL="0" indent="0">
              <a:buNone/>
            </a:pPr>
            <a:r>
              <a:rPr lang="en-US" sz="1500">
                <a:latin typeface="CMR12"/>
              </a:rPr>
              <a:t>As NEMESIS, </a:t>
            </a:r>
            <a:r>
              <a:rPr lang="en-US" sz="1500" b="0" i="0" u="none" strike="noStrike" baseline="0">
                <a:latin typeface="CMR12"/>
              </a:rPr>
              <a:t>we visualize degree one and two relationships between genes.</a:t>
            </a:r>
          </a:p>
          <a:p>
            <a:pPr marL="0" indent="0">
              <a:buNone/>
            </a:pPr>
            <a:r>
              <a:rPr lang="en-US" sz="1500">
                <a:latin typeface="CMR12"/>
              </a:rPr>
              <a:t>Differently from NEMESIS,</a:t>
            </a:r>
            <a:r>
              <a:rPr lang="en-US" sz="1500" b="0" i="0" u="none" strike="noStrike" baseline="0">
                <a:latin typeface="CMR12"/>
              </a:rPr>
              <a:t> </a:t>
            </a:r>
            <a:r>
              <a:rPr lang="en-US" sz="1500">
                <a:latin typeface="CMR12"/>
              </a:rPr>
              <a:t>w</a:t>
            </a:r>
            <a:r>
              <a:rPr lang="en-US" sz="1500" b="0" i="0" u="none" strike="noStrike" baseline="0">
                <a:latin typeface="CMR12"/>
              </a:rPr>
              <a:t>e provide a view based on node-link diagram. Moreover, we gave freedom to the users to drive their research through a complete list of diseases and gave possibility to analyze also interactions with drugs.</a:t>
            </a:r>
          </a:p>
          <a:p>
            <a:pPr marL="0" indent="0">
              <a:buNone/>
            </a:pPr>
            <a:r>
              <a:rPr lang="en-US" sz="1500" b="0" i="0" u="none" strike="noStrike" baseline="0">
                <a:latin typeface="CMR12"/>
              </a:rPr>
              <a:t>In conclusion our system aspires to become an integration rather than an alternative to NEMESIS to provide a 360-degree view to the potential users and satisfy their needs.</a:t>
            </a:r>
          </a:p>
          <a:p>
            <a:pPr marL="0" indent="0">
              <a:buNone/>
            </a:pPr>
            <a:endParaRPr lang="en-US" sz="1500">
              <a:latin typeface="CMR12"/>
            </a:endParaRPr>
          </a:p>
          <a:p>
            <a:pPr marL="0" indent="0">
              <a:buNone/>
            </a:pPr>
            <a:endParaRPr lang="en-US" sz="1500">
              <a:latin typeface="CMR12"/>
            </a:endParaRPr>
          </a:p>
          <a:p>
            <a:pPr marL="0" indent="0">
              <a:buNone/>
            </a:pPr>
            <a:r>
              <a:rPr lang="en-US" sz="1500">
                <a:latin typeface="CMR12"/>
              </a:rPr>
              <a:t>Rizza Matteo: </a:t>
            </a:r>
            <a:r>
              <a:rPr lang="it-IT" sz="1500">
                <a:hlinkClick r:id="rId2"/>
              </a:rPr>
              <a:t>https://www.linkedin.com/in/matteo-rizza/</a:t>
            </a:r>
            <a:endParaRPr lang="en-US" sz="1500">
              <a:latin typeface="CMR12"/>
            </a:endParaRPr>
          </a:p>
          <a:p>
            <a:pPr marL="0" indent="0">
              <a:buNone/>
            </a:pPr>
            <a:r>
              <a:rPr lang="en-US" sz="1500">
                <a:latin typeface="CMR12"/>
              </a:rPr>
              <a:t>Di Santo Nicola: </a:t>
            </a:r>
            <a:r>
              <a:rPr lang="it-IT" sz="1500">
                <a:hlinkClick r:id="rId3"/>
              </a:rPr>
              <a:t>https://www.linkedin.com/in/nicola-di-santo-b98647192/</a:t>
            </a:r>
            <a:endParaRPr lang="en-US" sz="1500">
              <a:latin typeface="CMR12"/>
            </a:endParaRPr>
          </a:p>
          <a:p>
            <a:pPr marL="0" indent="0">
              <a:buNone/>
            </a:pPr>
            <a:endParaRPr lang="it-IT" sz="1500"/>
          </a:p>
        </p:txBody>
      </p:sp>
    </p:spTree>
    <p:extLst>
      <p:ext uri="{BB962C8B-B14F-4D97-AF65-F5344CB8AC3E}">
        <p14:creationId xmlns:p14="http://schemas.microsoft.com/office/powerpoint/2010/main" val="44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CMR12</vt:lpstr>
      <vt:lpstr>CMR17</vt:lpstr>
      <vt:lpstr>Office Theme</vt:lpstr>
      <vt:lpstr>Visual Analytics Engineering in Computer Science - Sapienza Class 2019-2020 Matteo Rizza, Nicola Di Santo</vt:lpstr>
      <vt:lpstr>Introduction</vt:lpstr>
      <vt:lpstr>Dataset</vt:lpstr>
      <vt:lpstr>The system</vt:lpstr>
      <vt:lpstr>Diseases scatterplot view</vt:lpstr>
      <vt:lpstr>Diseases interactome view</vt:lpstr>
      <vt:lpstr>Top 5 central genes barplot</vt:lpstr>
      <vt:lpstr>Coordination Between Views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Engineering in Computer Science - Sapienza Class 2019-2020 Matteo Rizza, Nicola Di Santo</dc:title>
  <dc:creator>Matteo</dc:creator>
  <cp:lastModifiedBy>Matteo</cp:lastModifiedBy>
  <cp:revision>1</cp:revision>
  <dcterms:created xsi:type="dcterms:W3CDTF">2020-07-05T18:26:13Z</dcterms:created>
  <dcterms:modified xsi:type="dcterms:W3CDTF">2020-07-05T18:26:29Z</dcterms:modified>
</cp:coreProperties>
</file>