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74" r:id="rId5"/>
    <p:sldId id="259" r:id="rId6"/>
    <p:sldId id="260" r:id="rId7"/>
    <p:sldId id="261" r:id="rId8"/>
    <p:sldId id="262" r:id="rId9"/>
    <p:sldId id="265" r:id="rId10"/>
    <p:sldId id="266" r:id="rId11"/>
    <p:sldId id="267" r:id="rId12"/>
    <p:sldId id="268" r:id="rId13"/>
    <p:sldId id="269" r:id="rId14"/>
    <p:sldId id="270" r:id="rId15"/>
    <p:sldId id="271" r:id="rId16"/>
    <p:sldId id="272" r:id="rId17"/>
    <p:sldId id="273" r:id="rId18"/>
    <p:sldId id="264"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p:cViewPr varScale="1">
        <p:scale>
          <a:sx n="86" d="100"/>
          <a:sy n="86" d="100"/>
        </p:scale>
        <p:origin x="5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19963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73440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451494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a:xfrm>
            <a:off x="2692397" y="5037663"/>
            <a:ext cx="5214635" cy="279400"/>
          </a:xfrm>
        </p:spPr>
        <p:txBody>
          <a:bodyPr/>
          <a:lstStyle/>
          <a:p>
            <a:endParaRPr lang="it-IT"/>
          </a:p>
        </p:txBody>
      </p:sp>
      <p:sp>
        <p:nvSpPr>
          <p:cNvPr id="6" name="Slide Number Placeholder 5"/>
          <p:cNvSpPr>
            <a:spLocks noGrp="1"/>
          </p:cNvSpPr>
          <p:nvPr>
            <p:ph type="sldNum" sz="quarter" idx="12"/>
          </p:nvPr>
        </p:nvSpPr>
        <p:spPr>
          <a:xfrm>
            <a:off x="8956900" y="5037663"/>
            <a:ext cx="551167" cy="279400"/>
          </a:xfrm>
        </p:spPr>
        <p:txBody>
          <a:bodyPr/>
          <a:lstStyle/>
          <a:p>
            <a:fld id="{8DC2A54F-B4E8-422F-99E1-7322E9B2D7E0}" type="slidenum">
              <a:rPr lang="it-IT" smtClean="0"/>
              <a:t>‹N›</a:t>
            </a:fld>
            <a:endParaRPr lang="it-I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9463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366397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1808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0739ED7-2197-49EB-BBDE-65DFFBA2CADC}" type="datetimeFigureOut">
              <a:rPr lang="it-IT" smtClean="0"/>
              <a:t>05/04/2020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900640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0739ED7-2197-49EB-BBDE-65DFFBA2CADC}" type="datetimeFigureOut">
              <a:rPr lang="it-IT" smtClean="0"/>
              <a:t>05/04/2020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C2A54F-B4E8-422F-99E1-7322E9B2D7E0}" type="slidenum">
              <a:rPr lang="it-IT" smtClean="0"/>
              <a:t>‹N›</a:t>
            </a:fld>
            <a:endParaRPr lang="it-I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8204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F0739ED7-2197-49EB-BBDE-65DFFBA2CADC}" type="datetimeFigureOut">
              <a:rPr lang="it-IT" smtClean="0"/>
              <a:t>05/04/2020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8DC2A54F-B4E8-422F-99E1-7322E9B2D7E0}"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4082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39ED7-2197-49EB-BBDE-65DFFBA2CADC}" type="datetimeFigureOut">
              <a:rPr lang="it-IT" smtClean="0"/>
              <a:t>05/04/2020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516251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F0739ED7-2197-49EB-BBDE-65DFFBA2CADC}" type="datetimeFigureOut">
              <a:rPr lang="it-IT" smtClean="0"/>
              <a:t>05/04/2020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351141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F0739ED7-2197-49EB-BBDE-65DFFBA2CADC}" type="datetimeFigureOut">
              <a:rPr lang="it-IT" smtClean="0"/>
              <a:t>05/04/2020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618978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F0739ED7-2197-49EB-BBDE-65DFFBA2CADC}" type="datetimeFigureOut">
              <a:rPr lang="it-IT" smtClean="0"/>
              <a:t>05/04/2020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401241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9437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9560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4944850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030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771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336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C2A54F-B4E8-422F-99E1-7322E9B2D7E0}" type="slidenum">
              <a:rPr lang="it-IT" smtClean="0"/>
              <a:t>‹N›</a:t>
            </a:fld>
            <a:endParaRPr lang="it-I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370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F0739ED7-2197-49EB-BBDE-65DFFBA2CADC}" type="datetimeFigureOut">
              <a:rPr lang="it-IT" smtClean="0"/>
              <a:t>05/04/2020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336008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0739ED7-2197-49EB-BBDE-65DFFBA2CADC}" type="datetimeFigureOut">
              <a:rPr lang="it-IT" smtClean="0"/>
              <a:t>05/04/2020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02477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F0739ED7-2197-49EB-BBDE-65DFFBA2CADC}" type="datetimeFigureOut">
              <a:rPr lang="it-IT" smtClean="0"/>
              <a:t>05/04/2020</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51240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F0739ED7-2197-49EB-BBDE-65DFFBA2CADC}" type="datetimeFigureOut">
              <a:rPr lang="it-IT" smtClean="0"/>
              <a:t>05/04/2020</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82175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0739ED7-2197-49EB-BBDE-65DFFBA2CADC}" type="datetimeFigureOut">
              <a:rPr lang="it-IT" smtClean="0"/>
              <a:t>05/04/2020</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5289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F0739ED7-2197-49EB-BBDE-65DFFBA2CADC}" type="datetimeFigureOut">
              <a:rPr lang="it-IT" smtClean="0"/>
              <a:t>05/04/2020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243811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F0739ED7-2197-49EB-BBDE-65DFFBA2CADC}" type="datetimeFigureOut">
              <a:rPr lang="it-IT" smtClean="0"/>
              <a:t>05/04/2020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C2A54F-B4E8-422F-99E1-7322E9B2D7E0}" type="slidenum">
              <a:rPr lang="it-IT" smtClean="0"/>
              <a:t>‹N›</a:t>
            </a:fld>
            <a:endParaRPr lang="it-IT"/>
          </a:p>
        </p:txBody>
      </p:sp>
    </p:spTree>
    <p:extLst>
      <p:ext uri="{BB962C8B-B14F-4D97-AF65-F5344CB8AC3E}">
        <p14:creationId xmlns:p14="http://schemas.microsoft.com/office/powerpoint/2010/main" val="127853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39ED7-2197-49EB-BBDE-65DFFBA2CADC}" type="datetimeFigureOut">
              <a:rPr lang="it-IT" smtClean="0"/>
              <a:t>05/04/2020</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2A54F-B4E8-422F-99E1-7322E9B2D7E0}" type="slidenum">
              <a:rPr lang="it-IT" smtClean="0"/>
              <a:t>‹N›</a:t>
            </a:fld>
            <a:endParaRPr lang="it-IT"/>
          </a:p>
        </p:txBody>
      </p:sp>
    </p:spTree>
    <p:extLst>
      <p:ext uri="{BB962C8B-B14F-4D97-AF65-F5344CB8AC3E}">
        <p14:creationId xmlns:p14="http://schemas.microsoft.com/office/powerpoint/2010/main" val="2074204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739ED7-2197-49EB-BBDE-65DFFBA2CADC}" type="datetimeFigureOut">
              <a:rPr lang="it-IT" smtClean="0"/>
              <a:t>05/04/2020</a:t>
            </a:fld>
            <a:endParaRPr lang="it-I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C2A54F-B4E8-422F-99E1-7322E9B2D7E0}" type="slidenum">
              <a:rPr lang="it-IT" smtClean="0"/>
              <a:t>‹N›</a:t>
            </a:fld>
            <a:endParaRPr lang="it-IT"/>
          </a:p>
        </p:txBody>
      </p:sp>
    </p:spTree>
    <p:extLst>
      <p:ext uri="{BB962C8B-B14F-4D97-AF65-F5344CB8AC3E}">
        <p14:creationId xmlns:p14="http://schemas.microsoft.com/office/powerpoint/2010/main" val="2193469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nicola-di-santo-b98647192/" TargetMode="External"/><Relationship Id="rId7" Type="http://schemas.openxmlformats.org/officeDocument/2006/relationships/image" Target="../media/image15.jpeg"/><Relationship Id="rId2" Type="http://schemas.openxmlformats.org/officeDocument/2006/relationships/hyperlink" Target="https://www.linkedin.com/in/matteo-rizza/" TargetMode="External"/><Relationship Id="rId1" Type="http://schemas.openxmlformats.org/officeDocument/2006/relationships/slideLayout" Target="../slideLayouts/slideLayout1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hyperlink" Target="https://www.linkedin.com/in/giovanni-buono-5229941a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p:cNvSpPr>
            <a:spLocks noGrp="1"/>
          </p:cNvSpPr>
          <p:nvPr>
            <p:ph type="ctrTitle"/>
          </p:nvPr>
        </p:nvSpPr>
        <p:spPr>
          <a:xfrm>
            <a:off x="2831121" y="3845169"/>
            <a:ext cx="6295292" cy="1496645"/>
          </a:xfrm>
        </p:spPr>
        <p:txBody>
          <a:bodyPr>
            <a:noAutofit/>
          </a:bodyPr>
          <a:lstStyle/>
          <a:p>
            <a:r>
              <a:rPr lang="it-IT" sz="9600" b="1" dirty="0" err="1">
                <a:ln w="12700">
                  <a:solidFill>
                    <a:schemeClr val="bg1"/>
                  </a:solidFill>
                </a:ln>
                <a:solidFill>
                  <a:schemeClr val="accent1">
                    <a:lumMod val="50000"/>
                  </a:schemeClr>
                </a:solidFill>
                <a:latin typeface="Algerian" panose="04020705040A02060702" pitchFamily="82" charset="0"/>
              </a:rPr>
              <a:t>C</a:t>
            </a:r>
            <a:r>
              <a:rPr lang="it-IT" b="1" dirty="0" err="1">
                <a:ln w="12700">
                  <a:solidFill>
                    <a:schemeClr val="bg1"/>
                  </a:solidFill>
                </a:ln>
                <a:solidFill>
                  <a:schemeClr val="accent1">
                    <a:lumMod val="75000"/>
                  </a:schemeClr>
                </a:solidFill>
                <a:latin typeface="Algerian" panose="04020705040A02060702" pitchFamily="82" charset="0"/>
              </a:rPr>
              <a:t>ook</a:t>
            </a:r>
            <a:r>
              <a:rPr lang="it-IT" sz="9600" b="1" dirty="0" err="1">
                <a:ln w="12700">
                  <a:solidFill>
                    <a:schemeClr val="bg1"/>
                  </a:solidFill>
                </a:ln>
                <a:solidFill>
                  <a:schemeClr val="accent1">
                    <a:lumMod val="50000"/>
                  </a:schemeClr>
                </a:solidFill>
                <a:latin typeface="Algerian" panose="04020705040A02060702" pitchFamily="82" charset="0"/>
              </a:rPr>
              <a:t>W</a:t>
            </a:r>
            <a:r>
              <a:rPr lang="it-IT" b="1" dirty="0" err="1">
                <a:ln w="12700">
                  <a:solidFill>
                    <a:schemeClr val="bg1"/>
                  </a:solidFill>
                </a:ln>
                <a:solidFill>
                  <a:schemeClr val="accent1">
                    <a:lumMod val="75000"/>
                  </a:schemeClr>
                </a:solidFill>
                <a:latin typeface="Algerian" panose="04020705040A02060702" pitchFamily="82" charset="0"/>
              </a:rPr>
              <a:t>ith</a:t>
            </a:r>
            <a:r>
              <a:rPr lang="it-IT" sz="9600" b="1" dirty="0" err="1">
                <a:ln w="12700">
                  <a:solidFill>
                    <a:schemeClr val="bg1"/>
                  </a:solidFill>
                </a:ln>
                <a:solidFill>
                  <a:schemeClr val="accent1">
                    <a:lumMod val="50000"/>
                  </a:schemeClr>
                </a:solidFill>
                <a:latin typeface="Algerian" panose="04020705040A02060702" pitchFamily="82" charset="0"/>
              </a:rPr>
              <a:t>M</a:t>
            </a:r>
            <a:r>
              <a:rPr lang="it-IT" b="1" dirty="0" err="1">
                <a:ln w="12700">
                  <a:solidFill>
                    <a:schemeClr val="bg1"/>
                  </a:solidFill>
                </a:ln>
                <a:solidFill>
                  <a:schemeClr val="accent1">
                    <a:lumMod val="75000"/>
                  </a:schemeClr>
                </a:solidFill>
                <a:latin typeface="Algerian" panose="04020705040A02060702" pitchFamily="82" charset="0"/>
              </a:rPr>
              <a:t>e</a:t>
            </a:r>
            <a:endParaRPr lang="it-IT" b="1" dirty="0">
              <a:ln w="12700">
                <a:solidFill>
                  <a:schemeClr val="bg1"/>
                </a:solidFill>
              </a:ln>
              <a:solidFill>
                <a:schemeClr val="accent1">
                  <a:lumMod val="75000"/>
                </a:schemeClr>
              </a:solidFill>
              <a:latin typeface="Algerian" panose="04020705040A02060702" pitchFamily="82" charset="0"/>
            </a:endParaRPr>
          </a:p>
        </p:txBody>
      </p:sp>
      <p:sp>
        <p:nvSpPr>
          <p:cNvPr id="5" name="CasellaDiTesto 4"/>
          <p:cNvSpPr txBox="1"/>
          <p:nvPr/>
        </p:nvSpPr>
        <p:spPr>
          <a:xfrm>
            <a:off x="3587260" y="5595814"/>
            <a:ext cx="4783015" cy="369332"/>
          </a:xfrm>
          <a:prstGeom prst="rect">
            <a:avLst/>
          </a:prstGeom>
          <a:solidFill>
            <a:schemeClr val="accent2">
              <a:lumMod val="60000"/>
              <a:lumOff val="40000"/>
            </a:schemeClr>
          </a:solidFill>
        </p:spPr>
        <p:txBody>
          <a:bodyPr wrap="square" rtlCol="0">
            <a:spAutoFit/>
          </a:bodyPr>
          <a:lstStyle/>
          <a:p>
            <a:r>
              <a:rPr lang="it-IT" dirty="0">
                <a:solidFill>
                  <a:schemeClr val="bg2">
                    <a:lumMod val="25000"/>
                  </a:schemeClr>
                </a:solidFill>
              </a:rPr>
              <a:t>By Matteo Rizza, Nicola Di Santo, Giovanni Buono</a:t>
            </a:r>
          </a:p>
        </p:txBody>
      </p:sp>
    </p:spTree>
    <p:extLst>
      <p:ext uri="{BB962C8B-B14F-4D97-AF65-F5344CB8AC3E}">
        <p14:creationId xmlns:p14="http://schemas.microsoft.com/office/powerpoint/2010/main" val="410299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 Warmup QA</a:t>
            </a:r>
          </a:p>
        </p:txBody>
      </p:sp>
      <p:sp>
        <p:nvSpPr>
          <p:cNvPr id="3" name="Segnaposto contenuto 2"/>
          <p:cNvSpPr>
            <a:spLocks noGrp="1"/>
          </p:cNvSpPr>
          <p:nvPr>
            <p:ph idx="1"/>
          </p:nvPr>
        </p:nvSpPr>
        <p:spPr>
          <a:xfrm>
            <a:off x="1295402" y="2456919"/>
            <a:ext cx="4800598" cy="3318936"/>
          </a:xfrm>
        </p:spPr>
        <p:txBody>
          <a:bodyPr>
            <a:noAutofit/>
          </a:bodyPr>
          <a:lstStyle/>
          <a:p>
            <a:r>
              <a:rPr lang="en-GB" dirty="0"/>
              <a:t>Do you like cooking? Why do you cook (pleasure, need)?</a:t>
            </a:r>
          </a:p>
          <a:p>
            <a:r>
              <a:rPr lang="en-GB" dirty="0"/>
              <a:t>Where do you find inspiration for your recipes?</a:t>
            </a:r>
            <a:endParaRPr lang="it-IT" dirty="0"/>
          </a:p>
          <a:p>
            <a:r>
              <a:rPr lang="en-GB" dirty="0"/>
              <a:t>Have you ever had a few heterogeneous ingredients in the fridge and not knowing how to consume them together?</a:t>
            </a:r>
            <a:endParaRPr lang="it-IT" sz="2800" dirty="0"/>
          </a:p>
        </p:txBody>
      </p:sp>
      <p:sp>
        <p:nvSpPr>
          <p:cNvPr id="4" name="Segnaposto contenuto 2">
            <a:extLst>
              <a:ext uri="{FF2B5EF4-FFF2-40B4-BE49-F238E27FC236}">
                <a16:creationId xmlns:a16="http://schemas.microsoft.com/office/drawing/2014/main" id="{F8569B3F-C053-42E6-8EF1-EA1D4FE46DCF}"/>
              </a:ext>
            </a:extLst>
          </p:cNvPr>
          <p:cNvSpPr txBox="1">
            <a:spLocks/>
          </p:cNvSpPr>
          <p:nvPr/>
        </p:nvSpPr>
        <p:spPr>
          <a:xfrm>
            <a:off x="6619877" y="2551638"/>
            <a:ext cx="4424361" cy="331893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Most of the members cook for need </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They find recipes giallozafferano.it, </a:t>
            </a:r>
            <a:r>
              <a:rPr kumimoji="0" lang="en-US" sz="2400" b="0" i="0" u="none" strike="noStrike" kern="1200" cap="none" spc="0" normalizeH="0" baseline="0" noProof="0" dirty="0" err="1">
                <a:ln>
                  <a:noFill/>
                </a:ln>
                <a:solidFill>
                  <a:prstClr val="black">
                    <a:lumMod val="85000"/>
                    <a:lumOff val="15000"/>
                  </a:prstClr>
                </a:solidFill>
                <a:effectLst/>
                <a:uLnTx/>
                <a:uFillTx/>
                <a:latin typeface="Garamond" panose="02020404030301010803"/>
                <a:ea typeface="+mn-ea"/>
                <a:cs typeface="+mn-cs"/>
              </a:rPr>
              <a:t>Youtube</a:t>
            </a: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 chefincamicia.com, mysia.info</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All of them struggles to combine ingredient sometimes</a:t>
            </a:r>
          </a:p>
        </p:txBody>
      </p:sp>
      <p:sp>
        <p:nvSpPr>
          <p:cNvPr id="5" name="CasellaDiTesto 4">
            <a:extLst>
              <a:ext uri="{FF2B5EF4-FFF2-40B4-BE49-F238E27FC236}">
                <a16:creationId xmlns:a16="http://schemas.microsoft.com/office/drawing/2014/main" id="{A89F0EA9-ACCE-4B32-A123-72C177A09AA5}"/>
              </a:ext>
            </a:extLst>
          </p:cNvPr>
          <p:cNvSpPr txBox="1"/>
          <p:nvPr/>
        </p:nvSpPr>
        <p:spPr>
          <a:xfrm>
            <a:off x="3024188" y="5775855"/>
            <a:ext cx="13430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Garamond" panose="02020404030301010803"/>
                <a:ea typeface="+mn-ea"/>
                <a:cs typeface="+mn-cs"/>
              </a:rPr>
              <a:t>Questions</a:t>
            </a:r>
          </a:p>
        </p:txBody>
      </p:sp>
      <p:sp>
        <p:nvSpPr>
          <p:cNvPr id="6" name="CasellaDiTesto 5">
            <a:extLst>
              <a:ext uri="{FF2B5EF4-FFF2-40B4-BE49-F238E27FC236}">
                <a16:creationId xmlns:a16="http://schemas.microsoft.com/office/drawing/2014/main" id="{184EECA5-F99D-447A-AA1D-CAA76ED6CDF2}"/>
              </a:ext>
            </a:extLst>
          </p:cNvPr>
          <p:cNvSpPr txBox="1"/>
          <p:nvPr/>
        </p:nvSpPr>
        <p:spPr>
          <a:xfrm>
            <a:off x="8160544" y="5736103"/>
            <a:ext cx="13430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Garamond" panose="02020404030301010803"/>
                <a:ea typeface="+mn-ea"/>
                <a:cs typeface="+mn-cs"/>
              </a:rPr>
              <a:t>Answers</a:t>
            </a:r>
          </a:p>
        </p:txBody>
      </p:sp>
    </p:spTree>
    <p:extLst>
      <p:ext uri="{BB962C8B-B14F-4D97-AF65-F5344CB8AC3E}">
        <p14:creationId xmlns:p14="http://schemas.microsoft.com/office/powerpoint/2010/main" val="41163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 Discussion of the Product</a:t>
            </a:r>
            <a:endParaRPr lang="it-IT" dirty="0"/>
          </a:p>
        </p:txBody>
      </p:sp>
      <p:sp>
        <p:nvSpPr>
          <p:cNvPr id="3" name="Segnaposto contenuto 2"/>
          <p:cNvSpPr>
            <a:spLocks noGrp="1"/>
          </p:cNvSpPr>
          <p:nvPr>
            <p:ph idx="1"/>
          </p:nvPr>
        </p:nvSpPr>
        <p:spPr/>
        <p:txBody>
          <a:bodyPr>
            <a:normAutofit/>
          </a:bodyPr>
          <a:lstStyle/>
          <a:p>
            <a:pPr marL="0" indent="0">
              <a:buNone/>
            </a:pPr>
            <a:r>
              <a:rPr lang="en-GB" sz="3200" dirty="0"/>
              <a:t>The moderator introduces the “</a:t>
            </a:r>
            <a:r>
              <a:rPr lang="en-GB" sz="3200" dirty="0" err="1"/>
              <a:t>CookWithMe</a:t>
            </a:r>
            <a:r>
              <a:rPr lang="en-GB" sz="3200" dirty="0"/>
              <a:t>” idea, asks to the group which kind of functionalities they expect and invites the group to debate on each other’s opinions. </a:t>
            </a:r>
          </a:p>
          <a:p>
            <a:pPr marL="0" indent="0">
              <a:buNone/>
            </a:pPr>
            <a:r>
              <a:rPr lang="en-GB" sz="3200" dirty="0"/>
              <a:t>As a result, lot of functions we do not even thought about came out and we had a different perspective on the product we are going to implement!</a:t>
            </a:r>
          </a:p>
        </p:txBody>
      </p:sp>
    </p:spTree>
    <p:extLst>
      <p:ext uri="{BB962C8B-B14F-4D97-AF65-F5344CB8AC3E}">
        <p14:creationId xmlns:p14="http://schemas.microsoft.com/office/powerpoint/2010/main" val="370756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 Discussion of the Product</a:t>
            </a:r>
            <a:endParaRPr lang="it-IT" dirty="0"/>
          </a:p>
        </p:txBody>
      </p:sp>
      <p:sp>
        <p:nvSpPr>
          <p:cNvPr id="3" name="Segnaposto contenuto 2"/>
          <p:cNvSpPr>
            <a:spLocks noGrp="1"/>
          </p:cNvSpPr>
          <p:nvPr>
            <p:ph idx="1"/>
          </p:nvPr>
        </p:nvSpPr>
        <p:spPr/>
        <p:txBody>
          <a:bodyPr>
            <a:normAutofit fontScale="92500" lnSpcReduction="20000"/>
          </a:bodyPr>
          <a:lstStyle/>
          <a:p>
            <a:pPr marL="0" indent="0">
              <a:buNone/>
            </a:pPr>
            <a:r>
              <a:rPr lang="en-GB" sz="3200"/>
              <a:t>Necessity emerged from Focus group Users:</a:t>
            </a:r>
          </a:p>
          <a:p>
            <a:pPr>
              <a:buFont typeface="Wingdings" panose="05000000000000000000" pitchFamily="2" charset="2"/>
              <a:buChar char="§"/>
            </a:pPr>
            <a:r>
              <a:rPr lang="en-GB" sz="3200"/>
              <a:t>The app should advise for dishes with same ingredients but that represent a different plate.</a:t>
            </a:r>
          </a:p>
          <a:p>
            <a:pPr>
              <a:buFont typeface="Wingdings" panose="05000000000000000000" pitchFamily="2" charset="2"/>
              <a:buChar char="§"/>
            </a:pPr>
            <a:r>
              <a:rPr lang="en-GB" sz="3200"/>
              <a:t>The app should give suggestion on what to buy to integrate what I have home to cook a nice meal (this must be balanced with suggestions using only what I have home).</a:t>
            </a:r>
          </a:p>
          <a:p>
            <a:pPr>
              <a:buFont typeface="Wingdings" panose="05000000000000000000" pitchFamily="2" charset="2"/>
              <a:buChar char="§"/>
            </a:pPr>
            <a:r>
              <a:rPr lang="en-GB" sz="3200"/>
              <a:t>Qualified sources (no ananas on the pizza).</a:t>
            </a:r>
          </a:p>
          <a:p>
            <a:pPr>
              <a:buFont typeface="Wingdings" panose="05000000000000000000" pitchFamily="2" charset="2"/>
              <a:buChar char="§"/>
            </a:pPr>
            <a:endParaRPr lang="en-GB" sz="3200" dirty="0"/>
          </a:p>
        </p:txBody>
      </p:sp>
    </p:spTree>
    <p:extLst>
      <p:ext uri="{BB962C8B-B14F-4D97-AF65-F5344CB8AC3E}">
        <p14:creationId xmlns:p14="http://schemas.microsoft.com/office/powerpoint/2010/main" val="1191548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Focus Group – Discussion of the Product</a:t>
            </a:r>
            <a:endParaRPr lang="it-IT" dirty="0"/>
          </a:p>
        </p:txBody>
      </p:sp>
      <p:sp>
        <p:nvSpPr>
          <p:cNvPr id="3" name="Segnaposto contenuto 2"/>
          <p:cNvSpPr>
            <a:spLocks noGrp="1"/>
          </p:cNvSpPr>
          <p:nvPr>
            <p:ph idx="1"/>
          </p:nvPr>
        </p:nvSpPr>
        <p:spPr/>
        <p:txBody>
          <a:bodyPr>
            <a:normAutofit fontScale="92500" lnSpcReduction="20000"/>
          </a:bodyPr>
          <a:lstStyle/>
          <a:p>
            <a:pPr marL="0" indent="0">
              <a:buNone/>
            </a:pPr>
            <a:r>
              <a:rPr lang="en-GB" sz="3200" dirty="0"/>
              <a:t>Necessity emerged from Focus group Users:</a:t>
            </a:r>
          </a:p>
          <a:p>
            <a:pPr>
              <a:buFont typeface="Wingdings" panose="05000000000000000000" pitchFamily="2" charset="2"/>
              <a:buChar char="§"/>
            </a:pPr>
            <a:r>
              <a:rPr lang="en-GB" sz="3200" dirty="0"/>
              <a:t>User enters their own skill level and they are offered recipes based on it.</a:t>
            </a:r>
          </a:p>
          <a:p>
            <a:pPr>
              <a:buFont typeface="Wingdings" panose="05000000000000000000" pitchFamily="2" charset="2"/>
              <a:buChar char="§"/>
            </a:pPr>
            <a:r>
              <a:rPr lang="en-GB" sz="3200" dirty="0"/>
              <a:t>Filters based on recipe difficulty, time needed, price of ingredients I do not have.</a:t>
            </a:r>
          </a:p>
          <a:p>
            <a:pPr>
              <a:buFont typeface="Wingdings" panose="05000000000000000000" pitchFamily="2" charset="2"/>
              <a:buChar char="§"/>
            </a:pPr>
            <a:r>
              <a:rPr lang="en-GB" sz="3200" dirty="0"/>
              <a:t>Give importance to vegan people or people with some food intolerance.</a:t>
            </a:r>
          </a:p>
        </p:txBody>
      </p:sp>
    </p:spTree>
    <p:extLst>
      <p:ext uri="{BB962C8B-B14F-4D97-AF65-F5344CB8AC3E}">
        <p14:creationId xmlns:p14="http://schemas.microsoft.com/office/powerpoint/2010/main" val="397497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606FB2-5ACC-43DC-B016-258D31F4285C}"/>
              </a:ext>
            </a:extLst>
          </p:cNvPr>
          <p:cNvSpPr>
            <a:spLocks noGrp="1"/>
          </p:cNvSpPr>
          <p:nvPr>
            <p:ph type="title"/>
          </p:nvPr>
        </p:nvSpPr>
        <p:spPr/>
        <p:txBody>
          <a:bodyPr/>
          <a:lstStyle/>
          <a:p>
            <a:r>
              <a:rPr lang="en-GB" dirty="0"/>
              <a:t>Single Interviews</a:t>
            </a:r>
          </a:p>
        </p:txBody>
      </p:sp>
      <p:sp>
        <p:nvSpPr>
          <p:cNvPr id="3" name="Segnaposto contenuto 2">
            <a:extLst>
              <a:ext uri="{FF2B5EF4-FFF2-40B4-BE49-F238E27FC236}">
                <a16:creationId xmlns:a16="http://schemas.microsoft.com/office/drawing/2014/main" id="{8A315113-6C04-45BF-AEC2-C212534DACAE}"/>
              </a:ext>
            </a:extLst>
          </p:cNvPr>
          <p:cNvSpPr>
            <a:spLocks noGrp="1"/>
          </p:cNvSpPr>
          <p:nvPr>
            <p:ph idx="1"/>
          </p:nvPr>
        </p:nvSpPr>
        <p:spPr/>
        <p:txBody>
          <a:bodyPr/>
          <a:lstStyle/>
          <a:p>
            <a:pPr marL="0" indent="0">
              <a:buNone/>
            </a:pPr>
            <a:r>
              <a:rPr lang="en-GB" sz="2800" dirty="0"/>
              <a:t>Six people were interviewed. </a:t>
            </a:r>
          </a:p>
          <a:p>
            <a:pPr marL="0" indent="0">
              <a:buNone/>
            </a:pPr>
            <a:r>
              <a:rPr lang="en-GB" sz="2800" dirty="0"/>
              <a:t>The interviews were used for a better understanding of the target. As a result  we have see how cooking is appreciated at all ages, from passion to daily cooking. The responses of the interested parties show us how each of the interviewees is concerned about not wasting ingredients and optimizing their use. </a:t>
            </a:r>
          </a:p>
          <a:p>
            <a:endParaRPr lang="en-GB" dirty="0"/>
          </a:p>
          <a:p>
            <a:endParaRPr lang="en-GB" dirty="0"/>
          </a:p>
        </p:txBody>
      </p:sp>
    </p:spTree>
    <p:extLst>
      <p:ext uri="{BB962C8B-B14F-4D97-AF65-F5344CB8AC3E}">
        <p14:creationId xmlns:p14="http://schemas.microsoft.com/office/powerpoint/2010/main" val="328850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606FB2-5ACC-43DC-B016-258D31F4285C}"/>
              </a:ext>
            </a:extLst>
          </p:cNvPr>
          <p:cNvSpPr>
            <a:spLocks noGrp="1"/>
          </p:cNvSpPr>
          <p:nvPr>
            <p:ph type="title"/>
          </p:nvPr>
        </p:nvSpPr>
        <p:spPr/>
        <p:txBody>
          <a:bodyPr/>
          <a:lstStyle/>
          <a:p>
            <a:r>
              <a:rPr lang="en-GB" dirty="0"/>
              <a:t>Single Interviews</a:t>
            </a:r>
          </a:p>
        </p:txBody>
      </p:sp>
      <p:sp>
        <p:nvSpPr>
          <p:cNvPr id="3" name="Segnaposto contenuto 2">
            <a:extLst>
              <a:ext uri="{FF2B5EF4-FFF2-40B4-BE49-F238E27FC236}">
                <a16:creationId xmlns:a16="http://schemas.microsoft.com/office/drawing/2014/main" id="{8A315113-6C04-45BF-AEC2-C212534DACAE}"/>
              </a:ext>
            </a:extLst>
          </p:cNvPr>
          <p:cNvSpPr>
            <a:spLocks noGrp="1"/>
          </p:cNvSpPr>
          <p:nvPr>
            <p:ph idx="1"/>
          </p:nvPr>
        </p:nvSpPr>
        <p:spPr/>
        <p:txBody>
          <a:bodyPr/>
          <a:lstStyle/>
          <a:p>
            <a:pPr marL="0" indent="0">
              <a:buNone/>
            </a:pPr>
            <a:r>
              <a:rPr lang="en-GB" sz="2800" dirty="0"/>
              <a:t>As there was no discussion, there were not many ideas to improve the service, but It emerged the focus on the idea of making it as visual as possible, even with video recipes. </a:t>
            </a:r>
          </a:p>
          <a:p>
            <a:pPr marL="0" indent="0">
              <a:buNone/>
            </a:pPr>
            <a:r>
              <a:rPr lang="en-GB" sz="2800" dirty="0"/>
              <a:t>Furthermore the application itself must be intuitive so that it is easy to use for all ages.</a:t>
            </a:r>
            <a:endParaRPr lang="en-GB" dirty="0"/>
          </a:p>
        </p:txBody>
      </p:sp>
    </p:spTree>
    <p:extLst>
      <p:ext uri="{BB962C8B-B14F-4D97-AF65-F5344CB8AC3E}">
        <p14:creationId xmlns:p14="http://schemas.microsoft.com/office/powerpoint/2010/main" val="1545865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606FB2-5ACC-43DC-B016-258D31F4285C}"/>
              </a:ext>
            </a:extLst>
          </p:cNvPr>
          <p:cNvSpPr>
            <a:spLocks noGrp="1"/>
          </p:cNvSpPr>
          <p:nvPr>
            <p:ph type="title"/>
          </p:nvPr>
        </p:nvSpPr>
        <p:spPr/>
        <p:txBody>
          <a:bodyPr/>
          <a:lstStyle/>
          <a:p>
            <a:r>
              <a:rPr lang="en-GB" dirty="0"/>
              <a:t>Focus Group vs. Interviews</a:t>
            </a:r>
          </a:p>
        </p:txBody>
      </p:sp>
      <p:sp>
        <p:nvSpPr>
          <p:cNvPr id="3" name="Segnaposto contenuto 2">
            <a:extLst>
              <a:ext uri="{FF2B5EF4-FFF2-40B4-BE49-F238E27FC236}">
                <a16:creationId xmlns:a16="http://schemas.microsoft.com/office/drawing/2014/main" id="{8A315113-6C04-45BF-AEC2-C212534DACAE}"/>
              </a:ext>
            </a:extLst>
          </p:cNvPr>
          <p:cNvSpPr>
            <a:spLocks noGrp="1"/>
          </p:cNvSpPr>
          <p:nvPr>
            <p:ph idx="1"/>
          </p:nvPr>
        </p:nvSpPr>
        <p:spPr/>
        <p:txBody>
          <a:bodyPr/>
          <a:lstStyle/>
          <a:p>
            <a:pPr marL="0" indent="0">
              <a:buNone/>
            </a:pPr>
            <a:r>
              <a:rPr lang="en-GB" sz="2800" dirty="0"/>
              <a:t>In our particular case, in which the product is in an embryonal phase, we had more benefits from the focus group, since a debate on the goal of our service opened up our minds on users needs.</a:t>
            </a:r>
          </a:p>
          <a:p>
            <a:pPr marL="0" indent="0">
              <a:buNone/>
            </a:pPr>
            <a:r>
              <a:rPr lang="en-GB" sz="2800" dirty="0"/>
              <a:t>Interview were also useful but they give us a more static feedback.</a:t>
            </a:r>
            <a:endParaRPr lang="en-GB" dirty="0"/>
          </a:p>
        </p:txBody>
      </p:sp>
    </p:spTree>
    <p:extLst>
      <p:ext uri="{BB962C8B-B14F-4D97-AF65-F5344CB8AC3E}">
        <p14:creationId xmlns:p14="http://schemas.microsoft.com/office/powerpoint/2010/main" val="2023179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Thanks</a:t>
            </a:r>
            <a:r>
              <a:rPr lang="it-IT" dirty="0"/>
              <a:t> for the </a:t>
            </a:r>
            <a:r>
              <a:rPr lang="it-IT" dirty="0" err="1"/>
              <a:t>attention</a:t>
            </a:r>
            <a:endParaRPr lang="it-IT" dirty="0"/>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4145818238"/>
              </p:ext>
            </p:extLst>
          </p:nvPr>
        </p:nvGraphicFramePr>
        <p:xfrm>
          <a:off x="1295400" y="2557463"/>
          <a:ext cx="9601200" cy="329692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296509785"/>
                    </a:ext>
                  </a:extLst>
                </a:gridCol>
                <a:gridCol w="3200400">
                  <a:extLst>
                    <a:ext uri="{9D8B030D-6E8A-4147-A177-3AD203B41FA5}">
                      <a16:colId xmlns:a16="http://schemas.microsoft.com/office/drawing/2014/main" val="3251388938"/>
                    </a:ext>
                  </a:extLst>
                </a:gridCol>
                <a:gridCol w="3200400">
                  <a:extLst>
                    <a:ext uri="{9D8B030D-6E8A-4147-A177-3AD203B41FA5}">
                      <a16:colId xmlns:a16="http://schemas.microsoft.com/office/drawing/2014/main" val="2924671470"/>
                    </a:ext>
                  </a:extLst>
                </a:gridCol>
              </a:tblGrid>
              <a:tr h="370840">
                <a:tc>
                  <a:txBody>
                    <a:bodyPr/>
                    <a:lstStyle/>
                    <a:p>
                      <a:r>
                        <a:rPr lang="it-IT" dirty="0"/>
                        <a:t>Matteo</a:t>
                      </a:r>
                      <a:r>
                        <a:rPr lang="it-IT" baseline="0" dirty="0"/>
                        <a:t> Rizza</a:t>
                      </a:r>
                      <a:endParaRPr lang="it-IT" dirty="0"/>
                    </a:p>
                  </a:txBody>
                  <a:tcPr/>
                </a:tc>
                <a:tc>
                  <a:txBody>
                    <a:bodyPr/>
                    <a:lstStyle/>
                    <a:p>
                      <a:r>
                        <a:rPr lang="it-IT" dirty="0"/>
                        <a:t>Nicola Di</a:t>
                      </a:r>
                      <a:r>
                        <a:rPr lang="it-IT" baseline="0" dirty="0"/>
                        <a:t> Santo</a:t>
                      </a:r>
                      <a:endParaRPr lang="it-IT" dirty="0"/>
                    </a:p>
                  </a:txBody>
                  <a:tcPr/>
                </a:tc>
                <a:tc>
                  <a:txBody>
                    <a:bodyPr/>
                    <a:lstStyle/>
                    <a:p>
                      <a:r>
                        <a:rPr lang="it-IT" dirty="0"/>
                        <a:t>Giovanni buono</a:t>
                      </a:r>
                    </a:p>
                  </a:txBody>
                  <a:tcPr/>
                </a:tc>
                <a:extLst>
                  <a:ext uri="{0D108BD9-81ED-4DB2-BD59-A6C34878D82A}">
                    <a16:rowId xmlns:a16="http://schemas.microsoft.com/office/drawing/2014/main" val="1749632673"/>
                  </a:ext>
                </a:extLst>
              </a:tr>
              <a:tr h="370840">
                <a:tc>
                  <a:txBody>
                    <a:bodyPr/>
                    <a:lstStyle/>
                    <a:p>
                      <a:r>
                        <a:rPr lang="it-IT" dirty="0"/>
                        <a:t> </a:t>
                      </a:r>
                    </a:p>
                    <a:p>
                      <a:endParaRPr lang="it-IT" dirty="0"/>
                    </a:p>
                    <a:p>
                      <a:endParaRPr lang="it-IT" dirty="0"/>
                    </a:p>
                    <a:p>
                      <a:endParaRPr lang="it-IT" dirty="0"/>
                    </a:p>
                    <a:p>
                      <a:endParaRPr lang="it-IT" dirty="0"/>
                    </a:p>
                    <a:p>
                      <a:endParaRPr lang="it-IT" dirty="0"/>
                    </a:p>
                    <a:p>
                      <a:endParaRPr lang="it-IT" dirty="0"/>
                    </a:p>
                    <a:p>
                      <a:endParaRPr lang="it-IT" dirty="0"/>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528714610"/>
                  </a:ext>
                </a:extLst>
              </a:tr>
              <a:tr h="370840">
                <a:tc>
                  <a:txBody>
                    <a:bodyPr/>
                    <a:lstStyle/>
                    <a:p>
                      <a:r>
                        <a:rPr lang="it-IT" dirty="0">
                          <a:hlinkClick r:id="rId2"/>
                        </a:rPr>
                        <a:t>https://www.linkedin.com/in/matteo-rizza/</a:t>
                      </a:r>
                      <a:endParaRPr lang="it-IT" dirty="0"/>
                    </a:p>
                  </a:txBody>
                  <a:tcPr/>
                </a:tc>
                <a:tc>
                  <a:txBody>
                    <a:bodyPr/>
                    <a:lstStyle/>
                    <a:p>
                      <a:r>
                        <a:rPr lang="it-IT" dirty="0">
                          <a:hlinkClick r:id="rId3"/>
                        </a:rPr>
                        <a:t>https://www.linkedin.com/in/nicola-di-santo-b98647192/</a:t>
                      </a:r>
                      <a:endParaRPr lang="it-IT" dirty="0"/>
                    </a:p>
                  </a:txBody>
                  <a:tcPr/>
                </a:tc>
                <a:tc>
                  <a:txBody>
                    <a:bodyPr/>
                    <a:lstStyle/>
                    <a:p>
                      <a:r>
                        <a:rPr lang="it-IT" dirty="0">
                          <a:hlinkClick r:id="rId4"/>
                        </a:rPr>
                        <a:t>https://www.linkedin.com/in/giovanni-buono-5229941a4/</a:t>
                      </a:r>
                      <a:endParaRPr lang="it-IT" dirty="0"/>
                    </a:p>
                  </a:txBody>
                  <a:tcPr/>
                </a:tc>
                <a:extLst>
                  <a:ext uri="{0D108BD9-81ED-4DB2-BD59-A6C34878D82A}">
                    <a16:rowId xmlns:a16="http://schemas.microsoft.com/office/drawing/2014/main" val="3918181040"/>
                  </a:ext>
                </a:extLst>
              </a:tr>
            </a:tbl>
          </a:graphicData>
        </a:graphic>
      </p:graphicFrame>
      <p:pic>
        <p:nvPicPr>
          <p:cNvPr id="6" name="Immagin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87281" y="2930769"/>
            <a:ext cx="1520653" cy="2279743"/>
          </a:xfrm>
          <a:prstGeom prst="rect">
            <a:avLst/>
          </a:prstGeom>
        </p:spPr>
      </p:pic>
      <p:pic>
        <p:nvPicPr>
          <p:cNvPr id="3" name="Immagin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0725" y="2930768"/>
            <a:ext cx="1952395" cy="2279743"/>
          </a:xfrm>
          <a:prstGeom prst="rect">
            <a:avLst/>
          </a:prstGeom>
        </p:spPr>
      </p:pic>
      <p:pic>
        <p:nvPicPr>
          <p:cNvPr id="4" name="Immagin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18386" y="2930769"/>
            <a:ext cx="1709806" cy="2279742"/>
          </a:xfrm>
          <a:prstGeom prst="rect">
            <a:avLst/>
          </a:prstGeom>
        </p:spPr>
      </p:pic>
    </p:spTree>
    <p:extLst>
      <p:ext uri="{BB962C8B-B14F-4D97-AF65-F5344CB8AC3E}">
        <p14:creationId xmlns:p14="http://schemas.microsoft.com/office/powerpoint/2010/main" val="23518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What</a:t>
            </a:r>
            <a:r>
              <a:rPr lang="it-IT" dirty="0"/>
              <a:t> </a:t>
            </a:r>
            <a:r>
              <a:rPr lang="it-IT" dirty="0" err="1"/>
              <a:t>is</a:t>
            </a:r>
            <a:r>
              <a:rPr lang="it-IT" dirty="0"/>
              <a:t> </a:t>
            </a:r>
            <a:r>
              <a:rPr lang="it-IT" dirty="0" err="1"/>
              <a:t>this</a:t>
            </a:r>
            <a:r>
              <a:rPr lang="it-IT" dirty="0"/>
              <a:t>?</a:t>
            </a:r>
          </a:p>
        </p:txBody>
      </p:sp>
      <p:sp>
        <p:nvSpPr>
          <p:cNvPr id="4" name="CasellaDiTesto 3"/>
          <p:cNvSpPr txBox="1"/>
          <p:nvPr/>
        </p:nvSpPr>
        <p:spPr>
          <a:xfrm>
            <a:off x="1559170" y="3376246"/>
            <a:ext cx="6131170" cy="1384995"/>
          </a:xfrm>
          <a:prstGeom prst="rect">
            <a:avLst/>
          </a:prstGeom>
          <a:noFill/>
        </p:spPr>
        <p:txBody>
          <a:bodyPr wrap="square" rtlCol="0">
            <a:spAutoFit/>
          </a:bodyPr>
          <a:lstStyle/>
          <a:p>
            <a:r>
              <a:rPr lang="en-US" sz="2800" dirty="0"/>
              <a:t>A simple app that will give you the imagination you need in the kitchen using only the ingredients you already have.</a:t>
            </a:r>
            <a:endParaRPr lang="it-IT" sz="2800"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373" y="2517303"/>
            <a:ext cx="3324225" cy="3390900"/>
          </a:xfrm>
          <a:prstGeom prst="rect">
            <a:avLst/>
          </a:prstGeom>
        </p:spPr>
      </p:pic>
    </p:spTree>
    <p:extLst>
      <p:ext uri="{BB962C8B-B14F-4D97-AF65-F5344CB8AC3E}">
        <p14:creationId xmlns:p14="http://schemas.microsoft.com/office/powerpoint/2010/main" val="3739372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Target Users</a:t>
            </a:r>
          </a:p>
        </p:txBody>
      </p:sp>
      <p:sp>
        <p:nvSpPr>
          <p:cNvPr id="11" name="Segnaposto contenuto 10">
            <a:extLst>
              <a:ext uri="{FF2B5EF4-FFF2-40B4-BE49-F238E27FC236}">
                <a16:creationId xmlns:a16="http://schemas.microsoft.com/office/drawing/2014/main" id="{81400C55-95CF-467A-94BA-7919C6ACC256}"/>
              </a:ext>
            </a:extLst>
          </p:cNvPr>
          <p:cNvSpPr>
            <a:spLocks noGrp="1"/>
          </p:cNvSpPr>
          <p:nvPr>
            <p:ph sz="half" idx="1"/>
          </p:nvPr>
        </p:nvSpPr>
        <p:spPr/>
        <p:txBody>
          <a:bodyPr>
            <a:normAutofit/>
          </a:bodyPr>
          <a:lstStyle/>
          <a:p>
            <a:r>
              <a:rPr lang="en-US" sz="2800" dirty="0"/>
              <a:t>Age: 18 – 30</a:t>
            </a:r>
          </a:p>
          <a:p>
            <a:r>
              <a:rPr lang="en-US" sz="2800" dirty="0"/>
              <a:t>Gender: male and female</a:t>
            </a:r>
          </a:p>
          <a:p>
            <a:r>
              <a:rPr lang="en-US" sz="2800" dirty="0"/>
              <a:t>Occupation: any</a:t>
            </a:r>
          </a:p>
          <a:p>
            <a:r>
              <a:rPr lang="en-US" sz="2800" dirty="0"/>
              <a:t>Education: any</a:t>
            </a:r>
          </a:p>
          <a:p>
            <a:pPr marL="0" indent="0">
              <a:buNone/>
            </a:pPr>
            <a:endParaRPr lang="en-US" sz="2800" dirty="0"/>
          </a:p>
        </p:txBody>
      </p:sp>
      <p:sp>
        <p:nvSpPr>
          <p:cNvPr id="12" name="Segnaposto contenuto 11">
            <a:extLst>
              <a:ext uri="{FF2B5EF4-FFF2-40B4-BE49-F238E27FC236}">
                <a16:creationId xmlns:a16="http://schemas.microsoft.com/office/drawing/2014/main" id="{EEDDB5CE-2413-49E9-B8C5-CB265A53D736}"/>
              </a:ext>
            </a:extLst>
          </p:cNvPr>
          <p:cNvSpPr>
            <a:spLocks noGrp="1"/>
          </p:cNvSpPr>
          <p:nvPr>
            <p:ph sz="half" idx="2"/>
          </p:nvPr>
        </p:nvSpPr>
        <p:spPr/>
        <p:txBody>
          <a:bodyPr>
            <a:normAutofit/>
          </a:bodyPr>
          <a:lstStyle/>
          <a:p>
            <a:r>
              <a:rPr lang="en-US" sz="2800" dirty="0"/>
              <a:t>Location: Italy</a:t>
            </a:r>
          </a:p>
          <a:p>
            <a:r>
              <a:rPr lang="en-US" sz="2800" dirty="0"/>
              <a:t>Technology: familiar with apps</a:t>
            </a:r>
          </a:p>
          <a:p>
            <a:r>
              <a:rPr lang="en-US" sz="2800" dirty="0"/>
              <a:t>Passion: cooking </a:t>
            </a:r>
          </a:p>
          <a:p>
            <a:endParaRPr lang="en-GB" sz="2800" dirty="0"/>
          </a:p>
        </p:txBody>
      </p:sp>
      <p:sp>
        <p:nvSpPr>
          <p:cNvPr id="7" name="Rectangle 3"/>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880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Personas</a:t>
            </a:r>
            <a:endParaRPr lang="it-IT" dirty="0"/>
          </a:p>
        </p:txBody>
      </p:sp>
      <p:pic>
        <p:nvPicPr>
          <p:cNvPr id="6" name="Segnaposto contenuto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7246" r="37462"/>
          <a:stretch/>
        </p:blipFill>
        <p:spPr>
          <a:xfrm>
            <a:off x="5892772" y="2560320"/>
            <a:ext cx="2136882" cy="34067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Segnaposto contenuto 4"/>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6351" t="-354" r="884" b="354"/>
          <a:stretch/>
        </p:blipFill>
        <p:spPr>
          <a:xfrm>
            <a:off x="3605868" y="2560320"/>
            <a:ext cx="2195498" cy="34067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CasellaDiTesto 2"/>
          <p:cNvSpPr txBox="1"/>
          <p:nvPr/>
        </p:nvSpPr>
        <p:spPr>
          <a:xfrm>
            <a:off x="1295402" y="3213463"/>
            <a:ext cx="1140236" cy="1658983"/>
          </a:xfrm>
          <a:prstGeom prst="rect">
            <a:avLst/>
          </a:prstGeom>
          <a:noFill/>
        </p:spPr>
        <p:txBody>
          <a:bodyPr wrap="square" rtlCol="0">
            <a:spAutoFit/>
          </a:bodyPr>
          <a:lstStyle/>
          <a:p>
            <a:endParaRPr lang="it-IT" dirty="0"/>
          </a:p>
        </p:txBody>
      </p:sp>
      <p:sp>
        <p:nvSpPr>
          <p:cNvPr id="4" name="Rectangle 1"/>
          <p:cNvSpPr>
            <a:spLocks noChangeArrowheads="1"/>
          </p:cNvSpPr>
          <p:nvPr/>
        </p:nvSpPr>
        <p:spPr bwMode="auto">
          <a:xfrm>
            <a:off x="872692" y="2480817"/>
            <a:ext cx="2562840" cy="356573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Maria </a:t>
            </a:r>
            <a:r>
              <a:rPr lang="it-IT" altLang="it-IT" dirty="0" err="1"/>
              <a:t>is</a:t>
            </a:r>
            <a:r>
              <a:rPr lang="it-IT" altLang="it-IT" dirty="0"/>
              <a:t> 45 </a:t>
            </a:r>
            <a:r>
              <a:rPr lang="it-IT" altLang="it-IT" dirty="0" err="1"/>
              <a:t>years</a:t>
            </a:r>
            <a:r>
              <a:rPr lang="it-IT" altLang="it-IT" dirty="0"/>
              <a:t> </a:t>
            </a:r>
            <a:r>
              <a:rPr lang="it-IT" altLang="it-IT" dirty="0" err="1"/>
              <a:t>old</a:t>
            </a:r>
            <a:r>
              <a:rPr lang="it-IT" altLang="it-IT" dirty="0"/>
              <a:t> and </a:t>
            </a:r>
            <a:r>
              <a:rPr lang="it-IT" altLang="it-IT" dirty="0" err="1"/>
              <a:t>she</a:t>
            </a:r>
            <a:r>
              <a:rPr lang="it-IT" altLang="it-IT" dirty="0"/>
              <a:t> </a:t>
            </a:r>
            <a:r>
              <a:rPr lang="it-IT" altLang="it-IT" dirty="0" err="1"/>
              <a:t>is</a:t>
            </a:r>
            <a:r>
              <a:rPr lang="it-IT" altLang="it-IT" dirty="0"/>
              <a:t> a </a:t>
            </a:r>
            <a:r>
              <a:rPr lang="it-IT" altLang="it-IT" dirty="0" err="1"/>
              <a:t>housewife</a:t>
            </a:r>
            <a:r>
              <a:rPr lang="it-IT" altLang="it-IT" dirty="0"/>
              <a:t>. </a:t>
            </a:r>
            <a:r>
              <a:rPr lang="it-IT" altLang="it-IT" dirty="0" err="1"/>
              <a:t>Spending</a:t>
            </a:r>
            <a:r>
              <a:rPr lang="it-IT" altLang="it-IT" dirty="0"/>
              <a:t> a </a:t>
            </a:r>
            <a:r>
              <a:rPr lang="it-IT" altLang="it-IT" dirty="0" err="1"/>
              <a:t>lot</a:t>
            </a:r>
            <a:r>
              <a:rPr lang="it-IT" altLang="it-IT" dirty="0"/>
              <a:t> of time </a:t>
            </a:r>
            <a:r>
              <a:rPr lang="it-IT" altLang="it-IT" dirty="0" err="1"/>
              <a:t>at</a:t>
            </a:r>
            <a:r>
              <a:rPr lang="it-IT" altLang="it-IT" dirty="0"/>
              <a:t> home, </a:t>
            </a:r>
            <a:r>
              <a:rPr lang="it-IT" altLang="it-IT" dirty="0" err="1"/>
              <a:t>she</a:t>
            </a:r>
            <a:r>
              <a:rPr lang="it-IT" altLang="it-IT" dirty="0"/>
              <a:t> </a:t>
            </a:r>
            <a:r>
              <a:rPr lang="it-IT" altLang="it-IT" dirty="0" err="1"/>
              <a:t>developed</a:t>
            </a:r>
            <a:r>
              <a:rPr lang="it-IT" altLang="it-IT" dirty="0"/>
              <a:t> a </a:t>
            </a:r>
            <a:r>
              <a:rPr lang="it-IT" altLang="it-IT" dirty="0" err="1"/>
              <a:t>passion</a:t>
            </a:r>
            <a:r>
              <a:rPr lang="it-IT" altLang="it-IT" dirty="0"/>
              <a:t> for </a:t>
            </a:r>
            <a:r>
              <a:rPr lang="it-IT" altLang="it-IT" dirty="0" err="1"/>
              <a:t>cooking</a:t>
            </a:r>
            <a:r>
              <a:rPr lang="it-IT" altLang="it-IT" dirty="0"/>
              <a:t>. </a:t>
            </a:r>
            <a:r>
              <a:rPr lang="it-IT" altLang="it-IT" dirty="0" err="1"/>
              <a:t>She</a:t>
            </a:r>
            <a:r>
              <a:rPr lang="it-IT" altLang="it-IT" dirty="0"/>
              <a:t> </a:t>
            </a:r>
            <a:r>
              <a:rPr lang="it-IT" altLang="it-IT" dirty="0" err="1"/>
              <a:t>also</a:t>
            </a:r>
            <a:r>
              <a:rPr lang="it-IT" altLang="it-IT" dirty="0"/>
              <a:t> </a:t>
            </a:r>
            <a:r>
              <a:rPr lang="it-IT" altLang="it-IT" dirty="0" err="1"/>
              <a:t>has</a:t>
            </a:r>
            <a:r>
              <a:rPr lang="it-IT" altLang="it-IT" dirty="0"/>
              <a:t> </a:t>
            </a:r>
            <a:r>
              <a:rPr lang="it-IT" altLang="it-IT" dirty="0" err="1"/>
              <a:t>two</a:t>
            </a:r>
            <a:r>
              <a:rPr lang="it-IT" altLang="it-IT" dirty="0"/>
              <a:t> </a:t>
            </a:r>
            <a:r>
              <a:rPr lang="it-IT" altLang="it-IT" dirty="0" err="1"/>
              <a:t>slightly</a:t>
            </a:r>
            <a:r>
              <a:rPr lang="it-IT" altLang="it-IT" dirty="0"/>
              <a:t> </a:t>
            </a:r>
            <a:r>
              <a:rPr lang="it-IT" altLang="it-IT" dirty="0" err="1"/>
              <a:t>capricious</a:t>
            </a:r>
            <a:r>
              <a:rPr lang="it-IT" altLang="it-IT" dirty="0"/>
              <a:t> </a:t>
            </a:r>
            <a:r>
              <a:rPr lang="it-IT" altLang="it-IT" dirty="0" err="1"/>
              <a:t>young</a:t>
            </a:r>
            <a:r>
              <a:rPr lang="it-IT" altLang="it-IT" dirty="0"/>
              <a:t> </a:t>
            </a:r>
            <a:r>
              <a:rPr lang="it-IT" altLang="it-IT" dirty="0" err="1"/>
              <a:t>children</a:t>
            </a:r>
            <a:r>
              <a:rPr lang="it-IT" altLang="it-IT" dirty="0"/>
              <a:t> so </a:t>
            </a:r>
            <a:r>
              <a:rPr lang="it-IT" altLang="it-IT" dirty="0" err="1"/>
              <a:t>she</a:t>
            </a:r>
            <a:r>
              <a:rPr lang="it-IT" altLang="it-IT" dirty="0"/>
              <a:t> must </a:t>
            </a:r>
            <a:r>
              <a:rPr lang="it-IT" altLang="it-IT" dirty="0" err="1"/>
              <a:t>always</a:t>
            </a:r>
            <a:r>
              <a:rPr lang="it-IT" altLang="it-IT" dirty="0"/>
              <a:t> </a:t>
            </a:r>
            <a:r>
              <a:rPr lang="it-IT" altLang="it-IT" dirty="0" err="1"/>
              <a:t>invent</a:t>
            </a:r>
            <a:r>
              <a:rPr lang="it-IT" altLang="it-IT" dirty="0"/>
              <a:t> ways to </a:t>
            </a:r>
            <a:r>
              <a:rPr lang="it-IT" altLang="it-IT" dirty="0" err="1"/>
              <a:t>make</a:t>
            </a:r>
            <a:r>
              <a:rPr lang="it-IT" altLang="it-IT" dirty="0"/>
              <a:t> </a:t>
            </a:r>
            <a:r>
              <a:rPr lang="it-IT" altLang="it-IT" dirty="0" err="1"/>
              <a:t>children</a:t>
            </a:r>
            <a:r>
              <a:rPr lang="it-IT" altLang="it-IT" dirty="0"/>
              <a:t> </a:t>
            </a:r>
            <a:r>
              <a:rPr lang="it-IT" altLang="it-IT" dirty="0" err="1"/>
              <a:t>eat</a:t>
            </a:r>
            <a:r>
              <a:rPr lang="it-IT" altLang="it-IT" dirty="0"/>
              <a:t> </a:t>
            </a:r>
            <a:r>
              <a:rPr lang="it-IT" altLang="it-IT" dirty="0" err="1"/>
              <a:t>vegetables</a:t>
            </a:r>
            <a:r>
              <a:rPr lang="it-IT" altLang="it-IT" dirty="0"/>
              <a:t>. </a:t>
            </a:r>
            <a:r>
              <a:rPr lang="it-IT" altLang="it-IT" dirty="0" err="1"/>
              <a:t>She</a:t>
            </a:r>
            <a:r>
              <a:rPr lang="it-IT" altLang="it-IT" dirty="0"/>
              <a:t> </a:t>
            </a:r>
            <a:r>
              <a:rPr lang="it-IT" altLang="it-IT" dirty="0" err="1"/>
              <a:t>lives</a:t>
            </a:r>
            <a:r>
              <a:rPr lang="it-IT" altLang="it-IT" dirty="0"/>
              <a:t> in fair </a:t>
            </a:r>
            <a:r>
              <a:rPr lang="it-IT" altLang="it-IT" dirty="0" err="1"/>
              <a:t>economic</a:t>
            </a:r>
            <a:r>
              <a:rPr lang="it-IT" altLang="it-IT" dirty="0"/>
              <a:t> </a:t>
            </a:r>
            <a:r>
              <a:rPr lang="it-IT" altLang="it-IT" dirty="0" err="1"/>
              <a:t>conditions</a:t>
            </a:r>
            <a:r>
              <a:rPr lang="it-IT" altLang="it-IT" dirty="0"/>
              <a:t> </a:t>
            </a:r>
            <a:r>
              <a:rPr lang="it-IT" altLang="it-IT" dirty="0" err="1"/>
              <a:t>but</a:t>
            </a:r>
            <a:r>
              <a:rPr lang="it-IT" altLang="it-IT" dirty="0"/>
              <a:t> </a:t>
            </a:r>
            <a:r>
              <a:rPr lang="it-IT" altLang="it-IT" dirty="0" err="1"/>
              <a:t>cannot</a:t>
            </a:r>
            <a:r>
              <a:rPr lang="it-IT" altLang="it-IT" dirty="0"/>
              <a:t> </a:t>
            </a:r>
            <a:r>
              <a:rPr lang="it-IT" altLang="it-IT" dirty="0" err="1"/>
              <a:t>afford</a:t>
            </a:r>
            <a:r>
              <a:rPr lang="it-IT" altLang="it-IT" dirty="0"/>
              <a:t> to </a:t>
            </a:r>
            <a:r>
              <a:rPr lang="it-IT" altLang="it-IT" dirty="0" err="1"/>
              <a:t>always</a:t>
            </a:r>
            <a:r>
              <a:rPr lang="it-IT" altLang="it-IT" dirty="0"/>
              <a:t> </a:t>
            </a:r>
            <a:r>
              <a:rPr lang="it-IT" altLang="it-IT" dirty="0" err="1"/>
              <a:t>have</a:t>
            </a:r>
            <a:r>
              <a:rPr lang="it-IT" altLang="it-IT" dirty="0"/>
              <a:t> the </a:t>
            </a:r>
            <a:r>
              <a:rPr lang="it-IT" altLang="it-IT" dirty="0" err="1"/>
              <a:t>refrigerator</a:t>
            </a:r>
            <a:r>
              <a:rPr lang="it-IT" altLang="it-IT" dirty="0"/>
              <a:t> full of a large </a:t>
            </a:r>
            <a:r>
              <a:rPr lang="it-IT" altLang="it-IT" dirty="0" err="1"/>
              <a:t>variety</a:t>
            </a:r>
            <a:r>
              <a:rPr lang="it-IT" altLang="it-IT" dirty="0"/>
              <a:t> of </a:t>
            </a:r>
            <a:r>
              <a:rPr lang="it-IT" altLang="it-IT" dirty="0" err="1"/>
              <a:t>foods</a:t>
            </a:r>
            <a:r>
              <a:rPr lang="it-IT" altLang="it-IT" dirty="0"/>
              <a:t>. </a:t>
            </a:r>
          </a:p>
        </p:txBody>
      </p:sp>
      <p:sp>
        <p:nvSpPr>
          <p:cNvPr id="9" name="Rectangle 2"/>
          <p:cNvSpPr>
            <a:spLocks noChangeArrowheads="1"/>
          </p:cNvSpPr>
          <p:nvPr/>
        </p:nvSpPr>
        <p:spPr bwMode="auto">
          <a:xfrm>
            <a:off x="8212534" y="2480817"/>
            <a:ext cx="3256068" cy="356573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Fabio </a:t>
            </a:r>
            <a:r>
              <a:rPr lang="it-IT" altLang="it-IT" dirty="0" err="1"/>
              <a:t>is</a:t>
            </a:r>
            <a:r>
              <a:rPr lang="it-IT" altLang="it-IT" dirty="0"/>
              <a:t> 22 </a:t>
            </a:r>
            <a:r>
              <a:rPr lang="it-IT" altLang="it-IT" dirty="0" err="1"/>
              <a:t>years</a:t>
            </a:r>
            <a:r>
              <a:rPr lang="it-IT" altLang="it-IT" dirty="0"/>
              <a:t> </a:t>
            </a:r>
            <a:r>
              <a:rPr lang="it-IT" altLang="it-IT" dirty="0" err="1"/>
              <a:t>old</a:t>
            </a:r>
            <a:r>
              <a:rPr lang="it-IT" altLang="it-IT" dirty="0"/>
              <a:t> and </a:t>
            </a:r>
            <a:r>
              <a:rPr lang="it-IT" altLang="it-IT" dirty="0" err="1"/>
              <a:t>is</a:t>
            </a:r>
            <a:r>
              <a:rPr lang="it-IT" altLang="it-IT" dirty="0"/>
              <a:t> an </a:t>
            </a:r>
            <a:r>
              <a:rPr lang="it-IT" altLang="it-IT" dirty="0" err="1"/>
              <a:t>engineering</a:t>
            </a:r>
            <a:r>
              <a:rPr lang="it-IT" altLang="it-IT" dirty="0"/>
              <a:t> </a:t>
            </a:r>
            <a:r>
              <a:rPr lang="it-IT" altLang="it-IT" dirty="0" err="1"/>
              <a:t>student</a:t>
            </a:r>
            <a:r>
              <a:rPr lang="it-IT" altLang="it-IT" dirty="0"/>
              <a:t>. He </a:t>
            </a:r>
            <a:r>
              <a:rPr lang="it-IT" altLang="it-IT" dirty="0" err="1"/>
              <a:t>lives</a:t>
            </a:r>
            <a:r>
              <a:rPr lang="it-IT" altLang="it-IT" dirty="0"/>
              <a:t> with the </a:t>
            </a:r>
            <a:r>
              <a:rPr lang="it-IT" altLang="it-IT" dirty="0" err="1"/>
              <a:t>money</a:t>
            </a:r>
            <a:r>
              <a:rPr lang="it-IT" altLang="it-IT" dirty="0"/>
              <a:t> </a:t>
            </a:r>
            <a:r>
              <a:rPr lang="it-IT" altLang="it-IT" dirty="0" err="1"/>
              <a:t>his</a:t>
            </a:r>
            <a:r>
              <a:rPr lang="it-IT" altLang="it-IT" dirty="0"/>
              <a:t> </a:t>
            </a:r>
            <a:r>
              <a:rPr lang="it-IT" altLang="it-IT" dirty="0" err="1"/>
              <a:t>parents</a:t>
            </a:r>
            <a:r>
              <a:rPr lang="it-IT" altLang="it-IT" dirty="0"/>
              <a:t> </a:t>
            </a:r>
            <a:r>
              <a:rPr lang="it-IT" altLang="it-IT" dirty="0" err="1"/>
              <a:t>send</a:t>
            </a:r>
            <a:r>
              <a:rPr lang="it-IT" altLang="it-IT" dirty="0"/>
              <a:t> </a:t>
            </a:r>
            <a:r>
              <a:rPr lang="it-IT" altLang="it-IT" dirty="0" err="1"/>
              <a:t>him</a:t>
            </a:r>
            <a:r>
              <a:rPr lang="it-IT" altLang="it-IT" dirty="0"/>
              <a:t> </a:t>
            </a:r>
            <a:r>
              <a:rPr lang="it-IT" altLang="it-IT" dirty="0" err="1"/>
              <a:t>every</a:t>
            </a:r>
            <a:r>
              <a:rPr lang="it-IT" altLang="it-IT" dirty="0"/>
              <a:t> </a:t>
            </a:r>
            <a:r>
              <a:rPr lang="it-IT" altLang="it-IT" dirty="0" err="1"/>
              <a:t>month</a:t>
            </a:r>
            <a:r>
              <a:rPr lang="it-IT" altLang="it-IT" dirty="0"/>
              <a:t> for </a:t>
            </a:r>
            <a:r>
              <a:rPr lang="it-IT" altLang="it-IT" dirty="0" err="1"/>
              <a:t>renting</a:t>
            </a:r>
            <a:r>
              <a:rPr lang="it-IT" altLang="it-IT" dirty="0"/>
              <a:t> the room and shopping. He </a:t>
            </a:r>
            <a:r>
              <a:rPr lang="it-IT" altLang="it-IT" dirty="0" err="1"/>
              <a:t>spends</a:t>
            </a:r>
            <a:r>
              <a:rPr lang="it-IT" altLang="it-IT" dirty="0"/>
              <a:t> a </a:t>
            </a:r>
            <a:r>
              <a:rPr lang="it-IT" altLang="it-IT" dirty="0" err="1"/>
              <a:t>lot</a:t>
            </a:r>
            <a:r>
              <a:rPr lang="it-IT" altLang="it-IT" dirty="0"/>
              <a:t> of time in </a:t>
            </a:r>
            <a:r>
              <a:rPr lang="it-IT" altLang="it-IT" dirty="0" err="1"/>
              <a:t>university</a:t>
            </a:r>
            <a:r>
              <a:rPr lang="it-IT" altLang="it-IT" dirty="0"/>
              <a:t> </a:t>
            </a:r>
            <a:r>
              <a:rPr lang="it-IT" altLang="it-IT" dirty="0" err="1"/>
              <a:t>between</a:t>
            </a:r>
            <a:r>
              <a:rPr lang="it-IT" altLang="it-IT" dirty="0"/>
              <a:t> </a:t>
            </a:r>
            <a:r>
              <a:rPr lang="it-IT" altLang="it-IT" dirty="0" err="1"/>
              <a:t>lessons</a:t>
            </a:r>
            <a:r>
              <a:rPr lang="it-IT" altLang="it-IT" dirty="0"/>
              <a:t> and </a:t>
            </a:r>
            <a:r>
              <a:rPr lang="it-IT" altLang="it-IT" dirty="0" err="1"/>
              <a:t>studying</a:t>
            </a:r>
            <a:r>
              <a:rPr lang="it-IT" altLang="it-IT" dirty="0"/>
              <a:t> in the </a:t>
            </a:r>
            <a:r>
              <a:rPr lang="it-IT" altLang="it-IT" dirty="0" err="1"/>
              <a:t>library</a:t>
            </a:r>
            <a:r>
              <a:rPr lang="it-IT" altLang="it-IT" dirty="0"/>
              <a:t> </a:t>
            </a:r>
            <a:r>
              <a:rPr lang="it-IT" altLang="it-IT" dirty="0" err="1"/>
              <a:t>but</a:t>
            </a:r>
            <a:r>
              <a:rPr lang="it-IT" altLang="it-IT" dirty="0"/>
              <a:t> </a:t>
            </a:r>
            <a:r>
              <a:rPr lang="it-IT" altLang="it-IT" dirty="0" err="1"/>
              <a:t>can't</a:t>
            </a:r>
            <a:r>
              <a:rPr lang="it-IT" altLang="it-IT" dirty="0"/>
              <a:t> </a:t>
            </a:r>
            <a:r>
              <a:rPr lang="it-IT" altLang="it-IT" dirty="0" err="1"/>
              <a:t>wait</a:t>
            </a:r>
            <a:r>
              <a:rPr lang="it-IT" altLang="it-IT" dirty="0"/>
              <a:t> to go home to play </a:t>
            </a:r>
            <a:r>
              <a:rPr lang="it-IT" altLang="it-IT" dirty="0" err="1"/>
              <a:t>his</a:t>
            </a:r>
            <a:r>
              <a:rPr lang="it-IT" altLang="it-IT" dirty="0"/>
              <a:t> </a:t>
            </a:r>
            <a:r>
              <a:rPr lang="it-IT" altLang="it-IT" dirty="0" err="1"/>
              <a:t>beloved</a:t>
            </a:r>
            <a:r>
              <a:rPr lang="it-IT" altLang="it-IT" dirty="0"/>
              <a:t> video games. Cooking </a:t>
            </a:r>
            <a:r>
              <a:rPr lang="it-IT" altLang="it-IT" dirty="0" err="1"/>
              <a:t>bores</a:t>
            </a:r>
            <a:r>
              <a:rPr lang="it-IT" altLang="it-IT" dirty="0"/>
              <a:t> </a:t>
            </a:r>
            <a:r>
              <a:rPr lang="it-IT" altLang="it-IT" dirty="0" err="1"/>
              <a:t>him</a:t>
            </a:r>
            <a:r>
              <a:rPr lang="it-IT" altLang="it-IT" dirty="0"/>
              <a:t> a </a:t>
            </a:r>
            <a:r>
              <a:rPr lang="it-IT" altLang="it-IT" dirty="0" err="1"/>
              <a:t>little</a:t>
            </a:r>
            <a:r>
              <a:rPr lang="it-IT" altLang="it-IT" dirty="0"/>
              <a:t> </a:t>
            </a:r>
            <a:r>
              <a:rPr lang="it-IT" altLang="it-IT" dirty="0" err="1"/>
              <a:t>but</a:t>
            </a:r>
            <a:r>
              <a:rPr lang="it-IT" altLang="it-IT" dirty="0"/>
              <a:t> </a:t>
            </a:r>
            <a:r>
              <a:rPr lang="it-IT" altLang="it-IT" dirty="0" err="1"/>
              <a:t>above</a:t>
            </a:r>
            <a:r>
              <a:rPr lang="it-IT" altLang="it-IT" dirty="0"/>
              <a:t> </a:t>
            </a:r>
            <a:r>
              <a:rPr lang="it-IT" altLang="it-IT" dirty="0" err="1"/>
              <a:t>all</a:t>
            </a:r>
            <a:r>
              <a:rPr lang="it-IT" altLang="it-IT" dirty="0"/>
              <a:t> he </a:t>
            </a:r>
            <a:r>
              <a:rPr lang="it-IT" altLang="it-IT" dirty="0" err="1"/>
              <a:t>can't</a:t>
            </a:r>
            <a:r>
              <a:rPr lang="it-IT" altLang="it-IT" dirty="0"/>
              <a:t> stand </a:t>
            </a:r>
            <a:r>
              <a:rPr lang="it-IT" altLang="it-IT" dirty="0" err="1"/>
              <a:t>washing</a:t>
            </a:r>
            <a:r>
              <a:rPr lang="it-IT" altLang="it-IT" dirty="0"/>
              <a:t> </a:t>
            </a:r>
            <a:r>
              <a:rPr lang="it-IT" altLang="it-IT" dirty="0" err="1"/>
              <a:t>dishes</a:t>
            </a:r>
            <a:r>
              <a:rPr lang="it-IT" altLang="it-IT" dirty="0"/>
              <a:t> and </a:t>
            </a:r>
            <a:r>
              <a:rPr lang="it-IT" altLang="it-IT" dirty="0" err="1"/>
              <a:t>cleaning</a:t>
            </a:r>
            <a:r>
              <a:rPr lang="it-IT" altLang="it-IT" dirty="0"/>
              <a:t> the </a:t>
            </a:r>
            <a:r>
              <a:rPr lang="it-IT" altLang="it-IT" dirty="0" err="1"/>
              <a:t>kitchen</a:t>
            </a:r>
            <a:r>
              <a:rPr lang="it-IT" altLang="it-IT" dirty="0"/>
              <a:t>, </a:t>
            </a:r>
            <a:r>
              <a:rPr lang="it-IT" altLang="it-IT" dirty="0" err="1"/>
              <a:t>which</a:t>
            </a:r>
            <a:r>
              <a:rPr lang="it-IT" altLang="it-IT" dirty="0"/>
              <a:t> he </a:t>
            </a:r>
            <a:r>
              <a:rPr lang="it-IT" altLang="it-IT" dirty="0" err="1"/>
              <a:t>never</a:t>
            </a:r>
            <a:r>
              <a:rPr lang="it-IT" altLang="it-IT" dirty="0"/>
              <a:t> </a:t>
            </a:r>
            <a:r>
              <a:rPr lang="it-IT" altLang="it-IT" dirty="0" err="1"/>
              <a:t>had</a:t>
            </a:r>
            <a:r>
              <a:rPr lang="it-IT" altLang="it-IT" dirty="0"/>
              <a:t> to do </a:t>
            </a:r>
            <a:r>
              <a:rPr lang="it-IT" altLang="it-IT" dirty="0" err="1"/>
              <a:t>when</a:t>
            </a:r>
            <a:r>
              <a:rPr lang="it-IT" altLang="it-IT" dirty="0"/>
              <a:t> he </a:t>
            </a:r>
            <a:r>
              <a:rPr lang="it-IT" altLang="it-IT" dirty="0" err="1"/>
              <a:t>lived</a:t>
            </a:r>
            <a:r>
              <a:rPr lang="it-IT" altLang="it-IT" dirty="0"/>
              <a:t> with </a:t>
            </a:r>
            <a:r>
              <a:rPr lang="it-IT" altLang="it-IT" dirty="0" err="1"/>
              <a:t>his</a:t>
            </a:r>
            <a:r>
              <a:rPr lang="it-IT" altLang="it-IT" dirty="0"/>
              <a:t> </a:t>
            </a:r>
            <a:r>
              <a:rPr lang="it-IT" altLang="it-IT" dirty="0" err="1"/>
              <a:t>parents</a:t>
            </a:r>
            <a:r>
              <a:rPr lang="it-IT" altLang="it-IT" dirty="0"/>
              <a:t>. </a:t>
            </a:r>
          </a:p>
        </p:txBody>
      </p:sp>
    </p:spTree>
    <p:extLst>
      <p:ext uri="{BB962C8B-B14F-4D97-AF65-F5344CB8AC3E}">
        <p14:creationId xmlns:p14="http://schemas.microsoft.com/office/powerpoint/2010/main" val="345084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Scenario 1</a:t>
            </a:r>
          </a:p>
        </p:txBody>
      </p:sp>
      <p:sp>
        <p:nvSpPr>
          <p:cNvPr id="3" name="Segnaposto contenuto 2"/>
          <p:cNvSpPr>
            <a:spLocks noGrp="1"/>
          </p:cNvSpPr>
          <p:nvPr>
            <p:ph idx="1"/>
          </p:nvPr>
        </p:nvSpPr>
        <p:spPr>
          <a:xfrm>
            <a:off x="1295401" y="2556932"/>
            <a:ext cx="5328137" cy="3318936"/>
          </a:xfrm>
        </p:spPr>
        <p:txBody>
          <a:bodyPr>
            <a:normAutofit fontScale="85000" lnSpcReduction="20000"/>
          </a:bodyPr>
          <a:lstStyle/>
          <a:p>
            <a:pPr marL="0" lvl="0" indent="0" defTabSz="914400" eaLnBrk="0" fontAlgn="base" hangingPunct="0">
              <a:spcBef>
                <a:spcPct val="0"/>
              </a:spcBef>
              <a:spcAft>
                <a:spcPct val="0"/>
              </a:spcAft>
              <a:buClrTx/>
              <a:buSzTx/>
              <a:buNone/>
            </a:pPr>
            <a:r>
              <a:rPr lang="en-US" dirty="0"/>
              <a:t>It's Monday. Maria has just finished cleaning up the house and has no time to go to the supermarket because it is almost lunchtime and her children are returning home from school. </a:t>
            </a:r>
            <a:r>
              <a:rPr lang="it-IT" altLang="it-IT" dirty="0"/>
              <a:t>Maria </a:t>
            </a:r>
            <a:r>
              <a:rPr lang="it-IT" altLang="it-IT" dirty="0" err="1"/>
              <a:t>opens</a:t>
            </a:r>
            <a:r>
              <a:rPr lang="it-IT" altLang="it-IT" dirty="0"/>
              <a:t> the </a:t>
            </a:r>
            <a:r>
              <a:rPr lang="it-IT" altLang="it-IT" dirty="0" err="1"/>
              <a:t>fridge</a:t>
            </a:r>
            <a:r>
              <a:rPr lang="it-IT" altLang="it-IT" dirty="0"/>
              <a:t> and </a:t>
            </a:r>
            <a:r>
              <a:rPr lang="it-IT" altLang="it-IT" dirty="0" err="1"/>
              <a:t>pantry</a:t>
            </a:r>
            <a:r>
              <a:rPr lang="it-IT" altLang="it-IT" dirty="0"/>
              <a:t>. </a:t>
            </a:r>
            <a:r>
              <a:rPr lang="it-IT" altLang="it-IT" dirty="0" err="1"/>
              <a:t>She</a:t>
            </a:r>
            <a:r>
              <a:rPr lang="it-IT" altLang="it-IT" dirty="0"/>
              <a:t> </a:t>
            </a:r>
            <a:r>
              <a:rPr lang="it-IT" altLang="it-IT" dirty="0" err="1"/>
              <a:t>finds</a:t>
            </a:r>
            <a:r>
              <a:rPr lang="it-IT" altLang="it-IT" dirty="0"/>
              <a:t> </a:t>
            </a:r>
            <a:r>
              <a:rPr lang="it-IT" altLang="it-IT" dirty="0" err="1"/>
              <a:t>ham</a:t>
            </a:r>
            <a:r>
              <a:rPr lang="it-IT" altLang="it-IT" dirty="0"/>
              <a:t>, mozzarella, </a:t>
            </a:r>
            <a:r>
              <a:rPr lang="it-IT" altLang="it-IT" dirty="0" err="1"/>
              <a:t>courgettes</a:t>
            </a:r>
            <a:r>
              <a:rPr lang="it-IT" altLang="it-IT" dirty="0"/>
              <a:t>, cherry </a:t>
            </a:r>
            <a:r>
              <a:rPr lang="it-IT" altLang="it-IT" dirty="0" err="1"/>
              <a:t>tomatoes</a:t>
            </a:r>
            <a:r>
              <a:rPr lang="it-IT" altLang="it-IT" dirty="0"/>
              <a:t> and a </a:t>
            </a:r>
            <a:r>
              <a:rPr lang="it-IT" altLang="it-IT" dirty="0" err="1"/>
              <a:t>few</a:t>
            </a:r>
            <a:r>
              <a:rPr lang="it-IT" altLang="it-IT" dirty="0"/>
              <a:t> </a:t>
            </a:r>
            <a:r>
              <a:rPr lang="it-IT" altLang="it-IT" dirty="0" err="1"/>
              <a:t>eggs</a:t>
            </a:r>
            <a:r>
              <a:rPr lang="it-IT" altLang="it-IT" dirty="0"/>
              <a:t>. Mozzarella </a:t>
            </a:r>
            <a:r>
              <a:rPr lang="it-IT" altLang="it-IT" dirty="0" err="1"/>
              <a:t>would</a:t>
            </a:r>
            <a:r>
              <a:rPr lang="it-IT" altLang="it-IT" dirty="0"/>
              <a:t> be </a:t>
            </a:r>
            <a:r>
              <a:rPr lang="it-IT" altLang="it-IT" dirty="0" err="1"/>
              <a:t>good</a:t>
            </a:r>
            <a:r>
              <a:rPr lang="it-IT" altLang="it-IT" dirty="0"/>
              <a:t> to use </a:t>
            </a:r>
            <a:r>
              <a:rPr lang="it-IT" altLang="it-IT" dirty="0" err="1"/>
              <a:t>because</a:t>
            </a:r>
            <a:r>
              <a:rPr lang="it-IT" altLang="it-IT" dirty="0"/>
              <a:t> </a:t>
            </a:r>
            <a:r>
              <a:rPr lang="it-IT" altLang="it-IT" dirty="0" err="1"/>
              <a:t>it</a:t>
            </a:r>
            <a:r>
              <a:rPr lang="it-IT" altLang="it-IT" dirty="0"/>
              <a:t> </a:t>
            </a:r>
            <a:r>
              <a:rPr lang="it-IT" altLang="it-IT" dirty="0" err="1"/>
              <a:t>has</a:t>
            </a:r>
            <a:r>
              <a:rPr lang="it-IT" altLang="it-IT" dirty="0"/>
              <a:t> </a:t>
            </a:r>
            <a:r>
              <a:rPr lang="it-IT" altLang="it-IT" dirty="0" err="1"/>
              <a:t>already</a:t>
            </a:r>
            <a:r>
              <a:rPr lang="it-IT" altLang="it-IT" dirty="0"/>
              <a:t> </a:t>
            </a:r>
            <a:r>
              <a:rPr lang="it-IT" altLang="it-IT" dirty="0" err="1"/>
              <a:t>been</a:t>
            </a:r>
            <a:r>
              <a:rPr lang="it-IT" altLang="it-IT" dirty="0"/>
              <a:t> in the </a:t>
            </a:r>
            <a:r>
              <a:rPr lang="it-IT" altLang="it-IT" dirty="0" err="1"/>
              <a:t>fridge</a:t>
            </a:r>
            <a:r>
              <a:rPr lang="it-IT" altLang="it-IT" dirty="0"/>
              <a:t> for some time and </a:t>
            </a:r>
            <a:r>
              <a:rPr lang="it-IT" altLang="it-IT" dirty="0" err="1"/>
              <a:t>is</a:t>
            </a:r>
            <a:r>
              <a:rPr lang="it-IT" altLang="it-IT" dirty="0"/>
              <a:t> </a:t>
            </a:r>
            <a:r>
              <a:rPr lang="it-IT" altLang="it-IT" dirty="0" err="1"/>
              <a:t>likely</a:t>
            </a:r>
            <a:r>
              <a:rPr lang="it-IT" altLang="it-IT" dirty="0"/>
              <a:t> to go </a:t>
            </a:r>
            <a:r>
              <a:rPr lang="it-IT" altLang="it-IT" dirty="0" err="1"/>
              <a:t>bad</a:t>
            </a:r>
            <a:r>
              <a:rPr lang="it-IT" altLang="it-IT" dirty="0"/>
              <a:t>. </a:t>
            </a:r>
            <a:r>
              <a:rPr lang="it-IT" altLang="it-IT" dirty="0" err="1"/>
              <a:t>Nothing</a:t>
            </a:r>
            <a:r>
              <a:rPr lang="it-IT" altLang="it-IT" dirty="0"/>
              <a:t> </a:t>
            </a:r>
            <a:r>
              <a:rPr lang="it-IT" altLang="it-IT" dirty="0" err="1"/>
              <a:t>comes</a:t>
            </a:r>
            <a:r>
              <a:rPr lang="it-IT" altLang="it-IT" dirty="0"/>
              <a:t> to </a:t>
            </a:r>
            <a:r>
              <a:rPr lang="it-IT" altLang="it-IT" dirty="0" err="1"/>
              <a:t>mind</a:t>
            </a:r>
            <a:r>
              <a:rPr lang="it-IT" altLang="it-IT" dirty="0"/>
              <a:t> so </a:t>
            </a:r>
            <a:r>
              <a:rPr lang="it-IT" altLang="it-IT" dirty="0" err="1"/>
              <a:t>she</a:t>
            </a:r>
            <a:r>
              <a:rPr lang="it-IT" altLang="it-IT" dirty="0"/>
              <a:t> </a:t>
            </a:r>
            <a:r>
              <a:rPr lang="it-IT" altLang="it-IT" dirty="0" err="1"/>
              <a:t>tries</a:t>
            </a:r>
            <a:r>
              <a:rPr lang="it-IT" altLang="it-IT" dirty="0"/>
              <a:t> to </a:t>
            </a:r>
            <a:r>
              <a:rPr lang="it-IT" altLang="it-IT" dirty="0" err="1"/>
              <a:t>consult</a:t>
            </a:r>
            <a:r>
              <a:rPr lang="it-IT" altLang="it-IT" dirty="0"/>
              <a:t> some </a:t>
            </a:r>
            <a:r>
              <a:rPr lang="it-IT" altLang="it-IT" dirty="0" err="1"/>
              <a:t>recipe</a:t>
            </a:r>
            <a:r>
              <a:rPr lang="it-IT" altLang="it-IT" dirty="0"/>
              <a:t> site on the internet </a:t>
            </a:r>
            <a:r>
              <a:rPr lang="it-IT" altLang="it-IT" dirty="0" err="1"/>
              <a:t>but</a:t>
            </a:r>
            <a:r>
              <a:rPr lang="it-IT" altLang="it-IT" dirty="0"/>
              <a:t> </a:t>
            </a:r>
            <a:r>
              <a:rPr lang="it-IT" altLang="it-IT" dirty="0" err="1"/>
              <a:t>there</a:t>
            </a:r>
            <a:r>
              <a:rPr lang="it-IT" altLang="it-IT" dirty="0"/>
              <a:t> are </a:t>
            </a:r>
            <a:r>
              <a:rPr lang="it-IT" altLang="it-IT" dirty="0" err="1"/>
              <a:t>hundreds</a:t>
            </a:r>
            <a:r>
              <a:rPr lang="it-IT" altLang="it-IT" dirty="0"/>
              <a:t> of </a:t>
            </a:r>
            <a:r>
              <a:rPr lang="it-IT" altLang="it-IT" dirty="0" err="1"/>
              <a:t>recipes</a:t>
            </a:r>
            <a:r>
              <a:rPr lang="it-IT" altLang="it-IT" dirty="0"/>
              <a:t> and </a:t>
            </a:r>
            <a:r>
              <a:rPr lang="it-IT" altLang="it-IT" dirty="0" err="1"/>
              <a:t>she</a:t>
            </a:r>
            <a:r>
              <a:rPr lang="it-IT" altLang="it-IT" dirty="0"/>
              <a:t> </a:t>
            </a:r>
            <a:r>
              <a:rPr lang="it-IT" altLang="it-IT" dirty="0" err="1"/>
              <a:t>has</a:t>
            </a:r>
            <a:r>
              <a:rPr lang="it-IT" altLang="it-IT" dirty="0"/>
              <a:t> </a:t>
            </a:r>
            <a:r>
              <a:rPr lang="it-IT" altLang="it-IT" dirty="0" err="1"/>
              <a:t>little</a:t>
            </a:r>
            <a:r>
              <a:rPr lang="it-IT" altLang="it-IT" dirty="0"/>
              <a:t> time. In the end </a:t>
            </a:r>
            <a:r>
              <a:rPr lang="it-IT" altLang="it-IT" dirty="0" err="1"/>
              <a:t>she</a:t>
            </a:r>
            <a:r>
              <a:rPr lang="it-IT" altLang="it-IT" dirty="0"/>
              <a:t> </a:t>
            </a:r>
            <a:r>
              <a:rPr lang="it-IT" altLang="it-IT" dirty="0" err="1"/>
              <a:t>decides</a:t>
            </a:r>
            <a:r>
              <a:rPr lang="it-IT" altLang="it-IT" dirty="0"/>
              <a:t> to do the </a:t>
            </a:r>
            <a:r>
              <a:rPr lang="it-IT" altLang="it-IT" dirty="0" err="1"/>
              <a:t>usual</a:t>
            </a:r>
            <a:r>
              <a:rPr lang="it-IT" altLang="it-IT" dirty="0"/>
              <a:t> tomato pasta and mozzarella. Tomorrow </a:t>
            </a:r>
            <a:r>
              <a:rPr lang="it-IT" altLang="it-IT" dirty="0" err="1"/>
              <a:t>it</a:t>
            </a:r>
            <a:r>
              <a:rPr lang="it-IT" altLang="it-IT" dirty="0"/>
              <a:t> </a:t>
            </a:r>
            <a:r>
              <a:rPr lang="it-IT" altLang="it-IT" dirty="0" err="1"/>
              <a:t>will</a:t>
            </a:r>
            <a:r>
              <a:rPr lang="it-IT" altLang="it-IT" dirty="0"/>
              <a:t> be </a:t>
            </a:r>
            <a:r>
              <a:rPr lang="it-IT" altLang="it-IT" dirty="0" err="1"/>
              <a:t>better</a:t>
            </a:r>
            <a:r>
              <a:rPr lang="it-IT" altLang="it-IT" dirty="0"/>
              <a:t>...</a:t>
            </a:r>
          </a:p>
          <a:p>
            <a:pPr marL="0" indent="0">
              <a:buNone/>
            </a:pPr>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2709332"/>
            <a:ext cx="3014460" cy="3014460"/>
          </a:xfrm>
          <a:prstGeom prst="rect">
            <a:avLst/>
          </a:prstGeom>
        </p:spPr>
      </p:pic>
    </p:spTree>
    <p:extLst>
      <p:ext uri="{BB962C8B-B14F-4D97-AF65-F5344CB8AC3E}">
        <p14:creationId xmlns:p14="http://schemas.microsoft.com/office/powerpoint/2010/main" val="429055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Scenario 2</a:t>
            </a:r>
          </a:p>
        </p:txBody>
      </p:sp>
      <p:sp>
        <p:nvSpPr>
          <p:cNvPr id="3" name="Segnaposto contenuto 2"/>
          <p:cNvSpPr>
            <a:spLocks noGrp="1"/>
          </p:cNvSpPr>
          <p:nvPr>
            <p:ph idx="1"/>
          </p:nvPr>
        </p:nvSpPr>
        <p:spPr>
          <a:xfrm>
            <a:off x="1295402" y="2580378"/>
            <a:ext cx="5118461" cy="3183164"/>
          </a:xfrm>
        </p:spPr>
        <p:txBody>
          <a:bodyPr>
            <a:normAutofit fontScale="85000" lnSpcReduction="10000"/>
          </a:bodyPr>
          <a:lstStyle/>
          <a:p>
            <a:pPr marL="0" lvl="0" indent="0" defTabSz="914400" eaLnBrk="0" fontAlgn="base" hangingPunct="0">
              <a:spcBef>
                <a:spcPct val="0"/>
              </a:spcBef>
              <a:spcAft>
                <a:spcPct val="0"/>
              </a:spcAft>
              <a:buClrTx/>
              <a:buSzTx/>
              <a:buNone/>
            </a:pPr>
            <a:r>
              <a:rPr lang="it-IT" altLang="it-IT" dirty="0"/>
              <a:t>Fabio </a:t>
            </a:r>
            <a:r>
              <a:rPr lang="it-IT" altLang="it-IT" dirty="0" err="1"/>
              <a:t>woke</a:t>
            </a:r>
            <a:r>
              <a:rPr lang="it-IT" altLang="it-IT" dirty="0"/>
              <a:t> up late </a:t>
            </a:r>
            <a:r>
              <a:rPr lang="it-IT" altLang="it-IT" dirty="0" err="1"/>
              <a:t>this</a:t>
            </a:r>
            <a:r>
              <a:rPr lang="it-IT" altLang="it-IT" dirty="0"/>
              <a:t> </a:t>
            </a:r>
            <a:r>
              <a:rPr lang="it-IT" altLang="it-IT" dirty="0" err="1"/>
              <a:t>morning</a:t>
            </a:r>
            <a:r>
              <a:rPr lang="it-IT" altLang="it-IT" dirty="0"/>
              <a:t> </a:t>
            </a:r>
            <a:r>
              <a:rPr lang="it-IT" altLang="it-IT" dirty="0" err="1"/>
              <a:t>as</a:t>
            </a:r>
            <a:r>
              <a:rPr lang="it-IT" altLang="it-IT" dirty="0"/>
              <a:t> </a:t>
            </a:r>
            <a:r>
              <a:rPr lang="it-IT" altLang="it-IT" dirty="0" err="1"/>
              <a:t>yesterday</a:t>
            </a:r>
            <a:r>
              <a:rPr lang="it-IT" altLang="it-IT" dirty="0"/>
              <a:t> he </a:t>
            </a:r>
            <a:r>
              <a:rPr lang="it-IT" altLang="it-IT" dirty="0" err="1"/>
              <a:t>stayed</a:t>
            </a:r>
            <a:r>
              <a:rPr lang="it-IT" altLang="it-IT" dirty="0"/>
              <a:t> to play video games </a:t>
            </a:r>
            <a:r>
              <a:rPr lang="it-IT" altLang="it-IT" dirty="0" err="1"/>
              <a:t>until</a:t>
            </a:r>
            <a:r>
              <a:rPr lang="it-IT" altLang="it-IT" dirty="0"/>
              <a:t> late in the </a:t>
            </a:r>
            <a:r>
              <a:rPr lang="it-IT" altLang="it-IT" dirty="0" err="1"/>
              <a:t>evening</a:t>
            </a:r>
            <a:r>
              <a:rPr lang="it-IT" altLang="it-IT" dirty="0"/>
              <a:t>. In the </a:t>
            </a:r>
            <a:r>
              <a:rPr lang="it-IT" altLang="it-IT" dirty="0" err="1"/>
              <a:t>afternoon</a:t>
            </a:r>
            <a:r>
              <a:rPr lang="it-IT" altLang="it-IT" dirty="0"/>
              <a:t> he </a:t>
            </a:r>
            <a:r>
              <a:rPr lang="it-IT" altLang="it-IT" dirty="0" err="1"/>
              <a:t>has</a:t>
            </a:r>
            <a:r>
              <a:rPr lang="it-IT" altLang="it-IT" dirty="0"/>
              <a:t> to go to </a:t>
            </a:r>
            <a:r>
              <a:rPr lang="it-IT" altLang="it-IT" dirty="0" err="1"/>
              <a:t>university</a:t>
            </a:r>
            <a:r>
              <a:rPr lang="it-IT" altLang="it-IT" dirty="0"/>
              <a:t> for </a:t>
            </a:r>
            <a:r>
              <a:rPr lang="it-IT" altLang="it-IT" dirty="0" err="1"/>
              <a:t>courses</a:t>
            </a:r>
            <a:r>
              <a:rPr lang="it-IT" altLang="it-IT" dirty="0"/>
              <a:t> so he </a:t>
            </a:r>
            <a:r>
              <a:rPr lang="it-IT" altLang="it-IT" dirty="0" err="1"/>
              <a:t>has</a:t>
            </a:r>
            <a:r>
              <a:rPr lang="it-IT" altLang="it-IT" dirty="0"/>
              <a:t> to </a:t>
            </a:r>
            <a:r>
              <a:rPr lang="it-IT" altLang="it-IT" dirty="0" err="1"/>
              <a:t>hurry</a:t>
            </a:r>
            <a:r>
              <a:rPr lang="it-IT" altLang="it-IT" dirty="0"/>
              <a:t> up </a:t>
            </a:r>
            <a:r>
              <a:rPr lang="it-IT" altLang="it-IT" dirty="0" err="1"/>
              <a:t>as</a:t>
            </a:r>
            <a:r>
              <a:rPr lang="it-IT" altLang="it-IT" dirty="0"/>
              <a:t> he </a:t>
            </a:r>
            <a:r>
              <a:rPr lang="it-IT" altLang="it-IT" dirty="0" err="1"/>
              <a:t>has</a:t>
            </a:r>
            <a:r>
              <a:rPr lang="it-IT" altLang="it-IT" dirty="0"/>
              <a:t> to wash and </a:t>
            </a:r>
            <a:r>
              <a:rPr lang="it-IT" altLang="it-IT" dirty="0" err="1"/>
              <a:t>have</a:t>
            </a:r>
            <a:r>
              <a:rPr lang="it-IT" altLang="it-IT" dirty="0"/>
              <a:t> lunch. Fabio </a:t>
            </a:r>
            <a:r>
              <a:rPr lang="it-IT" altLang="it-IT" dirty="0" err="1"/>
              <a:t>hates</a:t>
            </a:r>
            <a:r>
              <a:rPr lang="it-IT" altLang="it-IT" dirty="0"/>
              <a:t> </a:t>
            </a:r>
            <a:r>
              <a:rPr lang="it-IT" altLang="it-IT" dirty="0" err="1"/>
              <a:t>cooking</a:t>
            </a:r>
            <a:r>
              <a:rPr lang="it-IT" altLang="it-IT" dirty="0"/>
              <a:t> and </a:t>
            </a:r>
            <a:r>
              <a:rPr lang="it-IT" altLang="it-IT" dirty="0" err="1"/>
              <a:t>has</a:t>
            </a:r>
            <a:r>
              <a:rPr lang="it-IT" altLang="it-IT" dirty="0"/>
              <a:t> </a:t>
            </a:r>
            <a:r>
              <a:rPr lang="it-IT" altLang="it-IT" dirty="0" err="1"/>
              <a:t>finished</a:t>
            </a:r>
            <a:r>
              <a:rPr lang="it-IT" altLang="it-IT" dirty="0"/>
              <a:t> </a:t>
            </a:r>
            <a:r>
              <a:rPr lang="it-IT" altLang="it-IT" dirty="0" err="1"/>
              <a:t>all</a:t>
            </a:r>
            <a:r>
              <a:rPr lang="it-IT" altLang="it-IT" dirty="0"/>
              <a:t> the </a:t>
            </a:r>
            <a:r>
              <a:rPr lang="it-IT" altLang="it-IT" dirty="0" err="1"/>
              <a:t>tuna</a:t>
            </a:r>
            <a:r>
              <a:rPr lang="it-IT" altLang="it-IT" dirty="0"/>
              <a:t> </a:t>
            </a:r>
            <a:r>
              <a:rPr lang="it-IT" altLang="it-IT" dirty="0" err="1"/>
              <a:t>cans</a:t>
            </a:r>
            <a:r>
              <a:rPr lang="it-IT" altLang="it-IT" dirty="0"/>
              <a:t> so he </a:t>
            </a:r>
            <a:r>
              <a:rPr lang="it-IT" altLang="it-IT" dirty="0" err="1"/>
              <a:t>is</a:t>
            </a:r>
            <a:r>
              <a:rPr lang="it-IT" altLang="it-IT" dirty="0"/>
              <a:t> </a:t>
            </a:r>
            <a:r>
              <a:rPr lang="it-IT" altLang="it-IT" dirty="0" err="1"/>
              <a:t>forced</a:t>
            </a:r>
            <a:r>
              <a:rPr lang="it-IT" altLang="it-IT" dirty="0"/>
              <a:t> to </a:t>
            </a:r>
            <a:r>
              <a:rPr lang="it-IT" altLang="it-IT" dirty="0" err="1"/>
              <a:t>invent</a:t>
            </a:r>
            <a:r>
              <a:rPr lang="it-IT" altLang="it-IT" dirty="0"/>
              <a:t> </a:t>
            </a:r>
            <a:r>
              <a:rPr lang="it-IT" altLang="it-IT" dirty="0" err="1"/>
              <a:t>something</a:t>
            </a:r>
            <a:r>
              <a:rPr lang="it-IT" altLang="it-IT" dirty="0"/>
              <a:t> </a:t>
            </a:r>
            <a:r>
              <a:rPr lang="it-IT" altLang="it-IT" dirty="0" err="1"/>
              <a:t>but</a:t>
            </a:r>
            <a:r>
              <a:rPr lang="it-IT" altLang="it-IT" dirty="0"/>
              <a:t>, </a:t>
            </a:r>
            <a:r>
              <a:rPr lang="it-IT" altLang="it-IT" dirty="0" err="1"/>
              <a:t>not</a:t>
            </a:r>
            <a:r>
              <a:rPr lang="it-IT" altLang="it-IT" dirty="0"/>
              <a:t> </a:t>
            </a:r>
            <a:r>
              <a:rPr lang="it-IT" altLang="it-IT" dirty="0" err="1"/>
              <a:t>having</a:t>
            </a:r>
            <a:r>
              <a:rPr lang="it-IT" altLang="it-IT" dirty="0"/>
              <a:t> so </a:t>
            </a:r>
            <a:r>
              <a:rPr lang="it-IT" altLang="it-IT" dirty="0" err="1"/>
              <a:t>much</a:t>
            </a:r>
            <a:r>
              <a:rPr lang="it-IT" altLang="it-IT" dirty="0"/>
              <a:t> </a:t>
            </a:r>
          </a:p>
          <a:p>
            <a:pPr marL="0" lvl="0" indent="0" defTabSz="914400" eaLnBrk="0" fontAlgn="base" hangingPunct="0">
              <a:spcBef>
                <a:spcPct val="0"/>
              </a:spcBef>
              <a:spcAft>
                <a:spcPct val="0"/>
              </a:spcAft>
              <a:buClrTx/>
              <a:buSzTx/>
              <a:buNone/>
            </a:pPr>
            <a:r>
              <a:rPr lang="it-IT" altLang="it-IT" dirty="0" err="1"/>
              <a:t>imagination</a:t>
            </a:r>
            <a:r>
              <a:rPr lang="it-IT" altLang="it-IT" dirty="0"/>
              <a:t> in the </a:t>
            </a:r>
            <a:r>
              <a:rPr lang="it-IT" altLang="it-IT" dirty="0" err="1"/>
              <a:t>kitchen</a:t>
            </a:r>
            <a:r>
              <a:rPr lang="it-IT" altLang="it-IT" dirty="0"/>
              <a:t> and </a:t>
            </a:r>
            <a:r>
              <a:rPr lang="it-IT" altLang="it-IT" dirty="0" err="1"/>
              <a:t>few</a:t>
            </a:r>
            <a:r>
              <a:rPr lang="it-IT" altLang="it-IT" dirty="0"/>
              <a:t> </a:t>
            </a:r>
            <a:r>
              <a:rPr lang="it-IT" altLang="it-IT" dirty="0" err="1"/>
              <a:t>ingredients</a:t>
            </a:r>
            <a:r>
              <a:rPr lang="it-IT" altLang="it-IT" dirty="0"/>
              <a:t>, he </a:t>
            </a:r>
            <a:r>
              <a:rPr lang="it-IT" altLang="it-IT" dirty="0" err="1"/>
              <a:t>doesn't</a:t>
            </a:r>
            <a:r>
              <a:rPr lang="it-IT" altLang="it-IT" dirty="0"/>
              <a:t> </a:t>
            </a:r>
            <a:r>
              <a:rPr lang="it-IT" altLang="it-IT" dirty="0" err="1"/>
              <a:t>have</a:t>
            </a:r>
            <a:r>
              <a:rPr lang="it-IT" altLang="it-IT" dirty="0"/>
              <a:t> time to </a:t>
            </a:r>
            <a:r>
              <a:rPr lang="it-IT" altLang="it-IT" dirty="0" err="1"/>
              <a:t>think</a:t>
            </a:r>
            <a:r>
              <a:rPr lang="it-IT" altLang="it-IT" dirty="0"/>
              <a:t> </a:t>
            </a:r>
            <a:r>
              <a:rPr lang="it-IT" altLang="it-IT" dirty="0" err="1"/>
              <a:t>about</a:t>
            </a:r>
            <a:r>
              <a:rPr lang="it-IT" altLang="it-IT" dirty="0"/>
              <a:t> </a:t>
            </a:r>
            <a:r>
              <a:rPr lang="it-IT" altLang="it-IT" dirty="0" err="1"/>
              <a:t>what</a:t>
            </a:r>
            <a:r>
              <a:rPr lang="it-IT" altLang="it-IT" dirty="0"/>
              <a:t> to </a:t>
            </a:r>
            <a:r>
              <a:rPr lang="it-IT" altLang="it-IT" dirty="0" err="1"/>
              <a:t>cook</a:t>
            </a:r>
            <a:r>
              <a:rPr lang="it-IT" altLang="it-IT" dirty="0"/>
              <a:t> and </a:t>
            </a:r>
            <a:r>
              <a:rPr lang="it-IT" altLang="it-IT" dirty="0" err="1"/>
              <a:t>how</a:t>
            </a:r>
            <a:r>
              <a:rPr lang="it-IT" altLang="it-IT" dirty="0"/>
              <a:t> to </a:t>
            </a:r>
            <a:r>
              <a:rPr lang="it-IT" altLang="it-IT" dirty="0" err="1"/>
              <a:t>cook</a:t>
            </a:r>
            <a:r>
              <a:rPr lang="it-IT" altLang="it-IT" dirty="0"/>
              <a:t> </a:t>
            </a:r>
            <a:r>
              <a:rPr lang="it-IT" altLang="it-IT" dirty="0" err="1"/>
              <a:t>it</a:t>
            </a:r>
            <a:r>
              <a:rPr lang="it-IT" altLang="it-IT" dirty="0"/>
              <a:t> so he </a:t>
            </a:r>
            <a:r>
              <a:rPr lang="it-IT" altLang="it-IT" dirty="0" err="1"/>
              <a:t>decides</a:t>
            </a:r>
            <a:r>
              <a:rPr lang="it-IT" altLang="it-IT" dirty="0"/>
              <a:t> to </a:t>
            </a:r>
            <a:r>
              <a:rPr lang="it-IT" altLang="it-IT" dirty="0" err="1"/>
              <a:t>skip</a:t>
            </a:r>
            <a:r>
              <a:rPr lang="it-IT" altLang="it-IT" dirty="0"/>
              <a:t> lunch. </a:t>
            </a:r>
            <a:r>
              <a:rPr lang="it-IT" altLang="it-IT" dirty="0" err="1"/>
              <a:t>Today</a:t>
            </a:r>
            <a:r>
              <a:rPr lang="it-IT" altLang="it-IT" dirty="0"/>
              <a:t> Fabio </a:t>
            </a:r>
            <a:r>
              <a:rPr lang="it-IT" altLang="it-IT" dirty="0" err="1"/>
              <a:t>will</a:t>
            </a:r>
            <a:r>
              <a:rPr lang="it-IT" altLang="it-IT" dirty="0"/>
              <a:t> go to </a:t>
            </a:r>
            <a:r>
              <a:rPr lang="it-IT" altLang="it-IT" dirty="0" err="1"/>
              <a:t>university</a:t>
            </a:r>
            <a:r>
              <a:rPr lang="it-IT" altLang="it-IT" dirty="0"/>
              <a:t> </a:t>
            </a:r>
            <a:r>
              <a:rPr lang="it-IT" altLang="it-IT" dirty="0" err="1"/>
              <a:t>fasting</a:t>
            </a:r>
            <a:r>
              <a:rPr lang="it-IT" altLang="it-IT" dirty="0"/>
              <a:t>...</a:t>
            </a:r>
          </a:p>
          <a:p>
            <a:pPr marL="0" indent="0">
              <a:buNone/>
            </a:pPr>
            <a:endParaRPr lang="it-IT" altLang="it-IT" dirty="0"/>
          </a:p>
          <a:p>
            <a:pPr marL="0" indent="0">
              <a:buNone/>
            </a:pPr>
            <a:endParaRPr lang="it-IT" dirty="0"/>
          </a:p>
        </p:txBody>
      </p:sp>
      <p:sp>
        <p:nvSpPr>
          <p:cNvPr id="7" name="Rectangle 3"/>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989" y="2580378"/>
            <a:ext cx="2810241" cy="3183164"/>
          </a:xfrm>
          <a:prstGeom prst="rect">
            <a:avLst/>
          </a:prstGeom>
        </p:spPr>
      </p:pic>
    </p:spTree>
    <p:extLst>
      <p:ext uri="{BB962C8B-B14F-4D97-AF65-F5344CB8AC3E}">
        <p14:creationId xmlns:p14="http://schemas.microsoft.com/office/powerpoint/2010/main" val="52040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95398" y="220132"/>
            <a:ext cx="9601196" cy="1303867"/>
          </a:xfrm>
        </p:spPr>
        <p:txBody>
          <a:bodyPr/>
          <a:lstStyle/>
          <a:p>
            <a:r>
              <a:rPr lang="it-IT" dirty="0"/>
              <a:t>Competitors</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608827575"/>
              </p:ext>
            </p:extLst>
          </p:nvPr>
        </p:nvGraphicFramePr>
        <p:xfrm>
          <a:off x="1201614" y="1252024"/>
          <a:ext cx="9601200" cy="478536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43092189"/>
                    </a:ext>
                  </a:extLst>
                </a:gridCol>
                <a:gridCol w="1920240">
                  <a:extLst>
                    <a:ext uri="{9D8B030D-6E8A-4147-A177-3AD203B41FA5}">
                      <a16:colId xmlns:a16="http://schemas.microsoft.com/office/drawing/2014/main" val="1296990236"/>
                    </a:ext>
                  </a:extLst>
                </a:gridCol>
                <a:gridCol w="1920240">
                  <a:extLst>
                    <a:ext uri="{9D8B030D-6E8A-4147-A177-3AD203B41FA5}">
                      <a16:colId xmlns:a16="http://schemas.microsoft.com/office/drawing/2014/main" val="2991684646"/>
                    </a:ext>
                  </a:extLst>
                </a:gridCol>
                <a:gridCol w="1920240">
                  <a:extLst>
                    <a:ext uri="{9D8B030D-6E8A-4147-A177-3AD203B41FA5}">
                      <a16:colId xmlns:a16="http://schemas.microsoft.com/office/drawing/2014/main" val="1365884910"/>
                    </a:ext>
                  </a:extLst>
                </a:gridCol>
                <a:gridCol w="1920240">
                  <a:extLst>
                    <a:ext uri="{9D8B030D-6E8A-4147-A177-3AD203B41FA5}">
                      <a16:colId xmlns:a16="http://schemas.microsoft.com/office/drawing/2014/main" val="2092358109"/>
                    </a:ext>
                  </a:extLst>
                </a:gridCol>
              </a:tblGrid>
              <a:tr h="370840">
                <a:tc>
                  <a:txBody>
                    <a:bodyPr/>
                    <a:lstStyle/>
                    <a:p>
                      <a:endParaRPr lang="it-IT" dirty="0"/>
                    </a:p>
                  </a:txBody>
                  <a:tcPr>
                    <a:solidFill>
                      <a:schemeClr val="tx1"/>
                    </a:solidFill>
                  </a:tcPr>
                </a:tc>
                <a:tc>
                  <a:txBody>
                    <a:bodyPr/>
                    <a:lstStyle/>
                    <a:p>
                      <a:r>
                        <a:rPr lang="it-IT" dirty="0" err="1"/>
                        <a:t>GialloZafferano</a:t>
                      </a:r>
                      <a:endParaRPr lang="it-IT" dirty="0"/>
                    </a:p>
                  </a:txBody>
                  <a:tcPr/>
                </a:tc>
                <a:tc>
                  <a:txBody>
                    <a:bodyPr/>
                    <a:lstStyle/>
                    <a:p>
                      <a:r>
                        <a:rPr lang="it-IT" dirty="0"/>
                        <a:t>Cucchiaio d’argento</a:t>
                      </a:r>
                    </a:p>
                  </a:txBody>
                  <a:tcPr/>
                </a:tc>
                <a:tc>
                  <a:txBody>
                    <a:bodyPr/>
                    <a:lstStyle/>
                    <a:p>
                      <a:r>
                        <a:rPr lang="it-IT" dirty="0" err="1"/>
                        <a:t>Yummly</a:t>
                      </a:r>
                      <a:endParaRPr lang="it-IT" dirty="0"/>
                    </a:p>
                  </a:txBody>
                  <a:tcPr/>
                </a:tc>
                <a:tc>
                  <a:txBody>
                    <a:bodyPr/>
                    <a:lstStyle/>
                    <a:p>
                      <a:r>
                        <a:rPr lang="it-IT" dirty="0" err="1"/>
                        <a:t>CookWithMe</a:t>
                      </a:r>
                      <a:endParaRPr lang="it-IT" dirty="0"/>
                    </a:p>
                  </a:txBody>
                  <a:tcPr/>
                </a:tc>
                <a:extLst>
                  <a:ext uri="{0D108BD9-81ED-4DB2-BD59-A6C34878D82A}">
                    <a16:rowId xmlns:a16="http://schemas.microsoft.com/office/drawing/2014/main" val="493236761"/>
                  </a:ext>
                </a:extLst>
              </a:tr>
              <a:tr h="370840">
                <a:tc>
                  <a:txBody>
                    <a:bodyPr/>
                    <a:lstStyle/>
                    <a:p>
                      <a:r>
                        <a:rPr lang="it-IT" dirty="0" err="1">
                          <a:solidFill>
                            <a:schemeClr val="bg1"/>
                          </a:solidFill>
                        </a:rPr>
                        <a:t>Filter</a:t>
                      </a:r>
                      <a:r>
                        <a:rPr lang="it-IT" dirty="0">
                          <a:solidFill>
                            <a:schemeClr val="bg1"/>
                          </a:solidFill>
                        </a:rPr>
                        <a:t> by </a:t>
                      </a:r>
                      <a:r>
                        <a:rPr lang="it-IT" dirty="0" err="1">
                          <a:solidFill>
                            <a:schemeClr val="bg1"/>
                          </a:solidFill>
                        </a:rPr>
                        <a:t>dish</a:t>
                      </a:r>
                      <a:r>
                        <a:rPr lang="it-IT" dirty="0">
                          <a:solidFill>
                            <a:schemeClr val="bg1"/>
                          </a:solidFill>
                        </a:rPr>
                        <a:t> </a:t>
                      </a:r>
                      <a:r>
                        <a:rPr lang="it-IT" dirty="0" err="1">
                          <a:solidFill>
                            <a:schemeClr val="bg1"/>
                          </a:solidFill>
                        </a:rPr>
                        <a:t>type</a:t>
                      </a:r>
                      <a:endParaRPr lang="it-IT" dirty="0">
                        <a:solidFill>
                          <a:schemeClr val="bg1"/>
                        </a:solidFill>
                      </a:endParaRPr>
                    </a:p>
                  </a:txBody>
                  <a:tcPr>
                    <a:solidFill>
                      <a:schemeClr val="accent1"/>
                    </a:solidFill>
                  </a:tcPr>
                </a:tc>
                <a:tc>
                  <a:txBody>
                    <a:bodyPr/>
                    <a:lstStyle/>
                    <a:p>
                      <a:pPr algn="ctr"/>
                      <a:r>
                        <a:rPr lang="it-IT" dirty="0">
                          <a:solidFill>
                            <a:srgbClr val="00B050"/>
                          </a:solidFill>
                        </a:rPr>
                        <a:t>√</a:t>
                      </a:r>
                    </a:p>
                  </a:txBody>
                  <a:tcPr/>
                </a:tc>
                <a:tc>
                  <a:txBody>
                    <a:bodyPr/>
                    <a:lstStyle/>
                    <a:p>
                      <a:pPr algn="ctr"/>
                      <a:r>
                        <a:rPr lang="it-IT" dirty="0">
                          <a:solidFill>
                            <a:srgbClr val="00B050"/>
                          </a:solidFill>
                        </a:rPr>
                        <a:t>√</a:t>
                      </a:r>
                    </a:p>
                  </a:txBody>
                  <a:tcPr/>
                </a:tc>
                <a:tc>
                  <a:txBody>
                    <a:bodyPr/>
                    <a:lstStyle/>
                    <a:p>
                      <a:pPr algn="ctr"/>
                      <a:r>
                        <a:rPr lang="it-IT" dirty="0">
                          <a:solidFill>
                            <a:srgbClr val="00B050"/>
                          </a:solidFill>
                        </a:rPr>
                        <a:t>√</a:t>
                      </a:r>
                    </a:p>
                  </a:txBody>
                  <a:tcPr/>
                </a:tc>
                <a:tc>
                  <a:txBody>
                    <a:bodyPr/>
                    <a:lstStyle/>
                    <a:p>
                      <a:pPr algn="ctr"/>
                      <a:r>
                        <a:rPr lang="it-IT" dirty="0">
                          <a:solidFill>
                            <a:srgbClr val="00B050"/>
                          </a:solidFill>
                        </a:rPr>
                        <a:t>√</a:t>
                      </a:r>
                    </a:p>
                  </a:txBody>
                  <a:tcPr/>
                </a:tc>
                <a:extLst>
                  <a:ext uri="{0D108BD9-81ED-4DB2-BD59-A6C34878D82A}">
                    <a16:rowId xmlns:a16="http://schemas.microsoft.com/office/drawing/2014/main" val="3204311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a:t>
                      </a:r>
                      <a:r>
                        <a:rPr lang="it-IT" dirty="0" err="1">
                          <a:solidFill>
                            <a:schemeClr val="bg1"/>
                          </a:solidFill>
                        </a:rPr>
                        <a:t>cooking</a:t>
                      </a:r>
                      <a:r>
                        <a:rPr lang="it-IT" dirty="0">
                          <a:solidFill>
                            <a:schemeClr val="bg1"/>
                          </a:solidFill>
                        </a:rPr>
                        <a:t> </a:t>
                      </a:r>
                      <a:r>
                        <a:rPr lang="it-IT" dirty="0" err="1">
                          <a:solidFill>
                            <a:schemeClr val="bg1"/>
                          </a:solidFill>
                        </a:rPr>
                        <a:t>type</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23262825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time</a:t>
                      </a: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28081225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a:t>
                      </a:r>
                      <a:r>
                        <a:rPr lang="it-IT" dirty="0" err="1">
                          <a:solidFill>
                            <a:schemeClr val="bg1"/>
                          </a:solidFill>
                        </a:rPr>
                        <a:t>difficulty</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14290467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a:t>
                      </a:r>
                      <a:r>
                        <a:rPr lang="it-IT" dirty="0" err="1">
                          <a:solidFill>
                            <a:schemeClr val="bg1"/>
                          </a:solidFill>
                        </a:rPr>
                        <a:t>diet</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47009145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dirty="0" err="1">
                          <a:solidFill>
                            <a:schemeClr val="bg1"/>
                          </a:solidFill>
                        </a:rPr>
                        <a:t>Filter</a:t>
                      </a:r>
                      <a:r>
                        <a:rPr lang="it-IT" dirty="0">
                          <a:solidFill>
                            <a:schemeClr val="bg1"/>
                          </a:solidFill>
                        </a:rPr>
                        <a:t> by </a:t>
                      </a:r>
                      <a:r>
                        <a:rPr lang="it-IT" dirty="0" err="1">
                          <a:solidFill>
                            <a:schemeClr val="bg1"/>
                          </a:solidFill>
                        </a:rPr>
                        <a:t>cuisine</a:t>
                      </a:r>
                      <a:r>
                        <a:rPr lang="it-IT" dirty="0">
                          <a:solidFill>
                            <a:schemeClr val="bg1"/>
                          </a:solidFill>
                        </a:rPr>
                        <a:t> </a:t>
                      </a:r>
                      <a:r>
                        <a:rPr lang="it-IT" dirty="0" err="1">
                          <a:solidFill>
                            <a:schemeClr val="bg1"/>
                          </a:solidFill>
                        </a:rPr>
                        <a:t>type</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2088094395"/>
                  </a:ext>
                </a:extLst>
              </a:tr>
              <a:tr h="370840">
                <a:tc>
                  <a:txBody>
                    <a:bodyPr/>
                    <a:lstStyle/>
                    <a:p>
                      <a:r>
                        <a:rPr lang="it-IT" dirty="0" err="1">
                          <a:solidFill>
                            <a:schemeClr val="bg1"/>
                          </a:solidFill>
                        </a:rPr>
                        <a:t>Filter</a:t>
                      </a:r>
                      <a:r>
                        <a:rPr lang="it-IT" dirty="0">
                          <a:solidFill>
                            <a:schemeClr val="bg1"/>
                          </a:solidFill>
                        </a:rPr>
                        <a:t> by </a:t>
                      </a:r>
                      <a:r>
                        <a:rPr lang="it-IT" dirty="0" err="1">
                          <a:solidFill>
                            <a:schemeClr val="bg1"/>
                          </a:solidFill>
                        </a:rPr>
                        <a:t>available</a:t>
                      </a:r>
                      <a:r>
                        <a:rPr lang="it-IT" dirty="0">
                          <a:solidFill>
                            <a:schemeClr val="bg1"/>
                          </a:solidFill>
                        </a:rPr>
                        <a:t> </a:t>
                      </a:r>
                      <a:r>
                        <a:rPr lang="it-IT" dirty="0" err="1">
                          <a:solidFill>
                            <a:schemeClr val="bg1"/>
                          </a:solidFill>
                        </a:rPr>
                        <a:t>ingriedents</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it-IT" dirty="0">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1238149314"/>
                  </a:ext>
                </a:extLst>
              </a:tr>
              <a:tr h="370840">
                <a:tc>
                  <a:txBody>
                    <a:bodyPr/>
                    <a:lstStyle/>
                    <a:p>
                      <a:r>
                        <a:rPr lang="it-IT" dirty="0">
                          <a:solidFill>
                            <a:schemeClr val="bg1"/>
                          </a:solidFill>
                        </a:rPr>
                        <a:t>Save </a:t>
                      </a:r>
                      <a:r>
                        <a:rPr lang="it-IT" dirty="0" err="1">
                          <a:solidFill>
                            <a:schemeClr val="bg1"/>
                          </a:solidFill>
                        </a:rPr>
                        <a:t>recipe</a:t>
                      </a:r>
                      <a:endParaRPr lang="it-IT" dirty="0">
                        <a:solidFill>
                          <a:schemeClr val="bg1"/>
                        </a:solidFill>
                      </a:endParaRP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FF0000"/>
                          </a:solidFill>
                        </a:rPr>
                        <a:t>X</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236342464"/>
                  </a:ext>
                </a:extLst>
              </a:tr>
              <a:tr h="370840">
                <a:tc>
                  <a:txBody>
                    <a:bodyPr/>
                    <a:lstStyle/>
                    <a:p>
                      <a:r>
                        <a:rPr lang="it-IT" dirty="0">
                          <a:solidFill>
                            <a:schemeClr val="bg1"/>
                          </a:solidFill>
                        </a:rPr>
                        <a:t>Shopping list</a:t>
                      </a:r>
                    </a:p>
                  </a:txBody>
                  <a:tcP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solidFill>
                            <a:srgbClr val="00B050"/>
                          </a:solidFill>
                        </a:rPr>
                        <a:t>√</a:t>
                      </a:r>
                    </a:p>
                  </a:txBody>
                  <a:tcPr/>
                </a:tc>
                <a:extLst>
                  <a:ext uri="{0D108BD9-81ED-4DB2-BD59-A6C34878D82A}">
                    <a16:rowId xmlns:a16="http://schemas.microsoft.com/office/drawing/2014/main" val="3315487968"/>
                  </a:ext>
                </a:extLst>
              </a:tr>
            </a:tbl>
          </a:graphicData>
        </a:graphic>
      </p:graphicFrame>
    </p:spTree>
    <p:extLst>
      <p:ext uri="{BB962C8B-B14F-4D97-AF65-F5344CB8AC3E}">
        <p14:creationId xmlns:p14="http://schemas.microsoft.com/office/powerpoint/2010/main" val="121947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Focus Group</a:t>
            </a:r>
          </a:p>
        </p:txBody>
      </p:sp>
      <p:sp>
        <p:nvSpPr>
          <p:cNvPr id="3" name="Segnaposto contenuto 2"/>
          <p:cNvSpPr>
            <a:spLocks noGrp="1"/>
          </p:cNvSpPr>
          <p:nvPr>
            <p:ph idx="1"/>
          </p:nvPr>
        </p:nvSpPr>
        <p:spPr/>
        <p:txBody>
          <a:bodyPr>
            <a:normAutofit lnSpcReduction="10000"/>
          </a:bodyPr>
          <a:lstStyle/>
          <a:p>
            <a:pPr marL="0" indent="0">
              <a:buNone/>
            </a:pPr>
            <a:r>
              <a:rPr lang="en-GB" sz="3200" dirty="0"/>
              <a:t>The goal was to properly select a group of people to debate on a new service. </a:t>
            </a:r>
          </a:p>
          <a:p>
            <a:pPr marL="0" indent="0">
              <a:buNone/>
            </a:pPr>
            <a:r>
              <a:rPr lang="en-GB" sz="3200" dirty="0"/>
              <a:t>People have been chosen carefully such that they all enjoy cooking, but they have different styles, different tastes and cook different plates. </a:t>
            </a:r>
          </a:p>
          <a:p>
            <a:pPr marL="0" indent="0">
              <a:buNone/>
            </a:pPr>
            <a:r>
              <a:rPr lang="en-GB" sz="3200" dirty="0"/>
              <a:t>The group is composed of 4 females and 1 male. </a:t>
            </a:r>
          </a:p>
          <a:p>
            <a:pPr marL="0" indent="0">
              <a:buNone/>
            </a:pPr>
            <a:endParaRPr lang="it-IT" sz="3200" dirty="0"/>
          </a:p>
          <a:p>
            <a:pPr marL="0" indent="0">
              <a:buNone/>
            </a:pPr>
            <a:endParaRPr lang="it-IT" sz="3200" dirty="0"/>
          </a:p>
        </p:txBody>
      </p:sp>
    </p:spTree>
    <p:extLst>
      <p:ext uri="{BB962C8B-B14F-4D97-AF65-F5344CB8AC3E}">
        <p14:creationId xmlns:p14="http://schemas.microsoft.com/office/powerpoint/2010/main" val="207820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Focus Group</a:t>
            </a:r>
          </a:p>
        </p:txBody>
      </p:sp>
      <p:sp>
        <p:nvSpPr>
          <p:cNvPr id="3" name="Segnaposto contenuto 2"/>
          <p:cNvSpPr>
            <a:spLocks noGrp="1"/>
          </p:cNvSpPr>
          <p:nvPr>
            <p:ph idx="1"/>
          </p:nvPr>
        </p:nvSpPr>
        <p:spPr>
          <a:xfrm>
            <a:off x="1295402" y="2456919"/>
            <a:ext cx="9601196" cy="3318936"/>
          </a:xfrm>
        </p:spPr>
        <p:txBody>
          <a:bodyPr>
            <a:noAutofit/>
          </a:bodyPr>
          <a:lstStyle/>
          <a:p>
            <a:pPr marL="0" indent="0">
              <a:buNone/>
            </a:pPr>
            <a:r>
              <a:rPr lang="en-GB" sz="2800" dirty="0"/>
              <a:t>The discussion is divided into two main parts:</a:t>
            </a:r>
          </a:p>
          <a:p>
            <a:pPr marL="457200" indent="-457200">
              <a:buFont typeface="+mj-lt"/>
              <a:buAutoNum type="arabicPeriod"/>
            </a:pPr>
            <a:r>
              <a:rPr lang="en-GB" sz="2800" dirty="0"/>
              <a:t> first part is a </a:t>
            </a:r>
            <a:r>
              <a:rPr lang="en-GB" sz="2800" u="sng" dirty="0"/>
              <a:t>warmup</a:t>
            </a:r>
            <a:r>
              <a:rPr lang="en-GB" sz="2800" dirty="0"/>
              <a:t> where each member introduces himself to the group and answer about few questions about him habits in the kitchen. </a:t>
            </a:r>
          </a:p>
          <a:p>
            <a:pPr marL="457200" indent="-457200">
              <a:buFont typeface="+mj-lt"/>
              <a:buAutoNum type="arabicPeriod"/>
            </a:pPr>
            <a:r>
              <a:rPr lang="en-GB" sz="2800" dirty="0"/>
              <a:t>The second part is the debate about the service and how they think it should work.</a:t>
            </a:r>
            <a:endParaRPr lang="it-IT" sz="2800" dirty="0"/>
          </a:p>
        </p:txBody>
      </p:sp>
    </p:spTree>
    <p:extLst>
      <p:ext uri="{BB962C8B-B14F-4D97-AF65-F5344CB8AC3E}">
        <p14:creationId xmlns:p14="http://schemas.microsoft.com/office/powerpoint/2010/main" val="4019736202"/>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o">
  <a:themeElements>
    <a:clrScheme name="Orga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328</TotalTime>
  <Words>1147</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17</vt:i4>
      </vt:variant>
    </vt:vector>
  </HeadingPairs>
  <TitlesOfParts>
    <vt:vector size="25" baseType="lpstr">
      <vt:lpstr>Algerian</vt:lpstr>
      <vt:lpstr>Arial</vt:lpstr>
      <vt:lpstr>Calibri</vt:lpstr>
      <vt:lpstr>Calibri Light</vt:lpstr>
      <vt:lpstr>Garamond</vt:lpstr>
      <vt:lpstr>Wingdings</vt:lpstr>
      <vt:lpstr>Tema di Office</vt:lpstr>
      <vt:lpstr>Organico</vt:lpstr>
      <vt:lpstr>CookWithMe</vt:lpstr>
      <vt:lpstr>What is this?</vt:lpstr>
      <vt:lpstr>Target Users</vt:lpstr>
      <vt:lpstr>Personas</vt:lpstr>
      <vt:lpstr>Scenario 1</vt:lpstr>
      <vt:lpstr>Scenario 2</vt:lpstr>
      <vt:lpstr>Competitors</vt:lpstr>
      <vt:lpstr>Focus Group</vt:lpstr>
      <vt:lpstr>Focus Group</vt:lpstr>
      <vt:lpstr>Focus Group – Warmup QA</vt:lpstr>
      <vt:lpstr>Focus Group – Discussion of the Product</vt:lpstr>
      <vt:lpstr>Focus Group – Discussion of the Product</vt:lpstr>
      <vt:lpstr>Focus Group – Discussion of the Product</vt:lpstr>
      <vt:lpstr>Single Interviews</vt:lpstr>
      <vt:lpstr>Single Interviews</vt:lpstr>
      <vt:lpstr>Focus Group vs. Interviews</vt:lpstr>
      <vt:lpstr>Thanks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CookWithMe</dc:title>
  <dc:creator>Utente</dc:creator>
  <cp:lastModifiedBy>Nicola Di Santo</cp:lastModifiedBy>
  <cp:revision>30</cp:revision>
  <dcterms:created xsi:type="dcterms:W3CDTF">2020-04-02T10:30:41Z</dcterms:created>
  <dcterms:modified xsi:type="dcterms:W3CDTF">2020-04-05T16:01:04Z</dcterms:modified>
</cp:coreProperties>
</file>