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64" r:id="rId1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6" autoAdjust="0"/>
    <p:restoredTop sz="94660"/>
  </p:normalViewPr>
  <p:slideViewPr>
    <p:cSldViewPr snapToGrid="0">
      <p:cViewPr varScale="1">
        <p:scale>
          <a:sx n="86" d="100"/>
          <a:sy n="86" d="100"/>
        </p:scale>
        <p:origin x="51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F0739ED7-2197-49EB-BBDE-65DFFBA2CADC}" type="datetimeFigureOut">
              <a:rPr lang="it-IT" smtClean="0"/>
              <a:t>05/04/2020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1199632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F0739ED7-2197-49EB-BBDE-65DFFBA2CADC}" type="datetimeFigureOut">
              <a:rPr lang="it-IT" smtClean="0"/>
              <a:t>05/04/2020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734406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F0739ED7-2197-49EB-BBDE-65DFFBA2CADC}" type="datetimeFigureOut">
              <a:rPr lang="it-IT" smtClean="0"/>
              <a:t>05/04/2020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451494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it-IT"/>
              <a:t>Fare clic per modificare lo stile del titolo</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0739ED7-2197-49EB-BBDE-65DFFBA2CADC}" type="datetimeFigureOut">
              <a:rPr lang="it-IT" smtClean="0"/>
              <a:t>05/04/2020</a:t>
            </a:fld>
            <a:endParaRPr lang="it-IT"/>
          </a:p>
        </p:txBody>
      </p:sp>
      <p:sp>
        <p:nvSpPr>
          <p:cNvPr id="5" name="Footer Placeholder 4"/>
          <p:cNvSpPr>
            <a:spLocks noGrp="1"/>
          </p:cNvSpPr>
          <p:nvPr>
            <p:ph type="ftr" sz="quarter" idx="11"/>
          </p:nvPr>
        </p:nvSpPr>
        <p:spPr>
          <a:xfrm>
            <a:off x="2692397" y="5037663"/>
            <a:ext cx="5214635" cy="279400"/>
          </a:xfrm>
        </p:spPr>
        <p:txBody>
          <a:bodyPr/>
          <a:lstStyle/>
          <a:p>
            <a:endParaRPr lang="it-IT"/>
          </a:p>
        </p:txBody>
      </p:sp>
      <p:sp>
        <p:nvSpPr>
          <p:cNvPr id="6" name="Slide Number Placeholder 5"/>
          <p:cNvSpPr>
            <a:spLocks noGrp="1"/>
          </p:cNvSpPr>
          <p:nvPr>
            <p:ph type="sldNum" sz="quarter" idx="12"/>
          </p:nvPr>
        </p:nvSpPr>
        <p:spPr>
          <a:xfrm>
            <a:off x="8956900" y="5037663"/>
            <a:ext cx="551167" cy="279400"/>
          </a:xfrm>
        </p:spPr>
        <p:txBody>
          <a:bodyPr/>
          <a:lstStyle/>
          <a:p>
            <a:fld id="{8DC2A54F-B4E8-422F-99E1-7322E9B2D7E0}" type="slidenum">
              <a:rPr lang="it-IT" smtClean="0"/>
              <a:t>‹N›</a:t>
            </a:fld>
            <a:endParaRPr lang="it-IT"/>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9463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0739ED7-2197-49EB-BBDE-65DFFBA2CADC}" type="datetimeFigureOut">
              <a:rPr lang="it-IT" smtClean="0"/>
              <a:t>05/04/2020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3366397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it-IT"/>
              <a:t>Fare clic per modificare lo stile del titolo</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F0739ED7-2197-49EB-BBDE-65DFFBA2CADC}" type="datetimeFigureOut">
              <a:rPr lang="it-IT" smtClean="0"/>
              <a:t>05/04/2020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C2A54F-B4E8-422F-99E1-7322E9B2D7E0}" type="slidenum">
              <a:rPr lang="it-IT" smtClean="0"/>
              <a:t>‹N›</a:t>
            </a:fld>
            <a:endParaRPr lang="it-IT"/>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1808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F0739ED7-2197-49EB-BBDE-65DFFBA2CADC}" type="datetimeFigureOut">
              <a:rPr lang="it-IT" smtClean="0"/>
              <a:t>05/04/2020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3900640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F0739ED7-2197-49EB-BBDE-65DFFBA2CADC}" type="datetimeFigureOut">
              <a:rPr lang="it-IT" smtClean="0"/>
              <a:t>05/04/2020</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8DC2A54F-B4E8-422F-99E1-7322E9B2D7E0}" type="slidenum">
              <a:rPr lang="it-IT" smtClean="0"/>
              <a:t>‹N›</a:t>
            </a:fld>
            <a:endParaRPr lang="it-IT"/>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8204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fld id="{F0739ED7-2197-49EB-BBDE-65DFFBA2CADC}" type="datetimeFigureOut">
              <a:rPr lang="it-IT" smtClean="0"/>
              <a:t>05/04/2020</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8DC2A54F-B4E8-422F-99E1-7322E9B2D7E0}" type="slidenum">
              <a:rPr lang="it-IT" smtClean="0"/>
              <a:t>‹N›</a:t>
            </a:fld>
            <a:endParaRPr lang="it-IT"/>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4082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39ED7-2197-49EB-BBDE-65DFFBA2CADC}" type="datetimeFigureOut">
              <a:rPr lang="it-IT" smtClean="0"/>
              <a:t>05/04/2020</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25162516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it-IT"/>
              <a:t>Fare clic per modificare lo stile del titolo</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F0739ED7-2197-49EB-BBDE-65DFFBA2CADC}" type="datetimeFigureOut">
              <a:rPr lang="it-IT" smtClean="0"/>
              <a:t>05/04/2020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C2A54F-B4E8-422F-99E1-7322E9B2D7E0}" type="slidenum">
              <a:rPr lang="it-IT" smtClean="0"/>
              <a:t>‹N›</a:t>
            </a:fld>
            <a:endParaRPr lang="it-IT"/>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74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F0739ED7-2197-49EB-BBDE-65DFFBA2CADC}" type="datetimeFigureOut">
              <a:rPr lang="it-IT" smtClean="0"/>
              <a:t>05/04/2020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13511412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it-IT"/>
              <a:t>Fare clic per modificare lo stile del titolo</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F0739ED7-2197-49EB-BBDE-65DFFBA2CADC}" type="datetimeFigureOut">
              <a:rPr lang="it-IT" smtClean="0"/>
              <a:t>05/04/2020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6189785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F0739ED7-2197-49EB-BBDE-65DFFBA2CADC}" type="datetimeFigureOut">
              <a:rPr lang="it-IT" smtClean="0"/>
              <a:t>05/04/2020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34012419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it-IT"/>
              <a:t>Fare clic per modificare lo stile del titolo</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F0739ED7-2197-49EB-BBDE-65DFFBA2CADC}" type="datetimeFigureOut">
              <a:rPr lang="it-IT" smtClean="0"/>
              <a:t>05/04/2020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C2A54F-B4E8-422F-99E1-7322E9B2D7E0}" type="slidenum">
              <a:rPr lang="it-IT" smtClean="0"/>
              <a:t>‹N›</a:t>
            </a:fld>
            <a:endParaRPr lang="it-IT"/>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29437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it-IT"/>
              <a:t>Fare clic per modificare lo stile del titolo</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F0739ED7-2197-49EB-BBDE-65DFFBA2CADC}" type="datetimeFigureOut">
              <a:rPr lang="it-IT" smtClean="0"/>
              <a:t>05/04/2020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C2A54F-B4E8-422F-99E1-7322E9B2D7E0}" type="slidenum">
              <a:rPr lang="it-IT" smtClean="0"/>
              <a:t>‹N›</a:t>
            </a:fld>
            <a:endParaRPr lang="it-IT"/>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89560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it-IT"/>
              <a:t>Fare clic per modificare lo stile del titolo</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F0739ED7-2197-49EB-BBDE-65DFFBA2CADC}" type="datetimeFigureOut">
              <a:rPr lang="it-IT" smtClean="0"/>
              <a:t>05/04/2020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34944850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it-IT"/>
              <a:t>Fare clic per modificare lo stile del titolo</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F0739ED7-2197-49EB-BBDE-65DFFBA2CADC}" type="datetimeFigureOut">
              <a:rPr lang="it-IT" smtClean="0"/>
              <a:t>05/04/2020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C2A54F-B4E8-422F-99E1-7322E9B2D7E0}" type="slidenum">
              <a:rPr lang="it-IT" smtClean="0"/>
              <a:t>‹N›</a:t>
            </a:fld>
            <a:endParaRPr lang="it-IT"/>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10303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it-IT"/>
              <a:t>Fare clic per modificare lo stile del titolo</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F0739ED7-2197-49EB-BBDE-65DFFBA2CADC}" type="datetimeFigureOut">
              <a:rPr lang="it-IT" smtClean="0"/>
              <a:t>05/04/2020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C2A54F-B4E8-422F-99E1-7322E9B2D7E0}" type="slidenum">
              <a:rPr lang="it-IT" smtClean="0"/>
              <a:t>‹N›</a:t>
            </a:fld>
            <a:endParaRPr lang="it-IT"/>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17716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0739ED7-2197-49EB-BBDE-65DFFBA2CADC}" type="datetimeFigureOut">
              <a:rPr lang="it-IT" smtClean="0"/>
              <a:t>05/04/2020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C2A54F-B4E8-422F-99E1-7322E9B2D7E0}" type="slidenum">
              <a:rPr lang="it-IT" smtClean="0"/>
              <a:t>‹N›</a:t>
            </a:fld>
            <a:endParaRPr lang="it-IT"/>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83363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0739ED7-2197-49EB-BBDE-65DFFBA2CADC}" type="datetimeFigureOut">
              <a:rPr lang="it-IT" smtClean="0"/>
              <a:t>05/04/2020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C2A54F-B4E8-422F-99E1-7322E9B2D7E0}" type="slidenum">
              <a:rPr lang="it-IT" smtClean="0"/>
              <a:t>‹N›</a:t>
            </a:fld>
            <a:endParaRPr lang="it-IT"/>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3705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F0739ED7-2197-49EB-BBDE-65DFFBA2CADC}" type="datetimeFigureOut">
              <a:rPr lang="it-IT" smtClean="0"/>
              <a:t>05/04/2020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3360080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F0739ED7-2197-49EB-BBDE-65DFFBA2CADC}" type="datetimeFigureOut">
              <a:rPr lang="it-IT" smtClean="0"/>
              <a:t>05/04/2020</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2024777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F0739ED7-2197-49EB-BBDE-65DFFBA2CADC}" type="datetimeFigureOut">
              <a:rPr lang="it-IT" smtClean="0"/>
              <a:t>05/04/2020</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2512401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F0739ED7-2197-49EB-BBDE-65DFFBA2CADC}" type="datetimeFigureOut">
              <a:rPr lang="it-IT" smtClean="0"/>
              <a:t>05/04/2020</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1821757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F0739ED7-2197-49EB-BBDE-65DFFBA2CADC}" type="datetimeFigureOut">
              <a:rPr lang="it-IT" smtClean="0"/>
              <a:t>05/04/2020</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152895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F0739ED7-2197-49EB-BBDE-65DFFBA2CADC}" type="datetimeFigureOut">
              <a:rPr lang="it-IT" smtClean="0"/>
              <a:t>05/04/2020</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2438119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F0739ED7-2197-49EB-BBDE-65DFFBA2CADC}" type="datetimeFigureOut">
              <a:rPr lang="it-IT" smtClean="0"/>
              <a:t>05/04/2020</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1278534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739ED7-2197-49EB-BBDE-65DFFBA2CADC}" type="datetimeFigureOut">
              <a:rPr lang="it-IT" smtClean="0"/>
              <a:t>05/04/2020</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C2A54F-B4E8-422F-99E1-7322E9B2D7E0}" type="slidenum">
              <a:rPr lang="it-IT" smtClean="0"/>
              <a:t>‹N›</a:t>
            </a:fld>
            <a:endParaRPr lang="it-IT"/>
          </a:p>
        </p:txBody>
      </p:sp>
    </p:spTree>
    <p:extLst>
      <p:ext uri="{BB962C8B-B14F-4D97-AF65-F5344CB8AC3E}">
        <p14:creationId xmlns:p14="http://schemas.microsoft.com/office/powerpoint/2010/main" val="2074204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it-IT"/>
              <a:t>Fare clic per modificare lo stile del titolo</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0739ED7-2197-49EB-BBDE-65DFFBA2CADC}" type="datetimeFigureOut">
              <a:rPr lang="it-IT" smtClean="0"/>
              <a:t>05/04/2020</a:t>
            </a:fld>
            <a:endParaRPr lang="it-IT"/>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t-IT"/>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DC2A54F-B4E8-422F-99E1-7322E9B2D7E0}" type="slidenum">
              <a:rPr lang="it-IT" smtClean="0"/>
              <a:t>‹N›</a:t>
            </a:fld>
            <a:endParaRPr lang="it-IT"/>
          </a:p>
        </p:txBody>
      </p:sp>
    </p:spTree>
    <p:extLst>
      <p:ext uri="{BB962C8B-B14F-4D97-AF65-F5344CB8AC3E}">
        <p14:creationId xmlns:p14="http://schemas.microsoft.com/office/powerpoint/2010/main" val="21934691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www.linkedin.com/in/nicola-di-santo-b98647192/" TargetMode="External"/><Relationship Id="rId7" Type="http://schemas.openxmlformats.org/officeDocument/2006/relationships/image" Target="../media/image15.jpeg"/><Relationship Id="rId2" Type="http://schemas.openxmlformats.org/officeDocument/2006/relationships/hyperlink" Target="https://www.linkedin.com/in/matteo-rizza/" TargetMode="External"/><Relationship Id="rId1" Type="http://schemas.openxmlformats.org/officeDocument/2006/relationships/slideLayout" Target="../slideLayouts/slideLayout13.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hyperlink" Target="https://www.linkedin.com/in/giovanni-buono-5229941a4/"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olo 1"/>
          <p:cNvSpPr>
            <a:spLocks noGrp="1"/>
          </p:cNvSpPr>
          <p:nvPr>
            <p:ph type="ctrTitle"/>
          </p:nvPr>
        </p:nvSpPr>
        <p:spPr>
          <a:xfrm>
            <a:off x="2831121" y="3845169"/>
            <a:ext cx="6295292" cy="1496645"/>
          </a:xfrm>
        </p:spPr>
        <p:txBody>
          <a:bodyPr>
            <a:noAutofit/>
          </a:bodyPr>
          <a:lstStyle/>
          <a:p>
            <a:r>
              <a:rPr lang="it-IT" sz="9600" b="1" dirty="0" err="1">
                <a:ln w="12700">
                  <a:solidFill>
                    <a:schemeClr val="bg1"/>
                  </a:solidFill>
                </a:ln>
                <a:solidFill>
                  <a:schemeClr val="accent1">
                    <a:lumMod val="50000"/>
                  </a:schemeClr>
                </a:solidFill>
                <a:latin typeface="Algerian" panose="04020705040A02060702" pitchFamily="82" charset="0"/>
              </a:rPr>
              <a:t>C</a:t>
            </a:r>
            <a:r>
              <a:rPr lang="it-IT" b="1" dirty="0" err="1">
                <a:ln w="12700">
                  <a:solidFill>
                    <a:schemeClr val="bg1"/>
                  </a:solidFill>
                </a:ln>
                <a:solidFill>
                  <a:schemeClr val="accent1">
                    <a:lumMod val="75000"/>
                  </a:schemeClr>
                </a:solidFill>
                <a:latin typeface="Algerian" panose="04020705040A02060702" pitchFamily="82" charset="0"/>
              </a:rPr>
              <a:t>ook</a:t>
            </a:r>
            <a:r>
              <a:rPr lang="it-IT" sz="9600" b="1" dirty="0" err="1">
                <a:ln w="12700">
                  <a:solidFill>
                    <a:schemeClr val="bg1"/>
                  </a:solidFill>
                </a:ln>
                <a:solidFill>
                  <a:schemeClr val="accent1">
                    <a:lumMod val="50000"/>
                  </a:schemeClr>
                </a:solidFill>
                <a:latin typeface="Algerian" panose="04020705040A02060702" pitchFamily="82" charset="0"/>
              </a:rPr>
              <a:t>W</a:t>
            </a:r>
            <a:r>
              <a:rPr lang="it-IT" b="1" dirty="0" err="1">
                <a:ln w="12700">
                  <a:solidFill>
                    <a:schemeClr val="bg1"/>
                  </a:solidFill>
                </a:ln>
                <a:solidFill>
                  <a:schemeClr val="accent1">
                    <a:lumMod val="75000"/>
                  </a:schemeClr>
                </a:solidFill>
                <a:latin typeface="Algerian" panose="04020705040A02060702" pitchFamily="82" charset="0"/>
              </a:rPr>
              <a:t>ith</a:t>
            </a:r>
            <a:r>
              <a:rPr lang="it-IT" sz="9600" b="1" dirty="0" err="1">
                <a:ln w="12700">
                  <a:solidFill>
                    <a:schemeClr val="bg1"/>
                  </a:solidFill>
                </a:ln>
                <a:solidFill>
                  <a:schemeClr val="accent1">
                    <a:lumMod val="50000"/>
                  </a:schemeClr>
                </a:solidFill>
                <a:latin typeface="Algerian" panose="04020705040A02060702" pitchFamily="82" charset="0"/>
              </a:rPr>
              <a:t>M</a:t>
            </a:r>
            <a:r>
              <a:rPr lang="it-IT" b="1" dirty="0" err="1">
                <a:ln w="12700">
                  <a:solidFill>
                    <a:schemeClr val="bg1"/>
                  </a:solidFill>
                </a:ln>
                <a:solidFill>
                  <a:schemeClr val="accent1">
                    <a:lumMod val="75000"/>
                  </a:schemeClr>
                </a:solidFill>
                <a:latin typeface="Algerian" panose="04020705040A02060702" pitchFamily="82" charset="0"/>
              </a:rPr>
              <a:t>e</a:t>
            </a:r>
            <a:endParaRPr lang="it-IT" b="1" dirty="0">
              <a:ln w="12700">
                <a:solidFill>
                  <a:schemeClr val="bg1"/>
                </a:solidFill>
              </a:ln>
              <a:solidFill>
                <a:schemeClr val="accent1">
                  <a:lumMod val="75000"/>
                </a:schemeClr>
              </a:solidFill>
              <a:latin typeface="Algerian" panose="04020705040A02060702" pitchFamily="82" charset="0"/>
            </a:endParaRPr>
          </a:p>
        </p:txBody>
      </p:sp>
      <p:sp>
        <p:nvSpPr>
          <p:cNvPr id="5" name="CasellaDiTesto 4"/>
          <p:cNvSpPr txBox="1"/>
          <p:nvPr/>
        </p:nvSpPr>
        <p:spPr>
          <a:xfrm>
            <a:off x="3587260" y="5595814"/>
            <a:ext cx="4783015" cy="369332"/>
          </a:xfrm>
          <a:prstGeom prst="rect">
            <a:avLst/>
          </a:prstGeom>
          <a:solidFill>
            <a:schemeClr val="accent2">
              <a:lumMod val="60000"/>
              <a:lumOff val="40000"/>
            </a:schemeClr>
          </a:solidFill>
        </p:spPr>
        <p:txBody>
          <a:bodyPr wrap="square" rtlCol="0">
            <a:spAutoFit/>
          </a:bodyPr>
          <a:lstStyle/>
          <a:p>
            <a:r>
              <a:rPr lang="it-IT" dirty="0">
                <a:solidFill>
                  <a:schemeClr val="bg2">
                    <a:lumMod val="25000"/>
                  </a:schemeClr>
                </a:solidFill>
              </a:rPr>
              <a:t>By Matteo Rizza, Nicola Di Santo, Giovanni Buono</a:t>
            </a:r>
          </a:p>
        </p:txBody>
      </p:sp>
    </p:spTree>
    <p:extLst>
      <p:ext uri="{BB962C8B-B14F-4D97-AF65-F5344CB8AC3E}">
        <p14:creationId xmlns:p14="http://schemas.microsoft.com/office/powerpoint/2010/main" val="4102995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Focus Group – Warmup QA</a:t>
            </a:r>
          </a:p>
        </p:txBody>
      </p:sp>
      <p:sp>
        <p:nvSpPr>
          <p:cNvPr id="3" name="Segnaposto contenuto 2"/>
          <p:cNvSpPr>
            <a:spLocks noGrp="1"/>
          </p:cNvSpPr>
          <p:nvPr>
            <p:ph idx="1"/>
          </p:nvPr>
        </p:nvSpPr>
        <p:spPr>
          <a:xfrm>
            <a:off x="1295402" y="2456919"/>
            <a:ext cx="4800598" cy="3318936"/>
          </a:xfrm>
        </p:spPr>
        <p:txBody>
          <a:bodyPr>
            <a:noAutofit/>
          </a:bodyPr>
          <a:lstStyle/>
          <a:p>
            <a:r>
              <a:rPr lang="en-GB" dirty="0"/>
              <a:t>Do you like cooking? Why do you cook (pleasure, need)?</a:t>
            </a:r>
          </a:p>
          <a:p>
            <a:r>
              <a:rPr lang="en-GB" dirty="0"/>
              <a:t>Where do you find inspiration for your recipes?</a:t>
            </a:r>
            <a:endParaRPr lang="it-IT" dirty="0"/>
          </a:p>
          <a:p>
            <a:r>
              <a:rPr lang="en-GB" dirty="0"/>
              <a:t>Have you ever had a few heterogeneous ingredients in the fridge and not knowing how to consume them together?</a:t>
            </a:r>
            <a:endParaRPr lang="it-IT" sz="2800" dirty="0"/>
          </a:p>
        </p:txBody>
      </p:sp>
      <p:sp>
        <p:nvSpPr>
          <p:cNvPr id="4" name="Segnaposto contenuto 2">
            <a:extLst>
              <a:ext uri="{FF2B5EF4-FFF2-40B4-BE49-F238E27FC236}">
                <a16:creationId xmlns:a16="http://schemas.microsoft.com/office/drawing/2014/main" id="{F8569B3F-C053-42E6-8EF1-EA1D4FE46DCF}"/>
              </a:ext>
            </a:extLst>
          </p:cNvPr>
          <p:cNvSpPr txBox="1">
            <a:spLocks/>
          </p:cNvSpPr>
          <p:nvPr/>
        </p:nvSpPr>
        <p:spPr>
          <a:xfrm>
            <a:off x="6619877" y="2551638"/>
            <a:ext cx="4424361" cy="331893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a:t>Most of the members cook for need </a:t>
            </a:r>
          </a:p>
          <a:p>
            <a:r>
              <a:rPr lang="en-US" dirty="0"/>
              <a:t>They find recipes giallozafferano.it, </a:t>
            </a:r>
            <a:r>
              <a:rPr lang="en-US" dirty="0" err="1"/>
              <a:t>Youtube</a:t>
            </a:r>
            <a:r>
              <a:rPr lang="en-US" dirty="0"/>
              <a:t>, chefincamicia.com, mysia.info</a:t>
            </a:r>
          </a:p>
          <a:p>
            <a:r>
              <a:rPr lang="en-US" dirty="0"/>
              <a:t>All of them struggles to combine ingredient sometimes</a:t>
            </a:r>
          </a:p>
        </p:txBody>
      </p:sp>
      <p:sp>
        <p:nvSpPr>
          <p:cNvPr id="5" name="CasellaDiTesto 4">
            <a:extLst>
              <a:ext uri="{FF2B5EF4-FFF2-40B4-BE49-F238E27FC236}">
                <a16:creationId xmlns:a16="http://schemas.microsoft.com/office/drawing/2014/main" id="{A89F0EA9-ACCE-4B32-A123-72C177A09AA5}"/>
              </a:ext>
            </a:extLst>
          </p:cNvPr>
          <p:cNvSpPr txBox="1"/>
          <p:nvPr/>
        </p:nvSpPr>
        <p:spPr>
          <a:xfrm>
            <a:off x="3024188" y="5775855"/>
            <a:ext cx="1343025" cy="400110"/>
          </a:xfrm>
          <a:prstGeom prst="rect">
            <a:avLst/>
          </a:prstGeom>
          <a:noFill/>
        </p:spPr>
        <p:txBody>
          <a:bodyPr wrap="square" rtlCol="0">
            <a:spAutoFit/>
          </a:bodyPr>
          <a:lstStyle/>
          <a:p>
            <a:r>
              <a:rPr lang="en-GB" sz="2000" b="1" dirty="0"/>
              <a:t>Questions</a:t>
            </a:r>
          </a:p>
        </p:txBody>
      </p:sp>
      <p:sp>
        <p:nvSpPr>
          <p:cNvPr id="6" name="CasellaDiTesto 5">
            <a:extLst>
              <a:ext uri="{FF2B5EF4-FFF2-40B4-BE49-F238E27FC236}">
                <a16:creationId xmlns:a16="http://schemas.microsoft.com/office/drawing/2014/main" id="{184EECA5-F99D-447A-AA1D-CAA76ED6CDF2}"/>
              </a:ext>
            </a:extLst>
          </p:cNvPr>
          <p:cNvSpPr txBox="1"/>
          <p:nvPr/>
        </p:nvSpPr>
        <p:spPr>
          <a:xfrm>
            <a:off x="8160544" y="5736103"/>
            <a:ext cx="1343025" cy="400110"/>
          </a:xfrm>
          <a:prstGeom prst="rect">
            <a:avLst/>
          </a:prstGeom>
          <a:noFill/>
        </p:spPr>
        <p:txBody>
          <a:bodyPr wrap="square" rtlCol="0">
            <a:spAutoFit/>
          </a:bodyPr>
          <a:lstStyle/>
          <a:p>
            <a:r>
              <a:rPr lang="en-GB" sz="2000" b="1" dirty="0"/>
              <a:t>Answers</a:t>
            </a:r>
          </a:p>
        </p:txBody>
      </p:sp>
    </p:spTree>
    <p:extLst>
      <p:ext uri="{BB962C8B-B14F-4D97-AF65-F5344CB8AC3E}">
        <p14:creationId xmlns:p14="http://schemas.microsoft.com/office/powerpoint/2010/main" val="3353605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Focus Group – Discussion of the Product</a:t>
            </a:r>
            <a:endParaRPr lang="it-IT" dirty="0"/>
          </a:p>
        </p:txBody>
      </p:sp>
      <p:sp>
        <p:nvSpPr>
          <p:cNvPr id="3" name="Segnaposto contenuto 2"/>
          <p:cNvSpPr>
            <a:spLocks noGrp="1"/>
          </p:cNvSpPr>
          <p:nvPr>
            <p:ph idx="1"/>
          </p:nvPr>
        </p:nvSpPr>
        <p:spPr/>
        <p:txBody>
          <a:bodyPr>
            <a:normAutofit/>
          </a:bodyPr>
          <a:lstStyle/>
          <a:p>
            <a:pPr marL="0" indent="0">
              <a:buNone/>
            </a:pPr>
            <a:r>
              <a:rPr lang="en-GB" sz="3200" dirty="0"/>
              <a:t>The moderator introduces the “</a:t>
            </a:r>
            <a:r>
              <a:rPr lang="en-GB" sz="3200" dirty="0" err="1"/>
              <a:t>CookWithMe</a:t>
            </a:r>
            <a:r>
              <a:rPr lang="en-GB" sz="3200" dirty="0"/>
              <a:t>” idea, asks to the group which kind of functionalities they expect and invites the group to debate on each other’s opinions. </a:t>
            </a:r>
          </a:p>
          <a:p>
            <a:pPr marL="0" indent="0">
              <a:buNone/>
            </a:pPr>
            <a:r>
              <a:rPr lang="en-GB" sz="3200" dirty="0"/>
              <a:t>As a result, lot of functions we do not even thought about came out and we had a different perspective on the product we are going to implement!</a:t>
            </a:r>
          </a:p>
        </p:txBody>
      </p:sp>
    </p:spTree>
    <p:extLst>
      <p:ext uri="{BB962C8B-B14F-4D97-AF65-F5344CB8AC3E}">
        <p14:creationId xmlns:p14="http://schemas.microsoft.com/office/powerpoint/2010/main" val="794760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Focus Group – Discussion of the Product</a:t>
            </a:r>
            <a:endParaRPr lang="it-IT" dirty="0"/>
          </a:p>
        </p:txBody>
      </p:sp>
      <p:sp>
        <p:nvSpPr>
          <p:cNvPr id="3" name="Segnaposto contenuto 2"/>
          <p:cNvSpPr>
            <a:spLocks noGrp="1"/>
          </p:cNvSpPr>
          <p:nvPr>
            <p:ph idx="1"/>
          </p:nvPr>
        </p:nvSpPr>
        <p:spPr/>
        <p:txBody>
          <a:bodyPr>
            <a:normAutofit fontScale="92500" lnSpcReduction="20000"/>
          </a:bodyPr>
          <a:lstStyle/>
          <a:p>
            <a:pPr marL="0" indent="0">
              <a:buNone/>
            </a:pPr>
            <a:r>
              <a:rPr lang="en-GB" sz="3200"/>
              <a:t>Necessity emerged from Focus group Users:</a:t>
            </a:r>
          </a:p>
          <a:p>
            <a:pPr>
              <a:buFont typeface="Wingdings" panose="05000000000000000000" pitchFamily="2" charset="2"/>
              <a:buChar char="§"/>
            </a:pPr>
            <a:r>
              <a:rPr lang="en-GB" sz="3200"/>
              <a:t>The app should advise for dishes with same ingredients but that represent a different plate.</a:t>
            </a:r>
          </a:p>
          <a:p>
            <a:pPr>
              <a:buFont typeface="Wingdings" panose="05000000000000000000" pitchFamily="2" charset="2"/>
              <a:buChar char="§"/>
            </a:pPr>
            <a:r>
              <a:rPr lang="en-GB" sz="3200"/>
              <a:t>The app should give suggestion on what to buy to integrate what I have home to cook a nice meal (this must be balanced with suggestions using only what I have home).</a:t>
            </a:r>
          </a:p>
          <a:p>
            <a:pPr>
              <a:buFont typeface="Wingdings" panose="05000000000000000000" pitchFamily="2" charset="2"/>
              <a:buChar char="§"/>
            </a:pPr>
            <a:r>
              <a:rPr lang="en-GB" sz="3200"/>
              <a:t>Qualified sources (no ananas on the pizza).</a:t>
            </a:r>
          </a:p>
          <a:p>
            <a:pPr>
              <a:buFont typeface="Wingdings" panose="05000000000000000000" pitchFamily="2" charset="2"/>
              <a:buChar char="§"/>
            </a:pPr>
            <a:endParaRPr lang="en-GB" sz="3200" dirty="0"/>
          </a:p>
        </p:txBody>
      </p:sp>
    </p:spTree>
    <p:extLst>
      <p:ext uri="{BB962C8B-B14F-4D97-AF65-F5344CB8AC3E}">
        <p14:creationId xmlns:p14="http://schemas.microsoft.com/office/powerpoint/2010/main" val="2686289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Focus Group – Discussion of the Product</a:t>
            </a:r>
            <a:endParaRPr lang="it-IT" dirty="0"/>
          </a:p>
        </p:txBody>
      </p:sp>
      <p:sp>
        <p:nvSpPr>
          <p:cNvPr id="3" name="Segnaposto contenuto 2"/>
          <p:cNvSpPr>
            <a:spLocks noGrp="1"/>
          </p:cNvSpPr>
          <p:nvPr>
            <p:ph idx="1"/>
          </p:nvPr>
        </p:nvSpPr>
        <p:spPr/>
        <p:txBody>
          <a:bodyPr>
            <a:normAutofit fontScale="92500" lnSpcReduction="20000"/>
          </a:bodyPr>
          <a:lstStyle/>
          <a:p>
            <a:pPr marL="0" indent="0">
              <a:buNone/>
            </a:pPr>
            <a:r>
              <a:rPr lang="en-GB" sz="3200" dirty="0"/>
              <a:t>Necessity emerged from Focus group Users:</a:t>
            </a:r>
          </a:p>
          <a:p>
            <a:pPr>
              <a:buFont typeface="Wingdings" panose="05000000000000000000" pitchFamily="2" charset="2"/>
              <a:buChar char="§"/>
            </a:pPr>
            <a:r>
              <a:rPr lang="en-GB" sz="3200" dirty="0"/>
              <a:t>User enters their own skill level and they are offered recipes based on it.</a:t>
            </a:r>
          </a:p>
          <a:p>
            <a:pPr>
              <a:buFont typeface="Wingdings" panose="05000000000000000000" pitchFamily="2" charset="2"/>
              <a:buChar char="§"/>
            </a:pPr>
            <a:r>
              <a:rPr lang="en-GB" sz="3200" dirty="0"/>
              <a:t>Filters based on recipe difficulty, time needed, price of ingredients I do not have.</a:t>
            </a:r>
          </a:p>
          <a:p>
            <a:pPr>
              <a:buFont typeface="Wingdings" panose="05000000000000000000" pitchFamily="2" charset="2"/>
              <a:buChar char="§"/>
            </a:pPr>
            <a:r>
              <a:rPr lang="en-GB" sz="3200" dirty="0"/>
              <a:t>Give importance to vegan people or people with some food intolerance.</a:t>
            </a:r>
          </a:p>
        </p:txBody>
      </p:sp>
    </p:spTree>
    <p:extLst>
      <p:ext uri="{BB962C8B-B14F-4D97-AF65-F5344CB8AC3E}">
        <p14:creationId xmlns:p14="http://schemas.microsoft.com/office/powerpoint/2010/main" val="1098454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606FB2-5ACC-43DC-B016-258D31F4285C}"/>
              </a:ext>
            </a:extLst>
          </p:cNvPr>
          <p:cNvSpPr>
            <a:spLocks noGrp="1"/>
          </p:cNvSpPr>
          <p:nvPr>
            <p:ph type="title"/>
          </p:nvPr>
        </p:nvSpPr>
        <p:spPr/>
        <p:txBody>
          <a:bodyPr/>
          <a:lstStyle/>
          <a:p>
            <a:r>
              <a:rPr lang="en-GB" dirty="0"/>
              <a:t>Single Interviews</a:t>
            </a:r>
          </a:p>
        </p:txBody>
      </p:sp>
      <p:sp>
        <p:nvSpPr>
          <p:cNvPr id="3" name="Segnaposto contenuto 2">
            <a:extLst>
              <a:ext uri="{FF2B5EF4-FFF2-40B4-BE49-F238E27FC236}">
                <a16:creationId xmlns:a16="http://schemas.microsoft.com/office/drawing/2014/main" id="{8A315113-6C04-45BF-AEC2-C212534DACAE}"/>
              </a:ext>
            </a:extLst>
          </p:cNvPr>
          <p:cNvSpPr>
            <a:spLocks noGrp="1"/>
          </p:cNvSpPr>
          <p:nvPr>
            <p:ph idx="1"/>
          </p:nvPr>
        </p:nvSpPr>
        <p:spPr/>
        <p:txBody>
          <a:bodyPr/>
          <a:lstStyle/>
          <a:p>
            <a:pPr marL="0" indent="0">
              <a:buNone/>
            </a:pPr>
            <a:r>
              <a:rPr lang="en-GB" sz="2800" dirty="0"/>
              <a:t>Six people were interviewed. </a:t>
            </a:r>
          </a:p>
          <a:p>
            <a:pPr marL="0" indent="0">
              <a:buNone/>
            </a:pPr>
            <a:r>
              <a:rPr lang="en-GB" sz="2800" dirty="0"/>
              <a:t>The interviews were used for a better understanding of the target. As a result  we have see how cooking is appreciated at all ages, from passion to daily cooking. The responses of the interested parties show us how each of the interviewees is concerned about not wasting ingredients and optimizing their use. </a:t>
            </a:r>
          </a:p>
          <a:p>
            <a:endParaRPr lang="en-GB" dirty="0"/>
          </a:p>
          <a:p>
            <a:endParaRPr lang="en-GB" dirty="0"/>
          </a:p>
        </p:txBody>
      </p:sp>
    </p:spTree>
    <p:extLst>
      <p:ext uri="{BB962C8B-B14F-4D97-AF65-F5344CB8AC3E}">
        <p14:creationId xmlns:p14="http://schemas.microsoft.com/office/powerpoint/2010/main" val="1196896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606FB2-5ACC-43DC-B016-258D31F4285C}"/>
              </a:ext>
            </a:extLst>
          </p:cNvPr>
          <p:cNvSpPr>
            <a:spLocks noGrp="1"/>
          </p:cNvSpPr>
          <p:nvPr>
            <p:ph type="title"/>
          </p:nvPr>
        </p:nvSpPr>
        <p:spPr/>
        <p:txBody>
          <a:bodyPr/>
          <a:lstStyle/>
          <a:p>
            <a:r>
              <a:rPr lang="en-GB" dirty="0"/>
              <a:t>Single Interviews</a:t>
            </a:r>
          </a:p>
        </p:txBody>
      </p:sp>
      <p:sp>
        <p:nvSpPr>
          <p:cNvPr id="3" name="Segnaposto contenuto 2">
            <a:extLst>
              <a:ext uri="{FF2B5EF4-FFF2-40B4-BE49-F238E27FC236}">
                <a16:creationId xmlns:a16="http://schemas.microsoft.com/office/drawing/2014/main" id="{8A315113-6C04-45BF-AEC2-C212534DACAE}"/>
              </a:ext>
            </a:extLst>
          </p:cNvPr>
          <p:cNvSpPr>
            <a:spLocks noGrp="1"/>
          </p:cNvSpPr>
          <p:nvPr>
            <p:ph idx="1"/>
          </p:nvPr>
        </p:nvSpPr>
        <p:spPr/>
        <p:txBody>
          <a:bodyPr/>
          <a:lstStyle/>
          <a:p>
            <a:pPr marL="0" indent="0">
              <a:buNone/>
            </a:pPr>
            <a:r>
              <a:rPr lang="en-GB" sz="2800" dirty="0"/>
              <a:t>As there was no discussion, there were not many ideas to improve the service, but It emerged the focus on the idea of making it as visual as possible, even with video recipes. </a:t>
            </a:r>
          </a:p>
          <a:p>
            <a:pPr marL="0" indent="0">
              <a:buNone/>
            </a:pPr>
            <a:r>
              <a:rPr lang="en-GB" sz="2800" dirty="0"/>
              <a:t>Furthermore the application itself must be intuitive so that it is easy to use for all ages.</a:t>
            </a:r>
            <a:endParaRPr lang="en-GB" dirty="0"/>
          </a:p>
        </p:txBody>
      </p:sp>
    </p:spTree>
    <p:extLst>
      <p:ext uri="{BB962C8B-B14F-4D97-AF65-F5344CB8AC3E}">
        <p14:creationId xmlns:p14="http://schemas.microsoft.com/office/powerpoint/2010/main" val="1436672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606FB2-5ACC-43DC-B016-258D31F4285C}"/>
              </a:ext>
            </a:extLst>
          </p:cNvPr>
          <p:cNvSpPr>
            <a:spLocks noGrp="1"/>
          </p:cNvSpPr>
          <p:nvPr>
            <p:ph type="title"/>
          </p:nvPr>
        </p:nvSpPr>
        <p:spPr/>
        <p:txBody>
          <a:bodyPr/>
          <a:lstStyle/>
          <a:p>
            <a:r>
              <a:rPr lang="en-GB" dirty="0"/>
              <a:t>Focus Group vs. Interviews</a:t>
            </a:r>
          </a:p>
        </p:txBody>
      </p:sp>
      <p:sp>
        <p:nvSpPr>
          <p:cNvPr id="3" name="Segnaposto contenuto 2">
            <a:extLst>
              <a:ext uri="{FF2B5EF4-FFF2-40B4-BE49-F238E27FC236}">
                <a16:creationId xmlns:a16="http://schemas.microsoft.com/office/drawing/2014/main" id="{8A315113-6C04-45BF-AEC2-C212534DACAE}"/>
              </a:ext>
            </a:extLst>
          </p:cNvPr>
          <p:cNvSpPr>
            <a:spLocks noGrp="1"/>
          </p:cNvSpPr>
          <p:nvPr>
            <p:ph idx="1"/>
          </p:nvPr>
        </p:nvSpPr>
        <p:spPr/>
        <p:txBody>
          <a:bodyPr/>
          <a:lstStyle/>
          <a:p>
            <a:pPr marL="0" indent="0">
              <a:buNone/>
            </a:pPr>
            <a:r>
              <a:rPr lang="en-GB" sz="2800" dirty="0"/>
              <a:t>In our particular case, in which the product is in an embryonal phase, we had more benefits from the focus group, since a debate on the goal of our service opened up our minds on users needs.</a:t>
            </a:r>
          </a:p>
          <a:p>
            <a:pPr marL="0" indent="0">
              <a:buNone/>
            </a:pPr>
            <a:r>
              <a:rPr lang="en-GB" sz="2800" dirty="0"/>
              <a:t>Interview were also useful but they give us a more static feedback.</a:t>
            </a:r>
            <a:endParaRPr lang="en-GB" dirty="0"/>
          </a:p>
        </p:txBody>
      </p:sp>
    </p:spTree>
    <p:extLst>
      <p:ext uri="{BB962C8B-B14F-4D97-AF65-F5344CB8AC3E}">
        <p14:creationId xmlns:p14="http://schemas.microsoft.com/office/powerpoint/2010/main" val="81556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Thanks</a:t>
            </a:r>
            <a:r>
              <a:rPr lang="it-IT" dirty="0"/>
              <a:t> for the </a:t>
            </a:r>
            <a:r>
              <a:rPr lang="it-IT" dirty="0" err="1"/>
              <a:t>attention</a:t>
            </a:r>
            <a:endParaRPr lang="it-IT" dirty="0"/>
          </a:p>
        </p:txBody>
      </p:sp>
      <p:graphicFrame>
        <p:nvGraphicFramePr>
          <p:cNvPr id="5" name="Segnaposto contenuto 4"/>
          <p:cNvGraphicFramePr>
            <a:graphicFrameLocks noGrp="1"/>
          </p:cNvGraphicFramePr>
          <p:nvPr>
            <p:ph idx="1"/>
            <p:extLst>
              <p:ext uri="{D42A27DB-BD31-4B8C-83A1-F6EECF244321}">
                <p14:modId xmlns:p14="http://schemas.microsoft.com/office/powerpoint/2010/main" val="4145818238"/>
              </p:ext>
            </p:extLst>
          </p:nvPr>
        </p:nvGraphicFramePr>
        <p:xfrm>
          <a:off x="1295400" y="2557463"/>
          <a:ext cx="9601200" cy="329692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1296509785"/>
                    </a:ext>
                  </a:extLst>
                </a:gridCol>
                <a:gridCol w="3200400">
                  <a:extLst>
                    <a:ext uri="{9D8B030D-6E8A-4147-A177-3AD203B41FA5}">
                      <a16:colId xmlns:a16="http://schemas.microsoft.com/office/drawing/2014/main" val="3251388938"/>
                    </a:ext>
                  </a:extLst>
                </a:gridCol>
                <a:gridCol w="3200400">
                  <a:extLst>
                    <a:ext uri="{9D8B030D-6E8A-4147-A177-3AD203B41FA5}">
                      <a16:colId xmlns:a16="http://schemas.microsoft.com/office/drawing/2014/main" val="2924671470"/>
                    </a:ext>
                  </a:extLst>
                </a:gridCol>
              </a:tblGrid>
              <a:tr h="370840">
                <a:tc>
                  <a:txBody>
                    <a:bodyPr/>
                    <a:lstStyle/>
                    <a:p>
                      <a:r>
                        <a:rPr lang="it-IT" dirty="0"/>
                        <a:t>Matteo</a:t>
                      </a:r>
                      <a:r>
                        <a:rPr lang="it-IT" baseline="0" dirty="0"/>
                        <a:t> Rizza</a:t>
                      </a:r>
                      <a:endParaRPr lang="it-IT" dirty="0"/>
                    </a:p>
                  </a:txBody>
                  <a:tcPr/>
                </a:tc>
                <a:tc>
                  <a:txBody>
                    <a:bodyPr/>
                    <a:lstStyle/>
                    <a:p>
                      <a:r>
                        <a:rPr lang="it-IT" dirty="0"/>
                        <a:t>Nicola Di</a:t>
                      </a:r>
                      <a:r>
                        <a:rPr lang="it-IT" baseline="0" dirty="0"/>
                        <a:t> Santo</a:t>
                      </a:r>
                      <a:endParaRPr lang="it-IT" dirty="0"/>
                    </a:p>
                  </a:txBody>
                  <a:tcPr/>
                </a:tc>
                <a:tc>
                  <a:txBody>
                    <a:bodyPr/>
                    <a:lstStyle/>
                    <a:p>
                      <a:r>
                        <a:rPr lang="it-IT" dirty="0"/>
                        <a:t>Giovanni buono</a:t>
                      </a:r>
                    </a:p>
                  </a:txBody>
                  <a:tcPr/>
                </a:tc>
                <a:extLst>
                  <a:ext uri="{0D108BD9-81ED-4DB2-BD59-A6C34878D82A}">
                    <a16:rowId xmlns:a16="http://schemas.microsoft.com/office/drawing/2014/main" val="1749632673"/>
                  </a:ext>
                </a:extLst>
              </a:tr>
              <a:tr h="370840">
                <a:tc>
                  <a:txBody>
                    <a:bodyPr/>
                    <a:lstStyle/>
                    <a:p>
                      <a:r>
                        <a:rPr lang="it-IT" dirty="0"/>
                        <a:t> </a:t>
                      </a:r>
                    </a:p>
                    <a:p>
                      <a:endParaRPr lang="it-IT" dirty="0"/>
                    </a:p>
                    <a:p>
                      <a:endParaRPr lang="it-IT" dirty="0"/>
                    </a:p>
                    <a:p>
                      <a:endParaRPr lang="it-IT" dirty="0"/>
                    </a:p>
                    <a:p>
                      <a:endParaRPr lang="it-IT" dirty="0"/>
                    </a:p>
                    <a:p>
                      <a:endParaRPr lang="it-IT" dirty="0"/>
                    </a:p>
                    <a:p>
                      <a:endParaRPr lang="it-IT" dirty="0"/>
                    </a:p>
                    <a:p>
                      <a:endParaRPr lang="it-IT" dirty="0"/>
                    </a:p>
                  </a:txBody>
                  <a:tcPr/>
                </a:tc>
                <a:tc>
                  <a:txBody>
                    <a:bodyPr/>
                    <a:lstStyle/>
                    <a:p>
                      <a:endParaRPr lang="it-IT"/>
                    </a:p>
                  </a:txBody>
                  <a:tcPr/>
                </a:tc>
                <a:tc>
                  <a:txBody>
                    <a:bodyPr/>
                    <a:lstStyle/>
                    <a:p>
                      <a:endParaRPr lang="it-IT"/>
                    </a:p>
                  </a:txBody>
                  <a:tcPr/>
                </a:tc>
                <a:extLst>
                  <a:ext uri="{0D108BD9-81ED-4DB2-BD59-A6C34878D82A}">
                    <a16:rowId xmlns:a16="http://schemas.microsoft.com/office/drawing/2014/main" val="528714610"/>
                  </a:ext>
                </a:extLst>
              </a:tr>
              <a:tr h="370840">
                <a:tc>
                  <a:txBody>
                    <a:bodyPr/>
                    <a:lstStyle/>
                    <a:p>
                      <a:r>
                        <a:rPr lang="it-IT" dirty="0">
                          <a:hlinkClick r:id="rId2"/>
                        </a:rPr>
                        <a:t>https://www.linkedin.com/in/matteo-rizza/</a:t>
                      </a:r>
                      <a:endParaRPr lang="it-IT" dirty="0"/>
                    </a:p>
                  </a:txBody>
                  <a:tcPr/>
                </a:tc>
                <a:tc>
                  <a:txBody>
                    <a:bodyPr/>
                    <a:lstStyle/>
                    <a:p>
                      <a:r>
                        <a:rPr lang="it-IT" dirty="0">
                          <a:hlinkClick r:id="rId3"/>
                        </a:rPr>
                        <a:t>https://www.linkedin.com/in/nicola-di-santo-b98647192/</a:t>
                      </a:r>
                      <a:endParaRPr lang="it-IT" dirty="0"/>
                    </a:p>
                  </a:txBody>
                  <a:tcPr/>
                </a:tc>
                <a:tc>
                  <a:txBody>
                    <a:bodyPr/>
                    <a:lstStyle/>
                    <a:p>
                      <a:r>
                        <a:rPr lang="it-IT" dirty="0">
                          <a:hlinkClick r:id="rId4"/>
                        </a:rPr>
                        <a:t>https://www.linkedin.com/in/giovanni-buono-5229941a4/</a:t>
                      </a:r>
                      <a:endParaRPr lang="it-IT" dirty="0"/>
                    </a:p>
                  </a:txBody>
                  <a:tcPr/>
                </a:tc>
                <a:extLst>
                  <a:ext uri="{0D108BD9-81ED-4DB2-BD59-A6C34878D82A}">
                    <a16:rowId xmlns:a16="http://schemas.microsoft.com/office/drawing/2014/main" val="3918181040"/>
                  </a:ext>
                </a:extLst>
              </a:tr>
            </a:tbl>
          </a:graphicData>
        </a:graphic>
      </p:graphicFrame>
      <p:pic>
        <p:nvPicPr>
          <p:cNvPr id="6" name="Immagin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87281" y="2930769"/>
            <a:ext cx="1520653" cy="2279743"/>
          </a:xfrm>
          <a:prstGeom prst="rect">
            <a:avLst/>
          </a:prstGeom>
        </p:spPr>
      </p:pic>
      <p:pic>
        <p:nvPicPr>
          <p:cNvPr id="3" name="Immagin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20725" y="2930768"/>
            <a:ext cx="1952395" cy="2279743"/>
          </a:xfrm>
          <a:prstGeom prst="rect">
            <a:avLst/>
          </a:prstGeom>
        </p:spPr>
      </p:pic>
      <p:pic>
        <p:nvPicPr>
          <p:cNvPr id="4" name="Immagine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18386" y="2930769"/>
            <a:ext cx="1709806" cy="2279742"/>
          </a:xfrm>
          <a:prstGeom prst="rect">
            <a:avLst/>
          </a:prstGeom>
        </p:spPr>
      </p:pic>
    </p:spTree>
    <p:extLst>
      <p:ext uri="{BB962C8B-B14F-4D97-AF65-F5344CB8AC3E}">
        <p14:creationId xmlns:p14="http://schemas.microsoft.com/office/powerpoint/2010/main" val="235183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What</a:t>
            </a:r>
            <a:r>
              <a:rPr lang="it-IT" dirty="0"/>
              <a:t> </a:t>
            </a:r>
            <a:r>
              <a:rPr lang="it-IT" dirty="0" err="1"/>
              <a:t>is</a:t>
            </a:r>
            <a:r>
              <a:rPr lang="it-IT" dirty="0"/>
              <a:t> </a:t>
            </a:r>
            <a:r>
              <a:rPr lang="it-IT" dirty="0" err="1"/>
              <a:t>this</a:t>
            </a:r>
            <a:r>
              <a:rPr lang="it-IT" dirty="0"/>
              <a:t>?</a:t>
            </a:r>
          </a:p>
        </p:txBody>
      </p:sp>
      <p:sp>
        <p:nvSpPr>
          <p:cNvPr id="4" name="CasellaDiTesto 3"/>
          <p:cNvSpPr txBox="1"/>
          <p:nvPr/>
        </p:nvSpPr>
        <p:spPr>
          <a:xfrm>
            <a:off x="1559170" y="3376246"/>
            <a:ext cx="6131170" cy="1384995"/>
          </a:xfrm>
          <a:prstGeom prst="rect">
            <a:avLst/>
          </a:prstGeom>
          <a:noFill/>
        </p:spPr>
        <p:txBody>
          <a:bodyPr wrap="square" rtlCol="0">
            <a:spAutoFit/>
          </a:bodyPr>
          <a:lstStyle/>
          <a:p>
            <a:r>
              <a:rPr lang="en-US" sz="2800" dirty="0"/>
              <a:t>A simple app that will give you the imagination you need in the kitchen using only the ingredients you already have.</a:t>
            </a:r>
            <a:endParaRPr lang="it-IT" sz="2800" dirty="0"/>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2373" y="2517303"/>
            <a:ext cx="3324225" cy="3390900"/>
          </a:xfrm>
          <a:prstGeom prst="rect">
            <a:avLst/>
          </a:prstGeom>
        </p:spPr>
      </p:pic>
    </p:spTree>
    <p:extLst>
      <p:ext uri="{BB962C8B-B14F-4D97-AF65-F5344CB8AC3E}">
        <p14:creationId xmlns:p14="http://schemas.microsoft.com/office/powerpoint/2010/main" val="3739372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Personas</a:t>
            </a:r>
            <a:endParaRPr lang="it-IT" dirty="0"/>
          </a:p>
        </p:txBody>
      </p:sp>
      <p:pic>
        <p:nvPicPr>
          <p:cNvPr id="6" name="Segnaposto contenuto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7246" r="37462"/>
          <a:stretch/>
        </p:blipFill>
        <p:spPr>
          <a:xfrm>
            <a:off x="5892772" y="2560320"/>
            <a:ext cx="2136882" cy="34067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Segnaposto contenuto 4"/>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16351" t="-354" r="884" b="354"/>
          <a:stretch/>
        </p:blipFill>
        <p:spPr>
          <a:xfrm>
            <a:off x="3605868" y="2560320"/>
            <a:ext cx="2195498" cy="34067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CasellaDiTesto 2"/>
          <p:cNvSpPr txBox="1"/>
          <p:nvPr/>
        </p:nvSpPr>
        <p:spPr>
          <a:xfrm>
            <a:off x="1295402" y="3213463"/>
            <a:ext cx="1140236" cy="1658983"/>
          </a:xfrm>
          <a:prstGeom prst="rect">
            <a:avLst/>
          </a:prstGeom>
          <a:noFill/>
        </p:spPr>
        <p:txBody>
          <a:bodyPr wrap="square" rtlCol="0">
            <a:spAutoFit/>
          </a:bodyPr>
          <a:lstStyle/>
          <a:p>
            <a:endParaRPr lang="it-IT" dirty="0"/>
          </a:p>
        </p:txBody>
      </p:sp>
      <p:sp>
        <p:nvSpPr>
          <p:cNvPr id="4" name="Rectangle 1"/>
          <p:cNvSpPr>
            <a:spLocks noChangeArrowheads="1"/>
          </p:cNvSpPr>
          <p:nvPr/>
        </p:nvSpPr>
        <p:spPr bwMode="auto">
          <a:xfrm>
            <a:off x="872692" y="2480817"/>
            <a:ext cx="2562840" cy="356573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t>Maria </a:t>
            </a:r>
            <a:r>
              <a:rPr lang="it-IT" altLang="it-IT" dirty="0" err="1"/>
              <a:t>is</a:t>
            </a:r>
            <a:r>
              <a:rPr lang="it-IT" altLang="it-IT" dirty="0"/>
              <a:t> 45 </a:t>
            </a:r>
            <a:r>
              <a:rPr lang="it-IT" altLang="it-IT" dirty="0" err="1"/>
              <a:t>years</a:t>
            </a:r>
            <a:r>
              <a:rPr lang="it-IT" altLang="it-IT" dirty="0"/>
              <a:t> </a:t>
            </a:r>
            <a:r>
              <a:rPr lang="it-IT" altLang="it-IT" dirty="0" err="1"/>
              <a:t>old</a:t>
            </a:r>
            <a:r>
              <a:rPr lang="it-IT" altLang="it-IT" dirty="0"/>
              <a:t> and </a:t>
            </a:r>
            <a:r>
              <a:rPr lang="it-IT" altLang="it-IT" dirty="0" err="1"/>
              <a:t>she</a:t>
            </a:r>
            <a:r>
              <a:rPr lang="it-IT" altLang="it-IT" dirty="0"/>
              <a:t> </a:t>
            </a:r>
            <a:r>
              <a:rPr lang="it-IT" altLang="it-IT" dirty="0" err="1"/>
              <a:t>is</a:t>
            </a:r>
            <a:r>
              <a:rPr lang="it-IT" altLang="it-IT" dirty="0"/>
              <a:t> a </a:t>
            </a:r>
            <a:r>
              <a:rPr lang="it-IT" altLang="it-IT" dirty="0" err="1"/>
              <a:t>housewife</a:t>
            </a:r>
            <a:r>
              <a:rPr lang="it-IT" altLang="it-IT" dirty="0"/>
              <a:t>. </a:t>
            </a:r>
            <a:r>
              <a:rPr lang="it-IT" altLang="it-IT" dirty="0" err="1"/>
              <a:t>Spending</a:t>
            </a:r>
            <a:r>
              <a:rPr lang="it-IT" altLang="it-IT" dirty="0"/>
              <a:t> a </a:t>
            </a:r>
            <a:r>
              <a:rPr lang="it-IT" altLang="it-IT" dirty="0" err="1"/>
              <a:t>lot</a:t>
            </a:r>
            <a:r>
              <a:rPr lang="it-IT" altLang="it-IT" dirty="0"/>
              <a:t> of time </a:t>
            </a:r>
            <a:r>
              <a:rPr lang="it-IT" altLang="it-IT" dirty="0" err="1"/>
              <a:t>at</a:t>
            </a:r>
            <a:r>
              <a:rPr lang="it-IT" altLang="it-IT" dirty="0"/>
              <a:t> home, </a:t>
            </a:r>
            <a:r>
              <a:rPr lang="it-IT" altLang="it-IT" dirty="0" err="1"/>
              <a:t>she</a:t>
            </a:r>
            <a:r>
              <a:rPr lang="it-IT" altLang="it-IT" dirty="0"/>
              <a:t> </a:t>
            </a:r>
            <a:r>
              <a:rPr lang="it-IT" altLang="it-IT" dirty="0" err="1"/>
              <a:t>developed</a:t>
            </a:r>
            <a:r>
              <a:rPr lang="it-IT" altLang="it-IT" dirty="0"/>
              <a:t> a </a:t>
            </a:r>
            <a:r>
              <a:rPr lang="it-IT" altLang="it-IT" dirty="0" err="1"/>
              <a:t>passion</a:t>
            </a:r>
            <a:r>
              <a:rPr lang="it-IT" altLang="it-IT" dirty="0"/>
              <a:t> for </a:t>
            </a:r>
            <a:r>
              <a:rPr lang="it-IT" altLang="it-IT" dirty="0" err="1"/>
              <a:t>cooking</a:t>
            </a:r>
            <a:r>
              <a:rPr lang="it-IT" altLang="it-IT" dirty="0"/>
              <a:t>. </a:t>
            </a:r>
            <a:r>
              <a:rPr lang="it-IT" altLang="it-IT" dirty="0" err="1"/>
              <a:t>She</a:t>
            </a:r>
            <a:r>
              <a:rPr lang="it-IT" altLang="it-IT" dirty="0"/>
              <a:t> </a:t>
            </a:r>
            <a:r>
              <a:rPr lang="it-IT" altLang="it-IT" dirty="0" err="1"/>
              <a:t>also</a:t>
            </a:r>
            <a:r>
              <a:rPr lang="it-IT" altLang="it-IT" dirty="0"/>
              <a:t> </a:t>
            </a:r>
            <a:r>
              <a:rPr lang="it-IT" altLang="it-IT" dirty="0" err="1"/>
              <a:t>has</a:t>
            </a:r>
            <a:r>
              <a:rPr lang="it-IT" altLang="it-IT" dirty="0"/>
              <a:t> </a:t>
            </a:r>
            <a:r>
              <a:rPr lang="it-IT" altLang="it-IT" dirty="0" err="1"/>
              <a:t>two</a:t>
            </a:r>
            <a:r>
              <a:rPr lang="it-IT" altLang="it-IT" dirty="0"/>
              <a:t> </a:t>
            </a:r>
            <a:r>
              <a:rPr lang="it-IT" altLang="it-IT" dirty="0" err="1"/>
              <a:t>slightly</a:t>
            </a:r>
            <a:r>
              <a:rPr lang="it-IT" altLang="it-IT" dirty="0"/>
              <a:t> </a:t>
            </a:r>
            <a:r>
              <a:rPr lang="it-IT" altLang="it-IT" dirty="0" err="1"/>
              <a:t>capricious</a:t>
            </a:r>
            <a:r>
              <a:rPr lang="it-IT" altLang="it-IT" dirty="0"/>
              <a:t> </a:t>
            </a:r>
            <a:r>
              <a:rPr lang="it-IT" altLang="it-IT" dirty="0" err="1"/>
              <a:t>young</a:t>
            </a:r>
            <a:r>
              <a:rPr lang="it-IT" altLang="it-IT" dirty="0"/>
              <a:t> </a:t>
            </a:r>
            <a:r>
              <a:rPr lang="it-IT" altLang="it-IT" dirty="0" err="1"/>
              <a:t>children</a:t>
            </a:r>
            <a:r>
              <a:rPr lang="it-IT" altLang="it-IT" dirty="0"/>
              <a:t> so </a:t>
            </a:r>
            <a:r>
              <a:rPr lang="it-IT" altLang="it-IT" dirty="0" err="1"/>
              <a:t>she</a:t>
            </a:r>
            <a:r>
              <a:rPr lang="it-IT" altLang="it-IT" dirty="0"/>
              <a:t> must </a:t>
            </a:r>
            <a:r>
              <a:rPr lang="it-IT" altLang="it-IT" dirty="0" err="1"/>
              <a:t>always</a:t>
            </a:r>
            <a:r>
              <a:rPr lang="it-IT" altLang="it-IT" dirty="0"/>
              <a:t> </a:t>
            </a:r>
            <a:r>
              <a:rPr lang="it-IT" altLang="it-IT" dirty="0" err="1"/>
              <a:t>invent</a:t>
            </a:r>
            <a:r>
              <a:rPr lang="it-IT" altLang="it-IT" dirty="0"/>
              <a:t> ways to </a:t>
            </a:r>
            <a:r>
              <a:rPr lang="it-IT" altLang="it-IT" dirty="0" err="1"/>
              <a:t>make</a:t>
            </a:r>
            <a:r>
              <a:rPr lang="it-IT" altLang="it-IT" dirty="0"/>
              <a:t> </a:t>
            </a:r>
            <a:r>
              <a:rPr lang="it-IT" altLang="it-IT" dirty="0" err="1"/>
              <a:t>children</a:t>
            </a:r>
            <a:r>
              <a:rPr lang="it-IT" altLang="it-IT" dirty="0"/>
              <a:t> </a:t>
            </a:r>
            <a:r>
              <a:rPr lang="it-IT" altLang="it-IT" dirty="0" err="1"/>
              <a:t>eat</a:t>
            </a:r>
            <a:r>
              <a:rPr lang="it-IT" altLang="it-IT" dirty="0"/>
              <a:t> </a:t>
            </a:r>
            <a:r>
              <a:rPr lang="it-IT" altLang="it-IT" dirty="0" err="1"/>
              <a:t>vegetables</a:t>
            </a:r>
            <a:r>
              <a:rPr lang="it-IT" altLang="it-IT" dirty="0"/>
              <a:t>. </a:t>
            </a:r>
            <a:r>
              <a:rPr lang="it-IT" altLang="it-IT" dirty="0" err="1"/>
              <a:t>She</a:t>
            </a:r>
            <a:r>
              <a:rPr lang="it-IT" altLang="it-IT" dirty="0"/>
              <a:t> </a:t>
            </a:r>
            <a:r>
              <a:rPr lang="it-IT" altLang="it-IT" dirty="0" err="1"/>
              <a:t>lives</a:t>
            </a:r>
            <a:r>
              <a:rPr lang="it-IT" altLang="it-IT" dirty="0"/>
              <a:t> in fair </a:t>
            </a:r>
            <a:r>
              <a:rPr lang="it-IT" altLang="it-IT" dirty="0" err="1"/>
              <a:t>economic</a:t>
            </a:r>
            <a:r>
              <a:rPr lang="it-IT" altLang="it-IT" dirty="0"/>
              <a:t> </a:t>
            </a:r>
            <a:r>
              <a:rPr lang="it-IT" altLang="it-IT" dirty="0" err="1"/>
              <a:t>conditions</a:t>
            </a:r>
            <a:r>
              <a:rPr lang="it-IT" altLang="it-IT" dirty="0"/>
              <a:t> </a:t>
            </a:r>
            <a:r>
              <a:rPr lang="it-IT" altLang="it-IT" dirty="0" err="1"/>
              <a:t>but</a:t>
            </a:r>
            <a:r>
              <a:rPr lang="it-IT" altLang="it-IT" dirty="0"/>
              <a:t> </a:t>
            </a:r>
            <a:r>
              <a:rPr lang="it-IT" altLang="it-IT" dirty="0" err="1"/>
              <a:t>cannot</a:t>
            </a:r>
            <a:r>
              <a:rPr lang="it-IT" altLang="it-IT" dirty="0"/>
              <a:t> </a:t>
            </a:r>
            <a:r>
              <a:rPr lang="it-IT" altLang="it-IT" dirty="0" err="1"/>
              <a:t>afford</a:t>
            </a:r>
            <a:r>
              <a:rPr lang="it-IT" altLang="it-IT" dirty="0"/>
              <a:t> to </a:t>
            </a:r>
            <a:r>
              <a:rPr lang="it-IT" altLang="it-IT" dirty="0" err="1"/>
              <a:t>always</a:t>
            </a:r>
            <a:r>
              <a:rPr lang="it-IT" altLang="it-IT" dirty="0"/>
              <a:t> </a:t>
            </a:r>
            <a:r>
              <a:rPr lang="it-IT" altLang="it-IT" dirty="0" err="1"/>
              <a:t>have</a:t>
            </a:r>
            <a:r>
              <a:rPr lang="it-IT" altLang="it-IT" dirty="0"/>
              <a:t> the </a:t>
            </a:r>
            <a:r>
              <a:rPr lang="it-IT" altLang="it-IT" dirty="0" err="1"/>
              <a:t>refrigerator</a:t>
            </a:r>
            <a:r>
              <a:rPr lang="it-IT" altLang="it-IT" dirty="0"/>
              <a:t> full of a large </a:t>
            </a:r>
            <a:r>
              <a:rPr lang="it-IT" altLang="it-IT" dirty="0" err="1"/>
              <a:t>variety</a:t>
            </a:r>
            <a:r>
              <a:rPr lang="it-IT" altLang="it-IT" dirty="0"/>
              <a:t> of </a:t>
            </a:r>
            <a:r>
              <a:rPr lang="it-IT" altLang="it-IT" dirty="0" err="1"/>
              <a:t>foods</a:t>
            </a:r>
            <a:r>
              <a:rPr lang="it-IT" altLang="it-IT" dirty="0"/>
              <a:t>. </a:t>
            </a:r>
          </a:p>
        </p:txBody>
      </p:sp>
      <p:sp>
        <p:nvSpPr>
          <p:cNvPr id="9" name="Rectangle 2"/>
          <p:cNvSpPr>
            <a:spLocks noChangeArrowheads="1"/>
          </p:cNvSpPr>
          <p:nvPr/>
        </p:nvSpPr>
        <p:spPr bwMode="auto">
          <a:xfrm>
            <a:off x="8212534" y="2480817"/>
            <a:ext cx="3256068" cy="356573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t>Fabio </a:t>
            </a:r>
            <a:r>
              <a:rPr lang="it-IT" altLang="it-IT" dirty="0" err="1"/>
              <a:t>is</a:t>
            </a:r>
            <a:r>
              <a:rPr lang="it-IT" altLang="it-IT" dirty="0"/>
              <a:t> 22 </a:t>
            </a:r>
            <a:r>
              <a:rPr lang="it-IT" altLang="it-IT" dirty="0" err="1"/>
              <a:t>years</a:t>
            </a:r>
            <a:r>
              <a:rPr lang="it-IT" altLang="it-IT" dirty="0"/>
              <a:t> </a:t>
            </a:r>
            <a:r>
              <a:rPr lang="it-IT" altLang="it-IT" dirty="0" err="1"/>
              <a:t>old</a:t>
            </a:r>
            <a:r>
              <a:rPr lang="it-IT" altLang="it-IT" dirty="0"/>
              <a:t> and </a:t>
            </a:r>
            <a:r>
              <a:rPr lang="it-IT" altLang="it-IT" dirty="0" err="1"/>
              <a:t>is</a:t>
            </a:r>
            <a:r>
              <a:rPr lang="it-IT" altLang="it-IT" dirty="0"/>
              <a:t> an </a:t>
            </a:r>
            <a:r>
              <a:rPr lang="it-IT" altLang="it-IT" dirty="0" err="1"/>
              <a:t>engineering</a:t>
            </a:r>
            <a:r>
              <a:rPr lang="it-IT" altLang="it-IT" dirty="0"/>
              <a:t> </a:t>
            </a:r>
            <a:r>
              <a:rPr lang="it-IT" altLang="it-IT" dirty="0" err="1"/>
              <a:t>student</a:t>
            </a:r>
            <a:r>
              <a:rPr lang="it-IT" altLang="it-IT" dirty="0"/>
              <a:t>. He </a:t>
            </a:r>
            <a:r>
              <a:rPr lang="it-IT" altLang="it-IT" dirty="0" err="1"/>
              <a:t>lives</a:t>
            </a:r>
            <a:r>
              <a:rPr lang="it-IT" altLang="it-IT" dirty="0"/>
              <a:t> with the </a:t>
            </a:r>
            <a:r>
              <a:rPr lang="it-IT" altLang="it-IT" dirty="0" err="1"/>
              <a:t>money</a:t>
            </a:r>
            <a:r>
              <a:rPr lang="it-IT" altLang="it-IT" dirty="0"/>
              <a:t> </a:t>
            </a:r>
            <a:r>
              <a:rPr lang="it-IT" altLang="it-IT" dirty="0" err="1"/>
              <a:t>his</a:t>
            </a:r>
            <a:r>
              <a:rPr lang="it-IT" altLang="it-IT" dirty="0"/>
              <a:t> </a:t>
            </a:r>
            <a:r>
              <a:rPr lang="it-IT" altLang="it-IT" dirty="0" err="1"/>
              <a:t>parents</a:t>
            </a:r>
            <a:r>
              <a:rPr lang="it-IT" altLang="it-IT" dirty="0"/>
              <a:t> </a:t>
            </a:r>
            <a:r>
              <a:rPr lang="it-IT" altLang="it-IT" dirty="0" err="1"/>
              <a:t>send</a:t>
            </a:r>
            <a:r>
              <a:rPr lang="it-IT" altLang="it-IT" dirty="0"/>
              <a:t> </a:t>
            </a:r>
            <a:r>
              <a:rPr lang="it-IT" altLang="it-IT" dirty="0" err="1"/>
              <a:t>him</a:t>
            </a:r>
            <a:r>
              <a:rPr lang="it-IT" altLang="it-IT" dirty="0"/>
              <a:t> </a:t>
            </a:r>
            <a:r>
              <a:rPr lang="it-IT" altLang="it-IT" dirty="0" err="1"/>
              <a:t>every</a:t>
            </a:r>
            <a:r>
              <a:rPr lang="it-IT" altLang="it-IT" dirty="0"/>
              <a:t> </a:t>
            </a:r>
            <a:r>
              <a:rPr lang="it-IT" altLang="it-IT" dirty="0" err="1"/>
              <a:t>month</a:t>
            </a:r>
            <a:r>
              <a:rPr lang="it-IT" altLang="it-IT" dirty="0"/>
              <a:t> for </a:t>
            </a:r>
            <a:r>
              <a:rPr lang="it-IT" altLang="it-IT" dirty="0" err="1"/>
              <a:t>renting</a:t>
            </a:r>
            <a:r>
              <a:rPr lang="it-IT" altLang="it-IT" dirty="0"/>
              <a:t> the room and shopping. He </a:t>
            </a:r>
            <a:r>
              <a:rPr lang="it-IT" altLang="it-IT" dirty="0" err="1"/>
              <a:t>spends</a:t>
            </a:r>
            <a:r>
              <a:rPr lang="it-IT" altLang="it-IT" dirty="0"/>
              <a:t> a </a:t>
            </a:r>
            <a:r>
              <a:rPr lang="it-IT" altLang="it-IT" dirty="0" err="1"/>
              <a:t>lot</a:t>
            </a:r>
            <a:r>
              <a:rPr lang="it-IT" altLang="it-IT" dirty="0"/>
              <a:t> of time in </a:t>
            </a:r>
            <a:r>
              <a:rPr lang="it-IT" altLang="it-IT" dirty="0" err="1"/>
              <a:t>university</a:t>
            </a:r>
            <a:r>
              <a:rPr lang="it-IT" altLang="it-IT" dirty="0"/>
              <a:t> </a:t>
            </a:r>
            <a:r>
              <a:rPr lang="it-IT" altLang="it-IT" dirty="0" err="1"/>
              <a:t>between</a:t>
            </a:r>
            <a:r>
              <a:rPr lang="it-IT" altLang="it-IT" dirty="0"/>
              <a:t> </a:t>
            </a:r>
            <a:r>
              <a:rPr lang="it-IT" altLang="it-IT" dirty="0" err="1"/>
              <a:t>lessons</a:t>
            </a:r>
            <a:r>
              <a:rPr lang="it-IT" altLang="it-IT" dirty="0"/>
              <a:t> and </a:t>
            </a:r>
            <a:r>
              <a:rPr lang="it-IT" altLang="it-IT" dirty="0" err="1"/>
              <a:t>studying</a:t>
            </a:r>
            <a:r>
              <a:rPr lang="it-IT" altLang="it-IT" dirty="0"/>
              <a:t> in the </a:t>
            </a:r>
            <a:r>
              <a:rPr lang="it-IT" altLang="it-IT" dirty="0" err="1"/>
              <a:t>library</a:t>
            </a:r>
            <a:r>
              <a:rPr lang="it-IT" altLang="it-IT" dirty="0"/>
              <a:t> </a:t>
            </a:r>
            <a:r>
              <a:rPr lang="it-IT" altLang="it-IT" dirty="0" err="1"/>
              <a:t>but</a:t>
            </a:r>
            <a:r>
              <a:rPr lang="it-IT" altLang="it-IT" dirty="0"/>
              <a:t> </a:t>
            </a:r>
            <a:r>
              <a:rPr lang="it-IT" altLang="it-IT" dirty="0" err="1"/>
              <a:t>can't</a:t>
            </a:r>
            <a:r>
              <a:rPr lang="it-IT" altLang="it-IT" dirty="0"/>
              <a:t> </a:t>
            </a:r>
            <a:r>
              <a:rPr lang="it-IT" altLang="it-IT" dirty="0" err="1"/>
              <a:t>wait</a:t>
            </a:r>
            <a:r>
              <a:rPr lang="it-IT" altLang="it-IT" dirty="0"/>
              <a:t> to go home to play </a:t>
            </a:r>
            <a:r>
              <a:rPr lang="it-IT" altLang="it-IT" dirty="0" err="1"/>
              <a:t>his</a:t>
            </a:r>
            <a:r>
              <a:rPr lang="it-IT" altLang="it-IT" dirty="0"/>
              <a:t> </a:t>
            </a:r>
            <a:r>
              <a:rPr lang="it-IT" altLang="it-IT" dirty="0" err="1"/>
              <a:t>beloved</a:t>
            </a:r>
            <a:r>
              <a:rPr lang="it-IT" altLang="it-IT" dirty="0"/>
              <a:t> video games. Cooking </a:t>
            </a:r>
            <a:r>
              <a:rPr lang="it-IT" altLang="it-IT" dirty="0" err="1"/>
              <a:t>bores</a:t>
            </a:r>
            <a:r>
              <a:rPr lang="it-IT" altLang="it-IT" dirty="0"/>
              <a:t> </a:t>
            </a:r>
            <a:r>
              <a:rPr lang="it-IT" altLang="it-IT" dirty="0" err="1"/>
              <a:t>him</a:t>
            </a:r>
            <a:r>
              <a:rPr lang="it-IT" altLang="it-IT" dirty="0"/>
              <a:t> a </a:t>
            </a:r>
            <a:r>
              <a:rPr lang="it-IT" altLang="it-IT" dirty="0" err="1"/>
              <a:t>little</a:t>
            </a:r>
            <a:r>
              <a:rPr lang="it-IT" altLang="it-IT" dirty="0"/>
              <a:t> </a:t>
            </a:r>
            <a:r>
              <a:rPr lang="it-IT" altLang="it-IT" dirty="0" err="1"/>
              <a:t>but</a:t>
            </a:r>
            <a:r>
              <a:rPr lang="it-IT" altLang="it-IT" dirty="0"/>
              <a:t> </a:t>
            </a:r>
            <a:r>
              <a:rPr lang="it-IT" altLang="it-IT" dirty="0" err="1"/>
              <a:t>above</a:t>
            </a:r>
            <a:r>
              <a:rPr lang="it-IT" altLang="it-IT" dirty="0"/>
              <a:t> </a:t>
            </a:r>
            <a:r>
              <a:rPr lang="it-IT" altLang="it-IT" dirty="0" err="1"/>
              <a:t>all</a:t>
            </a:r>
            <a:r>
              <a:rPr lang="it-IT" altLang="it-IT" dirty="0"/>
              <a:t> he </a:t>
            </a:r>
            <a:r>
              <a:rPr lang="it-IT" altLang="it-IT" dirty="0" err="1"/>
              <a:t>can't</a:t>
            </a:r>
            <a:r>
              <a:rPr lang="it-IT" altLang="it-IT" dirty="0"/>
              <a:t> stand </a:t>
            </a:r>
            <a:r>
              <a:rPr lang="it-IT" altLang="it-IT" dirty="0" err="1"/>
              <a:t>washing</a:t>
            </a:r>
            <a:r>
              <a:rPr lang="it-IT" altLang="it-IT" dirty="0"/>
              <a:t> </a:t>
            </a:r>
            <a:r>
              <a:rPr lang="it-IT" altLang="it-IT" dirty="0" err="1"/>
              <a:t>dishes</a:t>
            </a:r>
            <a:r>
              <a:rPr lang="it-IT" altLang="it-IT" dirty="0"/>
              <a:t> and </a:t>
            </a:r>
            <a:r>
              <a:rPr lang="it-IT" altLang="it-IT" dirty="0" err="1"/>
              <a:t>cleaning</a:t>
            </a:r>
            <a:r>
              <a:rPr lang="it-IT" altLang="it-IT" dirty="0"/>
              <a:t> the </a:t>
            </a:r>
            <a:r>
              <a:rPr lang="it-IT" altLang="it-IT" dirty="0" err="1"/>
              <a:t>kitchen</a:t>
            </a:r>
            <a:r>
              <a:rPr lang="it-IT" altLang="it-IT" dirty="0"/>
              <a:t>, </a:t>
            </a:r>
            <a:r>
              <a:rPr lang="it-IT" altLang="it-IT" dirty="0" err="1"/>
              <a:t>which</a:t>
            </a:r>
            <a:r>
              <a:rPr lang="it-IT" altLang="it-IT" dirty="0"/>
              <a:t> he </a:t>
            </a:r>
            <a:r>
              <a:rPr lang="it-IT" altLang="it-IT" dirty="0" err="1"/>
              <a:t>never</a:t>
            </a:r>
            <a:r>
              <a:rPr lang="it-IT" altLang="it-IT" dirty="0"/>
              <a:t> </a:t>
            </a:r>
            <a:r>
              <a:rPr lang="it-IT" altLang="it-IT" dirty="0" err="1"/>
              <a:t>had</a:t>
            </a:r>
            <a:r>
              <a:rPr lang="it-IT" altLang="it-IT" dirty="0"/>
              <a:t> to do </a:t>
            </a:r>
            <a:r>
              <a:rPr lang="it-IT" altLang="it-IT" dirty="0" err="1"/>
              <a:t>when</a:t>
            </a:r>
            <a:r>
              <a:rPr lang="it-IT" altLang="it-IT" dirty="0"/>
              <a:t> he </a:t>
            </a:r>
            <a:r>
              <a:rPr lang="it-IT" altLang="it-IT" dirty="0" err="1"/>
              <a:t>lived</a:t>
            </a:r>
            <a:r>
              <a:rPr lang="it-IT" altLang="it-IT" dirty="0"/>
              <a:t> with </a:t>
            </a:r>
            <a:r>
              <a:rPr lang="it-IT" altLang="it-IT" dirty="0" err="1"/>
              <a:t>his</a:t>
            </a:r>
            <a:r>
              <a:rPr lang="it-IT" altLang="it-IT" dirty="0"/>
              <a:t> </a:t>
            </a:r>
            <a:r>
              <a:rPr lang="it-IT" altLang="it-IT" dirty="0" err="1"/>
              <a:t>parents</a:t>
            </a:r>
            <a:r>
              <a:rPr lang="it-IT" altLang="it-IT" dirty="0"/>
              <a:t>. </a:t>
            </a:r>
          </a:p>
        </p:txBody>
      </p:sp>
    </p:spTree>
    <p:extLst>
      <p:ext uri="{BB962C8B-B14F-4D97-AF65-F5344CB8AC3E}">
        <p14:creationId xmlns:p14="http://schemas.microsoft.com/office/powerpoint/2010/main" val="345084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Scenario 1</a:t>
            </a:r>
          </a:p>
        </p:txBody>
      </p:sp>
      <p:sp>
        <p:nvSpPr>
          <p:cNvPr id="3" name="Segnaposto contenuto 2"/>
          <p:cNvSpPr>
            <a:spLocks noGrp="1"/>
          </p:cNvSpPr>
          <p:nvPr>
            <p:ph idx="1"/>
          </p:nvPr>
        </p:nvSpPr>
        <p:spPr>
          <a:xfrm>
            <a:off x="1295401" y="2556932"/>
            <a:ext cx="5328137" cy="3318936"/>
          </a:xfrm>
        </p:spPr>
        <p:txBody>
          <a:bodyPr/>
          <a:lstStyle/>
          <a:p>
            <a:pPr marL="0" indent="0">
              <a:buNone/>
            </a:pPr>
            <a:r>
              <a:rPr lang="en-US" dirty="0"/>
              <a:t>It's Monday. Maria has just finished cleaning up the house and has no time to go to the supermarket because it is almost lunchtime and her children are returning home from school. And she doesn't want to trim the usual tomato pasta ...</a:t>
            </a:r>
            <a:endParaRPr lang="it-IT" dirty="0"/>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500" y="2709332"/>
            <a:ext cx="3014460" cy="3014460"/>
          </a:xfrm>
          <a:prstGeom prst="rect">
            <a:avLst/>
          </a:prstGeom>
        </p:spPr>
      </p:pic>
    </p:spTree>
    <p:extLst>
      <p:ext uri="{BB962C8B-B14F-4D97-AF65-F5344CB8AC3E}">
        <p14:creationId xmlns:p14="http://schemas.microsoft.com/office/powerpoint/2010/main" val="4290551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Scenario 2</a:t>
            </a:r>
          </a:p>
        </p:txBody>
      </p:sp>
      <p:sp>
        <p:nvSpPr>
          <p:cNvPr id="3" name="Segnaposto contenuto 2"/>
          <p:cNvSpPr>
            <a:spLocks noGrp="1"/>
          </p:cNvSpPr>
          <p:nvPr>
            <p:ph idx="1"/>
          </p:nvPr>
        </p:nvSpPr>
        <p:spPr>
          <a:xfrm>
            <a:off x="1295402" y="2580378"/>
            <a:ext cx="4976445" cy="2437099"/>
          </a:xfrm>
        </p:spPr>
        <p:txBody>
          <a:bodyPr/>
          <a:lstStyle/>
          <a:p>
            <a:pPr marL="0" indent="0">
              <a:buNone/>
            </a:pPr>
            <a:r>
              <a:rPr lang="it-IT" altLang="it-IT" dirty="0"/>
              <a:t>Fabio </a:t>
            </a:r>
            <a:r>
              <a:rPr lang="it-IT" altLang="it-IT" dirty="0" err="1"/>
              <a:t>woke</a:t>
            </a:r>
            <a:r>
              <a:rPr lang="it-IT" altLang="it-IT" dirty="0"/>
              <a:t> up late </a:t>
            </a:r>
            <a:r>
              <a:rPr lang="it-IT" altLang="it-IT" dirty="0" err="1"/>
              <a:t>this</a:t>
            </a:r>
            <a:r>
              <a:rPr lang="it-IT" altLang="it-IT" dirty="0"/>
              <a:t> </a:t>
            </a:r>
            <a:r>
              <a:rPr lang="it-IT" altLang="it-IT" dirty="0" err="1"/>
              <a:t>morning</a:t>
            </a:r>
            <a:r>
              <a:rPr lang="it-IT" altLang="it-IT" dirty="0"/>
              <a:t> and in the </a:t>
            </a:r>
            <a:r>
              <a:rPr lang="it-IT" altLang="it-IT" dirty="0" err="1"/>
              <a:t>afternoon</a:t>
            </a:r>
            <a:r>
              <a:rPr lang="it-IT" altLang="it-IT" dirty="0"/>
              <a:t> he </a:t>
            </a:r>
            <a:r>
              <a:rPr lang="it-IT" altLang="it-IT" dirty="0" err="1"/>
              <a:t>has</a:t>
            </a:r>
            <a:r>
              <a:rPr lang="it-IT" altLang="it-IT" dirty="0"/>
              <a:t> to go to </a:t>
            </a:r>
            <a:r>
              <a:rPr lang="it-IT" altLang="it-IT" dirty="0" err="1"/>
              <a:t>university</a:t>
            </a:r>
            <a:r>
              <a:rPr lang="it-IT" altLang="it-IT" dirty="0"/>
              <a:t> for </a:t>
            </a:r>
            <a:r>
              <a:rPr lang="it-IT" altLang="it-IT" dirty="0" err="1"/>
              <a:t>courses</a:t>
            </a:r>
            <a:r>
              <a:rPr lang="it-IT" altLang="it-IT" dirty="0"/>
              <a:t>. He </a:t>
            </a:r>
            <a:r>
              <a:rPr lang="it-IT" altLang="it-IT" dirty="0" err="1"/>
              <a:t>hates</a:t>
            </a:r>
            <a:r>
              <a:rPr lang="it-IT" altLang="it-IT" dirty="0"/>
              <a:t> </a:t>
            </a:r>
            <a:r>
              <a:rPr lang="it-IT" altLang="it-IT" dirty="0" err="1"/>
              <a:t>cooking</a:t>
            </a:r>
            <a:r>
              <a:rPr lang="it-IT" altLang="it-IT" dirty="0"/>
              <a:t> </a:t>
            </a:r>
            <a:r>
              <a:rPr lang="it-IT" altLang="it-IT" dirty="0" err="1"/>
              <a:t>but</a:t>
            </a:r>
            <a:r>
              <a:rPr lang="it-IT" altLang="it-IT" dirty="0"/>
              <a:t> he </a:t>
            </a:r>
            <a:r>
              <a:rPr lang="it-IT" altLang="it-IT" dirty="0" err="1"/>
              <a:t>has</a:t>
            </a:r>
            <a:r>
              <a:rPr lang="it-IT" altLang="it-IT" dirty="0"/>
              <a:t> </a:t>
            </a:r>
            <a:r>
              <a:rPr lang="it-IT" altLang="it-IT" dirty="0" err="1"/>
              <a:t>finished</a:t>
            </a:r>
            <a:r>
              <a:rPr lang="it-IT" altLang="it-IT" dirty="0"/>
              <a:t> </a:t>
            </a:r>
            <a:r>
              <a:rPr lang="it-IT" altLang="it-IT" dirty="0" err="1"/>
              <a:t>all</a:t>
            </a:r>
            <a:r>
              <a:rPr lang="it-IT" altLang="it-IT" dirty="0"/>
              <a:t> the </a:t>
            </a:r>
            <a:r>
              <a:rPr lang="it-IT" altLang="it-IT" dirty="0" err="1"/>
              <a:t>tuna</a:t>
            </a:r>
            <a:r>
              <a:rPr lang="it-IT" altLang="it-IT" dirty="0"/>
              <a:t> </a:t>
            </a:r>
            <a:r>
              <a:rPr lang="it-IT" altLang="it-IT" dirty="0" err="1"/>
              <a:t>cans</a:t>
            </a:r>
            <a:r>
              <a:rPr lang="it-IT" altLang="it-IT" dirty="0"/>
              <a:t> and </a:t>
            </a:r>
            <a:r>
              <a:rPr lang="it-IT" altLang="it-IT" dirty="0" err="1"/>
              <a:t>has</a:t>
            </a:r>
            <a:r>
              <a:rPr lang="it-IT" altLang="it-IT" dirty="0"/>
              <a:t> no time to </a:t>
            </a:r>
            <a:r>
              <a:rPr lang="it-IT" altLang="it-IT" dirty="0" err="1"/>
              <a:t>think</a:t>
            </a:r>
            <a:r>
              <a:rPr lang="it-IT" altLang="it-IT" dirty="0"/>
              <a:t> </a:t>
            </a:r>
            <a:r>
              <a:rPr lang="it-IT" altLang="it-IT" dirty="0" err="1"/>
              <a:t>what</a:t>
            </a:r>
            <a:r>
              <a:rPr lang="it-IT" altLang="it-IT" dirty="0"/>
              <a:t> to </a:t>
            </a:r>
            <a:r>
              <a:rPr lang="it-IT" altLang="it-IT" dirty="0" err="1"/>
              <a:t>cook</a:t>
            </a:r>
            <a:r>
              <a:rPr lang="it-IT" altLang="it-IT" dirty="0"/>
              <a:t> and </a:t>
            </a:r>
            <a:r>
              <a:rPr lang="it-IT" altLang="it-IT" dirty="0" err="1"/>
              <a:t>how</a:t>
            </a:r>
            <a:r>
              <a:rPr lang="it-IT" altLang="it-IT" dirty="0"/>
              <a:t> to </a:t>
            </a:r>
            <a:r>
              <a:rPr lang="it-IT" altLang="it-IT" dirty="0" err="1"/>
              <a:t>cook</a:t>
            </a:r>
            <a:r>
              <a:rPr lang="it-IT" altLang="it-IT" dirty="0"/>
              <a:t> </a:t>
            </a:r>
            <a:r>
              <a:rPr lang="it-IT" altLang="it-IT" dirty="0" err="1"/>
              <a:t>it</a:t>
            </a:r>
            <a:r>
              <a:rPr lang="it-IT" altLang="it-IT" dirty="0"/>
              <a:t> ... </a:t>
            </a:r>
          </a:p>
          <a:p>
            <a:pPr marL="0" indent="0">
              <a:buNone/>
            </a:pPr>
            <a:endParaRPr lang="it-IT" dirty="0"/>
          </a:p>
        </p:txBody>
      </p:sp>
      <p:sp>
        <p:nvSpPr>
          <p:cNvPr id="7" name="Rectangle 3"/>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pic>
        <p:nvPicPr>
          <p:cNvPr id="8" name="Immagin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2989" y="2580378"/>
            <a:ext cx="2810241" cy="3183164"/>
          </a:xfrm>
          <a:prstGeom prst="rect">
            <a:avLst/>
          </a:prstGeom>
        </p:spPr>
      </p:pic>
    </p:spTree>
    <p:extLst>
      <p:ext uri="{BB962C8B-B14F-4D97-AF65-F5344CB8AC3E}">
        <p14:creationId xmlns:p14="http://schemas.microsoft.com/office/powerpoint/2010/main" val="520406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295398" y="220132"/>
            <a:ext cx="9601196" cy="1303867"/>
          </a:xfrm>
        </p:spPr>
        <p:txBody>
          <a:bodyPr/>
          <a:lstStyle/>
          <a:p>
            <a:r>
              <a:rPr lang="it-IT" dirty="0"/>
              <a:t>Competitors</a:t>
            </a:r>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1608827575"/>
              </p:ext>
            </p:extLst>
          </p:nvPr>
        </p:nvGraphicFramePr>
        <p:xfrm>
          <a:off x="1201614" y="1252024"/>
          <a:ext cx="9601200" cy="4785360"/>
        </p:xfrm>
        <a:graphic>
          <a:graphicData uri="http://schemas.openxmlformats.org/drawingml/2006/table">
            <a:tbl>
              <a:tblPr firstRow="1" bandRow="1">
                <a:tableStyleId>{5C22544A-7EE6-4342-B048-85BDC9FD1C3A}</a:tableStyleId>
              </a:tblPr>
              <a:tblGrid>
                <a:gridCol w="1920240">
                  <a:extLst>
                    <a:ext uri="{9D8B030D-6E8A-4147-A177-3AD203B41FA5}">
                      <a16:colId xmlns:a16="http://schemas.microsoft.com/office/drawing/2014/main" val="143092189"/>
                    </a:ext>
                  </a:extLst>
                </a:gridCol>
                <a:gridCol w="1920240">
                  <a:extLst>
                    <a:ext uri="{9D8B030D-6E8A-4147-A177-3AD203B41FA5}">
                      <a16:colId xmlns:a16="http://schemas.microsoft.com/office/drawing/2014/main" val="1296990236"/>
                    </a:ext>
                  </a:extLst>
                </a:gridCol>
                <a:gridCol w="1920240">
                  <a:extLst>
                    <a:ext uri="{9D8B030D-6E8A-4147-A177-3AD203B41FA5}">
                      <a16:colId xmlns:a16="http://schemas.microsoft.com/office/drawing/2014/main" val="2991684646"/>
                    </a:ext>
                  </a:extLst>
                </a:gridCol>
                <a:gridCol w="1920240">
                  <a:extLst>
                    <a:ext uri="{9D8B030D-6E8A-4147-A177-3AD203B41FA5}">
                      <a16:colId xmlns:a16="http://schemas.microsoft.com/office/drawing/2014/main" val="1365884910"/>
                    </a:ext>
                  </a:extLst>
                </a:gridCol>
                <a:gridCol w="1920240">
                  <a:extLst>
                    <a:ext uri="{9D8B030D-6E8A-4147-A177-3AD203B41FA5}">
                      <a16:colId xmlns:a16="http://schemas.microsoft.com/office/drawing/2014/main" val="2092358109"/>
                    </a:ext>
                  </a:extLst>
                </a:gridCol>
              </a:tblGrid>
              <a:tr h="370840">
                <a:tc>
                  <a:txBody>
                    <a:bodyPr/>
                    <a:lstStyle/>
                    <a:p>
                      <a:endParaRPr lang="it-IT" dirty="0"/>
                    </a:p>
                  </a:txBody>
                  <a:tcPr>
                    <a:solidFill>
                      <a:schemeClr val="tx1"/>
                    </a:solidFill>
                  </a:tcPr>
                </a:tc>
                <a:tc>
                  <a:txBody>
                    <a:bodyPr/>
                    <a:lstStyle/>
                    <a:p>
                      <a:r>
                        <a:rPr lang="it-IT" dirty="0" err="1"/>
                        <a:t>GialloZafferano</a:t>
                      </a:r>
                      <a:endParaRPr lang="it-IT" dirty="0"/>
                    </a:p>
                  </a:txBody>
                  <a:tcPr/>
                </a:tc>
                <a:tc>
                  <a:txBody>
                    <a:bodyPr/>
                    <a:lstStyle/>
                    <a:p>
                      <a:r>
                        <a:rPr lang="it-IT" dirty="0"/>
                        <a:t>Cucchiaio d’argento</a:t>
                      </a:r>
                    </a:p>
                  </a:txBody>
                  <a:tcPr/>
                </a:tc>
                <a:tc>
                  <a:txBody>
                    <a:bodyPr/>
                    <a:lstStyle/>
                    <a:p>
                      <a:r>
                        <a:rPr lang="it-IT" dirty="0" err="1"/>
                        <a:t>Yummly</a:t>
                      </a:r>
                      <a:endParaRPr lang="it-IT" dirty="0"/>
                    </a:p>
                  </a:txBody>
                  <a:tcPr/>
                </a:tc>
                <a:tc>
                  <a:txBody>
                    <a:bodyPr/>
                    <a:lstStyle/>
                    <a:p>
                      <a:r>
                        <a:rPr lang="it-IT" dirty="0" err="1"/>
                        <a:t>CookWithMe</a:t>
                      </a:r>
                      <a:endParaRPr lang="it-IT" dirty="0"/>
                    </a:p>
                  </a:txBody>
                  <a:tcPr/>
                </a:tc>
                <a:extLst>
                  <a:ext uri="{0D108BD9-81ED-4DB2-BD59-A6C34878D82A}">
                    <a16:rowId xmlns:a16="http://schemas.microsoft.com/office/drawing/2014/main" val="493236761"/>
                  </a:ext>
                </a:extLst>
              </a:tr>
              <a:tr h="370840">
                <a:tc>
                  <a:txBody>
                    <a:bodyPr/>
                    <a:lstStyle/>
                    <a:p>
                      <a:r>
                        <a:rPr lang="it-IT" dirty="0" err="1">
                          <a:solidFill>
                            <a:schemeClr val="bg1"/>
                          </a:solidFill>
                        </a:rPr>
                        <a:t>Filter</a:t>
                      </a:r>
                      <a:r>
                        <a:rPr lang="it-IT" dirty="0">
                          <a:solidFill>
                            <a:schemeClr val="bg1"/>
                          </a:solidFill>
                        </a:rPr>
                        <a:t> by </a:t>
                      </a:r>
                      <a:r>
                        <a:rPr lang="it-IT" dirty="0" err="1">
                          <a:solidFill>
                            <a:schemeClr val="bg1"/>
                          </a:solidFill>
                        </a:rPr>
                        <a:t>dish</a:t>
                      </a:r>
                      <a:r>
                        <a:rPr lang="it-IT" dirty="0">
                          <a:solidFill>
                            <a:schemeClr val="bg1"/>
                          </a:solidFill>
                        </a:rPr>
                        <a:t> </a:t>
                      </a:r>
                      <a:r>
                        <a:rPr lang="it-IT" dirty="0" err="1">
                          <a:solidFill>
                            <a:schemeClr val="bg1"/>
                          </a:solidFill>
                        </a:rPr>
                        <a:t>type</a:t>
                      </a:r>
                      <a:endParaRPr lang="it-IT" dirty="0">
                        <a:solidFill>
                          <a:schemeClr val="bg1"/>
                        </a:solidFill>
                      </a:endParaRPr>
                    </a:p>
                  </a:txBody>
                  <a:tcPr>
                    <a:solidFill>
                      <a:schemeClr val="accent1"/>
                    </a:solidFill>
                  </a:tcPr>
                </a:tc>
                <a:tc>
                  <a:txBody>
                    <a:bodyPr/>
                    <a:lstStyle/>
                    <a:p>
                      <a:pPr algn="ctr"/>
                      <a:r>
                        <a:rPr lang="it-IT" dirty="0">
                          <a:solidFill>
                            <a:srgbClr val="00B050"/>
                          </a:solidFill>
                        </a:rPr>
                        <a:t>√</a:t>
                      </a:r>
                    </a:p>
                  </a:txBody>
                  <a:tcPr/>
                </a:tc>
                <a:tc>
                  <a:txBody>
                    <a:bodyPr/>
                    <a:lstStyle/>
                    <a:p>
                      <a:pPr algn="ctr"/>
                      <a:r>
                        <a:rPr lang="it-IT" dirty="0">
                          <a:solidFill>
                            <a:srgbClr val="00B050"/>
                          </a:solidFill>
                        </a:rPr>
                        <a:t>√</a:t>
                      </a:r>
                    </a:p>
                  </a:txBody>
                  <a:tcPr/>
                </a:tc>
                <a:tc>
                  <a:txBody>
                    <a:bodyPr/>
                    <a:lstStyle/>
                    <a:p>
                      <a:pPr algn="ctr"/>
                      <a:r>
                        <a:rPr lang="it-IT" dirty="0">
                          <a:solidFill>
                            <a:srgbClr val="00B050"/>
                          </a:solidFill>
                        </a:rPr>
                        <a:t>√</a:t>
                      </a:r>
                    </a:p>
                  </a:txBody>
                  <a:tcPr/>
                </a:tc>
                <a:tc>
                  <a:txBody>
                    <a:bodyPr/>
                    <a:lstStyle/>
                    <a:p>
                      <a:pPr algn="ctr"/>
                      <a:r>
                        <a:rPr lang="it-IT" dirty="0">
                          <a:solidFill>
                            <a:srgbClr val="00B050"/>
                          </a:solidFill>
                        </a:rPr>
                        <a:t>√</a:t>
                      </a:r>
                    </a:p>
                  </a:txBody>
                  <a:tcPr/>
                </a:tc>
                <a:extLst>
                  <a:ext uri="{0D108BD9-81ED-4DB2-BD59-A6C34878D82A}">
                    <a16:rowId xmlns:a16="http://schemas.microsoft.com/office/drawing/2014/main" val="320431153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dirty="0" err="1">
                          <a:solidFill>
                            <a:schemeClr val="bg1"/>
                          </a:solidFill>
                        </a:rPr>
                        <a:t>Filter</a:t>
                      </a:r>
                      <a:r>
                        <a:rPr lang="it-IT" dirty="0">
                          <a:solidFill>
                            <a:schemeClr val="bg1"/>
                          </a:solidFill>
                        </a:rPr>
                        <a:t> by </a:t>
                      </a:r>
                      <a:r>
                        <a:rPr lang="it-IT" dirty="0" err="1">
                          <a:solidFill>
                            <a:schemeClr val="bg1"/>
                          </a:solidFill>
                        </a:rPr>
                        <a:t>cooking</a:t>
                      </a:r>
                      <a:r>
                        <a:rPr lang="it-IT" dirty="0">
                          <a:solidFill>
                            <a:schemeClr val="bg1"/>
                          </a:solidFill>
                        </a:rPr>
                        <a:t> </a:t>
                      </a:r>
                      <a:r>
                        <a:rPr lang="it-IT" dirty="0" err="1">
                          <a:solidFill>
                            <a:schemeClr val="bg1"/>
                          </a:solidFill>
                        </a:rPr>
                        <a:t>type</a:t>
                      </a:r>
                      <a:endParaRPr lang="it-IT" dirty="0">
                        <a:solidFill>
                          <a:schemeClr val="bg1"/>
                        </a:solidFill>
                      </a:endParaRPr>
                    </a:p>
                  </a:txBody>
                  <a:tcP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extLst>
                  <a:ext uri="{0D108BD9-81ED-4DB2-BD59-A6C34878D82A}">
                    <a16:rowId xmlns:a16="http://schemas.microsoft.com/office/drawing/2014/main" val="232628250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dirty="0" err="1">
                          <a:solidFill>
                            <a:schemeClr val="bg1"/>
                          </a:solidFill>
                        </a:rPr>
                        <a:t>Filter</a:t>
                      </a:r>
                      <a:r>
                        <a:rPr lang="it-IT" dirty="0">
                          <a:solidFill>
                            <a:schemeClr val="bg1"/>
                          </a:solidFill>
                        </a:rPr>
                        <a:t> by time</a:t>
                      </a:r>
                    </a:p>
                  </a:txBody>
                  <a:tcP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FF0000"/>
                          </a:solidFill>
                        </a:rPr>
                        <a:t>X</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extLst>
                  <a:ext uri="{0D108BD9-81ED-4DB2-BD59-A6C34878D82A}">
                    <a16:rowId xmlns:a16="http://schemas.microsoft.com/office/drawing/2014/main" val="28081225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dirty="0" err="1">
                          <a:solidFill>
                            <a:schemeClr val="bg1"/>
                          </a:solidFill>
                        </a:rPr>
                        <a:t>Filter</a:t>
                      </a:r>
                      <a:r>
                        <a:rPr lang="it-IT" dirty="0">
                          <a:solidFill>
                            <a:schemeClr val="bg1"/>
                          </a:solidFill>
                        </a:rPr>
                        <a:t> by </a:t>
                      </a:r>
                      <a:r>
                        <a:rPr lang="it-IT" dirty="0" err="1">
                          <a:solidFill>
                            <a:schemeClr val="bg1"/>
                          </a:solidFill>
                        </a:rPr>
                        <a:t>difficulty</a:t>
                      </a:r>
                      <a:endParaRPr lang="it-IT" dirty="0">
                        <a:solidFill>
                          <a:schemeClr val="bg1"/>
                        </a:solidFill>
                      </a:endParaRPr>
                    </a:p>
                  </a:txBody>
                  <a:tcP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FF0000"/>
                          </a:solidFill>
                        </a:rPr>
                        <a:t>X</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FF0000"/>
                          </a:solidFill>
                        </a:rPr>
                        <a:t>X</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extLst>
                  <a:ext uri="{0D108BD9-81ED-4DB2-BD59-A6C34878D82A}">
                    <a16:rowId xmlns:a16="http://schemas.microsoft.com/office/drawing/2014/main" val="142904673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dirty="0" err="1">
                          <a:solidFill>
                            <a:schemeClr val="bg1"/>
                          </a:solidFill>
                        </a:rPr>
                        <a:t>Filter</a:t>
                      </a:r>
                      <a:r>
                        <a:rPr lang="it-IT" dirty="0">
                          <a:solidFill>
                            <a:schemeClr val="bg1"/>
                          </a:solidFill>
                        </a:rPr>
                        <a:t> by </a:t>
                      </a:r>
                      <a:r>
                        <a:rPr lang="it-IT" dirty="0" err="1">
                          <a:solidFill>
                            <a:schemeClr val="bg1"/>
                          </a:solidFill>
                        </a:rPr>
                        <a:t>diet</a:t>
                      </a:r>
                      <a:endParaRPr lang="it-IT" dirty="0">
                        <a:solidFill>
                          <a:schemeClr val="bg1"/>
                        </a:solidFill>
                      </a:endParaRPr>
                    </a:p>
                  </a:txBody>
                  <a:tcP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FF0000"/>
                          </a:solidFill>
                        </a:rPr>
                        <a:t>X</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extLst>
                  <a:ext uri="{0D108BD9-81ED-4DB2-BD59-A6C34878D82A}">
                    <a16:rowId xmlns:a16="http://schemas.microsoft.com/office/drawing/2014/main" val="47009145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dirty="0" err="1">
                          <a:solidFill>
                            <a:schemeClr val="bg1"/>
                          </a:solidFill>
                        </a:rPr>
                        <a:t>Filter</a:t>
                      </a:r>
                      <a:r>
                        <a:rPr lang="it-IT" dirty="0">
                          <a:solidFill>
                            <a:schemeClr val="bg1"/>
                          </a:solidFill>
                        </a:rPr>
                        <a:t> by </a:t>
                      </a:r>
                      <a:r>
                        <a:rPr lang="it-IT" dirty="0" err="1">
                          <a:solidFill>
                            <a:schemeClr val="bg1"/>
                          </a:solidFill>
                        </a:rPr>
                        <a:t>cuisine</a:t>
                      </a:r>
                      <a:r>
                        <a:rPr lang="it-IT" dirty="0">
                          <a:solidFill>
                            <a:schemeClr val="bg1"/>
                          </a:solidFill>
                        </a:rPr>
                        <a:t> </a:t>
                      </a:r>
                      <a:r>
                        <a:rPr lang="it-IT" dirty="0" err="1">
                          <a:solidFill>
                            <a:schemeClr val="bg1"/>
                          </a:solidFill>
                        </a:rPr>
                        <a:t>type</a:t>
                      </a:r>
                      <a:endParaRPr lang="it-IT" dirty="0">
                        <a:solidFill>
                          <a:schemeClr val="bg1"/>
                        </a:solidFill>
                      </a:endParaRPr>
                    </a:p>
                  </a:txBody>
                  <a:tcP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FF0000"/>
                          </a:solidFill>
                        </a:rPr>
                        <a:t>X</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FF0000"/>
                          </a:solidFill>
                        </a:rPr>
                        <a:t>X</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it-IT" dirty="0">
                        <a:solidFill>
                          <a:srgbClr val="00B05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extLst>
                  <a:ext uri="{0D108BD9-81ED-4DB2-BD59-A6C34878D82A}">
                    <a16:rowId xmlns:a16="http://schemas.microsoft.com/office/drawing/2014/main" val="2088094395"/>
                  </a:ext>
                </a:extLst>
              </a:tr>
              <a:tr h="370840">
                <a:tc>
                  <a:txBody>
                    <a:bodyPr/>
                    <a:lstStyle/>
                    <a:p>
                      <a:r>
                        <a:rPr lang="it-IT" dirty="0" err="1">
                          <a:solidFill>
                            <a:schemeClr val="bg1"/>
                          </a:solidFill>
                        </a:rPr>
                        <a:t>Filter</a:t>
                      </a:r>
                      <a:r>
                        <a:rPr lang="it-IT" dirty="0">
                          <a:solidFill>
                            <a:schemeClr val="bg1"/>
                          </a:solidFill>
                        </a:rPr>
                        <a:t> by </a:t>
                      </a:r>
                      <a:r>
                        <a:rPr lang="it-IT" dirty="0" err="1">
                          <a:solidFill>
                            <a:schemeClr val="bg1"/>
                          </a:solidFill>
                        </a:rPr>
                        <a:t>available</a:t>
                      </a:r>
                      <a:r>
                        <a:rPr lang="it-IT" dirty="0">
                          <a:solidFill>
                            <a:schemeClr val="bg1"/>
                          </a:solidFill>
                        </a:rPr>
                        <a:t> </a:t>
                      </a:r>
                      <a:r>
                        <a:rPr lang="it-IT" dirty="0" err="1">
                          <a:solidFill>
                            <a:schemeClr val="bg1"/>
                          </a:solidFill>
                        </a:rPr>
                        <a:t>ingriedents</a:t>
                      </a:r>
                      <a:endParaRPr lang="it-IT" dirty="0">
                        <a:solidFill>
                          <a:schemeClr val="bg1"/>
                        </a:solidFill>
                      </a:endParaRPr>
                    </a:p>
                  </a:txBody>
                  <a:tcP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FF0000"/>
                          </a:solidFill>
                        </a:rPr>
                        <a:t>X</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it-IT" dirty="0">
                        <a:solidFill>
                          <a:srgbClr val="00B05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FF0000"/>
                          </a:solidFill>
                        </a:rPr>
                        <a:t>X</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it-IT" dirty="0">
                        <a:solidFill>
                          <a:srgbClr val="00B05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FF0000"/>
                          </a:solidFill>
                        </a:rPr>
                        <a:t>X</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it-IT" dirty="0">
                        <a:solidFill>
                          <a:srgbClr val="00B05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extLst>
                  <a:ext uri="{0D108BD9-81ED-4DB2-BD59-A6C34878D82A}">
                    <a16:rowId xmlns:a16="http://schemas.microsoft.com/office/drawing/2014/main" val="1238149314"/>
                  </a:ext>
                </a:extLst>
              </a:tr>
              <a:tr h="370840">
                <a:tc>
                  <a:txBody>
                    <a:bodyPr/>
                    <a:lstStyle/>
                    <a:p>
                      <a:r>
                        <a:rPr lang="it-IT" dirty="0">
                          <a:solidFill>
                            <a:schemeClr val="bg1"/>
                          </a:solidFill>
                        </a:rPr>
                        <a:t>Save </a:t>
                      </a:r>
                      <a:r>
                        <a:rPr lang="it-IT" dirty="0" err="1">
                          <a:solidFill>
                            <a:schemeClr val="bg1"/>
                          </a:solidFill>
                        </a:rPr>
                        <a:t>recipe</a:t>
                      </a:r>
                      <a:endParaRPr lang="it-IT" dirty="0">
                        <a:solidFill>
                          <a:schemeClr val="bg1"/>
                        </a:solidFill>
                      </a:endParaRPr>
                    </a:p>
                  </a:txBody>
                  <a:tcP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FF0000"/>
                          </a:solidFill>
                        </a:rPr>
                        <a:t>X</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extLst>
                  <a:ext uri="{0D108BD9-81ED-4DB2-BD59-A6C34878D82A}">
                    <a16:rowId xmlns:a16="http://schemas.microsoft.com/office/drawing/2014/main" val="236342464"/>
                  </a:ext>
                </a:extLst>
              </a:tr>
              <a:tr h="370840">
                <a:tc>
                  <a:txBody>
                    <a:bodyPr/>
                    <a:lstStyle/>
                    <a:p>
                      <a:r>
                        <a:rPr lang="it-IT" dirty="0">
                          <a:solidFill>
                            <a:schemeClr val="bg1"/>
                          </a:solidFill>
                        </a:rPr>
                        <a:t>Shopping list</a:t>
                      </a:r>
                    </a:p>
                  </a:txBody>
                  <a:tcP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extLst>
                  <a:ext uri="{0D108BD9-81ED-4DB2-BD59-A6C34878D82A}">
                    <a16:rowId xmlns:a16="http://schemas.microsoft.com/office/drawing/2014/main" val="3315487968"/>
                  </a:ext>
                </a:extLst>
              </a:tr>
            </a:tbl>
          </a:graphicData>
        </a:graphic>
      </p:graphicFrame>
    </p:spTree>
    <p:extLst>
      <p:ext uri="{BB962C8B-B14F-4D97-AF65-F5344CB8AC3E}">
        <p14:creationId xmlns:p14="http://schemas.microsoft.com/office/powerpoint/2010/main" val="1219478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Survey</a:t>
            </a:r>
            <a:endParaRPr lang="it-IT" dirty="0"/>
          </a:p>
        </p:txBody>
      </p:sp>
      <p:sp>
        <p:nvSpPr>
          <p:cNvPr id="3" name="Segnaposto contenuto 2"/>
          <p:cNvSpPr>
            <a:spLocks noGrp="1"/>
          </p:cNvSpPr>
          <p:nvPr>
            <p:ph idx="1"/>
          </p:nvPr>
        </p:nvSpPr>
        <p:spPr/>
        <p:txBody>
          <a:bodyPr/>
          <a:lstStyle/>
          <a:p>
            <a:pPr marL="0" indent="0">
              <a:buNone/>
            </a:pPr>
            <a:r>
              <a:rPr lang="it-IT" dirty="0"/>
              <a:t>1.How </a:t>
            </a:r>
            <a:r>
              <a:rPr lang="it-IT" dirty="0" err="1"/>
              <a:t>old</a:t>
            </a:r>
            <a:r>
              <a:rPr lang="it-IT" dirty="0"/>
              <a:t> are </a:t>
            </a:r>
            <a:r>
              <a:rPr lang="it-IT" dirty="0" err="1"/>
              <a:t>you</a:t>
            </a:r>
            <a:r>
              <a:rPr lang="it-IT" dirty="0"/>
              <a:t>?  </a:t>
            </a:r>
          </a:p>
          <a:p>
            <a:pPr marL="0" indent="0">
              <a:buNone/>
            </a:pPr>
            <a:r>
              <a:rPr lang="it-IT" dirty="0"/>
              <a:t>2.</a:t>
            </a:r>
            <a:r>
              <a:rPr lang="en-US" dirty="0"/>
              <a:t>How much time do you spend to cook</a:t>
            </a:r>
            <a:r>
              <a:rPr lang="it-IT" dirty="0"/>
              <a:t>?</a:t>
            </a:r>
          </a:p>
          <a:p>
            <a:pPr marL="0" indent="0">
              <a:buNone/>
            </a:pPr>
            <a:r>
              <a:rPr lang="it-IT" dirty="0"/>
              <a:t>3.H</a:t>
            </a:r>
            <a:r>
              <a:rPr lang="it-IT" altLang="it-IT" dirty="0"/>
              <a:t>ow long </a:t>
            </a:r>
            <a:r>
              <a:rPr lang="it-IT" altLang="it-IT" dirty="0" err="1"/>
              <a:t>would</a:t>
            </a:r>
            <a:r>
              <a:rPr lang="it-IT" altLang="it-IT" dirty="0"/>
              <a:t> </a:t>
            </a:r>
            <a:r>
              <a:rPr lang="it-IT" altLang="it-IT" dirty="0" err="1"/>
              <a:t>you</a:t>
            </a:r>
            <a:r>
              <a:rPr lang="it-IT" altLang="it-IT" dirty="0"/>
              <a:t> </a:t>
            </a:r>
            <a:r>
              <a:rPr lang="it-IT" altLang="it-IT" dirty="0" err="1"/>
              <a:t>like</a:t>
            </a:r>
            <a:r>
              <a:rPr lang="it-IT" altLang="it-IT" dirty="0"/>
              <a:t> to </a:t>
            </a:r>
            <a:r>
              <a:rPr lang="it-IT" altLang="it-IT" dirty="0" err="1"/>
              <a:t>spend</a:t>
            </a:r>
            <a:r>
              <a:rPr lang="it-IT" altLang="it-IT" dirty="0"/>
              <a:t> on </a:t>
            </a:r>
            <a:r>
              <a:rPr lang="it-IT" altLang="it-IT" dirty="0" err="1"/>
              <a:t>cooking</a:t>
            </a:r>
            <a:r>
              <a:rPr lang="it-IT" altLang="it-IT" dirty="0"/>
              <a:t>?</a:t>
            </a:r>
          </a:p>
          <a:p>
            <a:pPr marL="0" indent="0">
              <a:buNone/>
            </a:pPr>
            <a:r>
              <a:rPr lang="it-IT" altLang="it-IT" dirty="0"/>
              <a:t>4.Do </a:t>
            </a:r>
            <a:r>
              <a:rPr lang="it-IT" altLang="it-IT" dirty="0" err="1"/>
              <a:t>you</a:t>
            </a:r>
            <a:r>
              <a:rPr lang="it-IT" altLang="it-IT" dirty="0"/>
              <a:t> </a:t>
            </a:r>
            <a:r>
              <a:rPr lang="it-IT" altLang="it-IT" dirty="0" err="1"/>
              <a:t>have</a:t>
            </a:r>
            <a:r>
              <a:rPr lang="it-IT" altLang="it-IT" dirty="0"/>
              <a:t> </a:t>
            </a:r>
            <a:r>
              <a:rPr lang="it-IT" altLang="it-IT" dirty="0" err="1"/>
              <a:t>imagination</a:t>
            </a:r>
            <a:r>
              <a:rPr lang="it-IT" altLang="it-IT" dirty="0"/>
              <a:t> in the </a:t>
            </a:r>
            <a:r>
              <a:rPr lang="it-IT" altLang="it-IT" dirty="0" err="1"/>
              <a:t>kitchen</a:t>
            </a:r>
            <a:r>
              <a:rPr lang="it-IT" altLang="it-IT" dirty="0"/>
              <a:t>? </a:t>
            </a:r>
          </a:p>
          <a:p>
            <a:pPr marL="0" indent="0">
              <a:buNone/>
            </a:pPr>
            <a:r>
              <a:rPr lang="it-IT" altLang="it-IT" dirty="0"/>
              <a:t>5.</a:t>
            </a:r>
            <a:r>
              <a:rPr lang="en-US" altLang="it-IT" dirty="0"/>
              <a:t>W</a:t>
            </a:r>
            <a:r>
              <a:rPr lang="en-US" dirty="0"/>
              <a:t>hat you are looking for in a kitchen app?</a:t>
            </a:r>
            <a:endParaRPr lang="it-IT" altLang="it-IT" dirty="0"/>
          </a:p>
          <a:p>
            <a:pPr marL="0" indent="0">
              <a:buNone/>
            </a:pPr>
            <a:endParaRPr lang="it-IT" altLang="it-IT" dirty="0"/>
          </a:p>
          <a:p>
            <a:pPr marL="0" indent="0">
              <a:buNone/>
            </a:pPr>
            <a:endParaRPr lang="it-IT" dirty="0"/>
          </a:p>
        </p:txBody>
      </p:sp>
    </p:spTree>
    <p:extLst>
      <p:ext uri="{BB962C8B-B14F-4D97-AF65-F5344CB8AC3E}">
        <p14:creationId xmlns:p14="http://schemas.microsoft.com/office/powerpoint/2010/main" val="277675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Focus Group</a:t>
            </a:r>
          </a:p>
        </p:txBody>
      </p:sp>
      <p:sp>
        <p:nvSpPr>
          <p:cNvPr id="3" name="Segnaposto contenuto 2"/>
          <p:cNvSpPr>
            <a:spLocks noGrp="1"/>
          </p:cNvSpPr>
          <p:nvPr>
            <p:ph idx="1"/>
          </p:nvPr>
        </p:nvSpPr>
        <p:spPr/>
        <p:txBody>
          <a:bodyPr>
            <a:normAutofit lnSpcReduction="10000"/>
          </a:bodyPr>
          <a:lstStyle/>
          <a:p>
            <a:pPr marL="0" indent="0">
              <a:buNone/>
            </a:pPr>
            <a:r>
              <a:rPr lang="en-GB" sz="3200" dirty="0"/>
              <a:t>The goal was to properly select a group of people to debate on a new service. </a:t>
            </a:r>
          </a:p>
          <a:p>
            <a:pPr marL="0" indent="0">
              <a:buNone/>
            </a:pPr>
            <a:r>
              <a:rPr lang="en-GB" sz="3200" dirty="0"/>
              <a:t>People have been chosen carefully such that they all enjoy cooking, but they have different styles, different tastes and cook different plates. </a:t>
            </a:r>
          </a:p>
          <a:p>
            <a:pPr marL="0" indent="0">
              <a:buNone/>
            </a:pPr>
            <a:r>
              <a:rPr lang="en-GB" sz="3200" dirty="0"/>
              <a:t>The group is composed of 4 females and 1 male. </a:t>
            </a:r>
          </a:p>
          <a:p>
            <a:pPr marL="0" indent="0">
              <a:buNone/>
            </a:pPr>
            <a:endParaRPr lang="it-IT" sz="3200" dirty="0"/>
          </a:p>
          <a:p>
            <a:pPr marL="0" indent="0">
              <a:buNone/>
            </a:pPr>
            <a:endParaRPr lang="it-IT" sz="3200" dirty="0"/>
          </a:p>
        </p:txBody>
      </p:sp>
    </p:spTree>
    <p:extLst>
      <p:ext uri="{BB962C8B-B14F-4D97-AF65-F5344CB8AC3E}">
        <p14:creationId xmlns:p14="http://schemas.microsoft.com/office/powerpoint/2010/main" val="703374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Focus Group</a:t>
            </a:r>
          </a:p>
        </p:txBody>
      </p:sp>
      <p:sp>
        <p:nvSpPr>
          <p:cNvPr id="3" name="Segnaposto contenuto 2"/>
          <p:cNvSpPr>
            <a:spLocks noGrp="1"/>
          </p:cNvSpPr>
          <p:nvPr>
            <p:ph idx="1"/>
          </p:nvPr>
        </p:nvSpPr>
        <p:spPr>
          <a:xfrm>
            <a:off x="1295402" y="2456919"/>
            <a:ext cx="9601196" cy="3318936"/>
          </a:xfrm>
        </p:spPr>
        <p:txBody>
          <a:bodyPr>
            <a:noAutofit/>
          </a:bodyPr>
          <a:lstStyle/>
          <a:p>
            <a:pPr marL="0" indent="0">
              <a:buNone/>
            </a:pPr>
            <a:r>
              <a:rPr lang="en-GB" sz="2800" dirty="0"/>
              <a:t>The discussion is divided into two main parts:</a:t>
            </a:r>
          </a:p>
          <a:p>
            <a:pPr marL="457200" indent="-457200">
              <a:buFont typeface="+mj-lt"/>
              <a:buAutoNum type="arabicPeriod"/>
            </a:pPr>
            <a:r>
              <a:rPr lang="en-GB" sz="2800" dirty="0"/>
              <a:t> first part is a </a:t>
            </a:r>
            <a:r>
              <a:rPr lang="en-GB" sz="2800" u="sng" dirty="0"/>
              <a:t>warmup</a:t>
            </a:r>
            <a:r>
              <a:rPr lang="en-GB" sz="2800" dirty="0"/>
              <a:t> where each member introduces himself to the group and answer about few questions about him habits in the kitchen. </a:t>
            </a:r>
          </a:p>
          <a:p>
            <a:pPr marL="457200" indent="-457200">
              <a:buFont typeface="+mj-lt"/>
              <a:buAutoNum type="arabicPeriod"/>
            </a:pPr>
            <a:r>
              <a:rPr lang="en-GB" sz="2800" dirty="0"/>
              <a:t>The second part is the debate about the service and how they think it should work.</a:t>
            </a:r>
            <a:endParaRPr lang="it-IT" sz="2800" dirty="0"/>
          </a:p>
        </p:txBody>
      </p:sp>
    </p:spTree>
    <p:extLst>
      <p:ext uri="{BB962C8B-B14F-4D97-AF65-F5344CB8AC3E}">
        <p14:creationId xmlns:p14="http://schemas.microsoft.com/office/powerpoint/2010/main" val="3352610769"/>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ganico">
  <a:themeElements>
    <a:clrScheme name="Orga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otalTime>10</TotalTime>
  <Words>1027</Words>
  <Application>Microsoft Office PowerPoint</Application>
  <PresentationFormat>Widescreen</PresentationFormat>
  <Paragraphs>119</Paragraphs>
  <Slides>17</Slides>
  <Notes>0</Notes>
  <HiddenSlides>0</HiddenSlides>
  <MMClips>0</MMClips>
  <ScaleCrop>false</ScaleCrop>
  <HeadingPairs>
    <vt:vector size="6" baseType="variant">
      <vt:variant>
        <vt:lpstr>Caratteri utilizzati</vt:lpstr>
      </vt:variant>
      <vt:variant>
        <vt:i4>6</vt:i4>
      </vt:variant>
      <vt:variant>
        <vt:lpstr>Tema</vt:lpstr>
      </vt:variant>
      <vt:variant>
        <vt:i4>2</vt:i4>
      </vt:variant>
      <vt:variant>
        <vt:lpstr>Titoli diapositive</vt:lpstr>
      </vt:variant>
      <vt:variant>
        <vt:i4>17</vt:i4>
      </vt:variant>
    </vt:vector>
  </HeadingPairs>
  <TitlesOfParts>
    <vt:vector size="25" baseType="lpstr">
      <vt:lpstr>Algerian</vt:lpstr>
      <vt:lpstr>Arial</vt:lpstr>
      <vt:lpstr>Calibri</vt:lpstr>
      <vt:lpstr>Calibri Light</vt:lpstr>
      <vt:lpstr>Garamond</vt:lpstr>
      <vt:lpstr>Wingdings</vt:lpstr>
      <vt:lpstr>Tema di Office</vt:lpstr>
      <vt:lpstr>Organico</vt:lpstr>
      <vt:lpstr>CookWithMe</vt:lpstr>
      <vt:lpstr>What is this?</vt:lpstr>
      <vt:lpstr>Personas</vt:lpstr>
      <vt:lpstr>Scenario 1</vt:lpstr>
      <vt:lpstr>Scenario 2</vt:lpstr>
      <vt:lpstr>Competitors</vt:lpstr>
      <vt:lpstr>Survey</vt:lpstr>
      <vt:lpstr>Focus Group</vt:lpstr>
      <vt:lpstr>Focus Group</vt:lpstr>
      <vt:lpstr>Focus Group – Warmup QA</vt:lpstr>
      <vt:lpstr>Focus Group – Discussion of the Product</vt:lpstr>
      <vt:lpstr>Focus Group – Discussion of the Product</vt:lpstr>
      <vt:lpstr>Focus Group – Discussion of the Product</vt:lpstr>
      <vt:lpstr>Single Interviews</vt:lpstr>
      <vt:lpstr>Single Interviews</vt:lpstr>
      <vt:lpstr>Focus Group vs. Interviews</vt:lpstr>
      <vt:lpstr>Thanks for the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CookWithMe</dc:title>
  <dc:creator>Nicola Di Santo</dc:creator>
  <cp:lastModifiedBy>Nicola Di Santo</cp:lastModifiedBy>
  <cp:revision>2</cp:revision>
  <dcterms:created xsi:type="dcterms:W3CDTF">2020-04-05T15:26:30Z</dcterms:created>
  <dcterms:modified xsi:type="dcterms:W3CDTF">2020-04-05T15:36:33Z</dcterms:modified>
</cp:coreProperties>
</file>