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media/image7.wmf" ContentType="image/x-wmf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1984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89500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4468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1984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589500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44680" y="366840"/>
            <a:ext cx="705132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1984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89500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4468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1984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589500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44680" y="366840"/>
            <a:ext cx="705132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1984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89500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4468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1984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589500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544680" y="366840"/>
            <a:ext cx="705132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1984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589500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4468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1984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589500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44680" y="366840"/>
            <a:ext cx="705132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44680" y="366840"/>
            <a:ext cx="705132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21984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895000" y="174132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4468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21984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5895000" y="4073040"/>
            <a:ext cx="254736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44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98640" y="407304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598640" y="1741320"/>
            <a:ext cx="386064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44680" y="4073040"/>
            <a:ext cx="7911720" cy="21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2"/>
          <p:cNvSpPr/>
          <p:nvPr/>
        </p:nvSpPr>
        <p:spPr>
          <a:xfrm>
            <a:off x="3978000" y="5749920"/>
            <a:ext cx="3496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00" strike="noStrike">
                <a:solidFill>
                  <a:srgbClr val="4f5146"/>
                </a:solidFill>
                <a:latin typeface="Ubuntu"/>
                <a:ea typeface="ヒラギノ角ゴ ProN W3"/>
              </a:rPr>
              <a:t>Program Name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440" y="1150560"/>
            <a:ext cx="777276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>
              <a:lnSpc>
                <a:spcPct val="100000"/>
              </a:lnSpc>
            </a:pP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C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l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i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c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k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 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t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o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 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e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d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i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t 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M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a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s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t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e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r 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t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i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t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l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e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 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s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t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y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l</a:t>
            </a: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e</a:t>
            </a:r>
            <a:endParaRPr b="0" lang="en-US" sz="5900" spc="-1" strike="noStrike">
              <a:solidFill>
                <a:srgbClr val="46473e"/>
              </a:solidFill>
              <a:latin typeface="Ubuntu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554040" y="6446160"/>
            <a:ext cx="363024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2202D1C2-D3C0-4D19-92A4-EAC5B676434A}" type="slidenum">
              <a:rPr b="0" lang="en-US" sz="900" spc="18" strike="noStrike">
                <a:solidFill>
                  <a:srgbClr val="46473e"/>
                </a:solidFill>
                <a:latin typeface="Ubuntu"/>
                <a:ea typeface="MS PGothic"/>
              </a:rPr>
              <a:t>&lt;number&gt;</a:t>
            </a:fld>
            <a:r>
              <a:rPr b="0" lang="en-US" sz="900" spc="18" strike="noStrike">
                <a:solidFill>
                  <a:srgbClr val="46473e"/>
                </a:solidFill>
                <a:latin typeface="Ubuntu"/>
                <a:ea typeface="MS PGothic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Click to edit the outline text format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Second Outline Level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Third Outline Level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Fourth Outline Level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52" strike="noStrike">
                <a:solidFill>
                  <a:srgbClr val="fefdd5"/>
                </a:solidFill>
                <a:latin typeface="Ubuntu Light"/>
              </a:rPr>
              <a:t>Fifth Outline Level</a:t>
            </a:r>
            <a:endParaRPr b="0" lang="en-US" sz="2000" spc="-52" strike="noStrike">
              <a:solidFill>
                <a:srgbClr val="fefdd5"/>
              </a:solidFill>
              <a:latin typeface="Ubuntu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52" strike="noStrike">
                <a:solidFill>
                  <a:srgbClr val="fefdd5"/>
                </a:solidFill>
                <a:latin typeface="Ubuntu Light"/>
              </a:rPr>
              <a:t>Sixth Outline Level</a:t>
            </a:r>
            <a:endParaRPr b="0" lang="en-US" sz="2000" spc="-52" strike="noStrike">
              <a:solidFill>
                <a:srgbClr val="fefdd5"/>
              </a:solidFill>
              <a:latin typeface="Ubuntu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52" strike="noStrike">
                <a:solidFill>
                  <a:srgbClr val="fefdd5"/>
                </a:solidFill>
                <a:latin typeface="Ubuntu Light"/>
              </a:rPr>
              <a:t>Seventh Outline Level</a:t>
            </a:r>
            <a:endParaRPr b="0" lang="en-US" sz="2000" spc="-52" strike="noStrike">
              <a:solidFill>
                <a:srgbClr val="fefdd5"/>
              </a:solidFill>
              <a:latin typeface="Ubuntu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B08885FC-E073-4868-94C6-E032456E6E6D}" type="slidenum">
              <a:rPr b="0" lang="en-US" sz="900" spc="-1" strike="noStrike">
                <a:solidFill>
                  <a:srgbClr val="ffffff"/>
                </a:solidFill>
                <a:latin typeface="Ubuntu"/>
                <a:ea typeface="MS P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76760" y="221760"/>
            <a:ext cx="8790840" cy="643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ga-IE" sz="22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Drag picture to placeholder or click icon to add</a:t>
            </a:r>
            <a:endParaRPr b="0" lang="en-US" sz="2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00600" y="5084280"/>
            <a:ext cx="6874920" cy="56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b">
            <a:noAutofit/>
          </a:bodyPr>
          <a:p>
            <a:pPr>
              <a:lnSpc>
                <a:spcPts val="3600"/>
              </a:lnSpc>
            </a:pPr>
            <a:r>
              <a:rPr b="1" lang="ga-IE" sz="14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Click to edit Master title style</a:t>
            </a:r>
            <a:endParaRPr b="0" lang="en-US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00600" y="5757480"/>
            <a:ext cx="6891480" cy="61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>
              <a:lnSpc>
                <a:spcPct val="110000"/>
              </a:lnSpc>
              <a:spcBef>
                <a:spcPts val="850"/>
              </a:spcBef>
              <a:tabLst>
                <a:tab algn="l" pos="0"/>
              </a:tabLst>
            </a:pPr>
            <a:r>
              <a:rPr b="0" lang="ga-IE" sz="10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Click to edit Master text styles</a:t>
            </a:r>
            <a:endParaRPr b="0" lang="en-US" sz="1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0" lang="ga-IE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marL="239760" indent="-239760">
              <a:lnSpc>
                <a:spcPct val="110000"/>
              </a:lnSpc>
              <a:spcBef>
                <a:spcPts val="850"/>
              </a:spcBef>
              <a:tabLst>
                <a:tab algn="l" pos="0"/>
              </a:tabLst>
            </a:pPr>
            <a:r>
              <a:rPr b="0" lang="ga-IE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Click to edit Master text styles</a:t>
            </a: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 lvl="1" marL="284040" indent="-284040">
              <a:lnSpc>
                <a:spcPct val="110000"/>
              </a:lnSpc>
              <a:spcBef>
                <a:spcPts val="850"/>
              </a:spcBef>
              <a:buClr>
                <a:srgbClr val="ff0000"/>
              </a:buClr>
              <a:buSzPct val="80000"/>
              <a:buFont typeface="Ubuntu Light"/>
              <a:buChar char="‣"/>
              <a:tabLst>
                <a:tab algn="l" pos="0"/>
              </a:tabLst>
            </a:pPr>
            <a:r>
              <a:rPr b="0" lang="ga-IE" sz="2500" spc="-1" strike="noStrike">
                <a:solidFill>
                  <a:srgbClr val="4f5146"/>
                </a:solidFill>
                <a:latin typeface="Ubuntu Light"/>
                <a:ea typeface="ヒラギノ角ゴ ProN W3"/>
              </a:rPr>
              <a:t>Second level</a:t>
            </a:r>
            <a:endParaRPr b="0" lang="en-US" sz="2500" spc="-1" strike="noStrike">
              <a:solidFill>
                <a:srgbClr val="4f5146"/>
              </a:solidFill>
              <a:latin typeface="Ubuntu Light"/>
            </a:endParaRPr>
          </a:p>
          <a:p>
            <a:pPr lvl="2" marL="534960" indent="-284040">
              <a:lnSpc>
                <a:spcPct val="140000"/>
              </a:lnSpc>
              <a:buClr>
                <a:srgbClr val="ff0000"/>
              </a:buClr>
              <a:buSzPct val="80000"/>
              <a:buFont typeface="Ubuntu Light"/>
              <a:buChar char="‣"/>
              <a:tabLst>
                <a:tab algn="l" pos="0"/>
              </a:tabLst>
            </a:pPr>
            <a:r>
              <a:rPr b="0" lang="ga-IE" sz="1700" spc="-1" strike="noStrike">
                <a:solidFill>
                  <a:srgbClr val="4f5146"/>
                </a:solidFill>
                <a:latin typeface="Ubuntu Light"/>
                <a:ea typeface="ヒラギノ角ゴ ProN W3"/>
              </a:rPr>
              <a:t>Third level</a:t>
            </a:r>
            <a:endParaRPr b="0" lang="en-US" sz="1700" spc="-1" strike="noStrike">
              <a:solidFill>
                <a:srgbClr val="4f5146"/>
              </a:solidFill>
              <a:latin typeface="Ubuntu Light"/>
            </a:endParaRPr>
          </a:p>
          <a:p>
            <a:pPr lvl="3" marL="534960" indent="-284040">
              <a:lnSpc>
                <a:spcPct val="140000"/>
              </a:lnSpc>
              <a:buClr>
                <a:srgbClr val="ff0000"/>
              </a:buClr>
              <a:buSzPct val="80000"/>
              <a:buFont typeface="Ubuntu Light"/>
              <a:buChar char="‣"/>
              <a:tabLst>
                <a:tab algn="l" pos="0"/>
              </a:tabLst>
            </a:pPr>
            <a:r>
              <a:rPr b="0" lang="ga-IE" sz="1700" spc="-1" strike="noStrike">
                <a:solidFill>
                  <a:srgbClr val="4f5146"/>
                </a:solidFill>
                <a:latin typeface="Ubuntu Light"/>
                <a:ea typeface="ヒラギノ角ゴ ProN W3"/>
              </a:rPr>
              <a:t>Fourth level</a:t>
            </a:r>
            <a:endParaRPr b="0" lang="en-US" sz="1700" spc="-1" strike="noStrike">
              <a:solidFill>
                <a:srgbClr val="4f5146"/>
              </a:solidFill>
              <a:latin typeface="Ubuntu Light"/>
            </a:endParaRPr>
          </a:p>
          <a:p>
            <a:pPr lvl="4" marL="534960" indent="-284040">
              <a:lnSpc>
                <a:spcPct val="140000"/>
              </a:lnSpc>
              <a:buClr>
                <a:srgbClr val="ff0000"/>
              </a:buClr>
              <a:buSzPct val="80000"/>
              <a:buFont typeface="Ubuntu Light"/>
              <a:buChar char="‣"/>
              <a:tabLst>
                <a:tab algn="l" pos="0"/>
              </a:tabLst>
            </a:pPr>
            <a:r>
              <a:rPr b="0" lang="ga-IE" sz="1700" spc="-1" strike="noStrike">
                <a:solidFill>
                  <a:srgbClr val="4f5146"/>
                </a:solidFill>
                <a:latin typeface="Ubuntu Light"/>
                <a:ea typeface="ヒラギノ角ゴ ProN W3"/>
              </a:rPr>
              <a:t>Fifth level</a:t>
            </a:r>
            <a:endParaRPr b="0" lang="en-US" sz="1700" spc="-1" strike="noStrike">
              <a:solidFill>
                <a:srgbClr val="4f5146"/>
              </a:solidFill>
              <a:latin typeface="Ubuntu Ligh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57E67676-8782-4F3D-A184-3A88B6DB7E6C}" type="slidenum"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"/>
          <p:cNvSpPr/>
          <p:nvPr/>
        </p:nvSpPr>
        <p:spPr>
          <a:xfrm>
            <a:off x="3978000" y="5749920"/>
            <a:ext cx="349668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00" strike="noStrike">
                <a:solidFill>
                  <a:srgbClr val="4f5146"/>
                </a:solidFill>
                <a:latin typeface="Ubuntu"/>
                <a:ea typeface="ヒラギノ角ゴ ProN W3"/>
              </a:rPr>
              <a:t>Program Name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4680" y="482760"/>
            <a:ext cx="7902360" cy="119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>
              <a:lnSpc>
                <a:spcPct val="100000"/>
              </a:lnSpc>
            </a:pPr>
            <a:r>
              <a:rPr b="0" lang="ga-IE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Click to edit Master title style</a:t>
            </a:r>
            <a:endParaRPr b="0" lang="en-US" sz="5900" spc="-1" strike="noStrike">
              <a:solidFill>
                <a:srgbClr val="46473e"/>
              </a:solidFill>
              <a:latin typeface="Ubuntu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/>
          </p:nvPr>
        </p:nvSpPr>
        <p:spPr>
          <a:xfrm>
            <a:off x="554040" y="6446160"/>
            <a:ext cx="363024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64444B77-5E5A-4D3B-8340-B5D5CFE47943}" type="slidenum">
              <a:rPr b="0" lang="en-US" sz="900" spc="18" strike="noStrike">
                <a:solidFill>
                  <a:srgbClr val="46473e"/>
                </a:solidFill>
                <a:latin typeface="Ubuntu"/>
                <a:ea typeface="MS PGothic"/>
              </a:rPr>
              <a:t>&lt;number&gt;</a:t>
            </a:fld>
            <a:r>
              <a:rPr b="0" lang="en-US" sz="900" spc="18" strike="noStrike">
                <a:solidFill>
                  <a:srgbClr val="46473e"/>
                </a:solidFill>
                <a:latin typeface="Ubuntu"/>
                <a:ea typeface="MS PGothic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Click to edit the outline text format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Second Outline Level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Third Outline Level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52" strike="noStrike">
                <a:solidFill>
                  <a:srgbClr val="fefdd5"/>
                </a:solidFill>
                <a:latin typeface="Ubuntu Light"/>
              </a:rPr>
              <a:t>Fourth Outline Level</a:t>
            </a:r>
            <a:endParaRPr b="0" lang="en-US" sz="2500" spc="-52" strike="noStrike">
              <a:solidFill>
                <a:srgbClr val="fefdd5"/>
              </a:solidFill>
              <a:latin typeface="Ubuntu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52" strike="noStrike">
                <a:solidFill>
                  <a:srgbClr val="fefdd5"/>
                </a:solidFill>
                <a:latin typeface="Ubuntu Light"/>
              </a:rPr>
              <a:t>Fifth Outline Level</a:t>
            </a:r>
            <a:endParaRPr b="0" lang="en-US" sz="2000" spc="-52" strike="noStrike">
              <a:solidFill>
                <a:srgbClr val="fefdd5"/>
              </a:solidFill>
              <a:latin typeface="Ubuntu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52" strike="noStrike">
                <a:solidFill>
                  <a:srgbClr val="fefdd5"/>
                </a:solidFill>
                <a:latin typeface="Ubuntu Light"/>
              </a:rPr>
              <a:t>Sixth Outline Level</a:t>
            </a:r>
            <a:endParaRPr b="0" lang="en-US" sz="2000" spc="-52" strike="noStrike">
              <a:solidFill>
                <a:srgbClr val="fefdd5"/>
              </a:solidFill>
              <a:latin typeface="Ubuntu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52" strike="noStrike">
                <a:solidFill>
                  <a:srgbClr val="fefdd5"/>
                </a:solidFill>
                <a:latin typeface="Ubuntu Light"/>
              </a:rPr>
              <a:t>Seventh Outline Level</a:t>
            </a:r>
            <a:endParaRPr b="0" lang="en-US" sz="2000" spc="-52" strike="noStrike">
              <a:solidFill>
                <a:srgbClr val="fefdd5"/>
              </a:solidFill>
              <a:latin typeface="Ubuntu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3445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Calisto MT"/>
                <a:ea typeface="ＭＳ Ｐゴシック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39800" y="2770200"/>
            <a:ext cx="7662600" cy="3266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001"/>
              </a:spcBef>
              <a:buClr>
                <a:srgbClr val="80b606"/>
              </a:buClr>
              <a:buSzPct val="90000"/>
              <a:buFont typeface="Wingdings" charset="2"/>
              <a:buChar char=""/>
            </a:pPr>
            <a:r>
              <a:rPr b="0" lang="en-US" sz="2200" spc="-1" strike="noStrike">
                <a:solidFill>
                  <a:srgbClr val="595959"/>
                </a:solidFill>
                <a:latin typeface="Calisto MT"/>
                <a:ea typeface="ＭＳ Ｐゴシック"/>
              </a:rPr>
              <a:t>Click to edit Master text styles</a:t>
            </a:r>
            <a:endParaRPr b="0" lang="en-US" sz="2200" spc="-1" strike="noStrike">
              <a:solidFill>
                <a:srgbClr val="595959"/>
              </a:solidFill>
              <a:latin typeface="Calisto MT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c1f944"/>
              </a:buClr>
              <a:buSzPct val="90000"/>
              <a:buFont typeface="Wingdings" charset="2"/>
              <a:buChar char=""/>
            </a:pPr>
            <a:r>
              <a:rPr b="0" lang="en-US" sz="2000" spc="-1" strike="noStrike">
                <a:solidFill>
                  <a:srgbClr val="595959"/>
                </a:solidFill>
                <a:latin typeface="Calisto MT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595959"/>
              </a:solidFill>
              <a:latin typeface="Calisto MT"/>
            </a:endParaRPr>
          </a:p>
          <a:p>
            <a:pPr lvl="2" marL="1035000" indent="-349200">
              <a:lnSpc>
                <a:spcPct val="100000"/>
              </a:lnSpc>
              <a:spcBef>
                <a:spcPts val="601"/>
              </a:spcBef>
              <a:buClr>
                <a:srgbClr val="80b606"/>
              </a:buClr>
              <a:buSzPct val="90000"/>
              <a:buFont typeface="Wingdings" charset="2"/>
              <a:buChar char=""/>
            </a:pPr>
            <a:r>
              <a:rPr b="0" lang="en-US" sz="1800" spc="-1" strike="noStrike">
                <a:solidFill>
                  <a:srgbClr val="595959"/>
                </a:solidFill>
                <a:latin typeface="Calisto MT"/>
                <a:ea typeface="ＭＳ Ｐゴシック"/>
              </a:rPr>
              <a:t>Third level</a:t>
            </a:r>
            <a:endParaRPr b="0" lang="en-US" sz="1800" spc="-1" strike="noStrike">
              <a:solidFill>
                <a:srgbClr val="595959"/>
              </a:solidFill>
              <a:latin typeface="Calisto MT"/>
            </a:endParaRPr>
          </a:p>
          <a:p>
            <a:pPr lvl="3" marL="1371600" indent="-336600">
              <a:lnSpc>
                <a:spcPct val="100000"/>
              </a:lnSpc>
              <a:spcBef>
                <a:spcPts val="601"/>
              </a:spcBef>
              <a:buClr>
                <a:srgbClr val="c1f944"/>
              </a:buClr>
              <a:buSzPct val="90000"/>
              <a:buFont typeface="Wingdings" charset="2"/>
              <a:buChar char=""/>
            </a:pPr>
            <a:r>
              <a:rPr b="0" lang="en-US" sz="1800" spc="-1" strike="noStrike">
                <a:solidFill>
                  <a:srgbClr val="595959"/>
                </a:solidFill>
                <a:latin typeface="Calisto MT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595959"/>
              </a:solidFill>
              <a:latin typeface="Calisto MT"/>
            </a:endParaRPr>
          </a:p>
          <a:p>
            <a:pPr lvl="4" marL="1720800" indent="-349200">
              <a:lnSpc>
                <a:spcPct val="100000"/>
              </a:lnSpc>
              <a:spcBef>
                <a:spcPts val="601"/>
              </a:spcBef>
              <a:buClr>
                <a:srgbClr val="80b606"/>
              </a:buClr>
              <a:buSzPct val="90000"/>
              <a:buFont typeface="Wingdings" charset="2"/>
              <a:buChar char=""/>
            </a:pPr>
            <a:r>
              <a:rPr b="0" lang="en-US" sz="1800" spc="-1" strike="noStrike">
                <a:solidFill>
                  <a:srgbClr val="595959"/>
                </a:solidFill>
                <a:latin typeface="Calisto MT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595959"/>
              </a:solidFill>
              <a:latin typeface="Calisto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</a:pPr>
            <a:fld id="{69F7E42B-9A38-4560-88CA-D07A5B366B12}" type="datetime1">
              <a:rPr b="1" lang="en-US" sz="1100" spc="-1" strike="noStrike">
                <a:solidFill>
                  <a:srgbClr val="7f7f7f"/>
                </a:solidFill>
                <a:latin typeface="Arial"/>
                <a:ea typeface="ＭＳ Ｐゴシック"/>
              </a:rPr>
              <a:t>01/21/2022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578952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4305240" y="6356520"/>
            <a:ext cx="5331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fld id="{AF7C428B-CA0E-431A-B19D-291E5816DB94}" type="slidenum">
              <a:rPr b="1" lang="en-US" sz="1100" spc="-1" strike="noStrike">
                <a:solidFill>
                  <a:srgbClr val="7f7f7f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5440" y="2054880"/>
            <a:ext cx="777276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Flag Football Official Rules</a:t>
            </a:r>
            <a:endParaRPr b="0" lang="en-US" sz="5900" spc="-1" strike="noStrike">
              <a:solidFill>
                <a:srgbClr val="46473e"/>
              </a:solidFill>
              <a:latin typeface="Ubuntu Ligh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/>
          </p:nvPr>
        </p:nvSpPr>
        <p:spPr>
          <a:xfrm>
            <a:off x="554040" y="6446160"/>
            <a:ext cx="363024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BCBBE701-5436-4262-A4CF-F20216F22956}" type="slidenum">
              <a:rPr b="0" lang="en-US" sz="900" spc="18" strike="noStrike">
                <a:solidFill>
                  <a:srgbClr val="46473e"/>
                </a:solidFill>
                <a:latin typeface="Ubuntu"/>
                <a:ea typeface="MS P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1" lang="en-US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General  Rules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56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Ubuntu Light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Flag Football is non-contact.  In all aspects of Special Olympics Flag Football, rulings shall be made with player safety as the primary consideration. </a:t>
            </a: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Ubuntu Light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Neither team shall commit any act which, in the opinion of the referee, tends to make a travesty of the game. This includes intentionally committing penalties to gain an advantage.  The referee will enforce any penalty he/she considers equitable, including the award of a score for an unfair act. </a:t>
            </a: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F713DAA7-053F-4397-8C9E-A429C8087E73}" type="slidenum"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&lt;number&gt;</a:t>
            </a:fld>
            <a:r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 /  </a:t>
            </a:r>
            <a:r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Special Olympics Program Name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0" lang="en-US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Scoring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marL="457200" indent="-4572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Ubuntu Light"/>
              <a:buAutoNum type="arabicPeriod"/>
            </a:pPr>
            <a:r>
              <a:rPr b="1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Touchdown</a:t>
            </a:r>
            <a:r>
              <a:rPr b="0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: six (6) points. </a:t>
            </a: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 marL="457200" indent="-4572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Ubuntu Light"/>
              <a:buAutoNum type="arabicPeriod"/>
            </a:pPr>
            <a:r>
              <a:rPr b="1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Extra Point: </a:t>
            </a:r>
            <a:r>
              <a:rPr b="0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one (1) point from the 5-yard line, two (2) points from the 12-yard line (or any distance outside 5 yards due to a penalty). </a:t>
            </a: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 marL="457200" indent="-4572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Ubuntu Light"/>
              <a:buAutoNum type="arabicPeriod"/>
            </a:pPr>
            <a:r>
              <a:rPr b="1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Safety</a:t>
            </a:r>
            <a:r>
              <a:rPr b="0" lang="en-US" sz="25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: two (2) points. </a:t>
            </a: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496E447A-9E0A-4114-AEA6-E46E4941DDA2}" type="slidenum"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49E577FC-F212-4DD4-B96B-1EC5C2B73366}" type="slidenum">
              <a:rPr b="0" lang="en-US" sz="900" spc="-1" strike="noStrike">
                <a:solidFill>
                  <a:srgbClr val="ffffff"/>
                </a:solidFill>
                <a:latin typeface="Ubuntu"/>
                <a:ea typeface="MS P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300600" y="5084280"/>
            <a:ext cx="6874920" cy="56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b">
            <a:noAutofit/>
          </a:bodyPr>
          <a:p>
            <a:pPr>
              <a:lnSpc>
                <a:spcPts val="3600"/>
              </a:lnSpc>
            </a:pPr>
            <a:r>
              <a:rPr b="1" lang="en-US" sz="14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A picture paints a thousand words</a:t>
            </a:r>
            <a:endParaRPr b="0" lang="en-US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00600" y="5757480"/>
            <a:ext cx="6891480" cy="61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>
              <a:lnSpc>
                <a:spcPct val="110000"/>
              </a:lnSpc>
              <a:spcBef>
                <a:spcPts val="85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Ubuntu"/>
                <a:ea typeface="ヒラギノ角ゴ ProN W3"/>
              </a:rPr>
              <a:t>Use the </a:t>
            </a:r>
            <a:r>
              <a:rPr b="1" lang="en-US" sz="1000" spc="-1" strike="noStrike">
                <a:solidFill>
                  <a:srgbClr val="ffffff"/>
                </a:solidFill>
                <a:latin typeface="Ubuntu"/>
                <a:ea typeface="ヒラギノ角ゴ ProN W3"/>
              </a:rPr>
              <a:t>Picture and Caption </a:t>
            </a:r>
            <a:r>
              <a:rPr b="0" lang="en-US" sz="1000" spc="-1" strike="noStrike">
                <a:solidFill>
                  <a:srgbClr val="ffffff"/>
                </a:solidFill>
                <a:latin typeface="Ubuntu"/>
                <a:ea typeface="ヒラギノ角ゴ ProN W3"/>
              </a:rPr>
              <a:t>format to create strong compelling slide like this. Don</a:t>
            </a:r>
            <a:r>
              <a:rPr b="0" lang="fr-FR" sz="1000" spc="-1" strike="noStrike">
                <a:solidFill>
                  <a:srgbClr val="ffffff"/>
                </a:solidFill>
                <a:latin typeface="Ubuntu"/>
                <a:ea typeface="ヒラギノ角ゴ ProN W3"/>
              </a:rPr>
              <a:t>’</a:t>
            </a:r>
            <a:r>
              <a:rPr b="0" lang="en-US" sz="1000" spc="-1" strike="noStrike">
                <a:solidFill>
                  <a:srgbClr val="ffffff"/>
                </a:solidFill>
                <a:latin typeface="Ubuntu"/>
                <a:ea typeface="ヒラギノ角ゴ ProN W3"/>
              </a:rPr>
              <a:t>t’t forget to caption where possible. For best effect crop the image to fill the placeholder.</a:t>
            </a:r>
            <a:endParaRPr b="0" lang="en-US" sz="1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07" name="TextBox 7"/>
          <p:cNvSpPr/>
          <p:nvPr/>
        </p:nvSpPr>
        <p:spPr>
          <a:xfrm>
            <a:off x="384480" y="5572800"/>
            <a:ext cx="28065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Let me win, but if I cannot win, let me be brave in the attempt.”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8" name="Picture Placeholder 8" descr=""/>
          <p:cNvPicPr/>
          <p:nvPr/>
        </p:nvPicPr>
        <p:blipFill>
          <a:blip r:embed="rId1"/>
          <a:srcRect l="4438" t="0" r="4438" b="0"/>
          <a:stretch/>
        </p:blipFill>
        <p:spPr>
          <a:xfrm>
            <a:off x="176760" y="221760"/>
            <a:ext cx="8790840" cy="643572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209" name="Rectangle 1"/>
          <p:cNvSpPr/>
          <p:nvPr/>
        </p:nvSpPr>
        <p:spPr>
          <a:xfrm>
            <a:off x="5506920" y="4787280"/>
            <a:ext cx="3585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Let me win, but if I cannot win, let me be brave in the attempt.”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1" lang="en-US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Uniform Guidelines and Equipment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Alpine Skiing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544680" y="1741320"/>
            <a:ext cx="7911720" cy="446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Uniforms consist of a jersey, shorts, and sport shoes. All team members must have identical uniforms in color and design. 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Athletes may wear rubber-cleated or flat soled athletic shoes.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All players must have a mouthpiece to be used during competition at all times.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44680" y="482760"/>
            <a:ext cx="7902360" cy="119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en-US" sz="96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Course Layout</a:t>
            </a:r>
            <a:endParaRPr b="0" lang="en-US" sz="9600" spc="-1" strike="noStrike">
              <a:solidFill>
                <a:srgbClr val="46473e"/>
              </a:solidFill>
              <a:latin typeface="Ubuntu Ligh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Num"/>
          </p:nvPr>
        </p:nvSpPr>
        <p:spPr>
          <a:xfrm>
            <a:off x="554040" y="6446160"/>
            <a:ext cx="363024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8A8EEB57-5EF9-47D5-9988-FAAC73E23397}" type="slidenum">
              <a:rPr b="0" lang="en-US" sz="900" spc="18" strike="noStrike">
                <a:solidFill>
                  <a:srgbClr val="46473e"/>
                </a:solidFill>
                <a:latin typeface="Ubuntu"/>
                <a:ea typeface="MS P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0" lang="en-US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Playing Field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44680" y="1581840"/>
            <a:ext cx="5632560" cy="446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The playing field is 60 yards long (including the end zones) and 25 yards wide. If insufficient space is available, a slightly smaller space can be used. A space of at least 5 yards around the field must be free and clear of obstructions. </a:t>
            </a:r>
            <a:endParaRPr b="0" lang="en-US" sz="1800" spc="-1" strike="noStrike">
              <a:solidFill>
                <a:srgbClr val="000000"/>
              </a:solidFill>
              <a:latin typeface="Ubuntu"/>
            </a:endParaRPr>
          </a:p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No-Run Zones are in place to prevent teams from conducting power run plays. While in the No-Run Zones (a 5-yard imaginary zone before midfield and before the end zone), teams cannot run the ball in any fashion. All plays must be pass plays, even with a handoff. 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Alpine Skiing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44680" y="36684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1" lang="en-US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Playing Field Cont.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44680" y="1412640"/>
            <a:ext cx="7620840" cy="446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marL="343080" indent="-34308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ヒラギノ角ゴ ProN W3"/>
              </a:rPr>
              <a:t>Each offensive team approaches only TWO (2) No-Run Zones in each drive (a 5-yard zone before midfield to gain the first down and before the end zone, 5 yards from the goal line to score a TD). 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10000"/>
              </a:lnSpc>
              <a:spcBef>
                <a:spcPts val="850"/>
              </a:spcBef>
            </a:pP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/>
          </p:nvPr>
        </p:nvSpPr>
        <p:spPr>
          <a:xfrm>
            <a:off x="554040" y="6470640"/>
            <a:ext cx="349848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Ubuntu"/>
                <a:ea typeface="MS PGothic"/>
              </a:rPr>
              <a:t>Alpine Skiing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221" name="Picture 4" descr=""/>
          <p:cNvPicPr/>
          <p:nvPr/>
        </p:nvPicPr>
        <p:blipFill>
          <a:blip r:embed="rId1"/>
          <a:stretch/>
        </p:blipFill>
        <p:spPr>
          <a:xfrm>
            <a:off x="1712880" y="2867040"/>
            <a:ext cx="5632200" cy="34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4"/>
          <p:cNvSpPr txBox="1"/>
          <p:nvPr/>
        </p:nvSpPr>
        <p:spPr>
          <a:xfrm>
            <a:off x="0" y="50270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Calisto MT"/>
                <a:ea typeface="ＭＳ Ｐゴシック"/>
              </a:rPr>
              <a:t>Offense and Offense </a:t>
            </a:r>
            <a:br/>
            <a:r>
              <a:rPr b="0" lang="en-US" sz="4600" spc="-1" strike="noStrike">
                <a:solidFill>
                  <a:srgbClr val="ffffff"/>
                </a:solidFill>
                <a:latin typeface="Calisto MT"/>
                <a:ea typeface="ＭＳ Ｐゴシック"/>
              </a:rPr>
              <a:t>Positions on the field</a:t>
            </a:r>
            <a:endParaRPr b="0" lang="en-US" sz="4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23" name="Content Placeholder 3"/>
          <p:cNvSpPr txBox="1"/>
          <p:nvPr/>
        </p:nvSpPr>
        <p:spPr>
          <a:xfrm>
            <a:off x="2340000" y="5753160"/>
            <a:ext cx="4663800" cy="247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595959"/>
                </a:solidFill>
                <a:latin typeface="Calisto MT"/>
                <a:ea typeface="ＭＳ Ｐゴシック"/>
              </a:rPr>
              <a:t>Line of scrimmage (where you line up to start a play)</a:t>
            </a:r>
            <a:endParaRPr b="0" lang="en-US" sz="1500" spc="-1" strike="noStrike">
              <a:solidFill>
                <a:srgbClr val="595959"/>
              </a:solidFill>
              <a:latin typeface="Calisto MT"/>
            </a:endParaRPr>
          </a:p>
        </p:txBody>
      </p:sp>
      <p:sp>
        <p:nvSpPr>
          <p:cNvPr id="224" name="Straight Connector 3"/>
          <p:cNvSpPr/>
          <p:nvPr/>
        </p:nvSpPr>
        <p:spPr>
          <a:xfrm>
            <a:off x="774360" y="5734080"/>
            <a:ext cx="7448760" cy="1440"/>
          </a:xfrm>
          <a:prstGeom prst="line">
            <a:avLst/>
          </a:prstGeom>
          <a:ln>
            <a:solidFill>
              <a:srgbClr val="80b60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5" name="Multiply 15"/>
          <p:cNvSpPr/>
          <p:nvPr/>
        </p:nvSpPr>
        <p:spPr>
          <a:xfrm>
            <a:off x="3962520" y="4730760"/>
            <a:ext cx="8236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Multiply 18"/>
          <p:cNvSpPr/>
          <p:nvPr/>
        </p:nvSpPr>
        <p:spPr>
          <a:xfrm>
            <a:off x="7399440" y="4676760"/>
            <a:ext cx="8236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" name="Multiply 19"/>
          <p:cNvSpPr/>
          <p:nvPr/>
        </p:nvSpPr>
        <p:spPr>
          <a:xfrm>
            <a:off x="774720" y="4719600"/>
            <a:ext cx="8236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Multiply 20"/>
          <p:cNvSpPr/>
          <p:nvPr/>
        </p:nvSpPr>
        <p:spPr>
          <a:xfrm>
            <a:off x="3925800" y="3782880"/>
            <a:ext cx="821880" cy="8236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Multiply 21"/>
          <p:cNvSpPr/>
          <p:nvPr/>
        </p:nvSpPr>
        <p:spPr>
          <a:xfrm>
            <a:off x="3925800" y="2270160"/>
            <a:ext cx="8218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" name="TextBox 14"/>
          <p:cNvSpPr/>
          <p:nvPr/>
        </p:nvSpPr>
        <p:spPr>
          <a:xfrm>
            <a:off x="3298680" y="2511360"/>
            <a:ext cx="20714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Running Back/Blocker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1" name="TextBox 16"/>
          <p:cNvSpPr/>
          <p:nvPr/>
        </p:nvSpPr>
        <p:spPr>
          <a:xfrm>
            <a:off x="2838600" y="4078800"/>
            <a:ext cx="292212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Quarterback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TextBox 17"/>
          <p:cNvSpPr/>
          <p:nvPr/>
        </p:nvSpPr>
        <p:spPr>
          <a:xfrm>
            <a:off x="3925800" y="5002200"/>
            <a:ext cx="9838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Center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TextBox 20"/>
          <p:cNvSpPr/>
          <p:nvPr/>
        </p:nvSpPr>
        <p:spPr>
          <a:xfrm>
            <a:off x="457200" y="5002200"/>
            <a:ext cx="1572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Wide receiver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TextBox 21"/>
          <p:cNvSpPr/>
          <p:nvPr/>
        </p:nvSpPr>
        <p:spPr>
          <a:xfrm>
            <a:off x="7039080" y="5002200"/>
            <a:ext cx="1572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Wide receiver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Title 8"/>
          <p:cNvSpPr txBox="1"/>
          <p:nvPr/>
        </p:nvSpPr>
        <p:spPr>
          <a:xfrm>
            <a:off x="545040" y="36720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1" lang="en-US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Positions Offense (5v 5)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5"/>
          <p:cNvSpPr txBox="1"/>
          <p:nvPr/>
        </p:nvSpPr>
        <p:spPr>
          <a:xfrm>
            <a:off x="0" y="50270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Calisto MT"/>
                <a:ea typeface="ＭＳ Ｐゴシック"/>
              </a:rPr>
              <a:t>Offense and Offense </a:t>
            </a:r>
            <a:br/>
            <a:r>
              <a:rPr b="0" lang="en-US" sz="4600" spc="-1" strike="noStrike">
                <a:solidFill>
                  <a:srgbClr val="ffffff"/>
                </a:solidFill>
                <a:latin typeface="Calisto MT"/>
                <a:ea typeface="ＭＳ Ｐゴシック"/>
              </a:rPr>
              <a:t>Positions on the field</a:t>
            </a:r>
            <a:endParaRPr b="0" lang="en-US" sz="4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37" name="Content Placeholder 1"/>
          <p:cNvSpPr txBox="1"/>
          <p:nvPr/>
        </p:nvSpPr>
        <p:spPr>
          <a:xfrm>
            <a:off x="2340000" y="5753160"/>
            <a:ext cx="4663800" cy="247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595959"/>
                </a:solidFill>
                <a:latin typeface="Calisto MT"/>
                <a:ea typeface="ＭＳ Ｐゴシック"/>
              </a:rPr>
              <a:t>Line of scrimmage (where you line up to start a play)</a:t>
            </a:r>
            <a:endParaRPr b="0" lang="en-US" sz="1500" spc="-1" strike="noStrike">
              <a:solidFill>
                <a:srgbClr val="595959"/>
              </a:solidFill>
              <a:latin typeface="Calisto MT"/>
            </a:endParaRPr>
          </a:p>
        </p:txBody>
      </p:sp>
      <p:sp>
        <p:nvSpPr>
          <p:cNvPr id="238" name="Straight Connector 1"/>
          <p:cNvSpPr/>
          <p:nvPr/>
        </p:nvSpPr>
        <p:spPr>
          <a:xfrm>
            <a:off x="774360" y="5734080"/>
            <a:ext cx="7448760" cy="1440"/>
          </a:xfrm>
          <a:prstGeom prst="line">
            <a:avLst/>
          </a:prstGeom>
          <a:ln>
            <a:solidFill>
              <a:srgbClr val="80b60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Multiply 1"/>
          <p:cNvSpPr/>
          <p:nvPr/>
        </p:nvSpPr>
        <p:spPr>
          <a:xfrm>
            <a:off x="3962520" y="4730760"/>
            <a:ext cx="8236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0" name="Multiply 2"/>
          <p:cNvSpPr/>
          <p:nvPr/>
        </p:nvSpPr>
        <p:spPr>
          <a:xfrm>
            <a:off x="4937040" y="4730760"/>
            <a:ext cx="8236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1" name="Multiply 3"/>
          <p:cNvSpPr/>
          <p:nvPr/>
        </p:nvSpPr>
        <p:spPr>
          <a:xfrm>
            <a:off x="3000240" y="4740480"/>
            <a:ext cx="821880" cy="8236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2" name="Multiply 4"/>
          <p:cNvSpPr/>
          <p:nvPr/>
        </p:nvSpPr>
        <p:spPr>
          <a:xfrm>
            <a:off x="7399440" y="4676760"/>
            <a:ext cx="8236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3" name="Multiply 5"/>
          <p:cNvSpPr/>
          <p:nvPr/>
        </p:nvSpPr>
        <p:spPr>
          <a:xfrm>
            <a:off x="774720" y="4719600"/>
            <a:ext cx="8236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4" name="Multiply 11"/>
          <p:cNvSpPr/>
          <p:nvPr/>
        </p:nvSpPr>
        <p:spPr>
          <a:xfrm>
            <a:off x="3925800" y="3782880"/>
            <a:ext cx="821880" cy="8236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5" name="Multiply 12"/>
          <p:cNvSpPr/>
          <p:nvPr/>
        </p:nvSpPr>
        <p:spPr>
          <a:xfrm>
            <a:off x="3925800" y="2270160"/>
            <a:ext cx="821880" cy="821880"/>
          </a:xfrm>
          <a:prstGeom prst="mathMultiply">
            <a:avLst>
              <a:gd name="adj1" fmla="val 23520"/>
            </a:avLst>
          </a:prstGeom>
          <a:gradFill rotWithShape="0">
            <a:gsLst>
              <a:gs pos="0">
                <a:srgbClr val="b3dd89"/>
              </a:gs>
              <a:gs pos="100000">
                <a:srgbClr val="7cb200"/>
              </a:gs>
            </a:gsLst>
            <a:lin ang="5400000"/>
          </a:gradFill>
          <a:ln>
            <a:solidFill>
              <a:srgbClr val="7fb501"/>
            </a:solidFill>
            <a:round/>
          </a:ln>
          <a:effectLst>
            <a:outerShdw algn="tl" blurRad="88920" dir="11391949" dist="50425" rotWithShape="0" sx="102000" sy="1010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6" name="TextBox 1"/>
          <p:cNvSpPr/>
          <p:nvPr/>
        </p:nvSpPr>
        <p:spPr>
          <a:xfrm>
            <a:off x="3298680" y="2511360"/>
            <a:ext cx="20714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Running Back/Blocker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TextBox 2"/>
          <p:cNvSpPr/>
          <p:nvPr/>
        </p:nvSpPr>
        <p:spPr>
          <a:xfrm>
            <a:off x="2838600" y="4078800"/>
            <a:ext cx="292212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Quarterback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TextBox 3"/>
          <p:cNvSpPr/>
          <p:nvPr/>
        </p:nvSpPr>
        <p:spPr>
          <a:xfrm>
            <a:off x="3925800" y="5002200"/>
            <a:ext cx="9838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Center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9" name="TextBox 4"/>
          <p:cNvSpPr/>
          <p:nvPr/>
        </p:nvSpPr>
        <p:spPr>
          <a:xfrm>
            <a:off x="2511360" y="5002200"/>
            <a:ext cx="15742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Offensive Lineman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TextBox 5"/>
          <p:cNvSpPr/>
          <p:nvPr/>
        </p:nvSpPr>
        <p:spPr>
          <a:xfrm>
            <a:off x="4786200" y="5002200"/>
            <a:ext cx="1572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Offensive Lineman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TextBox 6"/>
          <p:cNvSpPr/>
          <p:nvPr/>
        </p:nvSpPr>
        <p:spPr>
          <a:xfrm>
            <a:off x="457200" y="5002200"/>
            <a:ext cx="1572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Wide receiver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TextBox 15"/>
          <p:cNvSpPr/>
          <p:nvPr/>
        </p:nvSpPr>
        <p:spPr>
          <a:xfrm>
            <a:off x="7039080" y="5002200"/>
            <a:ext cx="1572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Wide receiver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Title 6"/>
          <p:cNvSpPr txBox="1"/>
          <p:nvPr/>
        </p:nvSpPr>
        <p:spPr>
          <a:xfrm>
            <a:off x="545040" y="367200"/>
            <a:ext cx="7051320" cy="104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ctr">
            <a:noAutofit/>
          </a:bodyPr>
          <a:p>
            <a:pPr>
              <a:lnSpc>
                <a:spcPts val="3600"/>
              </a:lnSpc>
            </a:pPr>
            <a:r>
              <a:rPr b="1" lang="en-US" sz="3600" spc="-100" strike="noStrike">
                <a:solidFill>
                  <a:srgbClr val="000000"/>
                </a:solidFill>
                <a:latin typeface="Ubuntu Light"/>
                <a:ea typeface="ヒラギノ角ゴ ProN W3"/>
              </a:rPr>
              <a:t>Positions Offense (7 v 7)</a:t>
            </a:r>
            <a:endParaRPr b="0" lang="en-US" sz="36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4680" y="2120040"/>
            <a:ext cx="7902360" cy="119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5640" rIns="35640" tIns="35640" bIns="3564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5900" spc="-100" strike="noStrike">
                <a:solidFill>
                  <a:srgbClr val="ffffff"/>
                </a:solidFill>
                <a:latin typeface="Ubuntu Light"/>
                <a:ea typeface="ヒラギノ角ゴ ProN W3"/>
              </a:rPr>
              <a:t>General Rules</a:t>
            </a:r>
            <a:endParaRPr b="0" lang="en-US" sz="5900" spc="-1" strike="noStrike">
              <a:solidFill>
                <a:srgbClr val="46473e"/>
              </a:solidFill>
              <a:latin typeface="Ubuntu Ligh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/>
          </p:nvPr>
        </p:nvSpPr>
        <p:spPr>
          <a:xfrm>
            <a:off x="554040" y="6446160"/>
            <a:ext cx="3630240" cy="18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4440" rIns="64440" tIns="32040" bIns="32040" anchor="t">
            <a:noAutofit/>
          </a:bodyPr>
          <a:p>
            <a:pPr>
              <a:lnSpc>
                <a:spcPct val="100000"/>
              </a:lnSpc>
            </a:pPr>
            <a:fld id="{E06B67FC-8FDE-4D35-A2B2-92B005F4FB32}" type="slidenum">
              <a:rPr b="0" lang="en-US" sz="900" spc="18" strike="noStrike">
                <a:solidFill>
                  <a:srgbClr val="46473e"/>
                </a:solidFill>
                <a:latin typeface="Ubuntu"/>
                <a:ea typeface="MS P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cd0920"/>
      </a:accent1>
      <a:accent2>
        <a:srgbClr val="df6521"/>
      </a:accent2>
      <a:accent3>
        <a:srgbClr val="e78e23"/>
      </a:accent3>
      <a:accent4>
        <a:srgbClr val="000000"/>
      </a:accent4>
      <a:accent5>
        <a:srgbClr val="900d69"/>
      </a:accent5>
      <a:accent6>
        <a:srgbClr val="005193"/>
      </a:accent6>
      <a:hlink>
        <a:srgbClr val="3c97b8"/>
      </a:hlink>
      <a:folHlink>
        <a:srgbClr val="00577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d90b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e9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cd0920"/>
      </a:accent1>
      <a:accent2>
        <a:srgbClr val="df6521"/>
      </a:accent2>
      <a:accent3>
        <a:srgbClr val="e78e23"/>
      </a:accent3>
      <a:accent4>
        <a:srgbClr val="000000"/>
      </a:accent4>
      <a:accent5>
        <a:srgbClr val="900d69"/>
      </a:accent5>
      <a:accent6>
        <a:srgbClr val="005193"/>
      </a:accent6>
      <a:hlink>
        <a:srgbClr val="3c97b8"/>
      </a:hlink>
      <a:folHlink>
        <a:srgbClr val="00577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cd0920"/>
      </a:accent1>
      <a:accent2>
        <a:srgbClr val="df6521"/>
      </a:accent2>
      <a:accent3>
        <a:srgbClr val="e78e23"/>
      </a:accent3>
      <a:accent4>
        <a:srgbClr val="000000"/>
      </a:accent4>
      <a:accent5>
        <a:srgbClr val="900d69"/>
      </a:accent5>
      <a:accent6>
        <a:srgbClr val="005193"/>
      </a:accent6>
      <a:hlink>
        <a:srgbClr val="3c97b8"/>
      </a:hlink>
      <a:folHlink>
        <a:srgbClr val="00577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cd0920"/>
      </a:accent1>
      <a:accent2>
        <a:srgbClr val="df6521"/>
      </a:accent2>
      <a:accent3>
        <a:srgbClr val="e78e23"/>
      </a:accent3>
      <a:accent4>
        <a:srgbClr val="000000"/>
      </a:accent4>
      <a:accent5>
        <a:srgbClr val="900d69"/>
      </a:accent5>
      <a:accent6>
        <a:srgbClr val="005193"/>
      </a:accent6>
      <a:hlink>
        <a:srgbClr val="3c97b8"/>
      </a:hlink>
      <a:folHlink>
        <a:srgbClr val="00577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SO_AP_Presentation.potx</Template>
  <TotalTime>531</TotalTime>
  <Application>LibreOffice/7.2.3.2$Linux_X86_64 LibreOffice_project/20$Build-2</Application>
  <AppVersion>15.0000</AppVersion>
  <Words>1639</Words>
  <Paragraphs>150</Paragraphs>
  <Company>Zero-G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2012-05-09T16:21:13Z</dcterms:created>
  <dc:creator>Ciaran OGaora</dc:creator>
  <dc:description/>
  <dc:language>en-US</dc:language>
  <cp:lastModifiedBy/>
  <dcterms:modified xsi:type="dcterms:W3CDTF">2022-01-21T13:12:10Z</dcterms:modified>
  <cp:revision>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30</vt:i4>
  </property>
</Properties>
</file>