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19"/>
  </p:notesMasterIdLst>
  <p:sldIdLst>
    <p:sldId id="256" r:id="rId2"/>
    <p:sldId id="257" r:id="rId3"/>
    <p:sldId id="283" r:id="rId4"/>
    <p:sldId id="284" r:id="rId5"/>
    <p:sldId id="262" r:id="rId6"/>
    <p:sldId id="285" r:id="rId7"/>
    <p:sldId id="263" r:id="rId8"/>
    <p:sldId id="265" r:id="rId9"/>
    <p:sldId id="266" r:id="rId10"/>
    <p:sldId id="286" r:id="rId11"/>
    <p:sldId id="272" r:id="rId12"/>
    <p:sldId id="271" r:id="rId13"/>
    <p:sldId id="274" r:id="rId14"/>
    <p:sldId id="277" r:id="rId15"/>
    <p:sldId id="278" r:id="rId16"/>
    <p:sldId id="279" r:id="rId17"/>
    <p:sldId id="288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3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3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3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3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>
        <p:scale>
          <a:sx n="76" d="100"/>
          <a:sy n="76" d="100"/>
        </p:scale>
        <p:origin x="2680" y="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xmlns="" id="{0C135D4B-3591-4773-8123-4FCE397F0E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xmlns="" id="{B899B8FC-BCD8-404E-A117-2B78ECF661D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D367E2-4DDB-45F6-9E68-727C5BCAEEAF}" type="datetime1">
              <a:rPr lang="en-US" altLang="en-US"/>
              <a:pPr/>
              <a:t>8/12/18</a:t>
            </a:fld>
            <a:endParaRPr lang="en-US" alt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xmlns="" id="{2B4B85C7-0F44-440B-AB82-4644C7801B3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xmlns="" id="{D46C3E7A-2439-4B30-86C9-FD83714594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xmlns="" id="{00836BFF-98C4-4C04-95D6-4FE6D120D4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xmlns="" id="{C9749986-6FF3-47C9-9653-93B537336C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E76D71-098E-4B61-9B17-CB5CB4C4406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8B3682EA-3FAD-4B6A-9555-C073D8B83E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xmlns="" id="{A307E653-509A-43D8-9A35-0F368B587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xmlns="" id="{C63A890F-E5EB-4919-98A9-A1DCBB573A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xmlns="" id="{ED18E041-6322-4BB8-92CF-C2AD99BDF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0B1F8138-A76B-471D-AA9B-292620B790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xmlns="" id="{31270331-191A-4C74-A861-32140C054D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xmlns="" id="{637CFC54-FC8B-4261-96DB-882A3BDDCD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xmlns="" id="{DC9B812B-B466-4EA8-9291-4DB0E3338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6FD35FCF-FF20-4B3B-B0BE-55125ED2A1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xmlns="" id="{1850127C-4A01-42A9-8053-B300FF4E8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340D64EA-F511-4A0B-AAB7-1F00B174B8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xmlns="" id="{70163E8C-80FD-4E87-A235-570AE96D6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xmlns="" id="{B57D52A7-A366-4561-A98C-AD2725E26C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xmlns="" id="{D1A3BF1F-3E4F-45CF-9BD2-57E236784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xmlns="" id="{043ABC84-6A09-4D87-BF26-8E066483FF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xmlns="" id="{9DE72976-EC7A-4359-B11B-045804B7A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DFD410A8-7F2A-46BE-990A-560A5E0690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xmlns="" id="{1A7D5536-78AB-4FD0-B47F-19A3FB6DF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0C334F9A-AA91-45E9-B6FD-4838EC4B9E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xmlns="" id="{92C061DB-95A5-4278-BDE7-D2F7430F11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6D3A2150-A0A6-4EAB-A488-FEF3554FD6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xmlns="" id="{793F17D8-F3F3-4B0B-92A3-C5B482258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A706C708-CC3B-41A5-AB7F-91EC49B26F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xmlns="" id="{7E2A164C-21FF-46B0-BEE8-947428D4E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D01725D6-315C-4504-AC79-B13637EE88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xmlns="" id="{446FE4D3-3FF2-4CF2-916B-5C7B2E6CB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D01FF852-AD9B-4768-8F19-F0BAECFF13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xmlns="" id="{4918AB87-E5E5-4EE7-9BC6-C6C0190B5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7A9AECFB-97F0-4DC5-986E-991A1BFDDE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xmlns="" id="{58A5DB1B-2C26-40B3-A8E0-C874B9DAC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xmlns="" id="{6036E067-7D2C-4872-9EFF-F0D1BC37AB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xmlns="" id="{C24BF142-D916-4333-A087-D21DF98F8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3B34811-A633-4681-8018-9DC6E2730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3100" y="5803900"/>
            <a:ext cx="36671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4400">
                <a:solidFill>
                  <a:schemeClr val="accent1"/>
                </a:solidFill>
                <a:latin typeface="Wingdings" charset="0"/>
              </a:rPr>
              <a:t>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3E7C37F9-607B-4E33-A11A-8BCA77D1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AD8004-EECC-4186-A85B-5C130BF50FFB}" type="datetime1">
              <a:rPr lang="en-US" altLang="en-US"/>
              <a:pPr/>
              <a:t>8/12/18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18EEBEA8-8751-4F57-A3BB-2DE91540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73D2DC27-FA5E-4B16-A2D4-E56C58C2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F248F-B778-4853-90F4-E5E2C8FE4F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59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0DDE852-FD2A-4E95-8912-84E327BF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3F93EE-3EFB-4193-AC60-29A33CBB84D1}" type="datetime1">
              <a:rPr lang="en-US" altLang="en-US"/>
              <a:pPr/>
              <a:t>8/12/18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9B6ECA9-2F3D-4304-85E0-32232EC6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098C1E9-E0C7-424D-A074-9DD6E7F3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FE35F-1A57-40B6-B7DB-E81E5F81D0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7127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79E839-234C-4241-85FE-BAEA24FD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F3AD3DE-1644-4E8C-B1AC-4F75B3B6B7B2}" type="datetime1">
              <a:rPr lang="en-US" altLang="en-US"/>
              <a:pPr/>
              <a:t>8/12/18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D8B0B4-4C1E-450D-B72B-CE752213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C0FE93-F311-4C8C-A7B8-78D749EE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7A80D-795D-4304-8E77-C42A317DDE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835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7094A7B-A84E-4D4E-B6EC-FC560E57EB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83758B-6026-47A6-831F-69C1BBC572CB}" type="datetime1">
              <a:rPr lang="en-US" altLang="en-US"/>
              <a:pPr/>
              <a:t>8/12/18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1141D23-8B37-4064-ACC4-51E537355C3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6B64B0-C7D8-4607-A055-AB6C656B38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76F9C01-6628-4C3D-A89D-50C089E8CD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905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xmlns="" id="{2D0D5F00-9F73-4504-9EAD-94AB14456BC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394E82-E24B-4003-A04C-678208D8BD1B}" type="datetime1">
              <a:rPr lang="en-US" altLang="en-US"/>
              <a:pPr/>
              <a:t>8/12/18</a:t>
            </a:fld>
            <a:endParaRPr lang="en-US" alt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xmlns="" id="{9A3760FF-A3C5-4408-86BF-B64C85F3C50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xmlns="" id="{80479A4B-0496-4FC1-8EF0-86F6AE7576B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75746F5D-F219-431C-B957-3EDAFDF630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917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3EB2D0-878B-4C07-B07E-4C44528B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DFE035-7CFA-4D69-9696-364ECE94E559}" type="datetime1">
              <a:rPr lang="en-US" altLang="en-US"/>
              <a:pPr/>
              <a:t>8/12/18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17649D-00A2-47BD-A5AE-C8060E59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814E59-7C94-4829-B4EF-CC50332C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B1DF9F-7A0A-479E-9188-C811879676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476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4AC86C-DFCD-4AAF-992B-E6A1DEC7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313EFC-FEB6-4D77-8756-DCEBA30E2277}" type="datetime1">
              <a:rPr lang="en-US" altLang="en-US"/>
              <a:pPr/>
              <a:t>8/12/18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4F3FEB-2535-49B5-B8C6-6DA078AC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B729C0-7E68-4C33-8A18-6D0F1DD0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82B26-4377-418D-A03F-14458F1545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57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xmlns="" id="{4E4827D1-E6FB-4DE7-B73C-A1AF9CA1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D543B8-2BAE-486A-B780-A6EDFFE13C04}" type="datetime1">
              <a:rPr lang="en-US" altLang="en-US"/>
              <a:pPr/>
              <a:t>8/12/18</a:t>
            </a:fld>
            <a:endParaRPr lang="en-US" alt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xmlns="" id="{BF2202D5-6CBF-44C9-84BC-861FDEA3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xmlns="" id="{D9BD5F46-CCEF-464E-A918-DC096B91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B8E094-F91C-4618-B5ED-9CB2A4A271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397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10F924-297B-4BF1-BBA5-ACA71FDE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1F81B7-D7CD-4E71-A1FC-8A2740C3F12A}" type="datetime1">
              <a:rPr lang="en-US" altLang="en-US"/>
              <a:pPr/>
              <a:t>8/12/18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8E2C69-6315-4C99-8838-5BF50817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EE358C-CB2E-47F8-8643-DA5B75E0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6E0925-1303-4FCB-92BF-D9A3F99731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30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8CF5A5-E706-4754-96F0-AB8986C4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EDC0C7-0ADA-4C0C-8CF8-EACD39AAEEBC}" type="datetime1">
              <a:rPr lang="en-US" altLang="en-US"/>
              <a:pPr/>
              <a:t>8/12/18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5CCFF2-D832-4FB1-BE8A-0181AD1D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C1BE62-7779-4CF9-97B2-7434FB34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F8280-0AF3-46B6-BF9B-9283535AC6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52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CA61C6F-0B8F-4E13-97C5-E90AE2355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3100" y="5803900"/>
            <a:ext cx="36671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4400">
                <a:solidFill>
                  <a:schemeClr val="accent1"/>
                </a:solidFill>
                <a:latin typeface="Wingdings" charset="0"/>
              </a:rPr>
              <a:t>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8F5327CF-8A35-47F7-8B3E-608801A9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F9D286-D34F-4562-A99C-BF47319972FA}" type="datetime1">
              <a:rPr lang="en-US" altLang="en-US"/>
              <a:pPr/>
              <a:t>8/12/18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8BBD7368-B8AD-41AE-9FB8-125CC0E4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14462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71F86BEF-86B3-4983-AAF8-ABAD11FF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5B7997-DF25-4BD1-B450-02DCFA530C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324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A6F22859-42F4-4A79-A690-70C31115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B2F0CF-0B79-488F-9E98-4B31C1063356}" type="datetime1">
              <a:rPr lang="en-US" altLang="en-US"/>
              <a:pPr/>
              <a:t>8/12/18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18E05800-E71B-4565-887F-E8DDECCF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C25A649-0752-4356-8DE1-8C194A7C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31C41-B86B-422F-82B0-F96748BCF4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120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6CF5ADEF-8041-4F51-9F9E-6059262F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7789C4-A1A3-4BED-9832-EAE3B9893C33}" type="datetime1">
              <a:rPr lang="en-US" altLang="en-US"/>
              <a:pPr/>
              <a:t>8/12/18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169E4AB8-C6A1-4C70-BB30-53442ACD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C4E4E2C1-0E3F-40F3-8A0B-BD028A0B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F28DC-8EEC-4E24-901E-D8479A6B02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71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8D6C67BB-82FA-4E2C-AB10-21FCA6845F3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79F5EDC2-CE2C-4C1A-9852-EE4A70840A73}" type="datetime1">
              <a:rPr lang="en-US" altLang="en-US"/>
              <a:pPr/>
              <a:t>8/12/18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BC54FAF6-5C13-4375-BA86-9F8A069A02F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69B7F8FC-D9C2-47F8-A200-C7C23B7673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335490F-B8DB-4657-BDB5-B646CA5DF4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82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4DA6C749-ECF7-4194-8422-B9A2EFA516D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6664B00D-90FE-4F90-9DF4-D1078C1D5538}" type="datetime1">
              <a:rPr lang="en-US" altLang="en-US"/>
              <a:pPr/>
              <a:t>8/12/18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C60FCF19-6E44-4C16-9C6E-4A000944B6F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6D404272-C46B-446D-A355-65A825E1D53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F3D04667-6E6A-44E6-BA89-1A08FE5138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09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7908E6B6-73A9-4DB3-B8B9-961E37D0439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FD13CAA9-215D-4ADD-9D4C-FACCFC05B7A3}" type="datetime1">
              <a:rPr lang="en-US" altLang="en-US"/>
              <a:pPr/>
              <a:t>8/12/18</a:t>
            </a:fld>
            <a:endParaRPr lang="en-US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885C97FC-DEC4-4AFA-A5D1-4025976FC0D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F8DBBCA8-0E7D-40D7-A1B5-28E7BF631F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D5A212A0-FFA7-457B-BB85-40A3BE4260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162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F595C7E3-4863-4D42-8B9B-ECC05852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9BBD59-D658-4469-AA1A-EB23F21395A1}" type="datetime1">
              <a:rPr lang="en-US" altLang="en-US"/>
              <a:pPr/>
              <a:t>8/12/18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2B8055EF-E0E5-406C-8751-D6E0597D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3F7BD747-5125-4950-8E85-A1C73199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51FE2-9AB7-4A9A-8A91-364CF1B717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02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8F8284A6-996F-43B5-B78D-0649A68B973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3444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5B23E404-7E32-45A7-83AC-63AA70FE32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39775" y="2770188"/>
            <a:ext cx="7662863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B28C7D-1F09-4FE3-92D6-78DB86983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rgbClr val="7F7F7F"/>
                </a:solidFill>
              </a:defRPr>
            </a:lvl1pPr>
          </a:lstStyle>
          <a:p>
            <a:fld id="{E9897EC2-618F-4F76-A0D6-FEB1D3E5227E}" type="datetime1">
              <a:rPr lang="en-US" altLang="en-US"/>
              <a:pPr/>
              <a:t>8/12/18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7CAC65-7299-409D-9C24-FA3B8D47E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7D4C2F-1B15-4E67-B1B9-421D028EC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 b="1">
                <a:solidFill>
                  <a:srgbClr val="7F7F7F"/>
                </a:solidFill>
              </a:defRPr>
            </a:lvl1pPr>
          </a:lstStyle>
          <a:p>
            <a:fld id="{F2EA75EE-6D1E-407D-9E76-C647FEB87E4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895" r:id="rId2"/>
    <p:sldLayoutId id="214748390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6" r:id="rId10"/>
    <p:sldLayoutId id="2147483907" r:id="rId11"/>
    <p:sldLayoutId id="2147483908" r:id="rId12"/>
    <p:sldLayoutId id="2147483909" r:id="rId13"/>
    <p:sldLayoutId id="2147483902" r:id="rId14"/>
    <p:sldLayoutId id="2147483910" r:id="rId15"/>
    <p:sldLayoutId id="2147483911" r:id="rId16"/>
    <p:sldLayoutId id="2147483903" r:id="rId1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S"/>
        <a:defRPr sz="2200" kern="1200">
          <a:solidFill>
            <a:srgbClr val="595959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C1F944"/>
        </a:buClr>
        <a:buSzPct val="90000"/>
        <a:buFont typeface="Wingdings" panose="05000000000000000000" pitchFamily="2" charset="2"/>
        <a:buChar char="S"/>
        <a:defRPr sz="2000" kern="1200">
          <a:solidFill>
            <a:srgbClr val="595959"/>
          </a:solidFill>
          <a:latin typeface="+mn-lt"/>
          <a:ea typeface="ＭＳ Ｐゴシック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S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rgbClr val="C1F944"/>
        </a:buClr>
        <a:buSzPct val="90000"/>
        <a:buFont typeface="Wingdings" panose="05000000000000000000" pitchFamily="2" charset="2"/>
        <a:buChar char="S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S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E8F6F858-4AE0-42F7-BC67-F59E523E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75" y="1395413"/>
            <a:ext cx="8577263" cy="14700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Flag Football Rules and Game Play</a:t>
            </a:r>
          </a:p>
        </p:txBody>
      </p:sp>
      <p:sp>
        <p:nvSpPr>
          <p:cNvPr id="20483" name="Subtitle 2">
            <a:extLst>
              <a:ext uri="{FF2B5EF4-FFF2-40B4-BE49-F238E27FC236}">
                <a16:creationId xmlns:a16="http://schemas.microsoft.com/office/drawing/2014/main" xmlns="" id="{7822D1B5-D58B-47F9-8EAF-BEFEFB884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308350"/>
            <a:ext cx="8228013" cy="10668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tx1"/>
                </a:solidFill>
                <a:latin typeface="Calibri Bold" panose="020F0702030404030204" pitchFamily="34" charset="0"/>
                <a:ea typeface="ＭＳ Ｐゴシック" panose="020B0600070205080204" pitchFamily="34" charset="-128"/>
              </a:rPr>
              <a:t>Alexander Physical Education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tx1"/>
                </a:solidFill>
                <a:latin typeface="Calibri Bold" panose="020F0702030404030204" pitchFamily="34" charset="0"/>
                <a:ea typeface="ＭＳ Ｐゴシック" panose="020B0600070205080204" pitchFamily="34" charset="-128"/>
              </a:rPr>
              <a:t>2018-2019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77B00C9C-3AA0-4011-BEE3-72C2F9B3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Game Play Rules continued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xmlns="" id="{4F62B314-D13C-4239-AD77-B39C8E996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775" y="2770188"/>
            <a:ext cx="8148638" cy="3267075"/>
          </a:xfrm>
        </p:spPr>
        <p:txBody>
          <a:bodyPr/>
          <a:lstStyle/>
          <a:p>
            <a:pPr marL="419100" indent="-41910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The defense must line up behind the 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>
                <a:ea typeface="ＭＳ Ｐゴシック" panose="020B0600070205080204" pitchFamily="34" charset="-128"/>
              </a:rPr>
              <a:t>line of scrimmage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r>
              <a:rPr lang="en-US" altLang="ja-JP" sz="2000">
                <a:ea typeface="ＭＳ Ｐゴシック" panose="020B0600070205080204" pitchFamily="34" charset="-128"/>
              </a:rPr>
              <a:t> and one defensive player can rush the quarterback after counting, out loud, to 1003 starting at 1001.</a:t>
            </a:r>
          </a:p>
          <a:p>
            <a:pPr marL="419100" indent="-41910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There are no fumbles - when the ball touches the ground, the play is 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>
                <a:ea typeface="ＭＳ Ｐゴシック" panose="020B0600070205080204" pitchFamily="34" charset="-128"/>
              </a:rPr>
              <a:t>dead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r>
              <a:rPr lang="en-US" altLang="ja-JP" sz="2000">
                <a:ea typeface="ＭＳ Ｐゴシック" panose="020B0600070205080204" pitchFamily="34" charset="-128"/>
              </a:rPr>
              <a:t>, or over.</a:t>
            </a:r>
          </a:p>
          <a:p>
            <a:pPr marL="419100" indent="-41910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If a defensive player 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>
                <a:ea typeface="ＭＳ Ｐゴシック" panose="020B0600070205080204" pitchFamily="34" charset="-128"/>
              </a:rPr>
              <a:t>intercepts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r>
              <a:rPr lang="en-US" altLang="ja-JP" sz="2000">
                <a:ea typeface="ＭＳ Ｐゴシック" panose="020B0600070205080204" pitchFamily="34" charset="-128"/>
              </a:rPr>
              <a:t> the ball they may advance the ball until their knee touches the ground or their flag hits the ground.</a:t>
            </a:r>
          </a:p>
          <a:p>
            <a:pPr marL="419100" indent="-41910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Defensive player must drop flag where it was pulled.</a:t>
            </a:r>
          </a:p>
          <a:p>
            <a:pPr marL="419100" indent="-41910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endParaRPr lang="en-US" altLang="en-US" sz="20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xmlns="" id="{1A502B6F-0370-46EF-A576-7CD28135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eaLnBrk="1" hangingPunct="1"/>
            <a:r>
              <a:rPr lang="en-US" altLang="en-US" sz="4100">
                <a:ea typeface="ＭＳ Ｐゴシック" panose="020B0600070205080204" pitchFamily="34" charset="-128"/>
              </a:rPr>
              <a:t/>
            </a:r>
            <a:br>
              <a:rPr lang="en-US" altLang="en-US" sz="4100">
                <a:ea typeface="ＭＳ Ｐゴシック" panose="020B0600070205080204" pitchFamily="34" charset="-128"/>
              </a:rPr>
            </a:br>
            <a:r>
              <a:rPr lang="en-US" altLang="en-US" sz="4100">
                <a:ea typeface="ＭＳ Ｐゴシック" panose="020B0600070205080204" pitchFamily="34" charset="-128"/>
              </a:rPr>
              <a:t>Terms to Know</a:t>
            </a:r>
            <a:br>
              <a:rPr lang="en-US" altLang="en-US" sz="4100">
                <a:ea typeface="ＭＳ Ｐゴシック" panose="020B0600070205080204" pitchFamily="34" charset="-128"/>
              </a:rPr>
            </a:br>
            <a:endParaRPr lang="en-US" altLang="en-US" sz="4100">
              <a:ea typeface="ＭＳ Ｐゴシック" panose="020B0600070205080204" pitchFamily="34" charset="-128"/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xmlns="" id="{8216AACD-5A2A-4CA4-BD7B-B5EDE7DFD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3138"/>
            <a:ext cx="5257800" cy="3922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1900" b="1">
                <a:ea typeface="ＭＳ Ｐゴシック" panose="020B0600070205080204" pitchFamily="34" charset="-128"/>
              </a:rPr>
              <a:t>Blocking</a:t>
            </a:r>
            <a:r>
              <a:rPr lang="en-US" altLang="en-US" sz="1900">
                <a:ea typeface="ＭＳ Ｐゴシック" panose="020B0600070205080204" pitchFamily="34" charset="-128"/>
              </a:rPr>
              <a:t>: the act of preventing a defensive player from getting to the player who has the ball; </a:t>
            </a:r>
            <a:r>
              <a:rPr lang="en-US" altLang="en-US" sz="1900" i="1">
                <a:ea typeface="ＭＳ Ｐゴシック" panose="020B0600070205080204" pitchFamily="34" charset="-128"/>
              </a:rPr>
              <a:t>blockers</a:t>
            </a:r>
            <a:r>
              <a:rPr lang="en-US" altLang="en-US" sz="1900">
                <a:ea typeface="ＭＳ Ｐゴシック" panose="020B0600070205080204" pitchFamily="34" charset="-128"/>
              </a:rPr>
              <a:t> use their arms and bodies, but cannot </a:t>
            </a:r>
            <a:r>
              <a:rPr lang="en-US" altLang="en-US" sz="1900" i="1">
                <a:ea typeface="ＭＳ Ｐゴシック" panose="020B0600070205080204" pitchFamily="34" charset="-128"/>
              </a:rPr>
              <a:t>hold</a:t>
            </a:r>
            <a:r>
              <a:rPr lang="en-US" altLang="en-US" sz="1900">
                <a:ea typeface="ＭＳ Ｐゴシック" panose="020B0600070205080204" pitchFamily="34" charset="-128"/>
              </a:rPr>
              <a:t> an opponent. 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1900" b="1">
                <a:ea typeface="ＭＳ Ｐゴシック" panose="020B0600070205080204" pitchFamily="34" charset="-128"/>
              </a:rPr>
              <a:t>Down</a:t>
            </a:r>
            <a:r>
              <a:rPr lang="en-US" altLang="en-US" sz="1900">
                <a:ea typeface="ＭＳ Ｐゴシック" panose="020B0600070205080204" pitchFamily="34" charset="-128"/>
              </a:rPr>
              <a:t>: one of the four chances an offensive team has to get the ball to the midline of the field or score a touchdown. 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1900" b="1">
                <a:ea typeface="ＭＳ Ｐゴシック" panose="020B0600070205080204" pitchFamily="34" charset="-128"/>
              </a:rPr>
              <a:t>Interception</a:t>
            </a:r>
            <a:r>
              <a:rPr lang="en-US" altLang="en-US" sz="1900">
                <a:ea typeface="ＭＳ Ｐゴシック" panose="020B0600070205080204" pitchFamily="34" charset="-128"/>
              </a:rPr>
              <a:t>: a pass caught in the air by a defender whose team immediately gains possession of the ball and becomes the offense.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>
                <a:ea typeface="ＭＳ Ｐゴシック" panose="020B0600070205080204" pitchFamily="34" charset="-128"/>
              </a:rPr>
              <a:t>Flag Guarding</a:t>
            </a:r>
            <a:r>
              <a:rPr lang="en-US" altLang="en-US" sz="1900">
                <a:ea typeface="ＭＳ Ｐゴシック" panose="020B0600070205080204" pitchFamily="34" charset="-128"/>
              </a:rPr>
              <a:t>: When a player is running with the ball and swats away a defenders hand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 b="1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9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900">
              <a:ea typeface="ＭＳ Ｐゴシック" panose="020B0600070205080204" pitchFamily="34" charset="-128"/>
            </a:endParaRPr>
          </a:p>
        </p:txBody>
      </p:sp>
      <p:pic>
        <p:nvPicPr>
          <p:cNvPr id="40964" name="Picture 1">
            <a:extLst>
              <a:ext uri="{FF2B5EF4-FFF2-40B4-BE49-F238E27FC236}">
                <a16:creationId xmlns:a16="http://schemas.microsoft.com/office/drawing/2014/main" xmlns="" id="{6D4347D1-3581-43A4-995E-F20A8320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5018088"/>
            <a:ext cx="2760663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2">
            <a:extLst>
              <a:ext uri="{FF2B5EF4-FFF2-40B4-BE49-F238E27FC236}">
                <a16:creationId xmlns:a16="http://schemas.microsoft.com/office/drawing/2014/main" xmlns="" id="{666A8A2E-61FD-407C-B2B0-B8661B44B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2517775"/>
            <a:ext cx="2540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xmlns="" id="{59346F4B-E760-4C87-909C-7B093252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Personal Fouls-5 yard penalties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xmlns="" id="{DBB05ABD-7FEC-4978-B35D-97952A698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51088"/>
            <a:ext cx="8229600" cy="432752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A player shall not: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ea typeface="ＭＳ Ｐゴシック" panose="020B0600070205080204" pitchFamily="34" charset="-128"/>
              </a:rPr>
              <a:t>Intentionally try to create a 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>
                <a:ea typeface="ＭＳ Ｐゴシック" panose="020B0600070205080204" pitchFamily="34" charset="-128"/>
              </a:rPr>
              <a:t>fumble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endParaRPr lang="en-US" altLang="ja-JP" sz="200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ea typeface="ＭＳ Ｐゴシック" panose="020B0600070205080204" pitchFamily="34" charset="-128"/>
              </a:rPr>
              <a:t>Trip an opponent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ea typeface="ＭＳ Ｐゴシック" panose="020B0600070205080204" pitchFamily="34" charset="-128"/>
              </a:rPr>
              <a:t>Make any contact with an opponent which is deemed unnecessary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ea typeface="ＭＳ Ｐゴシック" panose="020B0600070205080204" pitchFamily="34" charset="-128"/>
              </a:rPr>
              <a:t>No flag guarding or tying the flag belt in front. Flag belt clip must be worn in front.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ea typeface="ＭＳ Ｐゴシック" panose="020B0600070205080204" pitchFamily="34" charset="-128"/>
              </a:rPr>
              <a:t>Players cannot jump or hurdle defenders to avoid having flag pulled.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000">
              <a:ea typeface="ＭＳ Ｐゴシック" panose="020B0600070205080204" pitchFamily="34" charset="-128"/>
            </a:endParaRPr>
          </a:p>
        </p:txBody>
      </p:sp>
      <p:pic>
        <p:nvPicPr>
          <p:cNvPr id="43012" name="Picture 1">
            <a:extLst>
              <a:ext uri="{FF2B5EF4-FFF2-40B4-BE49-F238E27FC236}">
                <a16:creationId xmlns:a16="http://schemas.microsoft.com/office/drawing/2014/main" xmlns="" id="{571C1AA3-9F96-4AE6-A422-CBBCAB362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1803400"/>
            <a:ext cx="28067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xmlns="" id="{E6E03B2B-D96F-4435-B9F5-532E5CA1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Wide Receiver Routes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xmlns="" id="{C1C08F56-9A7A-4E4C-971C-416AEC216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413" y="3400425"/>
            <a:ext cx="4111625" cy="314007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This is the most famous and most used SHORT route in all of football.  As soon as the ball is snapped, take 3 hard steps forward, then an angled path toward the center of the field.  You will get the ball quickly, before you end your route.</a:t>
            </a:r>
          </a:p>
        </p:txBody>
      </p:sp>
      <p:sp>
        <p:nvSpPr>
          <p:cNvPr id="45060" name="TextBox 3">
            <a:extLst>
              <a:ext uri="{FF2B5EF4-FFF2-40B4-BE49-F238E27FC236}">
                <a16:creationId xmlns:a16="http://schemas.microsoft.com/office/drawing/2014/main" xmlns="" id="{67F7B683-D141-4BD4-9D7E-658F7ADA4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950" y="2317750"/>
            <a:ext cx="43592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800">
                <a:latin typeface="Calibri" panose="020F0502020204030204" pitchFamily="34" charset="0"/>
              </a:rPr>
              <a:t>Slant Pattern</a:t>
            </a:r>
          </a:p>
        </p:txBody>
      </p:sp>
      <p:grpSp>
        <p:nvGrpSpPr>
          <p:cNvPr id="45061" name="Group 12">
            <a:extLst>
              <a:ext uri="{FF2B5EF4-FFF2-40B4-BE49-F238E27FC236}">
                <a16:creationId xmlns:a16="http://schemas.microsoft.com/office/drawing/2014/main" xmlns="" id="{FEA548F5-BE60-490E-BCCF-A2646508D58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525838"/>
            <a:ext cx="2566988" cy="1323975"/>
            <a:chOff x="457200" y="3260846"/>
            <a:chExt cx="4116818" cy="317806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436C06E0-787C-44E8-9021-3134310017AD}"/>
                </a:ext>
              </a:extLst>
            </p:cNvPr>
            <p:cNvCxnSpPr/>
            <p:nvPr/>
          </p:nvCxnSpPr>
          <p:spPr>
            <a:xfrm>
              <a:off x="457200" y="5627249"/>
              <a:ext cx="4116818" cy="38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A69A679F-7737-4EBA-8793-51EAC8B26D2A}"/>
                </a:ext>
              </a:extLst>
            </p:cNvPr>
            <p:cNvCxnSpPr/>
            <p:nvPr/>
          </p:nvCxnSpPr>
          <p:spPr>
            <a:xfrm rot="5400000" flipH="1" flipV="1">
              <a:off x="1047095" y="5105825"/>
              <a:ext cx="1047926" cy="25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363496DD-DB46-4A91-81D7-03D21477F9D4}"/>
                </a:ext>
              </a:extLst>
            </p:cNvPr>
            <p:cNvCxnSpPr/>
            <p:nvPr/>
          </p:nvCxnSpPr>
          <p:spPr>
            <a:xfrm flipV="1">
              <a:off x="1572330" y="3260846"/>
              <a:ext cx="1451197" cy="13222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Multiply 11">
              <a:extLst>
                <a:ext uri="{FF2B5EF4-FFF2-40B4-BE49-F238E27FC236}">
                  <a16:creationId xmlns:a16="http://schemas.microsoft.com/office/drawing/2014/main" xmlns="" id="{F53F90C5-6EF7-4BFC-9CBC-CC8AEBBEE9C8}"/>
                </a:ext>
              </a:extLst>
            </p:cNvPr>
            <p:cNvSpPr/>
            <p:nvPr/>
          </p:nvSpPr>
          <p:spPr>
            <a:xfrm>
              <a:off x="1265322" y="5675352"/>
              <a:ext cx="614426" cy="763563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xmlns="" id="{DF41A5E5-9372-4122-9220-D6B7E755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Wide Receiver Routes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xmlns="" id="{A1D4EFF7-1AE3-4790-8284-912AC1CDE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3588" y="3417888"/>
            <a:ext cx="4113212" cy="319881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This is the most famous and most used DEEP route in football.  Go up the field, then cut toward the goal post.  This is usually a deep play for a gain of many yards (the post being the goal post).  If no goal post exists, go to the center of the field.</a:t>
            </a:r>
          </a:p>
        </p:txBody>
      </p:sp>
      <p:sp>
        <p:nvSpPr>
          <p:cNvPr id="47108" name="TextBox 3">
            <a:extLst>
              <a:ext uri="{FF2B5EF4-FFF2-40B4-BE49-F238E27FC236}">
                <a16:creationId xmlns:a16="http://schemas.microsoft.com/office/drawing/2014/main" xmlns="" id="{035DFB08-FCE4-4CD9-BCE9-AD2E4E8E1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950" y="2159000"/>
            <a:ext cx="43592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800">
                <a:latin typeface="Calibri" panose="020F0502020204030204" pitchFamily="34" charset="0"/>
              </a:rPr>
              <a:t>Post Pattern</a:t>
            </a:r>
          </a:p>
        </p:txBody>
      </p:sp>
      <p:grpSp>
        <p:nvGrpSpPr>
          <p:cNvPr id="47109" name="Group 20">
            <a:extLst>
              <a:ext uri="{FF2B5EF4-FFF2-40B4-BE49-F238E27FC236}">
                <a16:creationId xmlns:a16="http://schemas.microsoft.com/office/drawing/2014/main" xmlns="" id="{E4078A1B-475F-4BF4-BA1A-641981253F66}"/>
              </a:ext>
            </a:extLst>
          </p:cNvPr>
          <p:cNvGrpSpPr>
            <a:grpSpLocks/>
          </p:cNvGrpSpPr>
          <p:nvPr/>
        </p:nvGrpSpPr>
        <p:grpSpPr bwMode="auto">
          <a:xfrm>
            <a:off x="334963" y="2836863"/>
            <a:ext cx="4117975" cy="3779837"/>
            <a:chOff x="457200" y="2094747"/>
            <a:chExt cx="4116818" cy="378123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0F97749D-9D5B-49EF-AFA8-F975F075893B}"/>
                </a:ext>
              </a:extLst>
            </p:cNvPr>
            <p:cNvCxnSpPr/>
            <p:nvPr/>
          </p:nvCxnSpPr>
          <p:spPr>
            <a:xfrm flipV="1">
              <a:off x="457200" y="5283624"/>
              <a:ext cx="4116818" cy="111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68E4BCBE-9217-44BB-BAD7-8371C7C44D1B}"/>
                </a:ext>
              </a:extLst>
            </p:cNvPr>
            <p:cNvCxnSpPr/>
            <p:nvPr/>
          </p:nvCxnSpPr>
          <p:spPr>
            <a:xfrm rot="5400000" flipH="1" flipV="1">
              <a:off x="463181" y="4724622"/>
              <a:ext cx="1129129" cy="111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93DAC99B-89D3-4D03-86A9-FC07032C7E0B}"/>
                </a:ext>
              </a:extLst>
            </p:cNvPr>
            <p:cNvCxnSpPr/>
            <p:nvPr/>
          </p:nvCxnSpPr>
          <p:spPr>
            <a:xfrm rot="5400000" flipH="1" flipV="1">
              <a:off x="972319" y="2155728"/>
              <a:ext cx="2070865" cy="19489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Multiply 19">
              <a:extLst>
                <a:ext uri="{FF2B5EF4-FFF2-40B4-BE49-F238E27FC236}">
                  <a16:creationId xmlns:a16="http://schemas.microsoft.com/office/drawing/2014/main" xmlns="" id="{C9D732D4-DC76-4AC2-9D97-45E829563898}"/>
                </a:ext>
              </a:extLst>
            </p:cNvPr>
            <p:cNvSpPr/>
            <p:nvPr/>
          </p:nvSpPr>
          <p:spPr>
            <a:xfrm>
              <a:off x="796960" y="5283623"/>
              <a:ext cx="493765" cy="592357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xmlns="" id="{377ACC95-7D12-4F95-834C-1527BCAE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Wide Receiver Routes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xmlns="" id="{F6B8033A-756D-45E5-BCBA-D509808ED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3656013"/>
            <a:ext cx="3930650" cy="16430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Also called the fade or the fly; Just keep running down the field fast, trying to out run your defender.</a:t>
            </a:r>
          </a:p>
        </p:txBody>
      </p:sp>
      <p:sp>
        <p:nvSpPr>
          <p:cNvPr id="49156" name="TextBox 3">
            <a:extLst>
              <a:ext uri="{FF2B5EF4-FFF2-40B4-BE49-F238E27FC236}">
                <a16:creationId xmlns:a16="http://schemas.microsoft.com/office/drawing/2014/main" xmlns="" id="{5DDD3BEE-A560-4B21-8EE8-33EF265A7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950" y="2197100"/>
            <a:ext cx="43592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800">
                <a:latin typeface="Calibri" panose="020F0502020204030204" pitchFamily="34" charset="0"/>
              </a:rPr>
              <a:t>Streak Pattern</a:t>
            </a:r>
          </a:p>
        </p:txBody>
      </p:sp>
      <p:grpSp>
        <p:nvGrpSpPr>
          <p:cNvPr id="49157" name="Group 16">
            <a:extLst>
              <a:ext uri="{FF2B5EF4-FFF2-40B4-BE49-F238E27FC236}">
                <a16:creationId xmlns:a16="http://schemas.microsoft.com/office/drawing/2014/main" xmlns="" id="{9FBE31CE-AA67-4445-99AB-DFE14605F423}"/>
              </a:ext>
            </a:extLst>
          </p:cNvPr>
          <p:cNvGrpSpPr>
            <a:grpSpLocks/>
          </p:cNvGrpSpPr>
          <p:nvPr/>
        </p:nvGrpSpPr>
        <p:grpSpPr bwMode="auto">
          <a:xfrm>
            <a:off x="4573588" y="2536825"/>
            <a:ext cx="4113212" cy="4046538"/>
            <a:chOff x="4574018" y="1852629"/>
            <a:chExt cx="4112782" cy="404646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89C3AD67-0CAF-40CE-A126-A2A2313186E9}"/>
                </a:ext>
              </a:extLst>
            </p:cNvPr>
            <p:cNvCxnSpPr/>
            <p:nvPr/>
          </p:nvCxnSpPr>
          <p:spPr>
            <a:xfrm>
              <a:off x="4574018" y="5316490"/>
              <a:ext cx="411278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31039CA1-61CE-42CF-B8F5-ADEE7B158E2C}"/>
                </a:ext>
              </a:extLst>
            </p:cNvPr>
            <p:cNvCxnSpPr/>
            <p:nvPr/>
          </p:nvCxnSpPr>
          <p:spPr>
            <a:xfrm rot="5400000" flipH="1" flipV="1">
              <a:off x="5602460" y="3579798"/>
              <a:ext cx="3465449" cy="111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Multiply 15">
              <a:extLst>
                <a:ext uri="{FF2B5EF4-FFF2-40B4-BE49-F238E27FC236}">
                  <a16:creationId xmlns:a16="http://schemas.microsoft.com/office/drawing/2014/main" xmlns="" id="{F38739FF-989F-4C53-8F96-CE9E949895EC}"/>
                </a:ext>
              </a:extLst>
            </p:cNvPr>
            <p:cNvSpPr/>
            <p:nvPr/>
          </p:nvSpPr>
          <p:spPr>
            <a:xfrm>
              <a:off x="7070894" y="5318078"/>
              <a:ext cx="515884" cy="581014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xmlns="" id="{093EBF0E-F153-4011-B272-E4DCA312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Wide Receiver Routes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xmlns="" id="{EF5E3032-A267-4D90-A428-7FBB0B4B4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413" y="3236913"/>
            <a:ext cx="4111625" cy="186372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You run up the field, as fast as you can, then turn toward the quarterback so receive the pass.</a:t>
            </a:r>
          </a:p>
        </p:txBody>
      </p:sp>
      <p:sp>
        <p:nvSpPr>
          <p:cNvPr id="51204" name="TextBox 3">
            <a:extLst>
              <a:ext uri="{FF2B5EF4-FFF2-40B4-BE49-F238E27FC236}">
                <a16:creationId xmlns:a16="http://schemas.microsoft.com/office/drawing/2014/main" xmlns="" id="{213B6037-DDE2-452F-B40C-26EF6393E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950" y="2263775"/>
            <a:ext cx="43592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800">
                <a:latin typeface="Calibri" panose="020F0502020204030204" pitchFamily="34" charset="0"/>
              </a:rPr>
              <a:t>Curl Pattern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5480B240-D237-4AD7-B58A-F62DB24BB9A9}"/>
              </a:ext>
            </a:extLst>
          </p:cNvPr>
          <p:cNvCxnSpPr>
            <a:stCxn id="21" idx="2"/>
          </p:cNvCxnSpPr>
          <p:nvPr/>
        </p:nvCxnSpPr>
        <p:spPr>
          <a:xfrm rot="5400000">
            <a:off x="1535907" y="3753644"/>
            <a:ext cx="4572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206" name="Group 24">
            <a:extLst>
              <a:ext uri="{FF2B5EF4-FFF2-40B4-BE49-F238E27FC236}">
                <a16:creationId xmlns:a16="http://schemas.microsoft.com/office/drawing/2014/main" xmlns="" id="{19FC02E1-6D4E-4BFD-AAEA-09EA0EFA92D0}"/>
              </a:ext>
            </a:extLst>
          </p:cNvPr>
          <p:cNvGrpSpPr>
            <a:grpSpLocks/>
          </p:cNvGrpSpPr>
          <p:nvPr/>
        </p:nvGrpSpPr>
        <p:grpSpPr bwMode="auto">
          <a:xfrm>
            <a:off x="612775" y="3068638"/>
            <a:ext cx="3960813" cy="3589337"/>
            <a:chOff x="613457" y="2340886"/>
            <a:chExt cx="3960561" cy="359049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5E6BB6F1-7B71-4162-81FA-3232A47578AE}"/>
                </a:ext>
              </a:extLst>
            </p:cNvPr>
            <p:cNvCxnSpPr/>
            <p:nvPr/>
          </p:nvCxnSpPr>
          <p:spPr>
            <a:xfrm>
              <a:off x="613457" y="5316817"/>
              <a:ext cx="3960561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6668363D-D9C2-4EB6-8791-3066E7482436}"/>
                </a:ext>
              </a:extLst>
            </p:cNvPr>
            <p:cNvCxnSpPr/>
            <p:nvPr/>
          </p:nvCxnSpPr>
          <p:spPr>
            <a:xfrm rot="16200000" flipV="1">
              <a:off x="27221" y="4041652"/>
              <a:ext cx="2518584" cy="317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c 20">
              <a:extLst>
                <a:ext uri="{FF2B5EF4-FFF2-40B4-BE49-F238E27FC236}">
                  <a16:creationId xmlns:a16="http://schemas.microsoft.com/office/drawing/2014/main" xmlns="" id="{ABE18D52-9952-487B-B323-98ABFD3D8D86}"/>
                </a:ext>
              </a:extLst>
            </p:cNvPr>
            <p:cNvSpPr/>
            <p:nvPr/>
          </p:nvSpPr>
          <p:spPr>
            <a:xfrm>
              <a:off x="1270640" y="2340886"/>
              <a:ext cx="493682" cy="914694"/>
            </a:xfrm>
            <a:prstGeom prst="arc">
              <a:avLst>
                <a:gd name="adj1" fmla="val 10347306"/>
                <a:gd name="adj2" fmla="val 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24" name="Multiply 23">
              <a:extLst>
                <a:ext uri="{FF2B5EF4-FFF2-40B4-BE49-F238E27FC236}">
                  <a16:creationId xmlns:a16="http://schemas.microsoft.com/office/drawing/2014/main" xmlns="" id="{7CDD789D-CFE8-48EC-98CA-83D1A3608B66}"/>
                </a:ext>
              </a:extLst>
            </p:cNvPr>
            <p:cNvSpPr/>
            <p:nvPr/>
          </p:nvSpPr>
          <p:spPr>
            <a:xfrm>
              <a:off x="1054754" y="5318405"/>
              <a:ext cx="495268" cy="612972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xmlns="" id="{42993925-2401-4DAD-A49E-8445539C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1988"/>
            <a:ext cx="82296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NFL players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 from Southern Ca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xmlns="" id="{45E8C993-05E4-4524-B140-80689AE589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Mark Sanchez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Richard Sherman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Jaleel Pinner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Terrel Davis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DeSean Jackson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Keyshawn Johnson</a:t>
            </a:r>
          </a:p>
          <a:p>
            <a:pPr>
              <a:lnSpc>
                <a:spcPct val="90000"/>
              </a:lnSpc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2000">
              <a:ea typeface="ＭＳ Ｐゴシック" panose="020B0600070205080204" pitchFamily="34" charset="-128"/>
            </a:endParaRPr>
          </a:p>
        </p:txBody>
      </p:sp>
      <p:pic>
        <p:nvPicPr>
          <p:cNvPr id="53252" name="Picture 1">
            <a:extLst>
              <a:ext uri="{FF2B5EF4-FFF2-40B4-BE49-F238E27FC236}">
                <a16:creationId xmlns:a16="http://schemas.microsoft.com/office/drawing/2014/main" xmlns="" id="{75D84AF3-F209-4CA2-8AD0-AB36EBE9B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3" y="229235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2">
            <a:extLst>
              <a:ext uri="{FF2B5EF4-FFF2-40B4-BE49-F238E27FC236}">
                <a16:creationId xmlns:a16="http://schemas.microsoft.com/office/drawing/2014/main" xmlns="" id="{003A3569-1DE4-4960-B492-F7FBEE90D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2292350"/>
            <a:ext cx="1811338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3">
            <a:extLst>
              <a:ext uri="{FF2B5EF4-FFF2-40B4-BE49-F238E27FC236}">
                <a16:creationId xmlns:a16="http://schemas.microsoft.com/office/drawing/2014/main" xmlns="" id="{2BD941F2-8B7D-47BF-B788-3EA22DC08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3" y="4660900"/>
            <a:ext cx="2509837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xmlns="" id="{E07B48BB-5722-4FAF-8127-C24137B9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History of Football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xmlns="" id="{8B0C53C2-DF6C-4D23-8743-8DE6E10F3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2376488"/>
            <a:ext cx="3767138" cy="120967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American football, like you see today, developed in the late 1800s from two English sports, rugby and soccer.</a:t>
            </a:r>
          </a:p>
        </p:txBody>
      </p:sp>
      <p:pic>
        <p:nvPicPr>
          <p:cNvPr id="22532" name="Picture 3" descr="images.jpeg">
            <a:extLst>
              <a:ext uri="{FF2B5EF4-FFF2-40B4-BE49-F238E27FC236}">
                <a16:creationId xmlns:a16="http://schemas.microsoft.com/office/drawing/2014/main" xmlns="" id="{2DA5CA46-2CD5-47FE-BDC4-80BF32F8A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92613"/>
            <a:ext cx="2403475" cy="22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Content Placeholder 2">
            <a:extLst>
              <a:ext uri="{FF2B5EF4-FFF2-40B4-BE49-F238E27FC236}">
                <a16:creationId xmlns:a16="http://schemas.microsoft.com/office/drawing/2014/main" xmlns="" id="{2F1C72B8-296B-4A4A-8985-6E564F566ED7}"/>
              </a:ext>
            </a:extLst>
          </p:cNvPr>
          <p:cNvSpPr>
            <a:spLocks/>
          </p:cNvSpPr>
          <p:nvPr/>
        </p:nvSpPr>
        <p:spPr bwMode="auto">
          <a:xfrm>
            <a:off x="4103688" y="4392613"/>
            <a:ext cx="458311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>
              <a:spcBef>
                <a:spcPts val="2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</a:pPr>
            <a:r>
              <a:rPr lang="en-US" altLang="en-US" sz="2200">
                <a:solidFill>
                  <a:srgbClr val="595959"/>
                </a:solidFill>
                <a:latin typeface="Calisto MT" panose="02040603050505030304" pitchFamily="18" charset="0"/>
              </a:rPr>
              <a:t>Walter Camp is considered the father of American football. Alonzo Stagg, Knute Rockne and Pop Warner are considered pioneers of developing gameplay. </a:t>
            </a:r>
          </a:p>
        </p:txBody>
      </p:sp>
      <p:pic>
        <p:nvPicPr>
          <p:cNvPr id="22534" name="Picture 1">
            <a:extLst>
              <a:ext uri="{FF2B5EF4-FFF2-40B4-BE49-F238E27FC236}">
                <a16:creationId xmlns:a16="http://schemas.microsoft.com/office/drawing/2014/main" xmlns="" id="{07DD7291-C9D7-436A-89CF-7B0B58FE6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3" y="1487488"/>
            <a:ext cx="1868487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2">
            <a:extLst>
              <a:ext uri="{FF2B5EF4-FFF2-40B4-BE49-F238E27FC236}">
                <a16:creationId xmlns:a16="http://schemas.microsoft.com/office/drawing/2014/main" xmlns="" id="{D94DDFF8-90D4-4796-8606-D0566D4972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25" y="1557338"/>
            <a:ext cx="1957388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88F798F7-8A7E-4B5A-9FA0-712BDE69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  <a:ea typeface="ＭＳ Ｐゴシック" panose="020B0600070205080204" pitchFamily="34" charset="-128"/>
              </a:rPr>
              <a:t>Objective of Football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xmlns="" id="{195335A1-3A95-4C18-9618-CB7A22E6F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8" y="2351088"/>
            <a:ext cx="5040312" cy="12588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Score more points than your opponent by running or passing the ball into their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endzone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(touchdowns).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24580" name="Picture 1">
            <a:extLst>
              <a:ext uri="{FF2B5EF4-FFF2-40B4-BE49-F238E27FC236}">
                <a16:creationId xmlns:a16="http://schemas.microsoft.com/office/drawing/2014/main" xmlns="" id="{6734F4CA-7B8D-4674-8445-AB3A3628B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6"/>
          <a:stretch>
            <a:fillRect/>
          </a:stretch>
        </p:blipFill>
        <p:spPr bwMode="auto">
          <a:xfrm>
            <a:off x="457200" y="3884613"/>
            <a:ext cx="2551113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2">
            <a:extLst>
              <a:ext uri="{FF2B5EF4-FFF2-40B4-BE49-F238E27FC236}">
                <a16:creationId xmlns:a16="http://schemas.microsoft.com/office/drawing/2014/main" xmlns="" id="{6EA21A4B-1543-491B-B688-51FC1AAC9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2351088"/>
            <a:ext cx="3371850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Rectangle 4">
            <a:extLst>
              <a:ext uri="{FF2B5EF4-FFF2-40B4-BE49-F238E27FC236}">
                <a16:creationId xmlns:a16="http://schemas.microsoft.com/office/drawing/2014/main" xmlns="" id="{C8DD5112-B20F-4D03-B75C-8443AE3FEDBC}"/>
              </a:ext>
            </a:extLst>
          </p:cNvPr>
          <p:cNvSpPr txBox="1">
            <a:spLocks/>
          </p:cNvSpPr>
          <p:nvPr/>
        </p:nvSpPr>
        <p:spPr bwMode="auto">
          <a:xfrm>
            <a:off x="3648075" y="4859338"/>
            <a:ext cx="5038725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2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rgbClr val="595959"/>
                </a:solidFill>
                <a:latin typeface="Calisto MT" panose="02040603050505030304" pitchFamily="18" charset="0"/>
              </a:rPr>
              <a:t>Famous touchdowns include those by Dwight Clark and Odell Beckham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09716E4E-FBE7-4444-B742-734F7A3F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Offense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F7185F03-29C6-4922-A93E-F542D40EE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775" y="2089150"/>
            <a:ext cx="7662863" cy="394811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Has possession of the ball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Passes or runs the ball in direction of their opponent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endzone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Creates and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runs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plays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xmlns="" id="{40F5C05D-FCEC-4CC7-BDE9-15E9793A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784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Offense and Offense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Positions on the field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xmlns="" id="{42F396E1-3C30-4E40-B247-17FD8118B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975" y="5734050"/>
            <a:ext cx="4664075" cy="247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1500">
                <a:ea typeface="ＭＳ Ｐゴシック" panose="020B0600070205080204" pitchFamily="34" charset="-128"/>
              </a:rPr>
              <a:t>Line of scrimmage (where you line up to start a play)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7041AF81-CBAC-42E4-8ED4-356787352D06}"/>
              </a:ext>
            </a:extLst>
          </p:cNvPr>
          <p:cNvCxnSpPr/>
          <p:nvPr/>
        </p:nvCxnSpPr>
        <p:spPr>
          <a:xfrm>
            <a:off x="774700" y="5715000"/>
            <a:ext cx="744855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ultiply 6">
            <a:extLst>
              <a:ext uri="{FF2B5EF4-FFF2-40B4-BE49-F238E27FC236}">
                <a16:creationId xmlns:a16="http://schemas.microsoft.com/office/drawing/2014/main" xmlns="" id="{097B2DAD-AE86-4CDC-9420-D44FCB7523EB}"/>
              </a:ext>
            </a:extLst>
          </p:cNvPr>
          <p:cNvSpPr/>
          <p:nvPr/>
        </p:nvSpPr>
        <p:spPr>
          <a:xfrm>
            <a:off x="3962400" y="4711700"/>
            <a:ext cx="823913" cy="822325"/>
          </a:xfrm>
          <a:prstGeom prst="mathMultiply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xmlns="" id="{8B25711A-6D34-4741-AF60-A365AD618991}"/>
              </a:ext>
            </a:extLst>
          </p:cNvPr>
          <p:cNvSpPr/>
          <p:nvPr/>
        </p:nvSpPr>
        <p:spPr>
          <a:xfrm>
            <a:off x="4937125" y="4711700"/>
            <a:ext cx="823913" cy="822325"/>
          </a:xfrm>
          <a:prstGeom prst="mathMultiply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xmlns="" id="{A765C301-B707-423A-AF0E-BFB1E68DF4C1}"/>
              </a:ext>
            </a:extLst>
          </p:cNvPr>
          <p:cNvSpPr/>
          <p:nvPr/>
        </p:nvSpPr>
        <p:spPr>
          <a:xfrm>
            <a:off x="3000375" y="4721225"/>
            <a:ext cx="822325" cy="823913"/>
          </a:xfrm>
          <a:prstGeom prst="mathMultiply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Multiply 9">
            <a:extLst>
              <a:ext uri="{FF2B5EF4-FFF2-40B4-BE49-F238E27FC236}">
                <a16:creationId xmlns:a16="http://schemas.microsoft.com/office/drawing/2014/main" xmlns="" id="{F48B7C1E-5628-47AA-AC34-31BD5F76867C}"/>
              </a:ext>
            </a:extLst>
          </p:cNvPr>
          <p:cNvSpPr/>
          <p:nvPr/>
        </p:nvSpPr>
        <p:spPr>
          <a:xfrm>
            <a:off x="7399338" y="4657725"/>
            <a:ext cx="823912" cy="822325"/>
          </a:xfrm>
          <a:prstGeom prst="mathMultiply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Multiply 10">
            <a:extLst>
              <a:ext uri="{FF2B5EF4-FFF2-40B4-BE49-F238E27FC236}">
                <a16:creationId xmlns:a16="http://schemas.microsoft.com/office/drawing/2014/main" xmlns="" id="{E2096EDA-626E-4C41-AC47-F0CCC2691168}"/>
              </a:ext>
            </a:extLst>
          </p:cNvPr>
          <p:cNvSpPr/>
          <p:nvPr/>
        </p:nvSpPr>
        <p:spPr>
          <a:xfrm>
            <a:off x="774700" y="4700588"/>
            <a:ext cx="823913" cy="822325"/>
          </a:xfrm>
          <a:prstGeom prst="mathMultiply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Multiply 13">
            <a:extLst>
              <a:ext uri="{FF2B5EF4-FFF2-40B4-BE49-F238E27FC236}">
                <a16:creationId xmlns:a16="http://schemas.microsoft.com/office/drawing/2014/main" xmlns="" id="{12B1F45A-34ED-4B5B-B1DB-590C98ED3D16}"/>
              </a:ext>
            </a:extLst>
          </p:cNvPr>
          <p:cNvSpPr/>
          <p:nvPr/>
        </p:nvSpPr>
        <p:spPr>
          <a:xfrm>
            <a:off x="3925888" y="3763963"/>
            <a:ext cx="822325" cy="823912"/>
          </a:xfrm>
          <a:prstGeom prst="mathMultiply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Multiply 14">
            <a:extLst>
              <a:ext uri="{FF2B5EF4-FFF2-40B4-BE49-F238E27FC236}">
                <a16:creationId xmlns:a16="http://schemas.microsoft.com/office/drawing/2014/main" xmlns="" id="{9B340FB9-CE7E-442D-9D0E-A9EEB5410966}"/>
              </a:ext>
            </a:extLst>
          </p:cNvPr>
          <p:cNvSpPr/>
          <p:nvPr/>
        </p:nvSpPr>
        <p:spPr>
          <a:xfrm>
            <a:off x="3925888" y="2251075"/>
            <a:ext cx="822325" cy="822325"/>
          </a:xfrm>
          <a:prstGeom prst="mathMultiply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684" name="TextBox 15">
            <a:extLst>
              <a:ext uri="{FF2B5EF4-FFF2-40B4-BE49-F238E27FC236}">
                <a16:creationId xmlns:a16="http://schemas.microsoft.com/office/drawing/2014/main" xmlns="" id="{D1D2D238-CC2C-4BFE-8CB9-696B5B6A0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5" y="2492375"/>
            <a:ext cx="2071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>
                <a:latin typeface="Calibri" panose="020F0502020204030204" pitchFamily="34" charset="0"/>
              </a:rPr>
              <a:t>Running Back/Blocker</a:t>
            </a:r>
          </a:p>
        </p:txBody>
      </p:sp>
      <p:sp>
        <p:nvSpPr>
          <p:cNvPr id="28685" name="TextBox 16">
            <a:extLst>
              <a:ext uri="{FF2B5EF4-FFF2-40B4-BE49-F238E27FC236}">
                <a16:creationId xmlns:a16="http://schemas.microsoft.com/office/drawing/2014/main" xmlns="" id="{8BC2732C-88DA-4897-BB29-8FC0F2D2E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4059238"/>
            <a:ext cx="2922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>
                <a:latin typeface="Calibri" panose="020F0502020204030204" pitchFamily="34" charset="0"/>
              </a:rPr>
              <a:t>Quarterback</a:t>
            </a:r>
          </a:p>
        </p:txBody>
      </p:sp>
      <p:sp>
        <p:nvSpPr>
          <p:cNvPr id="28686" name="TextBox 17">
            <a:extLst>
              <a:ext uri="{FF2B5EF4-FFF2-40B4-BE49-F238E27FC236}">
                <a16:creationId xmlns:a16="http://schemas.microsoft.com/office/drawing/2014/main" xmlns="" id="{33145D1E-89AB-48EE-8927-BAD9D3794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888" y="4983163"/>
            <a:ext cx="984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>
                <a:latin typeface="Calibri" panose="020F0502020204030204" pitchFamily="34" charset="0"/>
              </a:rPr>
              <a:t>Center</a:t>
            </a:r>
          </a:p>
        </p:txBody>
      </p:sp>
      <p:sp>
        <p:nvSpPr>
          <p:cNvPr id="28687" name="TextBox 18">
            <a:extLst>
              <a:ext uri="{FF2B5EF4-FFF2-40B4-BE49-F238E27FC236}">
                <a16:creationId xmlns:a16="http://schemas.microsoft.com/office/drawing/2014/main" xmlns="" id="{1743D600-1390-4767-8B21-46E4F47F6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425" y="4983163"/>
            <a:ext cx="157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>
                <a:latin typeface="Calibri" panose="020F0502020204030204" pitchFamily="34" charset="0"/>
              </a:rPr>
              <a:t>Offensive Lineman</a:t>
            </a:r>
          </a:p>
        </p:txBody>
      </p:sp>
      <p:sp>
        <p:nvSpPr>
          <p:cNvPr id="28688" name="TextBox 19">
            <a:extLst>
              <a:ext uri="{FF2B5EF4-FFF2-40B4-BE49-F238E27FC236}">
                <a16:creationId xmlns:a16="http://schemas.microsoft.com/office/drawing/2014/main" xmlns="" id="{49FE9316-71E8-43B2-820F-8D3788E1C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4983163"/>
            <a:ext cx="157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>
                <a:latin typeface="Calibri" panose="020F0502020204030204" pitchFamily="34" charset="0"/>
              </a:rPr>
              <a:t>Offensive Lineman</a:t>
            </a:r>
          </a:p>
        </p:txBody>
      </p:sp>
      <p:sp>
        <p:nvSpPr>
          <p:cNvPr id="28689" name="TextBox 20">
            <a:extLst>
              <a:ext uri="{FF2B5EF4-FFF2-40B4-BE49-F238E27FC236}">
                <a16:creationId xmlns:a16="http://schemas.microsoft.com/office/drawing/2014/main" xmlns="" id="{52377E14-AAC5-4ED0-B532-F7ED428CD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983163"/>
            <a:ext cx="157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>
                <a:latin typeface="Calibri" panose="020F0502020204030204" pitchFamily="34" charset="0"/>
              </a:rPr>
              <a:t>Wide receiver</a:t>
            </a:r>
          </a:p>
        </p:txBody>
      </p:sp>
      <p:sp>
        <p:nvSpPr>
          <p:cNvPr id="28690" name="TextBox 21">
            <a:extLst>
              <a:ext uri="{FF2B5EF4-FFF2-40B4-BE49-F238E27FC236}">
                <a16:creationId xmlns:a16="http://schemas.microsoft.com/office/drawing/2014/main" xmlns="" id="{2095A0C7-7F7E-4B4D-8AD4-096CB8CDE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8975" y="4983163"/>
            <a:ext cx="157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>
                <a:latin typeface="Calibri" panose="020F0502020204030204" pitchFamily="34" charset="0"/>
              </a:rPr>
              <a:t>Wide receiver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B55D7751-DE0B-40D1-9A60-E97A17D3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Defense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413E94F6-020B-481E-8C5D-FAA160CE8C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Attempts to stop the offense from scoring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touchdowns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by pulling flag of player with ball, stopping team on downs or intercepting the ball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Each defender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lines up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across from an offensive player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xmlns="" id="{3D873B75-74C5-44DB-81F5-036F6DC3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Defense Positions on the field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xmlns="" id="{17271601-EDDE-43AA-A1C9-B7A856C7F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263" y="2471738"/>
            <a:ext cx="5394325" cy="247650"/>
          </a:xfr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1300">
                <a:ea typeface="ＭＳ Ｐゴシック" panose="020B0600070205080204" pitchFamily="34" charset="-128"/>
              </a:rPr>
              <a:t>Line of scrimmage (where you must stay behind until the ball is hiked)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FAB5E963-FC6F-4C7A-A90F-3C86C0646FAB}"/>
              </a:ext>
            </a:extLst>
          </p:cNvPr>
          <p:cNvCxnSpPr/>
          <p:nvPr/>
        </p:nvCxnSpPr>
        <p:spPr>
          <a:xfrm>
            <a:off x="774700" y="2867025"/>
            <a:ext cx="744855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ultiply 6">
            <a:extLst>
              <a:ext uri="{FF2B5EF4-FFF2-40B4-BE49-F238E27FC236}">
                <a16:creationId xmlns:a16="http://schemas.microsoft.com/office/drawing/2014/main" xmlns="" id="{AF24DF3F-1449-4061-B814-D54D89D5B1B3}"/>
              </a:ext>
            </a:extLst>
          </p:cNvPr>
          <p:cNvSpPr/>
          <p:nvPr/>
        </p:nvSpPr>
        <p:spPr>
          <a:xfrm>
            <a:off x="3974306" y="5959475"/>
            <a:ext cx="823913" cy="822325"/>
          </a:xfrm>
          <a:prstGeom prst="mathMultiply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xmlns="" id="{AF6A5B60-9310-42B7-9265-E17DC69DEACD}"/>
              </a:ext>
            </a:extLst>
          </p:cNvPr>
          <p:cNvSpPr/>
          <p:nvPr/>
        </p:nvSpPr>
        <p:spPr>
          <a:xfrm>
            <a:off x="6673056" y="3417057"/>
            <a:ext cx="822325" cy="822325"/>
          </a:xfrm>
          <a:prstGeom prst="mathMultiply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xmlns="" id="{D3CAD5F6-9904-41A5-AEF8-9F6988B2A036}"/>
              </a:ext>
            </a:extLst>
          </p:cNvPr>
          <p:cNvSpPr/>
          <p:nvPr/>
        </p:nvSpPr>
        <p:spPr>
          <a:xfrm>
            <a:off x="1618457" y="3468688"/>
            <a:ext cx="823912" cy="822325"/>
          </a:xfrm>
          <a:prstGeom prst="mathMultiply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Multiply 9">
            <a:extLst>
              <a:ext uri="{FF2B5EF4-FFF2-40B4-BE49-F238E27FC236}">
                <a16:creationId xmlns:a16="http://schemas.microsoft.com/office/drawing/2014/main" xmlns="" id="{67E96867-FF42-480A-955D-9F0CF276B134}"/>
              </a:ext>
            </a:extLst>
          </p:cNvPr>
          <p:cNvSpPr/>
          <p:nvPr/>
        </p:nvSpPr>
        <p:spPr>
          <a:xfrm>
            <a:off x="7810500" y="4561682"/>
            <a:ext cx="822325" cy="823912"/>
          </a:xfrm>
          <a:prstGeom prst="mathMultiply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Multiply 10">
            <a:extLst>
              <a:ext uri="{FF2B5EF4-FFF2-40B4-BE49-F238E27FC236}">
                <a16:creationId xmlns:a16="http://schemas.microsoft.com/office/drawing/2014/main" xmlns="" id="{3A9DC037-CD77-4FDE-99D5-A1B1E1EA8570}"/>
              </a:ext>
            </a:extLst>
          </p:cNvPr>
          <p:cNvSpPr/>
          <p:nvPr/>
        </p:nvSpPr>
        <p:spPr>
          <a:xfrm>
            <a:off x="457200" y="4514850"/>
            <a:ext cx="823912" cy="823912"/>
          </a:xfrm>
          <a:prstGeom prst="mathMultiply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Multiply 13">
            <a:extLst>
              <a:ext uri="{FF2B5EF4-FFF2-40B4-BE49-F238E27FC236}">
                <a16:creationId xmlns:a16="http://schemas.microsoft.com/office/drawing/2014/main" xmlns="" id="{DBEB3708-4C27-4216-AF36-3F539A41F962}"/>
              </a:ext>
            </a:extLst>
          </p:cNvPr>
          <p:cNvSpPr/>
          <p:nvPr/>
        </p:nvSpPr>
        <p:spPr>
          <a:xfrm>
            <a:off x="4498975" y="2868613"/>
            <a:ext cx="822325" cy="822325"/>
          </a:xfrm>
          <a:prstGeom prst="mathMultiply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Multiply 14">
            <a:extLst>
              <a:ext uri="{FF2B5EF4-FFF2-40B4-BE49-F238E27FC236}">
                <a16:creationId xmlns:a16="http://schemas.microsoft.com/office/drawing/2014/main" xmlns="" id="{5226FD63-8C77-4BA4-8BE2-B47A46705442}"/>
              </a:ext>
            </a:extLst>
          </p:cNvPr>
          <p:cNvSpPr/>
          <p:nvPr/>
        </p:nvSpPr>
        <p:spPr>
          <a:xfrm>
            <a:off x="3150394" y="2868613"/>
            <a:ext cx="823912" cy="822325"/>
          </a:xfrm>
          <a:prstGeom prst="mathMultiply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780" name="TextBox 16">
            <a:extLst>
              <a:ext uri="{FF2B5EF4-FFF2-40B4-BE49-F238E27FC236}">
                <a16:creationId xmlns:a16="http://schemas.microsoft.com/office/drawing/2014/main" xmlns="" id="{433934F1-93BC-4FC0-B5A9-7FEF7F773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588" y="2947988"/>
            <a:ext cx="1073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>
                <a:latin typeface="Calibri" panose="020F0502020204030204" pitchFamily="34" charset="0"/>
              </a:rPr>
              <a:t>Defensive Lineman</a:t>
            </a:r>
          </a:p>
        </p:txBody>
      </p:sp>
      <p:sp>
        <p:nvSpPr>
          <p:cNvPr id="32781" name="TextBox 17">
            <a:extLst>
              <a:ext uri="{FF2B5EF4-FFF2-40B4-BE49-F238E27FC236}">
                <a16:creationId xmlns:a16="http://schemas.microsoft.com/office/drawing/2014/main" xmlns="" id="{2AA9BD3F-1050-40B8-BA19-07EC1D0FA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4138" y="6242050"/>
            <a:ext cx="984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>
                <a:latin typeface="Calibri" panose="020F0502020204030204" pitchFamily="34" charset="0"/>
              </a:rPr>
              <a:t>Safety</a:t>
            </a:r>
          </a:p>
        </p:txBody>
      </p:sp>
      <p:sp>
        <p:nvSpPr>
          <p:cNvPr id="32782" name="TextBox 18">
            <a:extLst>
              <a:ext uri="{FF2B5EF4-FFF2-40B4-BE49-F238E27FC236}">
                <a16:creationId xmlns:a16="http://schemas.microsoft.com/office/drawing/2014/main" xmlns="" id="{0531DD0F-7B20-4987-8156-CA6F89C45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3690938"/>
            <a:ext cx="157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>
                <a:latin typeface="Calibri" panose="020F0502020204030204" pitchFamily="34" charset="0"/>
              </a:rPr>
              <a:t>Linebacker</a:t>
            </a:r>
          </a:p>
        </p:txBody>
      </p:sp>
      <p:sp>
        <p:nvSpPr>
          <p:cNvPr id="32783" name="TextBox 20">
            <a:extLst>
              <a:ext uri="{FF2B5EF4-FFF2-40B4-BE49-F238E27FC236}">
                <a16:creationId xmlns:a16="http://schemas.microsoft.com/office/drawing/2014/main" xmlns="" id="{2D243EEA-3C8C-42F0-B3BE-3C042A3E4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700" y="4668838"/>
            <a:ext cx="157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>
                <a:latin typeface="Calibri" panose="020F0502020204030204" pitchFamily="34" charset="0"/>
              </a:rPr>
              <a:t>Defensive Back</a:t>
            </a:r>
          </a:p>
        </p:txBody>
      </p:sp>
      <p:sp>
        <p:nvSpPr>
          <p:cNvPr id="32784" name="TextBox 21">
            <a:extLst>
              <a:ext uri="{FF2B5EF4-FFF2-40B4-BE49-F238E27FC236}">
                <a16:creationId xmlns:a16="http://schemas.microsoft.com/office/drawing/2014/main" xmlns="" id="{75FCEB74-010D-4F06-9D37-81AA03E31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9200" y="4675188"/>
            <a:ext cx="157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>
                <a:latin typeface="Calibri" panose="020F0502020204030204" pitchFamily="34" charset="0"/>
              </a:rPr>
              <a:t>Defensive Back</a:t>
            </a:r>
          </a:p>
        </p:txBody>
      </p:sp>
      <p:sp>
        <p:nvSpPr>
          <p:cNvPr id="32785" name="TextBox 22">
            <a:extLst>
              <a:ext uri="{FF2B5EF4-FFF2-40B4-BE49-F238E27FC236}">
                <a16:creationId xmlns:a16="http://schemas.microsoft.com/office/drawing/2014/main" xmlns="" id="{C7B3FE13-B09B-4BD7-889E-60298B3A5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6263" y="2947988"/>
            <a:ext cx="1073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>
                <a:latin typeface="Calibri" panose="020F0502020204030204" pitchFamily="34" charset="0"/>
              </a:rPr>
              <a:t>Defensive Lineman</a:t>
            </a:r>
          </a:p>
        </p:txBody>
      </p:sp>
      <p:sp>
        <p:nvSpPr>
          <p:cNvPr id="32786" name="TextBox 23">
            <a:extLst>
              <a:ext uri="{FF2B5EF4-FFF2-40B4-BE49-F238E27FC236}">
                <a16:creationId xmlns:a16="http://schemas.microsoft.com/office/drawing/2014/main" xmlns="" id="{2CB29357-FF43-454B-9E3B-73A34D6C3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7288" y="3689350"/>
            <a:ext cx="157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>
                <a:latin typeface="Calibri" panose="020F0502020204030204" pitchFamily="34" charset="0"/>
              </a:rPr>
              <a:t>Linebacker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xmlns="" id="{DF33A729-BD2C-47F4-9159-2A7D8097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Scoring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xmlns="" id="{6F70C99A-1289-4D6D-BD40-977DC6C1B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06688"/>
            <a:ext cx="8229600" cy="28575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A touchdown is worth 7 points and occurs when the offensive team passes or carries the ball over the opponent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goal line (end zone) without their knee touching the ground or having their flag pulled. There is no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extra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point try or field goals.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xmlns="" id="{E01CF5F9-304E-4703-902D-698517AD7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Game Play Rules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xmlns="" id="{A416696B-E98E-43EC-8D47-2EF1B80E2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05013"/>
            <a:ext cx="8229600" cy="4462462"/>
          </a:xfrm>
        </p:spPr>
        <p:txBody>
          <a:bodyPr/>
          <a:lstStyle/>
          <a:p>
            <a:pPr marL="419100" indent="-419100" eaLnBrk="1" hangingPunct="1">
              <a:buFont typeface="Arial" panose="020B0604020202020204" pitchFamily="34" charset="0"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The game starts with the ball placed on the 10-yard line.  Once the ball is placed on the line, that spot becomes the </a:t>
            </a:r>
            <a:r>
              <a:rPr lang="en-US" altLang="en-US" sz="2000" u="sng">
                <a:ea typeface="ＭＳ Ｐゴシック" panose="020B0600070205080204" pitchFamily="34" charset="-128"/>
              </a:rPr>
              <a:t>line of scrimmage</a:t>
            </a:r>
            <a:r>
              <a:rPr lang="en-US" altLang="en-US" sz="2000">
                <a:ea typeface="ＭＳ Ｐゴシック" panose="020B0600070205080204" pitchFamily="34" charset="-128"/>
              </a:rPr>
              <a:t> and both teams must line up on their respective sides, in their team player position.</a:t>
            </a:r>
          </a:p>
          <a:p>
            <a:pPr marL="419100" indent="-419100" eaLnBrk="1" hangingPunct="1"/>
            <a:r>
              <a:rPr lang="en-US" altLang="en-US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A team has 4 downs (attempts) in order to score a touchdown or move the ball past the midline (a </a:t>
            </a:r>
            <a:r>
              <a:rPr lang="ja-JP" altLang="en-US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first down</a:t>
            </a:r>
            <a:r>
              <a:rPr lang="ja-JP" altLang="en-US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), where the downs start over again.</a:t>
            </a:r>
          </a:p>
          <a:p>
            <a:pPr marL="419100" indent="-419100" eaLnBrk="1" hangingPunct="1"/>
            <a:r>
              <a:rPr lang="en-US" altLang="en-US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If they fail to do this in 4 downs, the ball goes to the other team where the play ended. No </a:t>
            </a:r>
            <a:r>
              <a:rPr lang="ja-JP" altLang="en-US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punting</a:t>
            </a:r>
            <a:r>
              <a:rPr lang="ja-JP" altLang="en-US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. </a:t>
            </a:r>
          </a:p>
          <a:p>
            <a:pPr marL="419100" indent="-419100" eaLnBrk="1" hangingPunct="1"/>
            <a:r>
              <a:rPr lang="en-US" altLang="en-US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The quarterback must hand the ball off or throw the ball over the line of scrimmage.</a:t>
            </a:r>
          </a:p>
          <a:p>
            <a:pPr marL="419100" indent="-419100" eaLnBrk="1" hangingPunct="1"/>
            <a:endParaRPr lang="en-US" altLang="en-US" sz="2000">
              <a:ea typeface="ＭＳ Ｐゴシック" panose="020B0600070205080204" pitchFamily="34" charset="-128"/>
            </a:endParaRPr>
          </a:p>
          <a:p>
            <a:pPr marL="419100" indent="-419100" eaLnBrk="1" hangingPunct="1">
              <a:buFont typeface="Arial" panose="020B0604020202020204" pitchFamily="34" charset="0"/>
              <a:buAutoNum type="arabicPeriod"/>
            </a:pPr>
            <a:endParaRPr lang="en-US" altLang="en-US" sz="26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]:Applications:Microsoft Office 2004:Templates:Presentations:Designs:Borealis</Template>
  <TotalTime>647</TotalTime>
  <Words>842</Words>
  <Application>Microsoft Macintosh PowerPoint</Application>
  <PresentationFormat>On-screen Show (4:3)</PresentationFormat>
  <Paragraphs>78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Bold</vt:lpstr>
      <vt:lpstr>Calisto MT</vt:lpstr>
      <vt:lpstr>ＭＳ Ｐゴシック</vt:lpstr>
      <vt:lpstr>Wingdings</vt:lpstr>
      <vt:lpstr>Genesis</vt:lpstr>
      <vt:lpstr>Flag Football Rules and Game Play</vt:lpstr>
      <vt:lpstr>History of Football</vt:lpstr>
      <vt:lpstr>Objective of Football</vt:lpstr>
      <vt:lpstr>Offense</vt:lpstr>
      <vt:lpstr>Offense and Offense  Positions on the field</vt:lpstr>
      <vt:lpstr>Defense</vt:lpstr>
      <vt:lpstr>Defense Positions on the field</vt:lpstr>
      <vt:lpstr>Scoring</vt:lpstr>
      <vt:lpstr>Game Play Rules</vt:lpstr>
      <vt:lpstr>Game Play Rules continued</vt:lpstr>
      <vt:lpstr> Terms to Know </vt:lpstr>
      <vt:lpstr>Personal Fouls-5 yard penalties</vt:lpstr>
      <vt:lpstr>Wide Receiver Routes</vt:lpstr>
      <vt:lpstr>Wide Receiver Routes</vt:lpstr>
      <vt:lpstr>Wide Receiver Routes</vt:lpstr>
      <vt:lpstr>Wide Receiver Routes</vt:lpstr>
      <vt:lpstr>NFL players  from Southern Ca 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Flag Football Rules and Game Play</dc:title>
  <dc:creator>Brooke and Michael White User</dc:creator>
  <cp:lastModifiedBy>Markeyta Wilson</cp:lastModifiedBy>
  <cp:revision>31</cp:revision>
  <dcterms:created xsi:type="dcterms:W3CDTF">2011-11-08T02:22:11Z</dcterms:created>
  <dcterms:modified xsi:type="dcterms:W3CDTF">2018-08-12T08:21:23Z</dcterms:modified>
</cp:coreProperties>
</file>