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1" r:id="rId7"/>
    <p:sldId id="270" r:id="rId8"/>
    <p:sldId id="260" r:id="rId9"/>
    <p:sldId id="269" r:id="rId10"/>
    <p:sldId id="262" r:id="rId11"/>
    <p:sldId id="265" r:id="rId12"/>
    <p:sldId id="271" r:id="rId13"/>
    <p:sldId id="266" r:id="rId14"/>
    <p:sldId id="272" r:id="rId15"/>
    <p:sldId id="263" r:id="rId16"/>
    <p:sldId id="264" r:id="rId17"/>
  </p:sldIdLst>
  <p:sldSz cx="12192000" cy="6858000"/>
  <p:notesSz cx="6858000" cy="9144000"/>
  <p:embeddedFontLst>
    <p:embeddedFont>
      <p:font typeface="Federo" panose="020B0604020202020204" charset="0"/>
      <p:regular r:id="rId19"/>
    </p:embeddedFont>
    <p:embeddedFont>
      <p:font typeface="Libre Franklin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A1qRjhdYxNJfRldF5bWQebwD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38" name="Google Shape;1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grpSp>
        <p:nvGrpSpPr>
          <p:cNvPr id="22" name="Google Shape;22;p1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13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06" name="Google Shape;106;p18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39" name="Google Shape;39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46" name="Google Shape;46;p17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80" name="Google Shape;80;p23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15" name="Google Shape;15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  <p:sp>
        <p:nvSpPr>
          <p:cNvPr id="99" name="Google Shape;99;p1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2640584" y="3862753"/>
            <a:ext cx="3239112" cy="164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MX" sz="2100" b="1" dirty="0"/>
              <a:t>Integrantes: </a:t>
            </a:r>
            <a:endParaRPr dirty="0"/>
          </a:p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MX" sz="2100" dirty="0"/>
              <a:t>Danilo Morales </a:t>
            </a:r>
          </a:p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MX" sz="2100" dirty="0"/>
              <a:t>Nicolás Oses</a:t>
            </a:r>
          </a:p>
          <a:p>
            <a:pPr marL="0" lvl="0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rPr lang="es-MX" sz="2100" dirty="0"/>
              <a:t>Agustín Quezada </a:t>
            </a:r>
            <a:endParaRPr dirty="0"/>
          </a:p>
        </p:txBody>
      </p:sp>
      <p:cxnSp>
        <p:nvCxnSpPr>
          <p:cNvPr id="112" name="Google Shape;112;p1"/>
          <p:cNvCxnSpPr/>
          <p:nvPr/>
        </p:nvCxnSpPr>
        <p:spPr>
          <a:xfrm>
            <a:off x="6046839" y="3773124"/>
            <a:ext cx="0" cy="182142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6213983" y="3862753"/>
            <a:ext cx="3239112" cy="164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MX" sz="20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Asignatura: </a:t>
            </a:r>
            <a:r>
              <a:rPr lang="es-CL" sz="2000" b="0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Minería de Datos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MX" sz="2000" b="1" i="0" u="none" strike="noStrike" cap="none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Docente: </a:t>
            </a:r>
            <a:r>
              <a:rPr lang="es-MX" sz="2000" dirty="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Marco </a:t>
            </a:r>
            <a:r>
              <a:rPr lang="es-MX" sz="2000" dirty="0" err="1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Japke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1"/>
          <p:cNvCxnSpPr/>
          <p:nvPr/>
        </p:nvCxnSpPr>
        <p:spPr>
          <a:xfrm rot="10800000">
            <a:off x="2572519" y="3686911"/>
            <a:ext cx="704696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5" name="Google Shape;115;p1"/>
          <p:cNvSpPr txBox="1"/>
          <p:nvPr/>
        </p:nvSpPr>
        <p:spPr>
          <a:xfrm>
            <a:off x="1374058" y="1263449"/>
            <a:ext cx="9345561" cy="182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s-MX" sz="6000" b="1" dirty="0">
                <a:solidFill>
                  <a:schemeClr val="dk2"/>
                </a:solidFill>
                <a:latin typeface="Libre Franklin"/>
                <a:sym typeface="Libre Franklin"/>
              </a:rPr>
              <a:t>EXAMEN TRANSVERSAL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2472320" y="3015963"/>
            <a:ext cx="724735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MX" sz="32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r>
              <a:rPr lang="es-MX" sz="32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Predicción del Clima en Australia</a:t>
            </a:r>
            <a:r>
              <a:rPr lang="es-MX" sz="32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5006" y="116132"/>
            <a:ext cx="2782529" cy="68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B90EA-C42F-B7CA-EA5F-A5D1B607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833898"/>
          </a:xfrm>
        </p:spPr>
        <p:txBody>
          <a:bodyPr/>
          <a:lstStyle/>
          <a:p>
            <a:pPr algn="ctr"/>
            <a:r>
              <a:rPr lang="en" b="1" dirty="0"/>
              <a:t>Evaluación de Modelos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26746-E59A-26D5-1A50-9B0D4839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0977" y="1014985"/>
            <a:ext cx="10454442" cy="5346486"/>
          </a:xfrm>
        </p:spPr>
        <p:txBody>
          <a:bodyPr>
            <a:normAutofit fontScale="92500" lnSpcReduction="10000"/>
          </a:bodyPr>
          <a:lstStyle/>
          <a:p>
            <a:r>
              <a:rPr lang="es-MX" sz="2600" b="1" dirty="0">
                <a:latin typeface="+mn-lt"/>
              </a:rPr>
              <a:t>Clasificación (</a:t>
            </a:r>
            <a:r>
              <a:rPr lang="es-MX" sz="2600" b="1" dirty="0" err="1">
                <a:latin typeface="+mn-lt"/>
              </a:rPr>
              <a:t>RainTomorrow</a:t>
            </a:r>
            <a:r>
              <a:rPr lang="es-MX" sz="2600" b="1" dirty="0">
                <a:latin typeface="+mn-lt"/>
              </a:rPr>
              <a:t>):</a:t>
            </a:r>
            <a:br>
              <a:rPr lang="es-MX" sz="2600" dirty="0">
                <a:latin typeface="+mn-lt"/>
              </a:rPr>
            </a:br>
            <a:r>
              <a:rPr lang="es-MX" sz="2600" dirty="0">
                <a:latin typeface="+mn-lt"/>
              </a:rPr>
              <a:t>El modelo </a:t>
            </a:r>
            <a:r>
              <a:rPr lang="es-MX" sz="2600" b="1" dirty="0">
                <a:latin typeface="+mn-lt"/>
              </a:rPr>
              <a:t>Árbol de Decisión</a:t>
            </a:r>
            <a:r>
              <a:rPr lang="es-MX" sz="2600" dirty="0">
                <a:latin typeface="+mn-lt"/>
              </a:rPr>
              <a:t> fue el más eficaz, alcanzando un </a:t>
            </a:r>
            <a:r>
              <a:rPr lang="es-MX" sz="2600" b="1" dirty="0">
                <a:latin typeface="+mn-lt"/>
              </a:rPr>
              <a:t>86% de precisión (</a:t>
            </a:r>
            <a:r>
              <a:rPr lang="es-MX" sz="2600" b="1" dirty="0" err="1">
                <a:latin typeface="+mn-lt"/>
              </a:rPr>
              <a:t>accuracy</a:t>
            </a:r>
            <a:r>
              <a:rPr lang="es-MX" sz="2600" b="1" dirty="0">
                <a:latin typeface="+mn-lt"/>
              </a:rPr>
              <a:t>)</a:t>
            </a:r>
            <a:r>
              <a:rPr lang="es-MX" sz="2600" dirty="0">
                <a:latin typeface="+mn-lt"/>
              </a:rPr>
              <a:t>.</a:t>
            </a:r>
            <a:br>
              <a:rPr lang="es-MX" sz="2600" dirty="0">
                <a:latin typeface="+mn-lt"/>
              </a:rPr>
            </a:br>
            <a:r>
              <a:rPr lang="es-MX" sz="2600" dirty="0">
                <a:latin typeface="+mn-lt"/>
              </a:rPr>
              <a:t>Fue elegido por su facilidad de interpretación y buen rendimiento en variables categóricas y numéricas.</a:t>
            </a:r>
          </a:p>
          <a:p>
            <a:r>
              <a:rPr lang="es-MX" sz="2600" b="1" dirty="0">
                <a:latin typeface="+mn-lt"/>
              </a:rPr>
              <a:t>Regresión (temperatura máxima):</a:t>
            </a:r>
            <a:br>
              <a:rPr lang="es-MX" sz="2600" dirty="0">
                <a:latin typeface="+mn-lt"/>
              </a:rPr>
            </a:br>
            <a:r>
              <a:rPr lang="es-MX" sz="2600" dirty="0">
                <a:latin typeface="+mn-lt"/>
              </a:rPr>
              <a:t>El mejor desempeño lo obtuvo la regresión </a:t>
            </a:r>
            <a:r>
              <a:rPr lang="es-MX" sz="2600" b="1" dirty="0">
                <a:latin typeface="+mn-lt"/>
              </a:rPr>
              <a:t>Ridge</a:t>
            </a:r>
            <a:r>
              <a:rPr lang="es-MX" sz="2600" dirty="0">
                <a:latin typeface="+mn-lt"/>
              </a:rPr>
              <a:t>, con un </a:t>
            </a:r>
            <a:r>
              <a:rPr lang="es-MX" sz="2600" b="1" dirty="0">
                <a:latin typeface="+mn-lt"/>
              </a:rPr>
              <a:t>RMSE aproximado de 0.0250</a:t>
            </a:r>
            <a:r>
              <a:rPr lang="es-MX" sz="2600" dirty="0">
                <a:latin typeface="+mn-lt"/>
              </a:rPr>
              <a:t>.</a:t>
            </a:r>
            <a:br>
              <a:rPr lang="es-MX" sz="2600" dirty="0">
                <a:latin typeface="+mn-lt"/>
              </a:rPr>
            </a:br>
            <a:r>
              <a:rPr lang="es-MX" sz="2600" dirty="0">
                <a:latin typeface="+mn-lt"/>
              </a:rPr>
              <a:t>Esta técnica permitió reducir el sobreajuste al penalizar excesos en los coeficientes del modelo.</a:t>
            </a:r>
          </a:p>
          <a:p>
            <a:r>
              <a:rPr lang="es-MX" sz="2600" b="1" dirty="0">
                <a:latin typeface="+mn-lt"/>
              </a:rPr>
              <a:t>Métricas utilizadas:</a:t>
            </a:r>
            <a:endParaRPr lang="es-MX" sz="2600" dirty="0">
              <a:latin typeface="+mn-lt"/>
            </a:endParaRPr>
          </a:p>
          <a:p>
            <a:pPr lvl="1"/>
            <a:r>
              <a:rPr lang="es-MX" sz="2600" b="1" dirty="0">
                <a:latin typeface="+mn-lt"/>
              </a:rPr>
              <a:t>Para clasificación:</a:t>
            </a:r>
            <a:r>
              <a:rPr lang="es-MX" sz="2600" dirty="0">
                <a:latin typeface="+mn-lt"/>
              </a:rPr>
              <a:t> </a:t>
            </a:r>
            <a:r>
              <a:rPr lang="es-MX" sz="2600" dirty="0" err="1">
                <a:latin typeface="+mn-lt"/>
              </a:rPr>
              <a:t>Accuracy</a:t>
            </a:r>
            <a:r>
              <a:rPr lang="es-MX" sz="2600" dirty="0">
                <a:latin typeface="+mn-lt"/>
              </a:rPr>
              <a:t>, F1-Score, y curva ROC AUC (evaluación balanceada del desempeño).</a:t>
            </a:r>
          </a:p>
          <a:p>
            <a:pPr lvl="1"/>
            <a:r>
              <a:rPr lang="es-MX" sz="2600" b="1" dirty="0">
                <a:latin typeface="+mn-lt"/>
              </a:rPr>
              <a:t>Para regresión:</a:t>
            </a:r>
            <a:r>
              <a:rPr lang="es-MX" sz="2600" dirty="0">
                <a:latin typeface="+mn-lt"/>
              </a:rPr>
              <a:t> RMSE (error cuadrático medio), MAE (error absoluto medio) y R² (explicación del modelo).</a:t>
            </a:r>
          </a:p>
          <a:p>
            <a:endParaRPr lang="en" dirty="0"/>
          </a:p>
        </p:txBody>
      </p:sp>
      <p:pic>
        <p:nvPicPr>
          <p:cNvPr id="4" name="Google Shape;172;p7" descr="Icono&#10;&#10;Descripción generada automáticamente">
            <a:extLst>
              <a:ext uri="{FF2B5EF4-FFF2-40B4-BE49-F238E27FC236}">
                <a16:creationId xmlns:a16="http://schemas.microsoft.com/office/drawing/2014/main" id="{183F21B1-DD7F-BD6A-76FB-BB934B552B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1033298">
            <a:off x="10115797" y="316785"/>
            <a:ext cx="915577" cy="88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8;p7">
            <a:extLst>
              <a:ext uri="{FF2B5EF4-FFF2-40B4-BE49-F238E27FC236}">
                <a16:creationId xmlns:a16="http://schemas.microsoft.com/office/drawing/2014/main" id="{885CAF3F-079E-53B9-9FF9-1C17003EF8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78257"/>
            <a:ext cx="836727" cy="83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8;p7">
            <a:extLst>
              <a:ext uri="{FF2B5EF4-FFF2-40B4-BE49-F238E27FC236}">
                <a16:creationId xmlns:a16="http://schemas.microsoft.com/office/drawing/2014/main" id="{1398328D-74CA-3F22-507C-7AC7F3A966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9294" y="5632161"/>
            <a:ext cx="836727" cy="836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952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8699C6-F2B9-A12F-A4FC-90A84C24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74" y="0"/>
            <a:ext cx="7541762" cy="3425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595746-58A1-8F78-0D1C-B0FD265FC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70" y="3595992"/>
            <a:ext cx="7541762" cy="32620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E9727F1-CD7D-0C03-A74C-2FD0CA7FE7AE}"/>
              </a:ext>
            </a:extLst>
          </p:cNvPr>
          <p:cNvSpPr txBox="1"/>
          <p:nvPr/>
        </p:nvSpPr>
        <p:spPr>
          <a:xfrm>
            <a:off x="760486" y="4319055"/>
            <a:ext cx="17007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Comparación de métricas obtenidas de los modelos de regresión, mientras menor error (valor mas pequeño) es mejor el resultado del modelo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012154-5FF2-32F9-204C-632E19669CEF}"/>
              </a:ext>
            </a:extLst>
          </p:cNvPr>
          <p:cNvSpPr txBox="1"/>
          <p:nvPr/>
        </p:nvSpPr>
        <p:spPr>
          <a:xfrm>
            <a:off x="760486" y="938507"/>
            <a:ext cx="17007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Grafico de radar con las métricas del mejor modelo de clasificación obtenido: Árbol de decisión de clasificación.</a:t>
            </a:r>
          </a:p>
        </p:txBody>
      </p:sp>
      <p:pic>
        <p:nvPicPr>
          <p:cNvPr id="2" name="Google Shape;171;p7">
            <a:extLst>
              <a:ext uri="{FF2B5EF4-FFF2-40B4-BE49-F238E27FC236}">
                <a16:creationId xmlns:a16="http://schemas.microsoft.com/office/drawing/2014/main" id="{5AEF4F83-4F73-8FC5-03DE-ED3610DEEB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8776" y="933725"/>
            <a:ext cx="5324534" cy="5324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62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75EED-5146-3852-9E9B-B4C6EF29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90" y="150524"/>
            <a:ext cx="9601200" cy="1485900"/>
          </a:xfrm>
        </p:spPr>
        <p:txBody>
          <a:bodyPr/>
          <a:lstStyle/>
          <a:p>
            <a:r>
              <a:rPr lang="en" b="1" dirty="0"/>
              <a:t>Descubrimiento de Patrones (Clustering)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F71802-DE72-6994-69DA-69A6D81F0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257" y="2439186"/>
            <a:ext cx="3566110" cy="3383280"/>
          </a:xfrm>
        </p:spPr>
        <p:txBody>
          <a:bodyPr>
            <a:normAutofit/>
          </a:bodyPr>
          <a:lstStyle/>
          <a:p>
            <a:r>
              <a:rPr lang="es-MX" dirty="0"/>
              <a:t>Se utilizó K-</a:t>
            </a:r>
            <a:r>
              <a:rPr lang="es-MX" dirty="0" err="1"/>
              <a:t>Means</a:t>
            </a:r>
            <a:r>
              <a:rPr lang="es-MX" dirty="0"/>
              <a:t> con PCA para reducción de dimensiones.</a:t>
            </a:r>
          </a:p>
          <a:p>
            <a:r>
              <a:rPr lang="es-MX" dirty="0"/>
              <a:t>5 clústeres de clima identificados con interpretación clara.</a:t>
            </a:r>
          </a:p>
          <a:p>
            <a:r>
              <a:rPr lang="es-MX" dirty="0"/>
              <a:t>Componentes: humedad, presión y temperatura (AM y PM).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035AAE-E31A-F377-C381-69773224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045" y="1734748"/>
            <a:ext cx="8032955" cy="47921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41;p3">
            <a:extLst>
              <a:ext uri="{FF2B5EF4-FFF2-40B4-BE49-F238E27FC236}">
                <a16:creationId xmlns:a16="http://schemas.microsoft.com/office/drawing/2014/main" id="{9DD65EA2-BC7D-7CA2-0B83-C4B3363B9D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2006" y="150524"/>
            <a:ext cx="3206423" cy="1731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80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11F1D0-10B0-FA03-34AE-C9A49ADB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52644"/>
            <a:ext cx="6096000" cy="45527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B35E334-59A9-90F6-F918-B7729B2468D5}"/>
              </a:ext>
            </a:extLst>
          </p:cNvPr>
          <p:cNvSpPr txBox="1"/>
          <p:nvPr/>
        </p:nvSpPr>
        <p:spPr>
          <a:xfrm>
            <a:off x="777240" y="151179"/>
            <a:ext cx="54102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Cluster</a:t>
            </a:r>
            <a:r>
              <a:rPr lang="es-MX" dirty="0"/>
              <a:t> 0:</a:t>
            </a:r>
          </a:p>
          <a:p>
            <a:r>
              <a:rPr lang="es-MX" dirty="0"/>
              <a:t>Representa días calurosos con humedad considerable, típicos de climas subtropicales.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Humedad: 70% AM, 59% PM (moderadamente alta)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Temperatura: Alta (23°C AM, 26°C PM)</a:t>
            </a:r>
          </a:p>
          <a:p>
            <a:endParaRPr lang="es-MX" dirty="0"/>
          </a:p>
          <a:p>
            <a:r>
              <a:rPr lang="es-MX" dirty="0" err="1"/>
              <a:t>Cluster</a:t>
            </a:r>
            <a:r>
              <a:rPr lang="es-MX" dirty="0"/>
              <a:t> 1:</a:t>
            </a:r>
          </a:p>
          <a:p>
            <a:r>
              <a:rPr lang="es-MX" dirty="0"/>
              <a:t>Este es el grupo más extremo en términos de calor y sequedad.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Humedad: Muy baja (42% AM, 22% 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Temperatura: Muy alta (23°C AM, 31°C PM)</a:t>
            </a:r>
          </a:p>
          <a:p>
            <a:endParaRPr lang="es-MX" dirty="0"/>
          </a:p>
          <a:p>
            <a:r>
              <a:rPr lang="es-MX" dirty="0" err="1"/>
              <a:t>Cluster</a:t>
            </a:r>
            <a:r>
              <a:rPr lang="es-MX" dirty="0"/>
              <a:t> 2:</a:t>
            </a:r>
          </a:p>
          <a:p>
            <a:r>
              <a:rPr lang="es-MX" dirty="0"/>
              <a:t>Días fríos y saturados de humedad, posiblemente asociados a lluvias persistentes, niebla o cielos muy cubiertos.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Humedad: Muy alta (87% AM, 72% 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Temperatura: Muy baja (13°C AM, 15.7°C 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 err="1"/>
              <a:t>Cluster</a:t>
            </a:r>
            <a:r>
              <a:rPr lang="es-MX" dirty="0"/>
              <a:t> 3:</a:t>
            </a:r>
          </a:p>
          <a:p>
            <a:r>
              <a:rPr lang="es-MX" dirty="0"/>
              <a:t>Corresponde a días fríos pero estables, dominados por sistemas de alta presión.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Humedad: Alta (82% AM, 59% 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Presión: Muy alta (≈1026–1024 hPa)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Temperatura: Baja (11°C AM, 16°C 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 err="1"/>
              <a:t>Cluster</a:t>
            </a:r>
            <a:r>
              <a:rPr lang="es-MX" dirty="0"/>
              <a:t> 4:</a:t>
            </a:r>
          </a:p>
          <a:p>
            <a:r>
              <a:rPr lang="es-MX" dirty="0"/>
              <a:t>Días agradables y secos. Condiciones confortables con buen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Humedad: Moderada-baja (63% AM, 40% PM)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Presión: Alta (≈1019–1017 hPa)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Temperatura: Moderada (15°C AM, 21°C PM)</a:t>
            </a:r>
          </a:p>
        </p:txBody>
      </p:sp>
    </p:spTree>
    <p:extLst>
      <p:ext uri="{BB962C8B-B14F-4D97-AF65-F5344CB8AC3E}">
        <p14:creationId xmlns:p14="http://schemas.microsoft.com/office/powerpoint/2010/main" val="272464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0050" y="5203394"/>
            <a:ext cx="1531900" cy="140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/>
          <p:nvPr/>
        </p:nvSpPr>
        <p:spPr>
          <a:xfrm rot="-5400000">
            <a:off x="9264440" y="2004656"/>
            <a:ext cx="387176" cy="2973100"/>
          </a:xfrm>
          <a:prstGeom prst="rect">
            <a:avLst/>
          </a:prstGeom>
          <a:gradFill>
            <a:gsLst>
              <a:gs pos="0">
                <a:srgbClr val="958A74"/>
              </a:gs>
              <a:gs pos="50000">
                <a:srgbClr val="8B7B5F"/>
              </a:gs>
              <a:gs pos="100000">
                <a:srgbClr val="7B6C5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10153577" y="0"/>
            <a:ext cx="387176" cy="6858000"/>
          </a:xfrm>
          <a:prstGeom prst="rect">
            <a:avLst/>
          </a:prstGeom>
          <a:gradFill>
            <a:gsLst>
              <a:gs pos="0">
                <a:srgbClr val="958A74"/>
              </a:gs>
              <a:gs pos="50000">
                <a:srgbClr val="8B7B5F"/>
              </a:gs>
              <a:gs pos="100000">
                <a:srgbClr val="7B6C5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title"/>
          </p:nvPr>
        </p:nvSpPr>
        <p:spPr>
          <a:xfrm>
            <a:off x="1027476" y="145750"/>
            <a:ext cx="5707622" cy="9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MX" sz="5400" b="1" dirty="0"/>
              <a:t>Retrospectiva Final </a:t>
            </a:r>
            <a:endParaRPr dirty="0"/>
          </a:p>
        </p:txBody>
      </p:sp>
      <p:sp>
        <p:nvSpPr>
          <p:cNvPr id="199" name="Google Shape;199;p10"/>
          <p:cNvSpPr/>
          <p:nvPr/>
        </p:nvSpPr>
        <p:spPr>
          <a:xfrm rot="21428998">
            <a:off x="6476563" y="265502"/>
            <a:ext cx="4796904" cy="2410626"/>
          </a:xfrm>
          <a:prstGeom prst="foldedCorner">
            <a:avLst>
              <a:gd name="adj" fmla="val 26456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s-CL" altLang="es-CL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CL" altLang="es-CL" dirty="0">
                <a:solidFill>
                  <a:schemeClr val="tx1"/>
                </a:solidFill>
                <a:latin typeface="Arial" panose="020B0604020202020204" pitchFamily="34" charset="0"/>
              </a:rPr>
              <a:t>Aplicamos exitosamente la metodología CRISP-DM para abordar un problema real usando datos históricos de clima.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CL" altLang="es-CL" dirty="0">
                <a:solidFill>
                  <a:schemeClr val="tx1"/>
                </a:solidFill>
                <a:latin typeface="Arial" panose="020B0604020202020204" pitchFamily="34" charset="0"/>
              </a:rPr>
              <a:t>Logramos predecir con precisión eventos meteorológicos como lluvia y temperatura máxima diaria.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CL" altLang="es-CL" dirty="0">
                <a:solidFill>
                  <a:schemeClr val="tx1"/>
                </a:solidFill>
                <a:latin typeface="Arial" panose="020B0604020202020204" pitchFamily="34" charset="0"/>
              </a:rPr>
              <a:t>El uso de técnicas de clasificación, regresión y </a:t>
            </a:r>
            <a:r>
              <a:rPr lang="es-CL" altLang="es-CL" dirty="0" err="1">
                <a:solidFill>
                  <a:schemeClr val="tx1"/>
                </a:solidFill>
                <a:latin typeface="Arial" panose="020B0604020202020204" pitchFamily="34" charset="0"/>
              </a:rPr>
              <a:t>clustering</a:t>
            </a:r>
            <a:r>
              <a:rPr lang="es-CL" altLang="es-CL" dirty="0">
                <a:solidFill>
                  <a:schemeClr val="tx1"/>
                </a:solidFill>
                <a:latin typeface="Arial" panose="020B0604020202020204" pitchFamily="34" charset="0"/>
              </a:rPr>
              <a:t> permitió obtener resultados sólidos y bien fundamentados</a:t>
            </a:r>
            <a:endParaRPr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0" name="Google Shape;200;p10"/>
          <p:cNvSpPr/>
          <p:nvPr/>
        </p:nvSpPr>
        <p:spPr>
          <a:xfrm rot="173460">
            <a:off x="4211450" y="2528044"/>
            <a:ext cx="5085214" cy="2317846"/>
          </a:xfrm>
          <a:prstGeom prst="foldedCorner">
            <a:avLst>
              <a:gd name="adj" fmla="val 25982"/>
            </a:avLst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lang="es-MX"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 importancia del análisis exploratorio y el preprocesamiento quedó clara al enfrentar datos con nulos, desbalance y </a:t>
            </a:r>
            <a:r>
              <a:rPr lang="es-MX" dirty="0" err="1"/>
              <a:t>outliers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Descubrimos relaciones valiosas, como el vínculo entre humedad a las 15:00 y probabilidad de lluvia.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Aprendimos a evaluar modelos de forma rigurosa usando métricas adecuadas y validación cruzada.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10"/>
          <p:cNvSpPr/>
          <p:nvPr/>
        </p:nvSpPr>
        <p:spPr>
          <a:xfrm rot="-326636">
            <a:off x="6498589" y="4712440"/>
            <a:ext cx="5164884" cy="1886222"/>
          </a:xfrm>
          <a:prstGeom prst="foldedCorner">
            <a:avLst>
              <a:gd name="adj" fmla="val 28154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modelo desarrollado puede ser replicado y ajustado a nuevas regiones o realidades climáticas.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Existe potencial para automatizar el flujo y generar alertas predictivas útiles en agricultura, logística o gestión pública.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Este trabajo evidencia cómo la minería de datos permite tomar decisiones más informadas a partir de datos reales.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700" y="2271252"/>
            <a:ext cx="4491408" cy="3747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>
            <a:spLocks noGrp="1"/>
          </p:cNvSpPr>
          <p:nvPr>
            <p:ph type="title"/>
          </p:nvPr>
        </p:nvSpPr>
        <p:spPr>
          <a:xfrm>
            <a:off x="1289514" y="156018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</a:pPr>
            <a:r>
              <a:rPr lang="es-MX" b="1"/>
              <a:t>MUCHAS GRACIAS POR SU ATENCIÓN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title"/>
          </p:nvPr>
        </p:nvSpPr>
        <p:spPr>
          <a:xfrm>
            <a:off x="1295400" y="223683"/>
            <a:ext cx="9601200" cy="88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Libre Franklin"/>
              <a:buNone/>
            </a:pPr>
            <a:r>
              <a:rPr lang="es-MX" sz="5400" b="1"/>
              <a:t>Ruta de Presentación</a:t>
            </a: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978185" y="1511452"/>
            <a:ext cx="786581" cy="766916"/>
          </a:xfrm>
          <a:prstGeom prst="rect">
            <a:avLst/>
          </a:prstGeom>
          <a:solidFill>
            <a:schemeClr val="dk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882750" y="1480841"/>
            <a:ext cx="2064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Introducción y contexto</a:t>
            </a:r>
            <a:endParaRPr sz="1600" b="1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4606414" y="1483903"/>
            <a:ext cx="786581" cy="766916"/>
          </a:xfrm>
          <a:prstGeom prst="rect">
            <a:avLst/>
          </a:prstGeom>
          <a:solidFill>
            <a:schemeClr val="dk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5476482" y="1419863"/>
            <a:ext cx="284398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Metodologías aplicadas</a:t>
            </a:r>
            <a:endParaRPr sz="16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403950" y="1419863"/>
            <a:ext cx="786581" cy="766916"/>
          </a:xfrm>
          <a:prstGeom prst="rect">
            <a:avLst/>
          </a:prstGeom>
          <a:solidFill>
            <a:schemeClr val="dk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9308518" y="1355888"/>
            <a:ext cx="225165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Análisis </a:t>
            </a:r>
            <a:r>
              <a:rPr lang="es-MX" sz="2400" b="1" i="0" u="none" strike="noStrike" cap="none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Explorativo</a:t>
            </a:r>
            <a:endParaRPr sz="16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978185" y="3249916"/>
            <a:ext cx="786581" cy="766916"/>
          </a:xfrm>
          <a:prstGeom prst="rect">
            <a:avLst/>
          </a:prstGeom>
          <a:solidFill>
            <a:schemeClr val="dk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838503" y="3222747"/>
            <a:ext cx="30924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Preparación de Datos</a:t>
            </a:r>
            <a:endParaRPr lang="es-MX" sz="24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606414" y="3267797"/>
            <a:ext cx="786581" cy="766916"/>
          </a:xfrm>
          <a:prstGeom prst="rect">
            <a:avLst/>
          </a:prstGeom>
          <a:solidFill>
            <a:schemeClr val="dk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5510977" y="3103249"/>
            <a:ext cx="225165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Técnicas de Minería de Datos</a:t>
            </a:r>
            <a:endParaRPr sz="16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428591" y="3286787"/>
            <a:ext cx="786581" cy="766916"/>
          </a:xfrm>
          <a:prstGeom prst="rect">
            <a:avLst/>
          </a:prstGeom>
          <a:solidFill>
            <a:schemeClr val="dk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9293713" y="3222747"/>
            <a:ext cx="2064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Evaluación de Modelos</a:t>
            </a:r>
            <a:endParaRPr sz="16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9392" y="4804967"/>
            <a:ext cx="1829350" cy="182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3;p2">
            <a:extLst>
              <a:ext uri="{FF2B5EF4-FFF2-40B4-BE49-F238E27FC236}">
                <a16:creationId xmlns:a16="http://schemas.microsoft.com/office/drawing/2014/main" id="{EACED21A-F876-0F67-7524-26A42732004C}"/>
              </a:ext>
            </a:extLst>
          </p:cNvPr>
          <p:cNvSpPr/>
          <p:nvPr/>
        </p:nvSpPr>
        <p:spPr>
          <a:xfrm>
            <a:off x="2175693" y="5127474"/>
            <a:ext cx="786581" cy="766916"/>
          </a:xfrm>
          <a:prstGeom prst="rect">
            <a:avLst/>
          </a:prstGeom>
          <a:solidFill>
            <a:schemeClr val="dk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MX" sz="3600" b="1" dirty="0">
                <a:solidFill>
                  <a:schemeClr val="lt1"/>
                </a:solidFill>
                <a:latin typeface="Libre Franklin"/>
                <a:sym typeface="Libre Franklin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4;p2">
            <a:extLst>
              <a:ext uri="{FF2B5EF4-FFF2-40B4-BE49-F238E27FC236}">
                <a16:creationId xmlns:a16="http://schemas.microsoft.com/office/drawing/2014/main" id="{37DC4F11-6D7D-7445-0DBC-6BF871E37475}"/>
              </a:ext>
            </a:extLst>
          </p:cNvPr>
          <p:cNvSpPr txBox="1"/>
          <p:nvPr/>
        </p:nvSpPr>
        <p:spPr>
          <a:xfrm>
            <a:off x="3040814" y="5127474"/>
            <a:ext cx="27631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Descubrimientos de Patrones</a:t>
            </a:r>
            <a:endParaRPr sz="16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Google Shape;133;p2">
            <a:extLst>
              <a:ext uri="{FF2B5EF4-FFF2-40B4-BE49-F238E27FC236}">
                <a16:creationId xmlns:a16="http://schemas.microsoft.com/office/drawing/2014/main" id="{89725ED2-ADDA-383A-18B6-2259F6EB03C4}"/>
              </a:ext>
            </a:extLst>
          </p:cNvPr>
          <p:cNvSpPr/>
          <p:nvPr/>
        </p:nvSpPr>
        <p:spPr>
          <a:xfrm>
            <a:off x="6235973" y="5191514"/>
            <a:ext cx="786581" cy="766916"/>
          </a:xfrm>
          <a:prstGeom prst="rect">
            <a:avLst/>
          </a:prstGeom>
          <a:solidFill>
            <a:schemeClr val="dk1"/>
          </a:solidFill>
          <a:ln w="349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L" sz="40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5" name="Google Shape;134;p2">
            <a:extLst>
              <a:ext uri="{FF2B5EF4-FFF2-40B4-BE49-F238E27FC236}">
                <a16:creationId xmlns:a16="http://schemas.microsoft.com/office/drawing/2014/main" id="{05B9E37A-7198-50F0-3B5C-EDAEFD2CBBB6}"/>
              </a:ext>
            </a:extLst>
          </p:cNvPr>
          <p:cNvSpPr txBox="1"/>
          <p:nvPr/>
        </p:nvSpPr>
        <p:spPr>
          <a:xfrm>
            <a:off x="7101095" y="5127474"/>
            <a:ext cx="2064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MX" sz="24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Conclusión y cierre</a:t>
            </a:r>
            <a:endParaRPr sz="16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body" idx="2"/>
          </p:nvPr>
        </p:nvSpPr>
        <p:spPr>
          <a:xfrm>
            <a:off x="497506" y="3233195"/>
            <a:ext cx="4196767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MX" sz="3600" b="1" dirty="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Contexto General: </a:t>
            </a:r>
            <a:endParaRPr dirty="0"/>
          </a:p>
          <a:p>
            <a:pPr marL="0" lvl="0" indent="0" algn="ctr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MX" sz="3600" b="1" dirty="0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“Predicción Clima de Australia”</a:t>
            </a:r>
            <a:endParaRPr sz="3600" b="1" dirty="0">
              <a:solidFill>
                <a:schemeClr val="lt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2677" y="685801"/>
            <a:ext cx="3206423" cy="173146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/>
        </p:nvSpPr>
        <p:spPr>
          <a:xfrm>
            <a:off x="192455" y="2125199"/>
            <a:ext cx="495964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s-MX" sz="6600" b="1" i="0" u="none" strike="noStrike" cap="none">
                <a:solidFill>
                  <a:schemeClr val="lt1"/>
                </a:solidFill>
                <a:latin typeface="Federo"/>
                <a:ea typeface="Federo"/>
                <a:cs typeface="Federo"/>
                <a:sym typeface="Federo"/>
              </a:rPr>
              <a:t>Introducción</a:t>
            </a:r>
            <a:endParaRPr sz="60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688258" y="5437239"/>
            <a:ext cx="2251587" cy="807012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4" name="Google Shape;144;p3"/>
          <p:cNvGrpSpPr/>
          <p:nvPr/>
        </p:nvGrpSpPr>
        <p:grpSpPr>
          <a:xfrm>
            <a:off x="5957622" y="206477"/>
            <a:ext cx="5676681" cy="6266132"/>
            <a:chOff x="1263349" y="-172940"/>
            <a:chExt cx="5676681" cy="6266132"/>
          </a:xfrm>
        </p:grpSpPr>
        <p:sp>
          <p:nvSpPr>
            <p:cNvPr id="145" name="Google Shape;145;p3"/>
            <p:cNvSpPr/>
            <p:nvPr/>
          </p:nvSpPr>
          <p:spPr>
            <a:xfrm>
              <a:off x="1263349" y="-172940"/>
              <a:ext cx="5676681" cy="159808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1346481" y="-64785"/>
              <a:ext cx="5593549" cy="13589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Char char="•"/>
              </a:pPr>
              <a:endParaRPr lang="es-CL" altLang="es-CL" sz="16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anose="020B0604020202020204" pitchFamily="34" charset="0"/>
                <a:buChar char="•"/>
              </a:pPr>
              <a:r>
                <a:rPr lang="es-CL" altLang="es-CL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El cambio climático y la variabilidad del clima impactan cada vez más sectores como la agricultura, la logística y la vida cotidiana.</a:t>
              </a: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anose="020B0604020202020204" pitchFamily="34" charset="0"/>
                <a:buChar char="•"/>
              </a:pPr>
              <a:r>
                <a:rPr lang="es-CL" altLang="es-CL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Anticipar fenómenos como la lluvia o cambios de temperatura se ha vuelto crucial para planificar decisiones.</a:t>
              </a:r>
            </a:p>
            <a:p>
              <a:endParaRPr lang="es-CL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 rot="5400000">
              <a:off x="3835596" y="1460623"/>
              <a:ext cx="532188" cy="63862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3910102" y="1513842"/>
              <a:ext cx="383176" cy="372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ibre Franklin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263349" y="2134728"/>
              <a:ext cx="5676681" cy="1419170"/>
            </a:xfrm>
            <a:prstGeom prst="roundRect">
              <a:avLst>
                <a:gd name="adj" fmla="val 10000"/>
              </a:avLst>
            </a:prstGeom>
            <a:solidFill>
              <a:srgbClr val="8D9A75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1334350" y="2168179"/>
              <a:ext cx="5564981" cy="13673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anose="020B0604020202020204" pitchFamily="34" charset="0"/>
                <a:buChar char="•"/>
              </a:pPr>
              <a:r>
                <a:rPr lang="es-CL" altLang="es-CL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Este proyecto aplicó técnicas de minería de datos sobre un conjunto de datos meteorológicos de Australia.</a:t>
              </a: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anose="020B0604020202020204" pitchFamily="34" charset="0"/>
                <a:buChar char="•"/>
              </a:pPr>
              <a:r>
                <a:rPr lang="es-CL" altLang="es-CL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El objetivo fue desarrollar modelos que permitieran predecir si lloverá y estimar la temperatura máxima del día siguiente</a:t>
              </a:r>
              <a:endParaRPr sz="1600" b="0" i="0" u="none" strike="noStrike" cap="none" dirty="0">
                <a:solidFill>
                  <a:schemeClr val="bg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 rot="5400000">
              <a:off x="3835596" y="3589378"/>
              <a:ext cx="532188" cy="638626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CA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3910102" y="3642597"/>
              <a:ext cx="383176" cy="3725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Libre Franklin"/>
                <a:buNone/>
              </a:pPr>
              <a:endPara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263349" y="4263484"/>
              <a:ext cx="5676681" cy="1829708"/>
            </a:xfrm>
            <a:prstGeom prst="roundRect">
              <a:avLst>
                <a:gd name="adj" fmla="val 10000"/>
              </a:avLst>
            </a:prstGeom>
            <a:solidFill>
              <a:srgbClr val="8CAA8D"/>
            </a:solidFill>
            <a:ln w="349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1316939" y="4317074"/>
              <a:ext cx="5569501" cy="1722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anose="020B0604020202020204" pitchFamily="34" charset="0"/>
                <a:buChar char="•"/>
              </a:pPr>
              <a:r>
                <a:rPr lang="es-CL" altLang="es-CL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Se utilizó la metodología CRISP-DM para estructurar el trabajo, desde la exploración hasta la evaluación de modelos.</a:t>
              </a:r>
            </a:p>
            <a:p>
              <a:pPr marL="285750" lvl="0" indent="-28575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 typeface="Arial" panose="020B0604020202020204" pitchFamily="34" charset="0"/>
                <a:buChar char="•"/>
              </a:pPr>
              <a:r>
                <a:rPr lang="es-CL" altLang="es-CL" sz="1600" dirty="0">
                  <a:solidFill>
                    <a:schemeClr val="bg1"/>
                  </a:solidFill>
                  <a:latin typeface="Arial" panose="020B0604020202020204" pitchFamily="34" charset="0"/>
                </a:rPr>
                <a:t>La combinación de análisis exploratorio, limpieza de datos, modelado y validación permitió obtener resultados confiables y aplicables</a:t>
              </a:r>
              <a:endParaRPr sz="1600" b="0" i="0" u="none" strike="noStrike" cap="none" dirty="0">
                <a:solidFill>
                  <a:schemeClr val="bg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177412" y="634162"/>
            <a:ext cx="9601200" cy="99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MX" b="1" dirty="0"/>
              <a:t>Metodología Aplicada </a:t>
            </a:r>
            <a:endParaRPr b="1" dirty="0"/>
          </a:p>
        </p:txBody>
      </p:sp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849" y="1267475"/>
            <a:ext cx="5742163" cy="55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3494051" y="1983279"/>
            <a:ext cx="7723589" cy="306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s-MX" sz="3200" dirty="0"/>
              <a:t>Seguimos la metodología CRISP-DM.</a:t>
            </a:r>
          </a:p>
          <a:p>
            <a:r>
              <a:rPr lang="es-MX" sz="3200" dirty="0"/>
              <a:t>Etapas abordadas: comprensión, preparación, modelado y evaluación.</a:t>
            </a:r>
          </a:p>
          <a:p>
            <a:r>
              <a:rPr lang="es-MX" sz="3200" dirty="0"/>
              <a:t>Uso de </a:t>
            </a:r>
            <a:r>
              <a:rPr lang="es-MX" sz="3200" dirty="0" err="1"/>
              <a:t>Jupyter</a:t>
            </a:r>
            <a:r>
              <a:rPr lang="es-MX" sz="3200" dirty="0"/>
              <a:t>, Python y librerías como </a:t>
            </a:r>
            <a:r>
              <a:rPr lang="es-MX" sz="3200" dirty="0" err="1"/>
              <a:t>scikit-learn</a:t>
            </a:r>
            <a:r>
              <a:rPr lang="es-MX" sz="3200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72;p7" descr="Icono&#10;&#10;Descripción generada automáticamente">
            <a:extLst>
              <a:ext uri="{FF2B5EF4-FFF2-40B4-BE49-F238E27FC236}">
                <a16:creationId xmlns:a16="http://schemas.microsoft.com/office/drawing/2014/main" id="{B433D87C-3B90-6579-6EFC-1FDE33F71F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1033298">
            <a:off x="10235779" y="345394"/>
            <a:ext cx="915577" cy="88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1044677" y="192475"/>
            <a:ext cx="10102645" cy="81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MX" b="1" dirty="0"/>
              <a:t>Análisis Exploratorio</a:t>
            </a:r>
            <a:endParaRPr dirty="0"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-827765" y="2851355"/>
            <a:ext cx="4121571" cy="4006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9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382" y="192475"/>
            <a:ext cx="1393722" cy="139372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3B069F-5159-1A04-2BFB-23BB686A6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684" y="1312561"/>
            <a:ext cx="853439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Distribuciones clave: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Analizamos cómo varían la temperatura máxima, humedad y lluvia según estación y región.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Relación importante:</a:t>
            </a:r>
            <a:b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humedad a las 15:00 h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asocia fuertemente con 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 probabilidad de lluvia al día siguiente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Visualizaciones aplicadas:</a:t>
            </a: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Histogramas: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Identifican frecuencias y posibles sesgos.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Mapas de calor: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Muestran relaciones entre variables (correlaciones).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</a:t>
            </a: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Detectan valores extremos y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BA5D1FA-2D51-EDC6-35A2-8D81F5E0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60" y="1402316"/>
            <a:ext cx="6279279" cy="40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989720-9B0A-1D70-A5F2-9CEFAA80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1"/>
            <a:ext cx="5590903" cy="3429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4C323C0-2A7B-1998-5A49-127BC4B9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559090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2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2069576" y="135645"/>
            <a:ext cx="8052847" cy="9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Libre Franklin"/>
              <a:buNone/>
            </a:pPr>
            <a:r>
              <a:rPr lang="es-MX" sz="4800" b="1" dirty="0"/>
              <a:t>Preparación de Datos</a:t>
            </a:r>
            <a:endParaRPr dirty="0"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42063" y="37607"/>
            <a:ext cx="836727" cy="83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0528" y="1397821"/>
            <a:ext cx="5324534" cy="53245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D139E2F-8A83-2718-A162-7D47C332CC7D}"/>
              </a:ext>
            </a:extLst>
          </p:cNvPr>
          <p:cNvSpPr txBox="1"/>
          <p:nvPr/>
        </p:nvSpPr>
        <p:spPr>
          <a:xfrm>
            <a:off x="1027471" y="874334"/>
            <a:ext cx="8519652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En esta fase, unos de los puntos importantes a recaba para la preparación de los datos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Eliminación de columnas con muchos valores nulos (</a:t>
            </a:r>
            <a:r>
              <a:rPr lang="es-MX" sz="2400" dirty="0" err="1"/>
              <a:t>sunshine</a:t>
            </a:r>
            <a:r>
              <a:rPr lang="es-MX" sz="2400" dirty="0"/>
              <a:t>, </a:t>
            </a:r>
            <a:r>
              <a:rPr lang="es-MX" sz="2400" dirty="0" err="1"/>
              <a:t>evaporation</a:t>
            </a:r>
            <a:r>
              <a:rPr lang="es-MX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Imputación con KNN </a:t>
            </a:r>
            <a:r>
              <a:rPr lang="es-MX" sz="2400" dirty="0" err="1"/>
              <a:t>Imputer</a:t>
            </a:r>
            <a:r>
              <a:rPr lang="es-MX" sz="2400" dirty="0"/>
              <a:t> por localidad y estación del año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Normalización de los datos entre 0 y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Transformación de variables categóricas (localidad, estación).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Tratamiento de </a:t>
            </a:r>
            <a:r>
              <a:rPr lang="es-MX" sz="2400" dirty="0" err="1"/>
              <a:t>outliers</a:t>
            </a:r>
            <a:r>
              <a:rPr lang="es-MX" sz="2400" dirty="0"/>
              <a:t> por localidad y estación del año.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Seleccionar variables predictoras para regresión y clasificación.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Balancear </a:t>
            </a:r>
            <a:r>
              <a:rPr lang="es-MX" sz="2400" dirty="0" err="1"/>
              <a:t>dataset</a:t>
            </a:r>
            <a:r>
              <a:rPr lang="es-MX" sz="2400" dirty="0"/>
              <a:t> de clasificación en base a localidad y estación del año.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D53E25B-B7BA-C7E4-D467-21479B2F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44" y="596485"/>
            <a:ext cx="6405733" cy="3281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51822CC-EE18-3EB1-C370-CF969871725D}"/>
              </a:ext>
            </a:extLst>
          </p:cNvPr>
          <p:cNvSpPr txBox="1"/>
          <p:nvPr/>
        </p:nvSpPr>
        <p:spPr>
          <a:xfrm>
            <a:off x="5919539" y="119475"/>
            <a:ext cx="546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Balanceo </a:t>
            </a:r>
            <a:r>
              <a:rPr lang="es-419" b="1" dirty="0" err="1"/>
              <a:t>RainTomorrow</a:t>
            </a:r>
            <a:r>
              <a:rPr lang="es-419" b="1" dirty="0"/>
              <a:t> por localidad y estación del año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061C31-05AC-AEC5-EF1B-49F0CCD19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87" y="596485"/>
            <a:ext cx="2796603" cy="32816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7B354F2-0128-134E-62DE-F27E5F70EB18}"/>
              </a:ext>
            </a:extLst>
          </p:cNvPr>
          <p:cNvSpPr txBox="1"/>
          <p:nvPr/>
        </p:nvSpPr>
        <p:spPr>
          <a:xfrm>
            <a:off x="1254196" y="118731"/>
            <a:ext cx="4546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Variables más correlacionadas con </a:t>
            </a:r>
            <a:r>
              <a:rPr lang="es-419" b="1" dirty="0" err="1"/>
              <a:t>MaxTemp</a:t>
            </a:r>
            <a:endParaRPr lang="es-419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6677436-F34A-9B49-CB89-07215B9D5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287" y="4526979"/>
            <a:ext cx="8998942" cy="2057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EC6D036-4956-AE95-8E0F-C0A6016BDBF0}"/>
              </a:ext>
            </a:extLst>
          </p:cNvPr>
          <p:cNvSpPr txBox="1"/>
          <p:nvPr/>
        </p:nvSpPr>
        <p:spPr>
          <a:xfrm>
            <a:off x="4143862" y="4146979"/>
            <a:ext cx="4638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Conjunto de datos ya procesado</a:t>
            </a:r>
          </a:p>
        </p:txBody>
      </p:sp>
    </p:spTree>
    <p:extLst>
      <p:ext uri="{BB962C8B-B14F-4D97-AF65-F5344CB8AC3E}">
        <p14:creationId xmlns:p14="http://schemas.microsoft.com/office/powerpoint/2010/main" val="229990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4800" b="1" dirty="0"/>
              <a:t>Técnicas de Minería de Datos</a:t>
            </a:r>
            <a:endParaRPr dirty="0"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1091381" y="1733550"/>
            <a:ext cx="8111613" cy="422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r>
              <a:rPr lang="es-MX" sz="3500" b="1" dirty="0"/>
              <a:t>Clasificación (para predecir lluvia):</a:t>
            </a:r>
            <a:br>
              <a:rPr lang="es-MX" sz="3500" dirty="0"/>
            </a:br>
            <a:r>
              <a:rPr lang="es-MX" sz="3500" dirty="0"/>
              <a:t>Regresión Logística, Árbol de Decisión, KNN</a:t>
            </a:r>
          </a:p>
          <a:p>
            <a:r>
              <a:rPr lang="es-MX" sz="3500" b="1" dirty="0"/>
              <a:t>Regresión (para predecir temperatura máxima):</a:t>
            </a:r>
            <a:br>
              <a:rPr lang="es-MX" sz="3500" dirty="0"/>
            </a:br>
            <a:r>
              <a:rPr lang="es-MX" sz="3500" dirty="0"/>
              <a:t>Ridge, Árbol de Decisión, KNN</a:t>
            </a:r>
          </a:p>
          <a:p>
            <a:r>
              <a:rPr lang="es-MX" sz="3500" b="1" dirty="0"/>
              <a:t>Evaluación y mejora de modelos:</a:t>
            </a:r>
            <a:br>
              <a:rPr lang="es-MX" sz="3500" dirty="0"/>
            </a:br>
            <a:r>
              <a:rPr lang="es-MX" sz="3500" dirty="0"/>
              <a:t>Validación cruzada (Cross-</a:t>
            </a:r>
            <a:r>
              <a:rPr lang="es-MX" sz="3500" dirty="0" err="1"/>
              <a:t>validation</a:t>
            </a:r>
            <a:r>
              <a:rPr lang="es-MX" sz="3500" dirty="0"/>
              <a:t>) y ajuste de parámetros con </a:t>
            </a:r>
            <a:r>
              <a:rPr lang="es-MX" sz="3500" dirty="0" err="1"/>
              <a:t>GridSearchCV</a:t>
            </a:r>
            <a:endParaRPr lang="es-MX" sz="3500" dirty="0"/>
          </a:p>
          <a:p>
            <a:pPr marL="114300" lvl="0" indent="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ct val="116129"/>
              <a:buNone/>
            </a:pPr>
            <a:endParaRPr dirty="0"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7492" y="2752725"/>
            <a:ext cx="380047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 descr="Icon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6678" y="1359003"/>
            <a:ext cx="1393722" cy="1393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1047</Words>
  <Application>Microsoft Office PowerPoint</Application>
  <PresentationFormat>Panorámica</PresentationFormat>
  <Paragraphs>122</Paragraphs>
  <Slides>15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Federo</vt:lpstr>
      <vt:lpstr>Libre Franklin</vt:lpstr>
      <vt:lpstr>Arial</vt:lpstr>
      <vt:lpstr>Recorte</vt:lpstr>
      <vt:lpstr>Recorte</vt:lpstr>
      <vt:lpstr>Presentación de PowerPoint</vt:lpstr>
      <vt:lpstr>Ruta de Presentación</vt:lpstr>
      <vt:lpstr>Presentación de PowerPoint</vt:lpstr>
      <vt:lpstr>Metodología Aplicada </vt:lpstr>
      <vt:lpstr>Análisis Exploratorio</vt:lpstr>
      <vt:lpstr>Presentación de PowerPoint</vt:lpstr>
      <vt:lpstr>Preparación de Datos</vt:lpstr>
      <vt:lpstr>Presentación de PowerPoint</vt:lpstr>
      <vt:lpstr>Técnicas de Minería de Datos</vt:lpstr>
      <vt:lpstr>Evaluación de Modelos</vt:lpstr>
      <vt:lpstr>Presentación de PowerPoint</vt:lpstr>
      <vt:lpstr>Descubrimiento de Patrones (Clustering) </vt:lpstr>
      <vt:lpstr>Presentación de PowerPoint</vt:lpstr>
      <vt:lpstr>Retrospectiva Final </vt:lpstr>
      <vt:lpstr>MUCHAS 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Danilo Basthyan Morales Figueroa</dc:creator>
  <cp:lastModifiedBy>Danilo Basthyan Morales Figueroa</cp:lastModifiedBy>
  <cp:revision>6</cp:revision>
  <dcterms:created xsi:type="dcterms:W3CDTF">2025-05-28T00:02:58Z</dcterms:created>
  <dcterms:modified xsi:type="dcterms:W3CDTF">2025-07-09T02:48:19Z</dcterms:modified>
</cp:coreProperties>
</file>