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ms-excel.sheet.binary.macroEnabled.12" Extension="xlsb"/>
  <Default ContentType="application/vnd.openxmlformats-package.relationships+xml" Extension="rels"/>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9144000"/>
  <p:notesSz cx="6858000" cy="9144000"/>
  <p:embeddedFontLst>
    <p:embeddedFont>
      <p:font typeface="Montserra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1" roundtripDataSignature="AMtx7mhnSrn7SRUF+Un28VWUmXHkzN/R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Montserrat-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Office_Excel_Binary_Worksheet1.xlsb"/></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Office_Excel_Binary_Worksheet2.xlsb"/></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9393939393939391E-2"/>
          <c:y val="2.8230184581976112E-2"/>
          <c:w val="0.92121212121212126"/>
          <c:h val="0.94353963083604775"/>
        </c:manualLayout>
      </c:layout>
      <c:barChart>
        <c:barDir val="bar"/>
        <c:grouping val="stacked"/>
        <c:varyColors val="0"/>
        <c:ser>
          <c:idx val="0"/>
          <c:order val="0"/>
          <c:spPr>
            <a:solidFill>
              <a:schemeClr val="accent2"/>
            </a:solidFill>
            <a:ln>
              <a:noFill/>
            </a:ln>
          </c:spPr>
          <c:invertIfNegative val="0"/>
          <c:val>
            <c:numRef>
              <c:f>Sheet1!$A$1:$F$1</c:f>
              <c:numCache>
                <c:formatCode>General</c:formatCode>
                <c:ptCount val="6"/>
                <c:pt idx="0">
                  <c:v>96461</c:v>
                </c:pt>
                <c:pt idx="1">
                  <c:v>112650</c:v>
                </c:pt>
                <c:pt idx="2">
                  <c:v>32340</c:v>
                </c:pt>
                <c:pt idx="3">
                  <c:v>3095</c:v>
                </c:pt>
                <c:pt idx="4">
                  <c:v>183868.99328859057</c:v>
                </c:pt>
                <c:pt idx="5">
                  <c:v>99441</c:v>
                </c:pt>
              </c:numCache>
            </c:numRef>
          </c:val>
          <c:extLst>
            <c:ext xmlns:c16="http://schemas.microsoft.com/office/drawing/2014/chart" uri="{C3380CC4-5D6E-409C-BE32-E72D297353CC}">
              <c16:uniqueId val="{00000000-3005-44D6-A09D-0B96CBA25767}"/>
            </c:ext>
          </c:extLst>
        </c:ser>
        <c:ser>
          <c:idx val="1"/>
          <c:order val="1"/>
          <c:spPr>
            <a:solidFill>
              <a:schemeClr val="accent1"/>
            </a:solidFill>
            <a:ln>
              <a:noFill/>
            </a:ln>
          </c:spPr>
          <c:invertIfNegative val="0"/>
          <c:val>
            <c:numRef>
              <c:f>Sheet1!$A$2:$F$2</c:f>
              <c:numCache>
                <c:formatCode>General</c:formatCode>
                <c:ptCount val="6"/>
                <c:pt idx="0">
                  <c:v>2980</c:v>
                </c:pt>
                <c:pt idx="1">
                  <c:v>0</c:v>
                </c:pt>
                <c:pt idx="2">
                  <c:v>611</c:v>
                </c:pt>
                <c:pt idx="3">
                  <c:v>0</c:v>
                </c:pt>
                <c:pt idx="4">
                  <c:v>0</c:v>
                </c:pt>
                <c:pt idx="5">
                  <c:v>0</c:v>
                </c:pt>
              </c:numCache>
            </c:numRef>
          </c:val>
          <c:extLst>
            <c:ext xmlns:c16="http://schemas.microsoft.com/office/drawing/2014/chart" uri="{C3380CC4-5D6E-409C-BE32-E72D297353CC}">
              <c16:uniqueId val="{00000001-3005-44D6-A09D-0B96CBA25767}"/>
            </c:ext>
          </c:extLst>
        </c:ser>
        <c:dLbls>
          <c:showLegendKey val="0"/>
          <c:showVal val="0"/>
          <c:showCatName val="0"/>
          <c:showSerName val="0"/>
          <c:showPercent val="0"/>
          <c:showBubbleSize val="0"/>
        </c:dLbls>
        <c:gapWidth val="80"/>
        <c:overlap val="100"/>
        <c:axId val="622445832"/>
        <c:axId val="1"/>
      </c:barChart>
      <c:catAx>
        <c:axId val="622445832"/>
        <c:scaling>
          <c:orientation val="maxMin"/>
        </c:scaling>
        <c:delete val="0"/>
        <c:axPos val="l"/>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183868.99328859057"/>
          <c:min val="0"/>
        </c:scaling>
        <c:delete val="1"/>
        <c:axPos val="t"/>
        <c:numFmt formatCode="General" sourceLinked="1"/>
        <c:majorTickMark val="out"/>
        <c:minorTickMark val="none"/>
        <c:tickLblPos val="nextTo"/>
        <c:crossAx val="622445832"/>
        <c:crosses val="min"/>
        <c:crossBetween val="between"/>
      </c:valAx>
    </c:plotArea>
    <c:plotVisOnly val="0"/>
    <c:dispBlanksAs val="gap"/>
    <c:showDLblsOverMax val="1"/>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470023980815348"/>
          <c:y val="2.5628388368654508E-2"/>
          <c:w val="0.75059952038369304"/>
          <c:h val="0.948743223262691"/>
        </c:manualLayout>
      </c:layout>
      <c:barChart>
        <c:barDir val="col"/>
        <c:grouping val="stacked"/>
        <c:varyColors val="0"/>
        <c:ser>
          <c:idx val="0"/>
          <c:order val="0"/>
          <c:spPr>
            <a:solidFill>
              <a:schemeClr val="accent2"/>
            </a:solidFill>
            <a:ln>
              <a:noFill/>
            </a:ln>
          </c:spPr>
          <c:invertIfNegative val="0"/>
          <c:val>
            <c:numRef>
              <c:f>Sheet1!$A$1</c:f>
              <c:numCache>
                <c:formatCode>General</c:formatCode>
                <c:ptCount val="1"/>
                <c:pt idx="0">
                  <c:v>113390</c:v>
                </c:pt>
              </c:numCache>
            </c:numRef>
          </c:val>
          <c:extLst>
            <c:ext xmlns:c16="http://schemas.microsoft.com/office/drawing/2014/chart" uri="{C3380CC4-5D6E-409C-BE32-E72D297353CC}">
              <c16:uniqueId val="{00000000-8340-47B7-AC19-D6BBB7BA9AC8}"/>
            </c:ext>
          </c:extLst>
        </c:ser>
        <c:ser>
          <c:idx val="1"/>
          <c:order val="1"/>
          <c:spPr>
            <a:solidFill>
              <a:schemeClr val="accent1"/>
            </a:solidFill>
            <a:ln>
              <a:noFill/>
            </a:ln>
          </c:spPr>
          <c:invertIfNegative val="0"/>
          <c:val>
            <c:numRef>
              <c:f>Sheet1!$A$2</c:f>
              <c:numCache>
                <c:formatCode>General</c:formatCode>
                <c:ptCount val="1"/>
                <c:pt idx="0">
                  <c:v>4211</c:v>
                </c:pt>
              </c:numCache>
            </c:numRef>
          </c:val>
          <c:extLst>
            <c:ext xmlns:c16="http://schemas.microsoft.com/office/drawing/2014/chart" uri="{C3380CC4-5D6E-409C-BE32-E72D297353CC}">
              <c16:uniqueId val="{00000001-8340-47B7-AC19-D6BBB7BA9AC8}"/>
            </c:ext>
          </c:extLst>
        </c:ser>
        <c:dLbls>
          <c:showLegendKey val="0"/>
          <c:showVal val="0"/>
          <c:showCatName val="0"/>
          <c:showSerName val="0"/>
          <c:showPercent val="0"/>
          <c:showBubbleSize val="0"/>
        </c:dLbls>
        <c:gapWidth val="80"/>
        <c:overlap val="100"/>
        <c:axId val="872040960"/>
        <c:axId val="1"/>
      </c:barChart>
      <c:catAx>
        <c:axId val="872040960"/>
        <c:scaling>
          <c:orientation val="minMax"/>
        </c:scaling>
        <c:delete val="0"/>
        <c:axPos val="b"/>
        <c:majorGridlines>
          <c:spPr>
            <a:ln>
              <a:noFill/>
            </a:ln>
          </c:spPr>
        </c:majorGridlines>
        <c:majorTickMark val="none"/>
        <c:minorTickMark val="none"/>
        <c:tickLblPos val="none"/>
        <c:spPr>
          <a:ln w="9525" cmpd="sng" algn="ctr">
            <a:solidFill>
              <a:schemeClr val="tx1"/>
            </a:solidFill>
            <a:prstDash val="solid"/>
          </a:ln>
        </c:spPr>
        <c:crossAx val="1"/>
        <c:crosses val="min"/>
        <c:auto val="0"/>
        <c:lblAlgn val="ctr"/>
        <c:lblOffset val="100"/>
        <c:noMultiLvlLbl val="0"/>
      </c:catAx>
      <c:valAx>
        <c:axId val="1"/>
        <c:scaling>
          <c:orientation val="minMax"/>
          <c:max val="117601"/>
          <c:min val="0"/>
        </c:scaling>
        <c:delete val="1"/>
        <c:axPos val="l"/>
        <c:numFmt formatCode="General" sourceLinked="1"/>
        <c:majorTickMark val="out"/>
        <c:minorTickMark val="none"/>
        <c:tickLblPos val="nextTo"/>
        <c:crossAx val="872040960"/>
        <c:crosses val="min"/>
        <c:crossBetween val="between"/>
      </c:valAx>
    </c:plotArea>
    <c:plotVisOnly val="0"/>
    <c:dispBlanksAs val="gap"/>
    <c:showDLblsOverMax val="1"/>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E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 name="Google Shape;121;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8" name="Google Shape;29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8" name="Google Shape;268;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8" name="Shape 18"/>
        <p:cNvGrpSpPr/>
        <p:nvPr/>
      </p:nvGrpSpPr>
      <p:grpSpPr>
        <a:xfrm>
          <a:off x="0" y="0"/>
          <a:ext cx="0" cy="0"/>
          <a:chOff x="0" y="0"/>
          <a:chExt cx="0" cy="0"/>
        </a:xfrm>
      </p:grpSpPr>
      <p:sp>
        <p:nvSpPr>
          <p:cNvPr id="19" name="Google Shape;19;p13"/>
          <p:cNvSpPr/>
          <p:nvPr/>
        </p:nvSpPr>
        <p:spPr>
          <a:xfrm>
            <a:off x="13" y="0"/>
            <a:ext cx="3038093" cy="6858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0" name="Google Shape;20;p13"/>
          <p:cNvSpPr/>
          <p:nvPr/>
        </p:nvSpPr>
        <p:spPr>
          <a:xfrm>
            <a:off x="3030053" y="0"/>
            <a:ext cx="48006" cy="6858000"/>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1" name="Google Shape;21;p13"/>
          <p:cNvSpPr txBox="1"/>
          <p:nvPr>
            <p:ph type="title"/>
          </p:nvPr>
        </p:nvSpPr>
        <p:spPr>
          <a:xfrm>
            <a:off x="342900" y="594359"/>
            <a:ext cx="24003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Montserrat"/>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3"/>
          <p:cNvSpPr txBox="1"/>
          <p:nvPr>
            <p:ph idx="1" type="body"/>
          </p:nvPr>
        </p:nvSpPr>
        <p:spPr>
          <a:xfrm>
            <a:off x="3600450" y="731520"/>
            <a:ext cx="486918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3" name="Google Shape;23;p13"/>
          <p:cNvSpPr txBox="1"/>
          <p:nvPr>
            <p:ph idx="2" type="body"/>
          </p:nvPr>
        </p:nvSpPr>
        <p:spPr>
          <a:xfrm>
            <a:off x="342900" y="2926080"/>
            <a:ext cx="24003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24" name="Google Shape;24;p13"/>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3"/>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chemeClr val="dk1"/>
                </a:solidFill>
                <a:latin typeface="Montserrat"/>
                <a:ea typeface="Montserrat"/>
                <a:cs typeface="Montserrat"/>
                <a:sym typeface="Montserrat"/>
              </a:defRPr>
            </a:lvl1pPr>
            <a:lvl2pPr indent="0" lvl="1" marL="0" algn="l">
              <a:spcBef>
                <a:spcPts val="0"/>
              </a:spcBef>
              <a:buNone/>
              <a:defRPr sz="1200">
                <a:solidFill>
                  <a:schemeClr val="dk1"/>
                </a:solidFill>
                <a:latin typeface="Montserrat"/>
                <a:ea typeface="Montserrat"/>
                <a:cs typeface="Montserrat"/>
                <a:sym typeface="Montserrat"/>
              </a:defRPr>
            </a:lvl2pPr>
            <a:lvl3pPr indent="0" lvl="2" marL="0" algn="l">
              <a:spcBef>
                <a:spcPts val="0"/>
              </a:spcBef>
              <a:buNone/>
              <a:defRPr sz="1200">
                <a:solidFill>
                  <a:schemeClr val="dk1"/>
                </a:solidFill>
                <a:latin typeface="Montserrat"/>
                <a:ea typeface="Montserrat"/>
                <a:cs typeface="Montserrat"/>
                <a:sym typeface="Montserrat"/>
              </a:defRPr>
            </a:lvl3pPr>
            <a:lvl4pPr indent="0" lvl="3" marL="0" algn="l">
              <a:spcBef>
                <a:spcPts val="0"/>
              </a:spcBef>
              <a:buNone/>
              <a:defRPr sz="1200">
                <a:solidFill>
                  <a:schemeClr val="dk1"/>
                </a:solidFill>
                <a:latin typeface="Montserrat"/>
                <a:ea typeface="Montserrat"/>
                <a:cs typeface="Montserrat"/>
                <a:sym typeface="Montserrat"/>
              </a:defRPr>
            </a:lvl4pPr>
            <a:lvl5pPr indent="0" lvl="4" marL="0" algn="l">
              <a:spcBef>
                <a:spcPts val="0"/>
              </a:spcBef>
              <a:buNone/>
              <a:defRPr sz="1200">
                <a:solidFill>
                  <a:schemeClr val="dk1"/>
                </a:solidFill>
                <a:latin typeface="Montserrat"/>
                <a:ea typeface="Montserrat"/>
                <a:cs typeface="Montserrat"/>
                <a:sym typeface="Montserrat"/>
              </a:defRPr>
            </a:lvl5pPr>
            <a:lvl6pPr indent="0" lvl="5" marL="0" algn="l">
              <a:spcBef>
                <a:spcPts val="0"/>
              </a:spcBef>
              <a:buNone/>
              <a:defRPr sz="1200">
                <a:solidFill>
                  <a:schemeClr val="dk1"/>
                </a:solidFill>
                <a:latin typeface="Montserrat"/>
                <a:ea typeface="Montserrat"/>
                <a:cs typeface="Montserrat"/>
                <a:sym typeface="Montserrat"/>
              </a:defRPr>
            </a:lvl6pPr>
            <a:lvl7pPr indent="0" lvl="6" marL="0" algn="l">
              <a:spcBef>
                <a:spcPts val="0"/>
              </a:spcBef>
              <a:buNone/>
              <a:defRPr sz="1200">
                <a:solidFill>
                  <a:schemeClr val="dk1"/>
                </a:solidFill>
                <a:latin typeface="Montserrat"/>
                <a:ea typeface="Montserrat"/>
                <a:cs typeface="Montserrat"/>
                <a:sym typeface="Montserrat"/>
              </a:defRPr>
            </a:lvl7pPr>
            <a:lvl8pPr indent="0" lvl="7" marL="0" algn="l">
              <a:spcBef>
                <a:spcPts val="0"/>
              </a:spcBef>
              <a:buNone/>
              <a:defRPr sz="1200">
                <a:solidFill>
                  <a:schemeClr val="dk1"/>
                </a:solidFill>
                <a:latin typeface="Montserrat"/>
                <a:ea typeface="Montserrat"/>
                <a:cs typeface="Montserrat"/>
                <a:sym typeface="Montserrat"/>
              </a:defRPr>
            </a:lvl8pPr>
            <a:lvl9pPr indent="0" lvl="8" marL="0" algn="l">
              <a:spcBef>
                <a:spcPts val="0"/>
              </a:spcBef>
              <a:buNone/>
              <a:defRPr sz="1200">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s-ES"/>
              <a:t>‹#›</a:t>
            </a:fld>
            <a:endParaRPr/>
          </a:p>
        </p:txBody>
      </p:sp>
      <p:sp>
        <p:nvSpPr>
          <p:cNvPr id="26" name="Google Shape;26;p13"/>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sz="1200">
                <a:solidFill>
                  <a:schemeClr val="dk1"/>
                </a:solidFill>
                <a:latin typeface="Montserrat"/>
                <a:ea typeface="Montserrat"/>
                <a:cs typeface="Montserrat"/>
                <a:sym typeface="Montserra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92" name="Shape 92"/>
        <p:cNvGrpSpPr/>
        <p:nvPr/>
      </p:nvGrpSpPr>
      <p:grpSpPr>
        <a:xfrm>
          <a:off x="0" y="0"/>
          <a:ext cx="0" cy="0"/>
          <a:chOff x="0" y="0"/>
          <a:chExt cx="0" cy="0"/>
        </a:xfrm>
      </p:grpSpPr>
      <p:sp>
        <p:nvSpPr>
          <p:cNvPr id="93" name="Google Shape;93;p22"/>
          <p:cNvSpPr/>
          <p:nvPr/>
        </p:nvSpPr>
        <p:spPr>
          <a:xfrm>
            <a:off x="0" y="4953000"/>
            <a:ext cx="9141619" cy="1905000"/>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4" name="Google Shape;94;p22"/>
          <p:cNvSpPr/>
          <p:nvPr/>
        </p:nvSpPr>
        <p:spPr>
          <a:xfrm>
            <a:off x="12" y="4915076"/>
            <a:ext cx="9141619" cy="64008"/>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5" name="Google Shape;95;p22"/>
          <p:cNvSpPr txBox="1"/>
          <p:nvPr>
            <p:ph type="title"/>
          </p:nvPr>
        </p:nvSpPr>
        <p:spPr>
          <a:xfrm>
            <a:off x="822960" y="5074920"/>
            <a:ext cx="7589520"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Montserrat"/>
              <a:buNone/>
              <a:defRPr b="0" sz="36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2"/>
          <p:cNvSpPr/>
          <p:nvPr>
            <p:ph idx="2" type="pic"/>
          </p:nvPr>
        </p:nvSpPr>
        <p:spPr>
          <a:xfrm>
            <a:off x="12" y="0"/>
            <a:ext cx="9143989" cy="4915076"/>
          </a:xfrm>
          <a:prstGeom prst="rect">
            <a:avLst/>
          </a:prstGeom>
          <a:solidFill>
            <a:srgbClr val="BECAD4"/>
          </a:solidFill>
          <a:ln>
            <a:noFill/>
          </a:ln>
        </p:spPr>
      </p:sp>
      <p:sp>
        <p:nvSpPr>
          <p:cNvPr id="97" name="Google Shape;97;p22"/>
          <p:cNvSpPr txBox="1"/>
          <p:nvPr>
            <p:ph idx="1" type="body"/>
          </p:nvPr>
        </p:nvSpPr>
        <p:spPr>
          <a:xfrm>
            <a:off x="822960" y="5907024"/>
            <a:ext cx="7589520"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98" name="Google Shape;98;p22"/>
          <p:cNvSpPr/>
          <p:nvPr/>
        </p:nvSpPr>
        <p:spPr>
          <a:xfrm>
            <a:off x="2382" y="6469810"/>
            <a:ext cx="9141619" cy="3881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99" name="Google Shape;99;p22"/>
          <p:cNvSpPr/>
          <p:nvPr/>
        </p:nvSpPr>
        <p:spPr>
          <a:xfrm>
            <a:off x="12" y="6415464"/>
            <a:ext cx="9141619" cy="5434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0" name="Google Shape;100;p22"/>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2"/>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latin typeface="Montserrat"/>
                <a:ea typeface="Montserrat"/>
                <a:cs typeface="Montserrat"/>
                <a:sym typeface="Montserra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2"/>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chemeClr val="lt1"/>
                </a:solidFill>
                <a:latin typeface="Montserrat"/>
                <a:ea typeface="Montserrat"/>
                <a:cs typeface="Montserrat"/>
                <a:sym typeface="Montserrat"/>
              </a:defRPr>
            </a:lvl1pPr>
            <a:lvl2pPr indent="0" lvl="1" marL="0" algn="l">
              <a:spcBef>
                <a:spcPts val="0"/>
              </a:spcBef>
              <a:buNone/>
              <a:defRPr sz="1200">
                <a:solidFill>
                  <a:schemeClr val="lt1"/>
                </a:solidFill>
                <a:latin typeface="Montserrat"/>
                <a:ea typeface="Montserrat"/>
                <a:cs typeface="Montserrat"/>
                <a:sym typeface="Montserrat"/>
              </a:defRPr>
            </a:lvl2pPr>
            <a:lvl3pPr indent="0" lvl="2" marL="0" algn="l">
              <a:spcBef>
                <a:spcPts val="0"/>
              </a:spcBef>
              <a:buNone/>
              <a:defRPr sz="1200">
                <a:solidFill>
                  <a:schemeClr val="lt1"/>
                </a:solidFill>
                <a:latin typeface="Montserrat"/>
                <a:ea typeface="Montserrat"/>
                <a:cs typeface="Montserrat"/>
                <a:sym typeface="Montserrat"/>
              </a:defRPr>
            </a:lvl3pPr>
            <a:lvl4pPr indent="0" lvl="3" marL="0" algn="l">
              <a:spcBef>
                <a:spcPts val="0"/>
              </a:spcBef>
              <a:buNone/>
              <a:defRPr sz="1200">
                <a:solidFill>
                  <a:schemeClr val="lt1"/>
                </a:solidFill>
                <a:latin typeface="Montserrat"/>
                <a:ea typeface="Montserrat"/>
                <a:cs typeface="Montserrat"/>
                <a:sym typeface="Montserrat"/>
              </a:defRPr>
            </a:lvl4pPr>
            <a:lvl5pPr indent="0" lvl="4" marL="0" algn="l">
              <a:spcBef>
                <a:spcPts val="0"/>
              </a:spcBef>
              <a:buNone/>
              <a:defRPr sz="1200">
                <a:solidFill>
                  <a:schemeClr val="lt1"/>
                </a:solidFill>
                <a:latin typeface="Montserrat"/>
                <a:ea typeface="Montserrat"/>
                <a:cs typeface="Montserrat"/>
                <a:sym typeface="Montserrat"/>
              </a:defRPr>
            </a:lvl5pPr>
            <a:lvl6pPr indent="0" lvl="5" marL="0" algn="l">
              <a:spcBef>
                <a:spcPts val="0"/>
              </a:spcBef>
              <a:buNone/>
              <a:defRPr sz="1200">
                <a:solidFill>
                  <a:schemeClr val="lt1"/>
                </a:solidFill>
                <a:latin typeface="Montserrat"/>
                <a:ea typeface="Montserrat"/>
                <a:cs typeface="Montserrat"/>
                <a:sym typeface="Montserrat"/>
              </a:defRPr>
            </a:lvl6pPr>
            <a:lvl7pPr indent="0" lvl="6" marL="0" algn="l">
              <a:spcBef>
                <a:spcPts val="0"/>
              </a:spcBef>
              <a:buNone/>
              <a:defRPr sz="1200">
                <a:solidFill>
                  <a:schemeClr val="lt1"/>
                </a:solidFill>
                <a:latin typeface="Montserrat"/>
                <a:ea typeface="Montserrat"/>
                <a:cs typeface="Montserrat"/>
                <a:sym typeface="Montserrat"/>
              </a:defRPr>
            </a:lvl7pPr>
            <a:lvl8pPr indent="0" lvl="7" marL="0" algn="l">
              <a:spcBef>
                <a:spcPts val="0"/>
              </a:spcBef>
              <a:buNone/>
              <a:defRPr sz="1200">
                <a:solidFill>
                  <a:schemeClr val="lt1"/>
                </a:solidFill>
                <a:latin typeface="Montserrat"/>
                <a:ea typeface="Montserrat"/>
                <a:cs typeface="Montserrat"/>
                <a:sym typeface="Montserrat"/>
              </a:defRPr>
            </a:lvl8pPr>
            <a:lvl9pPr indent="0" lvl="8" marL="0" algn="l">
              <a:spcBef>
                <a:spcPts val="0"/>
              </a:spcBef>
              <a:buNone/>
              <a:defRPr sz="1200">
                <a:solidFill>
                  <a:schemeClr val="lt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3" name="Shape 103"/>
        <p:cNvGrpSpPr/>
        <p:nvPr/>
      </p:nvGrpSpPr>
      <p:grpSpPr>
        <a:xfrm>
          <a:off x="0" y="0"/>
          <a:ext cx="0" cy="0"/>
          <a:chOff x="0" y="0"/>
          <a:chExt cx="0" cy="0"/>
        </a:xfrm>
      </p:grpSpPr>
      <p:sp>
        <p:nvSpPr>
          <p:cNvPr id="104" name="Google Shape;104;p23"/>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5" name="Google Shape;105;p23"/>
          <p:cNvSpPr txBox="1"/>
          <p:nvPr>
            <p:ph idx="1" type="body"/>
          </p:nvPr>
        </p:nvSpPr>
        <p:spPr>
          <a:xfrm rot="5400000">
            <a:off x="2583179" y="85514"/>
            <a:ext cx="4023360" cy="7543801"/>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06" name="Google Shape;106;p23"/>
          <p:cNvSpPr/>
          <p:nvPr/>
        </p:nvSpPr>
        <p:spPr>
          <a:xfrm>
            <a:off x="2382" y="6469810"/>
            <a:ext cx="9141619" cy="3881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7" name="Google Shape;107;p23"/>
          <p:cNvSpPr/>
          <p:nvPr/>
        </p:nvSpPr>
        <p:spPr>
          <a:xfrm>
            <a:off x="12" y="6415464"/>
            <a:ext cx="9141619" cy="5434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08" name="Google Shape;108;p23"/>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3"/>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latin typeface="Montserrat"/>
                <a:ea typeface="Montserrat"/>
                <a:cs typeface="Montserrat"/>
                <a:sym typeface="Montserra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0" name="Google Shape;110;p23"/>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chemeClr val="lt1"/>
                </a:solidFill>
                <a:latin typeface="Montserrat"/>
                <a:ea typeface="Montserrat"/>
                <a:cs typeface="Montserrat"/>
                <a:sym typeface="Montserrat"/>
              </a:defRPr>
            </a:lvl1pPr>
            <a:lvl2pPr indent="0" lvl="1" marL="0" algn="l">
              <a:spcBef>
                <a:spcPts val="0"/>
              </a:spcBef>
              <a:buNone/>
              <a:defRPr sz="1200">
                <a:solidFill>
                  <a:schemeClr val="lt1"/>
                </a:solidFill>
                <a:latin typeface="Montserrat"/>
                <a:ea typeface="Montserrat"/>
                <a:cs typeface="Montserrat"/>
                <a:sym typeface="Montserrat"/>
              </a:defRPr>
            </a:lvl2pPr>
            <a:lvl3pPr indent="0" lvl="2" marL="0" algn="l">
              <a:spcBef>
                <a:spcPts val="0"/>
              </a:spcBef>
              <a:buNone/>
              <a:defRPr sz="1200">
                <a:solidFill>
                  <a:schemeClr val="lt1"/>
                </a:solidFill>
                <a:latin typeface="Montserrat"/>
                <a:ea typeface="Montserrat"/>
                <a:cs typeface="Montserrat"/>
                <a:sym typeface="Montserrat"/>
              </a:defRPr>
            </a:lvl3pPr>
            <a:lvl4pPr indent="0" lvl="3" marL="0" algn="l">
              <a:spcBef>
                <a:spcPts val="0"/>
              </a:spcBef>
              <a:buNone/>
              <a:defRPr sz="1200">
                <a:solidFill>
                  <a:schemeClr val="lt1"/>
                </a:solidFill>
                <a:latin typeface="Montserrat"/>
                <a:ea typeface="Montserrat"/>
                <a:cs typeface="Montserrat"/>
                <a:sym typeface="Montserrat"/>
              </a:defRPr>
            </a:lvl4pPr>
            <a:lvl5pPr indent="0" lvl="4" marL="0" algn="l">
              <a:spcBef>
                <a:spcPts val="0"/>
              </a:spcBef>
              <a:buNone/>
              <a:defRPr sz="1200">
                <a:solidFill>
                  <a:schemeClr val="lt1"/>
                </a:solidFill>
                <a:latin typeface="Montserrat"/>
                <a:ea typeface="Montserrat"/>
                <a:cs typeface="Montserrat"/>
                <a:sym typeface="Montserrat"/>
              </a:defRPr>
            </a:lvl5pPr>
            <a:lvl6pPr indent="0" lvl="5" marL="0" algn="l">
              <a:spcBef>
                <a:spcPts val="0"/>
              </a:spcBef>
              <a:buNone/>
              <a:defRPr sz="1200">
                <a:solidFill>
                  <a:schemeClr val="lt1"/>
                </a:solidFill>
                <a:latin typeface="Montserrat"/>
                <a:ea typeface="Montserrat"/>
                <a:cs typeface="Montserrat"/>
                <a:sym typeface="Montserrat"/>
              </a:defRPr>
            </a:lvl6pPr>
            <a:lvl7pPr indent="0" lvl="6" marL="0" algn="l">
              <a:spcBef>
                <a:spcPts val="0"/>
              </a:spcBef>
              <a:buNone/>
              <a:defRPr sz="1200">
                <a:solidFill>
                  <a:schemeClr val="lt1"/>
                </a:solidFill>
                <a:latin typeface="Montserrat"/>
                <a:ea typeface="Montserrat"/>
                <a:cs typeface="Montserrat"/>
                <a:sym typeface="Montserrat"/>
              </a:defRPr>
            </a:lvl7pPr>
            <a:lvl8pPr indent="0" lvl="7" marL="0" algn="l">
              <a:spcBef>
                <a:spcPts val="0"/>
              </a:spcBef>
              <a:buNone/>
              <a:defRPr sz="1200">
                <a:solidFill>
                  <a:schemeClr val="lt1"/>
                </a:solidFill>
                <a:latin typeface="Montserrat"/>
                <a:ea typeface="Montserrat"/>
                <a:cs typeface="Montserrat"/>
                <a:sym typeface="Montserrat"/>
              </a:defRPr>
            </a:lvl8pPr>
            <a:lvl9pPr indent="0" lvl="8" marL="0" algn="l">
              <a:spcBef>
                <a:spcPts val="0"/>
              </a:spcBef>
              <a:buNone/>
              <a:defRPr sz="1200">
                <a:solidFill>
                  <a:schemeClr val="lt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11" name="Shape 111"/>
        <p:cNvGrpSpPr/>
        <p:nvPr/>
      </p:nvGrpSpPr>
      <p:grpSpPr>
        <a:xfrm>
          <a:off x="0" y="0"/>
          <a:ext cx="0" cy="0"/>
          <a:chOff x="0" y="0"/>
          <a:chExt cx="0" cy="0"/>
        </a:xfrm>
      </p:grpSpPr>
      <p:sp>
        <p:nvSpPr>
          <p:cNvPr id="112" name="Google Shape;112;p24"/>
          <p:cNvSpPr txBox="1"/>
          <p:nvPr>
            <p:ph type="title"/>
          </p:nvPr>
        </p:nvSpPr>
        <p:spPr>
          <a:xfrm rot="5400000">
            <a:off x="4649564" y="2306414"/>
            <a:ext cx="5759898" cy="1971675"/>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3" name="Google Shape;113;p24"/>
          <p:cNvSpPr txBox="1"/>
          <p:nvPr>
            <p:ph idx="1" type="body"/>
          </p:nvPr>
        </p:nvSpPr>
        <p:spPr>
          <a:xfrm rot="5400000">
            <a:off x="649064" y="391889"/>
            <a:ext cx="5759898" cy="5800725"/>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114" name="Google Shape;114;p24"/>
          <p:cNvSpPr/>
          <p:nvPr/>
        </p:nvSpPr>
        <p:spPr>
          <a:xfrm>
            <a:off x="2382" y="6469810"/>
            <a:ext cx="9141619" cy="3881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15" name="Google Shape;115;p24"/>
          <p:cNvSpPr/>
          <p:nvPr/>
        </p:nvSpPr>
        <p:spPr>
          <a:xfrm>
            <a:off x="12" y="6415464"/>
            <a:ext cx="9141619" cy="5434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16" name="Google Shape;116;p24"/>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24"/>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latin typeface="Montserrat"/>
                <a:ea typeface="Montserrat"/>
                <a:cs typeface="Montserrat"/>
                <a:sym typeface="Montserra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4"/>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chemeClr val="lt1"/>
                </a:solidFill>
                <a:latin typeface="Montserrat"/>
                <a:ea typeface="Montserrat"/>
                <a:cs typeface="Montserrat"/>
                <a:sym typeface="Montserrat"/>
              </a:defRPr>
            </a:lvl1pPr>
            <a:lvl2pPr indent="0" lvl="1" marL="0" algn="l">
              <a:spcBef>
                <a:spcPts val="0"/>
              </a:spcBef>
              <a:buNone/>
              <a:defRPr sz="1200">
                <a:solidFill>
                  <a:schemeClr val="lt1"/>
                </a:solidFill>
                <a:latin typeface="Montserrat"/>
                <a:ea typeface="Montserrat"/>
                <a:cs typeface="Montserrat"/>
                <a:sym typeface="Montserrat"/>
              </a:defRPr>
            </a:lvl2pPr>
            <a:lvl3pPr indent="0" lvl="2" marL="0" algn="l">
              <a:spcBef>
                <a:spcPts val="0"/>
              </a:spcBef>
              <a:buNone/>
              <a:defRPr sz="1200">
                <a:solidFill>
                  <a:schemeClr val="lt1"/>
                </a:solidFill>
                <a:latin typeface="Montserrat"/>
                <a:ea typeface="Montserrat"/>
                <a:cs typeface="Montserrat"/>
                <a:sym typeface="Montserrat"/>
              </a:defRPr>
            </a:lvl3pPr>
            <a:lvl4pPr indent="0" lvl="3" marL="0" algn="l">
              <a:spcBef>
                <a:spcPts val="0"/>
              </a:spcBef>
              <a:buNone/>
              <a:defRPr sz="1200">
                <a:solidFill>
                  <a:schemeClr val="lt1"/>
                </a:solidFill>
                <a:latin typeface="Montserrat"/>
                <a:ea typeface="Montserrat"/>
                <a:cs typeface="Montserrat"/>
                <a:sym typeface="Montserrat"/>
              </a:defRPr>
            </a:lvl4pPr>
            <a:lvl5pPr indent="0" lvl="4" marL="0" algn="l">
              <a:spcBef>
                <a:spcPts val="0"/>
              </a:spcBef>
              <a:buNone/>
              <a:defRPr sz="1200">
                <a:solidFill>
                  <a:schemeClr val="lt1"/>
                </a:solidFill>
                <a:latin typeface="Montserrat"/>
                <a:ea typeface="Montserrat"/>
                <a:cs typeface="Montserrat"/>
                <a:sym typeface="Montserrat"/>
              </a:defRPr>
            </a:lvl5pPr>
            <a:lvl6pPr indent="0" lvl="5" marL="0" algn="l">
              <a:spcBef>
                <a:spcPts val="0"/>
              </a:spcBef>
              <a:buNone/>
              <a:defRPr sz="1200">
                <a:solidFill>
                  <a:schemeClr val="lt1"/>
                </a:solidFill>
                <a:latin typeface="Montserrat"/>
                <a:ea typeface="Montserrat"/>
                <a:cs typeface="Montserrat"/>
                <a:sym typeface="Montserrat"/>
              </a:defRPr>
            </a:lvl6pPr>
            <a:lvl7pPr indent="0" lvl="6" marL="0" algn="l">
              <a:spcBef>
                <a:spcPts val="0"/>
              </a:spcBef>
              <a:buNone/>
              <a:defRPr sz="1200">
                <a:solidFill>
                  <a:schemeClr val="lt1"/>
                </a:solidFill>
                <a:latin typeface="Montserrat"/>
                <a:ea typeface="Montserrat"/>
                <a:cs typeface="Montserrat"/>
                <a:sym typeface="Montserrat"/>
              </a:defRPr>
            </a:lvl7pPr>
            <a:lvl8pPr indent="0" lvl="7" marL="0" algn="l">
              <a:spcBef>
                <a:spcPts val="0"/>
              </a:spcBef>
              <a:buNone/>
              <a:defRPr sz="1200">
                <a:solidFill>
                  <a:schemeClr val="lt1"/>
                </a:solidFill>
                <a:latin typeface="Montserrat"/>
                <a:ea typeface="Montserrat"/>
                <a:cs typeface="Montserrat"/>
                <a:sym typeface="Montserrat"/>
              </a:defRPr>
            </a:lvl8pPr>
            <a:lvl9pPr indent="0" lvl="8" marL="0" algn="l">
              <a:spcBef>
                <a:spcPts val="0"/>
              </a:spcBef>
              <a:buNone/>
              <a:defRPr sz="1200">
                <a:solidFill>
                  <a:schemeClr val="lt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showMasterSp="0">
  <p:cSld name="Custom Layout">
    <p:spTree>
      <p:nvGrpSpPr>
        <p:cNvPr id="27" name="Shape 27"/>
        <p:cNvGrpSpPr/>
        <p:nvPr/>
      </p:nvGrpSpPr>
      <p:grpSpPr>
        <a:xfrm>
          <a:off x="0" y="0"/>
          <a:ext cx="0" cy="0"/>
          <a:chOff x="0" y="0"/>
          <a:chExt cx="0" cy="0"/>
        </a:xfrm>
      </p:grpSpPr>
      <p:sp>
        <p:nvSpPr>
          <p:cNvPr id="28" name="Google Shape;28;p14"/>
          <p:cNvSpPr txBox="1"/>
          <p:nvPr>
            <p:ph idx="1" type="body"/>
          </p:nvPr>
        </p:nvSpPr>
        <p:spPr>
          <a:xfrm>
            <a:off x="3321170" y="1845734"/>
            <a:ext cx="504559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29" name="Google Shape;29;p14"/>
          <p:cNvSpPr/>
          <p:nvPr/>
        </p:nvSpPr>
        <p:spPr>
          <a:xfrm>
            <a:off x="3038106" y="284672"/>
            <a:ext cx="47981" cy="5909094"/>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0" name="Google Shape;30;p14"/>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4"/>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dk1"/>
                </a:solidFill>
                <a:latin typeface="Montserrat"/>
                <a:ea typeface="Montserrat"/>
                <a:cs typeface="Montserrat"/>
                <a:sym typeface="Montserra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4"/>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chemeClr val="dk1"/>
                </a:solidFill>
                <a:latin typeface="Montserrat"/>
                <a:ea typeface="Montserrat"/>
                <a:cs typeface="Montserrat"/>
                <a:sym typeface="Montserrat"/>
              </a:defRPr>
            </a:lvl1pPr>
            <a:lvl2pPr indent="0" lvl="1" marL="0" algn="l">
              <a:spcBef>
                <a:spcPts val="0"/>
              </a:spcBef>
              <a:buNone/>
              <a:defRPr sz="1200">
                <a:solidFill>
                  <a:schemeClr val="dk1"/>
                </a:solidFill>
                <a:latin typeface="Montserrat"/>
                <a:ea typeface="Montserrat"/>
                <a:cs typeface="Montserrat"/>
                <a:sym typeface="Montserrat"/>
              </a:defRPr>
            </a:lvl2pPr>
            <a:lvl3pPr indent="0" lvl="2" marL="0" algn="l">
              <a:spcBef>
                <a:spcPts val="0"/>
              </a:spcBef>
              <a:buNone/>
              <a:defRPr sz="1200">
                <a:solidFill>
                  <a:schemeClr val="dk1"/>
                </a:solidFill>
                <a:latin typeface="Montserrat"/>
                <a:ea typeface="Montserrat"/>
                <a:cs typeface="Montserrat"/>
                <a:sym typeface="Montserrat"/>
              </a:defRPr>
            </a:lvl3pPr>
            <a:lvl4pPr indent="0" lvl="3" marL="0" algn="l">
              <a:spcBef>
                <a:spcPts val="0"/>
              </a:spcBef>
              <a:buNone/>
              <a:defRPr sz="1200">
                <a:solidFill>
                  <a:schemeClr val="dk1"/>
                </a:solidFill>
                <a:latin typeface="Montserrat"/>
                <a:ea typeface="Montserrat"/>
                <a:cs typeface="Montserrat"/>
                <a:sym typeface="Montserrat"/>
              </a:defRPr>
            </a:lvl4pPr>
            <a:lvl5pPr indent="0" lvl="4" marL="0" algn="l">
              <a:spcBef>
                <a:spcPts val="0"/>
              </a:spcBef>
              <a:buNone/>
              <a:defRPr sz="1200">
                <a:solidFill>
                  <a:schemeClr val="dk1"/>
                </a:solidFill>
                <a:latin typeface="Montserrat"/>
                <a:ea typeface="Montserrat"/>
                <a:cs typeface="Montserrat"/>
                <a:sym typeface="Montserrat"/>
              </a:defRPr>
            </a:lvl5pPr>
            <a:lvl6pPr indent="0" lvl="5" marL="0" algn="l">
              <a:spcBef>
                <a:spcPts val="0"/>
              </a:spcBef>
              <a:buNone/>
              <a:defRPr sz="1200">
                <a:solidFill>
                  <a:schemeClr val="dk1"/>
                </a:solidFill>
                <a:latin typeface="Montserrat"/>
                <a:ea typeface="Montserrat"/>
                <a:cs typeface="Montserrat"/>
                <a:sym typeface="Montserrat"/>
              </a:defRPr>
            </a:lvl6pPr>
            <a:lvl7pPr indent="0" lvl="6" marL="0" algn="l">
              <a:spcBef>
                <a:spcPts val="0"/>
              </a:spcBef>
              <a:buNone/>
              <a:defRPr sz="1200">
                <a:solidFill>
                  <a:schemeClr val="dk1"/>
                </a:solidFill>
                <a:latin typeface="Montserrat"/>
                <a:ea typeface="Montserrat"/>
                <a:cs typeface="Montserrat"/>
                <a:sym typeface="Montserrat"/>
              </a:defRPr>
            </a:lvl7pPr>
            <a:lvl8pPr indent="0" lvl="7" marL="0" algn="l">
              <a:spcBef>
                <a:spcPts val="0"/>
              </a:spcBef>
              <a:buNone/>
              <a:defRPr sz="1200">
                <a:solidFill>
                  <a:schemeClr val="dk1"/>
                </a:solidFill>
                <a:latin typeface="Montserrat"/>
                <a:ea typeface="Montserrat"/>
                <a:cs typeface="Montserrat"/>
                <a:sym typeface="Montserrat"/>
              </a:defRPr>
            </a:lvl8pPr>
            <a:lvl9pPr indent="0" lvl="8" marL="0" algn="l">
              <a:spcBef>
                <a:spcPts val="0"/>
              </a:spcBef>
              <a:buNone/>
              <a:defRPr sz="1200">
                <a:solidFill>
                  <a:schemeClr val="dk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Blank">
    <p:spTree>
      <p:nvGrpSpPr>
        <p:cNvPr id="33" name="Shape 33"/>
        <p:cNvGrpSpPr/>
        <p:nvPr/>
      </p:nvGrpSpPr>
      <p:grpSpPr>
        <a:xfrm>
          <a:off x="0" y="0"/>
          <a:ext cx="0" cy="0"/>
          <a:chOff x="0" y="0"/>
          <a:chExt cx="0" cy="0"/>
        </a:xfrm>
      </p:grpSpPr>
      <p:sp>
        <p:nvSpPr>
          <p:cNvPr id="34" name="Google Shape;34;p15"/>
          <p:cNvSpPr/>
          <p:nvPr/>
        </p:nvSpPr>
        <p:spPr>
          <a:xfrm>
            <a:off x="2382" y="6469810"/>
            <a:ext cx="9141619" cy="3881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5" name="Google Shape;35;p15"/>
          <p:cNvSpPr/>
          <p:nvPr/>
        </p:nvSpPr>
        <p:spPr>
          <a:xfrm>
            <a:off x="12" y="6415464"/>
            <a:ext cx="9141619" cy="5434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6" name="Google Shape;36;p15"/>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5"/>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latin typeface="Montserrat"/>
                <a:ea typeface="Montserrat"/>
                <a:cs typeface="Montserrat"/>
                <a:sym typeface="Montserra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5"/>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chemeClr val="lt1"/>
                </a:solidFill>
                <a:latin typeface="Montserrat"/>
                <a:ea typeface="Montserrat"/>
                <a:cs typeface="Montserrat"/>
                <a:sym typeface="Montserrat"/>
              </a:defRPr>
            </a:lvl1pPr>
            <a:lvl2pPr indent="0" lvl="1" marL="0" algn="l">
              <a:spcBef>
                <a:spcPts val="0"/>
              </a:spcBef>
              <a:buNone/>
              <a:defRPr sz="1200">
                <a:solidFill>
                  <a:schemeClr val="lt1"/>
                </a:solidFill>
                <a:latin typeface="Montserrat"/>
                <a:ea typeface="Montserrat"/>
                <a:cs typeface="Montserrat"/>
                <a:sym typeface="Montserrat"/>
              </a:defRPr>
            </a:lvl2pPr>
            <a:lvl3pPr indent="0" lvl="2" marL="0" algn="l">
              <a:spcBef>
                <a:spcPts val="0"/>
              </a:spcBef>
              <a:buNone/>
              <a:defRPr sz="1200">
                <a:solidFill>
                  <a:schemeClr val="lt1"/>
                </a:solidFill>
                <a:latin typeface="Montserrat"/>
                <a:ea typeface="Montserrat"/>
                <a:cs typeface="Montserrat"/>
                <a:sym typeface="Montserrat"/>
              </a:defRPr>
            </a:lvl3pPr>
            <a:lvl4pPr indent="0" lvl="3" marL="0" algn="l">
              <a:spcBef>
                <a:spcPts val="0"/>
              </a:spcBef>
              <a:buNone/>
              <a:defRPr sz="1200">
                <a:solidFill>
                  <a:schemeClr val="lt1"/>
                </a:solidFill>
                <a:latin typeface="Montserrat"/>
                <a:ea typeface="Montserrat"/>
                <a:cs typeface="Montserrat"/>
                <a:sym typeface="Montserrat"/>
              </a:defRPr>
            </a:lvl4pPr>
            <a:lvl5pPr indent="0" lvl="4" marL="0" algn="l">
              <a:spcBef>
                <a:spcPts val="0"/>
              </a:spcBef>
              <a:buNone/>
              <a:defRPr sz="1200">
                <a:solidFill>
                  <a:schemeClr val="lt1"/>
                </a:solidFill>
                <a:latin typeface="Montserrat"/>
                <a:ea typeface="Montserrat"/>
                <a:cs typeface="Montserrat"/>
                <a:sym typeface="Montserrat"/>
              </a:defRPr>
            </a:lvl5pPr>
            <a:lvl6pPr indent="0" lvl="5" marL="0" algn="l">
              <a:spcBef>
                <a:spcPts val="0"/>
              </a:spcBef>
              <a:buNone/>
              <a:defRPr sz="1200">
                <a:solidFill>
                  <a:schemeClr val="lt1"/>
                </a:solidFill>
                <a:latin typeface="Montserrat"/>
                <a:ea typeface="Montserrat"/>
                <a:cs typeface="Montserrat"/>
                <a:sym typeface="Montserrat"/>
              </a:defRPr>
            </a:lvl6pPr>
            <a:lvl7pPr indent="0" lvl="6" marL="0" algn="l">
              <a:spcBef>
                <a:spcPts val="0"/>
              </a:spcBef>
              <a:buNone/>
              <a:defRPr sz="1200">
                <a:solidFill>
                  <a:schemeClr val="lt1"/>
                </a:solidFill>
                <a:latin typeface="Montserrat"/>
                <a:ea typeface="Montserrat"/>
                <a:cs typeface="Montserrat"/>
                <a:sym typeface="Montserrat"/>
              </a:defRPr>
            </a:lvl7pPr>
            <a:lvl8pPr indent="0" lvl="7" marL="0" algn="l">
              <a:spcBef>
                <a:spcPts val="0"/>
              </a:spcBef>
              <a:buNone/>
              <a:defRPr sz="1200">
                <a:solidFill>
                  <a:schemeClr val="lt1"/>
                </a:solidFill>
                <a:latin typeface="Montserrat"/>
                <a:ea typeface="Montserrat"/>
                <a:cs typeface="Montserrat"/>
                <a:sym typeface="Montserrat"/>
              </a:defRPr>
            </a:lvl8pPr>
            <a:lvl9pPr indent="0" lvl="8" marL="0" algn="l">
              <a:spcBef>
                <a:spcPts val="0"/>
              </a:spcBef>
              <a:buNone/>
              <a:defRPr sz="1200">
                <a:solidFill>
                  <a:schemeClr val="lt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p:cSld name="Title and Content">
    <p:spTree>
      <p:nvGrpSpPr>
        <p:cNvPr id="39" name="Shape 39"/>
        <p:cNvGrpSpPr/>
        <p:nvPr/>
      </p:nvGrpSpPr>
      <p:grpSpPr>
        <a:xfrm>
          <a:off x="0" y="0"/>
          <a:ext cx="0" cy="0"/>
          <a:chOff x="0" y="0"/>
          <a:chExt cx="0" cy="0"/>
        </a:xfrm>
      </p:grpSpPr>
      <p:sp>
        <p:nvSpPr>
          <p:cNvPr id="40" name="Google Shape;40;p16"/>
          <p:cNvSpPr/>
          <p:nvPr/>
        </p:nvSpPr>
        <p:spPr>
          <a:xfrm>
            <a:off x="0" y="6504317"/>
            <a:ext cx="9144000" cy="35368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1" name="Google Shape;41;p16"/>
          <p:cNvSpPr/>
          <p:nvPr/>
        </p:nvSpPr>
        <p:spPr>
          <a:xfrm>
            <a:off x="0" y="861490"/>
            <a:ext cx="9144000" cy="99271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2" name="Google Shape;42;p16"/>
          <p:cNvSpPr txBox="1"/>
          <p:nvPr>
            <p:ph type="title"/>
          </p:nvPr>
        </p:nvSpPr>
        <p:spPr>
          <a:xfrm>
            <a:off x="868679" y="286605"/>
            <a:ext cx="7749110" cy="429387"/>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Clr>
                <a:srgbClr val="3F3F3F"/>
              </a:buClr>
              <a:buSzPts val="2400"/>
              <a:buFont typeface="Montserrat"/>
              <a:buNone/>
              <a:defRPr sz="2400">
                <a:latin typeface="Montserrat"/>
                <a:ea typeface="Montserrat"/>
                <a:cs typeface="Montserrat"/>
                <a:sym typeface="Montserrat"/>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16"/>
          <p:cNvSpPr txBox="1"/>
          <p:nvPr>
            <p:ph idx="1" type="body"/>
          </p:nvPr>
        </p:nvSpPr>
        <p:spPr>
          <a:xfrm>
            <a:off x="495587" y="2466670"/>
            <a:ext cx="8122202" cy="1011559"/>
          </a:xfrm>
          <a:prstGeom prst="rect">
            <a:avLst/>
          </a:prstGeom>
          <a:noFill/>
          <a:ln>
            <a:noFill/>
          </a:ln>
        </p:spPr>
        <p:txBody>
          <a:bodyPr anchorCtr="0" anchor="ctr" bIns="45700" lIns="0" spcFirstLastPara="1" rIns="0" wrap="square" tIns="45700">
            <a:spAutoFit/>
          </a:bodyPr>
          <a:lstStyle>
            <a:lvl1pPr indent="-304800" lvl="0" marL="457200" algn="l">
              <a:lnSpc>
                <a:spcPct val="90000"/>
              </a:lnSpc>
              <a:spcBef>
                <a:spcPts val="1200"/>
              </a:spcBef>
              <a:spcAft>
                <a:spcPts val="0"/>
              </a:spcAft>
              <a:buSzPts val="1200"/>
              <a:buChar char=" "/>
              <a:defRPr sz="1200">
                <a:latin typeface="Montserrat"/>
                <a:ea typeface="Montserrat"/>
                <a:cs typeface="Montserrat"/>
                <a:sym typeface="Montserrat"/>
              </a:defRPr>
            </a:lvl1pPr>
            <a:lvl2pPr indent="-292100" lvl="1" marL="914400" algn="l">
              <a:lnSpc>
                <a:spcPct val="90000"/>
              </a:lnSpc>
              <a:spcBef>
                <a:spcPts val="200"/>
              </a:spcBef>
              <a:spcAft>
                <a:spcPts val="0"/>
              </a:spcAft>
              <a:buSzPts val="1000"/>
              <a:buChar char="◦"/>
              <a:defRPr sz="1000">
                <a:latin typeface="Montserrat"/>
                <a:ea typeface="Montserrat"/>
                <a:cs typeface="Montserrat"/>
                <a:sym typeface="Montserrat"/>
              </a:defRPr>
            </a:lvl2pPr>
            <a:lvl3pPr indent="-279400" lvl="2" marL="1371600" algn="l">
              <a:lnSpc>
                <a:spcPct val="90000"/>
              </a:lnSpc>
              <a:spcBef>
                <a:spcPts val="400"/>
              </a:spcBef>
              <a:spcAft>
                <a:spcPts val="0"/>
              </a:spcAft>
              <a:buSzPts val="800"/>
              <a:buChar char="◦"/>
              <a:defRPr sz="800">
                <a:latin typeface="Montserrat"/>
                <a:ea typeface="Montserrat"/>
                <a:cs typeface="Montserrat"/>
                <a:sym typeface="Montserrat"/>
              </a:defRPr>
            </a:lvl3pPr>
            <a:lvl4pPr indent="-279400" lvl="3" marL="1828800" algn="l">
              <a:lnSpc>
                <a:spcPct val="90000"/>
              </a:lnSpc>
              <a:spcBef>
                <a:spcPts val="400"/>
              </a:spcBef>
              <a:spcAft>
                <a:spcPts val="0"/>
              </a:spcAft>
              <a:buSzPts val="800"/>
              <a:buChar char="◦"/>
              <a:defRPr sz="800">
                <a:latin typeface="Montserrat"/>
                <a:ea typeface="Montserrat"/>
                <a:cs typeface="Montserrat"/>
                <a:sym typeface="Montserrat"/>
              </a:defRPr>
            </a:lvl4pPr>
            <a:lvl5pPr indent="-279400" lvl="4" marL="2286000" algn="l">
              <a:lnSpc>
                <a:spcPct val="90000"/>
              </a:lnSpc>
              <a:spcBef>
                <a:spcPts val="400"/>
              </a:spcBef>
              <a:spcAft>
                <a:spcPts val="0"/>
              </a:spcAft>
              <a:buSzPts val="800"/>
              <a:buChar char="◦"/>
              <a:defRPr sz="800">
                <a:latin typeface="Montserrat"/>
                <a:ea typeface="Montserrat"/>
                <a:cs typeface="Montserrat"/>
                <a:sym typeface="Montserrat"/>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4" name="Google Shape;44;p16"/>
          <p:cNvSpPr/>
          <p:nvPr/>
        </p:nvSpPr>
        <p:spPr>
          <a:xfrm>
            <a:off x="777241" y="286606"/>
            <a:ext cx="45720" cy="42938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45" name="Google Shape;45;p16"/>
          <p:cNvSpPr txBox="1"/>
          <p:nvPr>
            <p:ph idx="2" type="body"/>
          </p:nvPr>
        </p:nvSpPr>
        <p:spPr>
          <a:xfrm>
            <a:off x="495587" y="1188568"/>
            <a:ext cx="8122202" cy="338554"/>
          </a:xfrm>
          <a:prstGeom prst="rect">
            <a:avLst/>
          </a:prstGeom>
          <a:noFill/>
          <a:ln>
            <a:noFill/>
          </a:ln>
        </p:spPr>
        <p:txBody>
          <a:bodyPr anchorCtr="0" anchor="t" bIns="45700" lIns="0" spcFirstLastPara="1" rIns="0" wrap="square" tIns="45700">
            <a:spAutoFit/>
          </a:bodyPr>
          <a:lstStyle>
            <a:lvl1pPr indent="-330200" lvl="0" marL="457200" algn="l">
              <a:lnSpc>
                <a:spcPct val="100000"/>
              </a:lnSpc>
              <a:spcBef>
                <a:spcPts val="1200"/>
              </a:spcBef>
              <a:spcAft>
                <a:spcPts val="0"/>
              </a:spcAft>
              <a:buSzPts val="1600"/>
              <a:buChar char=" "/>
              <a:defRPr sz="1600">
                <a:solidFill>
                  <a:schemeClr val="lt1"/>
                </a:solidFill>
              </a:defRPr>
            </a:lvl1pPr>
            <a:lvl2pPr indent="-342900" lvl="1" marL="914400" algn="l">
              <a:lnSpc>
                <a:spcPct val="90000"/>
              </a:lnSpc>
              <a:spcBef>
                <a:spcPts val="200"/>
              </a:spcBef>
              <a:spcAft>
                <a:spcPts val="0"/>
              </a:spcAft>
              <a:buSzPts val="1800"/>
              <a:buChar char="◦"/>
              <a:defRPr/>
            </a:lvl2pPr>
            <a:lvl3pPr indent="-228600" lvl="2" marL="1371600" algn="l">
              <a:lnSpc>
                <a:spcPct val="90000"/>
              </a:lnSpc>
              <a:spcBef>
                <a:spcPts val="400"/>
              </a:spcBef>
              <a:spcAft>
                <a:spcPts val="0"/>
              </a:spcAft>
              <a:buSzPts val="1400"/>
              <a:buNone/>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46" name="Google Shape;46;p16"/>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latin typeface="Montserrat"/>
                <a:ea typeface="Montserrat"/>
                <a:cs typeface="Montserrat"/>
                <a:sym typeface="Montserra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chemeClr val="lt1"/>
                </a:solidFill>
                <a:latin typeface="Montserrat"/>
                <a:ea typeface="Montserrat"/>
                <a:cs typeface="Montserrat"/>
                <a:sym typeface="Montserrat"/>
              </a:defRPr>
            </a:lvl1pPr>
            <a:lvl2pPr indent="0" lvl="1" marL="0" algn="l">
              <a:spcBef>
                <a:spcPts val="0"/>
              </a:spcBef>
              <a:buNone/>
              <a:defRPr sz="1200">
                <a:solidFill>
                  <a:schemeClr val="lt1"/>
                </a:solidFill>
                <a:latin typeface="Montserrat"/>
                <a:ea typeface="Montserrat"/>
                <a:cs typeface="Montserrat"/>
                <a:sym typeface="Montserrat"/>
              </a:defRPr>
            </a:lvl2pPr>
            <a:lvl3pPr indent="0" lvl="2" marL="0" algn="l">
              <a:spcBef>
                <a:spcPts val="0"/>
              </a:spcBef>
              <a:buNone/>
              <a:defRPr sz="1200">
                <a:solidFill>
                  <a:schemeClr val="lt1"/>
                </a:solidFill>
                <a:latin typeface="Montserrat"/>
                <a:ea typeface="Montserrat"/>
                <a:cs typeface="Montserrat"/>
                <a:sym typeface="Montserrat"/>
              </a:defRPr>
            </a:lvl3pPr>
            <a:lvl4pPr indent="0" lvl="3" marL="0" algn="l">
              <a:spcBef>
                <a:spcPts val="0"/>
              </a:spcBef>
              <a:buNone/>
              <a:defRPr sz="1200">
                <a:solidFill>
                  <a:schemeClr val="lt1"/>
                </a:solidFill>
                <a:latin typeface="Montserrat"/>
                <a:ea typeface="Montserrat"/>
                <a:cs typeface="Montserrat"/>
                <a:sym typeface="Montserrat"/>
              </a:defRPr>
            </a:lvl4pPr>
            <a:lvl5pPr indent="0" lvl="4" marL="0" algn="l">
              <a:spcBef>
                <a:spcPts val="0"/>
              </a:spcBef>
              <a:buNone/>
              <a:defRPr sz="1200">
                <a:solidFill>
                  <a:schemeClr val="lt1"/>
                </a:solidFill>
                <a:latin typeface="Montserrat"/>
                <a:ea typeface="Montserrat"/>
                <a:cs typeface="Montserrat"/>
                <a:sym typeface="Montserrat"/>
              </a:defRPr>
            </a:lvl5pPr>
            <a:lvl6pPr indent="0" lvl="5" marL="0" algn="l">
              <a:spcBef>
                <a:spcPts val="0"/>
              </a:spcBef>
              <a:buNone/>
              <a:defRPr sz="1200">
                <a:solidFill>
                  <a:schemeClr val="lt1"/>
                </a:solidFill>
                <a:latin typeface="Montserrat"/>
                <a:ea typeface="Montserrat"/>
                <a:cs typeface="Montserrat"/>
                <a:sym typeface="Montserrat"/>
              </a:defRPr>
            </a:lvl6pPr>
            <a:lvl7pPr indent="0" lvl="6" marL="0" algn="l">
              <a:spcBef>
                <a:spcPts val="0"/>
              </a:spcBef>
              <a:buNone/>
              <a:defRPr sz="1200">
                <a:solidFill>
                  <a:schemeClr val="lt1"/>
                </a:solidFill>
                <a:latin typeface="Montserrat"/>
                <a:ea typeface="Montserrat"/>
                <a:cs typeface="Montserrat"/>
                <a:sym typeface="Montserrat"/>
              </a:defRPr>
            </a:lvl7pPr>
            <a:lvl8pPr indent="0" lvl="7" marL="0" algn="l">
              <a:spcBef>
                <a:spcPts val="0"/>
              </a:spcBef>
              <a:buNone/>
              <a:defRPr sz="1200">
                <a:solidFill>
                  <a:schemeClr val="lt1"/>
                </a:solidFill>
                <a:latin typeface="Montserrat"/>
                <a:ea typeface="Montserrat"/>
                <a:cs typeface="Montserrat"/>
                <a:sym typeface="Montserrat"/>
              </a:defRPr>
            </a:lvl8pPr>
            <a:lvl9pPr indent="0" lvl="8" marL="0" algn="l">
              <a:spcBef>
                <a:spcPts val="0"/>
              </a:spcBef>
              <a:buNone/>
              <a:defRPr sz="1200">
                <a:solidFill>
                  <a:schemeClr val="lt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49" name="Shape 49"/>
        <p:cNvGrpSpPr/>
        <p:nvPr/>
      </p:nvGrpSpPr>
      <p:grpSpPr>
        <a:xfrm>
          <a:off x="0" y="0"/>
          <a:ext cx="0" cy="0"/>
          <a:chOff x="0" y="0"/>
          <a:chExt cx="0" cy="0"/>
        </a:xfrm>
      </p:grpSpPr>
      <p:sp>
        <p:nvSpPr>
          <p:cNvPr id="50" name="Google Shape;50;p17"/>
          <p:cNvSpPr/>
          <p:nvPr/>
        </p:nvSpPr>
        <p:spPr>
          <a:xfrm>
            <a:off x="2382" y="6469810"/>
            <a:ext cx="9141619" cy="3881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51" name="Google Shape;51;p17"/>
          <p:cNvSpPr/>
          <p:nvPr/>
        </p:nvSpPr>
        <p:spPr>
          <a:xfrm>
            <a:off x="12" y="6415464"/>
            <a:ext cx="9141619" cy="5434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52" name="Google Shape;52;p17"/>
          <p:cNvSpPr txBox="1"/>
          <p:nvPr>
            <p:ph type="ctr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Montserrat"/>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17"/>
          <p:cNvSpPr txBox="1"/>
          <p:nvPr>
            <p:ph idx="1" type="subTitle"/>
          </p:nvPr>
        </p:nvSpPr>
        <p:spPr>
          <a:xfrm>
            <a:off x="825038" y="4455621"/>
            <a:ext cx="75438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Montserrat"/>
                <a:ea typeface="Montserrat"/>
                <a:cs typeface="Montserrat"/>
                <a:sym typeface="Montserrat"/>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cxnSp>
        <p:nvCxnSpPr>
          <p:cNvPr id="54" name="Google Shape;54;p17"/>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
        <p:nvSpPr>
          <p:cNvPr id="55" name="Google Shape;55;p17"/>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7"/>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latin typeface="Montserrat"/>
                <a:ea typeface="Montserrat"/>
                <a:cs typeface="Montserrat"/>
                <a:sym typeface="Montserra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chemeClr val="lt1"/>
                </a:solidFill>
                <a:latin typeface="Montserrat"/>
                <a:ea typeface="Montserrat"/>
                <a:cs typeface="Montserrat"/>
                <a:sym typeface="Montserrat"/>
              </a:defRPr>
            </a:lvl1pPr>
            <a:lvl2pPr indent="0" lvl="1" marL="0" algn="l">
              <a:spcBef>
                <a:spcPts val="0"/>
              </a:spcBef>
              <a:buNone/>
              <a:defRPr sz="1200">
                <a:solidFill>
                  <a:schemeClr val="lt1"/>
                </a:solidFill>
                <a:latin typeface="Montserrat"/>
                <a:ea typeface="Montserrat"/>
                <a:cs typeface="Montserrat"/>
                <a:sym typeface="Montserrat"/>
              </a:defRPr>
            </a:lvl2pPr>
            <a:lvl3pPr indent="0" lvl="2" marL="0" algn="l">
              <a:spcBef>
                <a:spcPts val="0"/>
              </a:spcBef>
              <a:buNone/>
              <a:defRPr sz="1200">
                <a:solidFill>
                  <a:schemeClr val="lt1"/>
                </a:solidFill>
                <a:latin typeface="Montserrat"/>
                <a:ea typeface="Montserrat"/>
                <a:cs typeface="Montserrat"/>
                <a:sym typeface="Montserrat"/>
              </a:defRPr>
            </a:lvl3pPr>
            <a:lvl4pPr indent="0" lvl="3" marL="0" algn="l">
              <a:spcBef>
                <a:spcPts val="0"/>
              </a:spcBef>
              <a:buNone/>
              <a:defRPr sz="1200">
                <a:solidFill>
                  <a:schemeClr val="lt1"/>
                </a:solidFill>
                <a:latin typeface="Montserrat"/>
                <a:ea typeface="Montserrat"/>
                <a:cs typeface="Montserrat"/>
                <a:sym typeface="Montserrat"/>
              </a:defRPr>
            </a:lvl4pPr>
            <a:lvl5pPr indent="0" lvl="4" marL="0" algn="l">
              <a:spcBef>
                <a:spcPts val="0"/>
              </a:spcBef>
              <a:buNone/>
              <a:defRPr sz="1200">
                <a:solidFill>
                  <a:schemeClr val="lt1"/>
                </a:solidFill>
                <a:latin typeface="Montserrat"/>
                <a:ea typeface="Montserrat"/>
                <a:cs typeface="Montserrat"/>
                <a:sym typeface="Montserrat"/>
              </a:defRPr>
            </a:lvl5pPr>
            <a:lvl6pPr indent="0" lvl="5" marL="0" algn="l">
              <a:spcBef>
                <a:spcPts val="0"/>
              </a:spcBef>
              <a:buNone/>
              <a:defRPr sz="1200">
                <a:solidFill>
                  <a:schemeClr val="lt1"/>
                </a:solidFill>
                <a:latin typeface="Montserrat"/>
                <a:ea typeface="Montserrat"/>
                <a:cs typeface="Montserrat"/>
                <a:sym typeface="Montserrat"/>
              </a:defRPr>
            </a:lvl6pPr>
            <a:lvl7pPr indent="0" lvl="6" marL="0" algn="l">
              <a:spcBef>
                <a:spcPts val="0"/>
              </a:spcBef>
              <a:buNone/>
              <a:defRPr sz="1200">
                <a:solidFill>
                  <a:schemeClr val="lt1"/>
                </a:solidFill>
                <a:latin typeface="Montserrat"/>
                <a:ea typeface="Montserrat"/>
                <a:cs typeface="Montserrat"/>
                <a:sym typeface="Montserrat"/>
              </a:defRPr>
            </a:lvl7pPr>
            <a:lvl8pPr indent="0" lvl="7" marL="0" algn="l">
              <a:spcBef>
                <a:spcPts val="0"/>
              </a:spcBef>
              <a:buNone/>
              <a:defRPr sz="1200">
                <a:solidFill>
                  <a:schemeClr val="lt1"/>
                </a:solidFill>
                <a:latin typeface="Montserrat"/>
                <a:ea typeface="Montserrat"/>
                <a:cs typeface="Montserrat"/>
                <a:sym typeface="Montserrat"/>
              </a:defRPr>
            </a:lvl8pPr>
            <a:lvl9pPr indent="0" lvl="8" marL="0" algn="l">
              <a:spcBef>
                <a:spcPts val="0"/>
              </a:spcBef>
              <a:buNone/>
              <a:defRPr sz="1200">
                <a:solidFill>
                  <a:schemeClr val="lt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58" name="Shape 58"/>
        <p:cNvGrpSpPr/>
        <p:nvPr/>
      </p:nvGrpSpPr>
      <p:grpSpPr>
        <a:xfrm>
          <a:off x="0" y="0"/>
          <a:ext cx="0" cy="0"/>
          <a:chOff x="0" y="0"/>
          <a:chExt cx="0" cy="0"/>
        </a:xfrm>
      </p:grpSpPr>
      <p:sp>
        <p:nvSpPr>
          <p:cNvPr id="59" name="Google Shape;59;p18"/>
          <p:cNvSpPr/>
          <p:nvPr/>
        </p:nvSpPr>
        <p:spPr>
          <a:xfrm>
            <a:off x="2382" y="6469810"/>
            <a:ext cx="9141619" cy="3881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60" name="Google Shape;60;p18"/>
          <p:cNvSpPr/>
          <p:nvPr/>
        </p:nvSpPr>
        <p:spPr>
          <a:xfrm>
            <a:off x="12" y="6415464"/>
            <a:ext cx="9141619" cy="5434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61" name="Google Shape;61;p18"/>
          <p:cNvSpPr txBox="1"/>
          <p:nvPr>
            <p:ph type="title"/>
          </p:nvPr>
        </p:nvSpPr>
        <p:spPr>
          <a:xfrm>
            <a:off x="822960" y="758952"/>
            <a:ext cx="75438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Montserrat"/>
              <a:buNone/>
              <a:defRPr b="0"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18"/>
          <p:cNvSpPr txBox="1"/>
          <p:nvPr>
            <p:ph idx="1" type="body"/>
          </p:nvPr>
        </p:nvSpPr>
        <p:spPr>
          <a:xfrm>
            <a:off x="822960" y="4453128"/>
            <a:ext cx="75438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Montserrat"/>
                <a:ea typeface="Montserrat"/>
                <a:cs typeface="Montserrat"/>
                <a:sym typeface="Montserrat"/>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cxnSp>
        <p:nvCxnSpPr>
          <p:cNvPr id="63" name="Google Shape;63;p18"/>
          <p:cNvCxnSpPr/>
          <p:nvPr/>
        </p:nvCxnSpPr>
        <p:spPr>
          <a:xfrm>
            <a:off x="905744" y="4343400"/>
            <a:ext cx="7406640" cy="0"/>
          </a:xfrm>
          <a:prstGeom prst="straightConnector1">
            <a:avLst/>
          </a:prstGeom>
          <a:noFill/>
          <a:ln cap="flat" cmpd="sng" w="9525">
            <a:solidFill>
              <a:srgbClr val="7F7F7F"/>
            </a:solidFill>
            <a:prstDash val="solid"/>
            <a:round/>
            <a:headEnd len="sm" w="sm" type="none"/>
            <a:tailEnd len="sm" w="sm" type="none"/>
          </a:ln>
        </p:spPr>
      </p:cxnSp>
      <p:sp>
        <p:nvSpPr>
          <p:cNvPr id="64" name="Google Shape;64;p18"/>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18"/>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latin typeface="Montserrat"/>
                <a:ea typeface="Montserrat"/>
                <a:cs typeface="Montserrat"/>
                <a:sym typeface="Montserra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chemeClr val="lt1"/>
                </a:solidFill>
                <a:latin typeface="Montserrat"/>
                <a:ea typeface="Montserrat"/>
                <a:cs typeface="Montserrat"/>
                <a:sym typeface="Montserrat"/>
              </a:defRPr>
            </a:lvl1pPr>
            <a:lvl2pPr indent="0" lvl="1" marL="0" algn="l">
              <a:spcBef>
                <a:spcPts val="0"/>
              </a:spcBef>
              <a:buNone/>
              <a:defRPr sz="1200">
                <a:solidFill>
                  <a:schemeClr val="lt1"/>
                </a:solidFill>
                <a:latin typeface="Montserrat"/>
                <a:ea typeface="Montserrat"/>
                <a:cs typeface="Montserrat"/>
                <a:sym typeface="Montserrat"/>
              </a:defRPr>
            </a:lvl2pPr>
            <a:lvl3pPr indent="0" lvl="2" marL="0" algn="l">
              <a:spcBef>
                <a:spcPts val="0"/>
              </a:spcBef>
              <a:buNone/>
              <a:defRPr sz="1200">
                <a:solidFill>
                  <a:schemeClr val="lt1"/>
                </a:solidFill>
                <a:latin typeface="Montserrat"/>
                <a:ea typeface="Montserrat"/>
                <a:cs typeface="Montserrat"/>
                <a:sym typeface="Montserrat"/>
              </a:defRPr>
            </a:lvl3pPr>
            <a:lvl4pPr indent="0" lvl="3" marL="0" algn="l">
              <a:spcBef>
                <a:spcPts val="0"/>
              </a:spcBef>
              <a:buNone/>
              <a:defRPr sz="1200">
                <a:solidFill>
                  <a:schemeClr val="lt1"/>
                </a:solidFill>
                <a:latin typeface="Montserrat"/>
                <a:ea typeface="Montserrat"/>
                <a:cs typeface="Montserrat"/>
                <a:sym typeface="Montserrat"/>
              </a:defRPr>
            </a:lvl4pPr>
            <a:lvl5pPr indent="0" lvl="4" marL="0" algn="l">
              <a:spcBef>
                <a:spcPts val="0"/>
              </a:spcBef>
              <a:buNone/>
              <a:defRPr sz="1200">
                <a:solidFill>
                  <a:schemeClr val="lt1"/>
                </a:solidFill>
                <a:latin typeface="Montserrat"/>
                <a:ea typeface="Montserrat"/>
                <a:cs typeface="Montserrat"/>
                <a:sym typeface="Montserrat"/>
              </a:defRPr>
            </a:lvl5pPr>
            <a:lvl6pPr indent="0" lvl="5" marL="0" algn="l">
              <a:spcBef>
                <a:spcPts val="0"/>
              </a:spcBef>
              <a:buNone/>
              <a:defRPr sz="1200">
                <a:solidFill>
                  <a:schemeClr val="lt1"/>
                </a:solidFill>
                <a:latin typeface="Montserrat"/>
                <a:ea typeface="Montserrat"/>
                <a:cs typeface="Montserrat"/>
                <a:sym typeface="Montserrat"/>
              </a:defRPr>
            </a:lvl6pPr>
            <a:lvl7pPr indent="0" lvl="6" marL="0" algn="l">
              <a:spcBef>
                <a:spcPts val="0"/>
              </a:spcBef>
              <a:buNone/>
              <a:defRPr sz="1200">
                <a:solidFill>
                  <a:schemeClr val="lt1"/>
                </a:solidFill>
                <a:latin typeface="Montserrat"/>
                <a:ea typeface="Montserrat"/>
                <a:cs typeface="Montserrat"/>
                <a:sym typeface="Montserrat"/>
              </a:defRPr>
            </a:lvl7pPr>
            <a:lvl8pPr indent="0" lvl="7" marL="0" algn="l">
              <a:spcBef>
                <a:spcPts val="0"/>
              </a:spcBef>
              <a:buNone/>
              <a:defRPr sz="1200">
                <a:solidFill>
                  <a:schemeClr val="lt1"/>
                </a:solidFill>
                <a:latin typeface="Montserrat"/>
                <a:ea typeface="Montserrat"/>
                <a:cs typeface="Montserrat"/>
                <a:sym typeface="Montserrat"/>
              </a:defRPr>
            </a:lvl8pPr>
            <a:lvl9pPr indent="0" lvl="8" marL="0" algn="l">
              <a:spcBef>
                <a:spcPts val="0"/>
              </a:spcBef>
              <a:buNone/>
              <a:defRPr sz="1200">
                <a:solidFill>
                  <a:schemeClr val="lt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7" name="Shape 67"/>
        <p:cNvGrpSpPr/>
        <p:nvPr/>
      </p:nvGrpSpPr>
      <p:grpSpPr>
        <a:xfrm>
          <a:off x="0" y="0"/>
          <a:ext cx="0" cy="0"/>
          <a:chOff x="0" y="0"/>
          <a:chExt cx="0" cy="0"/>
        </a:xfrm>
      </p:grpSpPr>
      <p:sp>
        <p:nvSpPr>
          <p:cNvPr id="68" name="Google Shape;68;p19"/>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9"/>
          <p:cNvSpPr txBox="1"/>
          <p:nvPr>
            <p:ph idx="1" type="body"/>
          </p:nvPr>
        </p:nvSpPr>
        <p:spPr>
          <a:xfrm>
            <a:off x="822960" y="1845735"/>
            <a:ext cx="3703320" cy="4023359"/>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0" name="Google Shape;70;p19"/>
          <p:cNvSpPr txBox="1"/>
          <p:nvPr>
            <p:ph idx="2" type="body"/>
          </p:nvPr>
        </p:nvSpPr>
        <p:spPr>
          <a:xfrm>
            <a:off x="4663440" y="1845735"/>
            <a:ext cx="370332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1" name="Google Shape;71;p19"/>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latin typeface="Montserrat"/>
                <a:ea typeface="Montserrat"/>
                <a:cs typeface="Montserrat"/>
                <a:sym typeface="Montserra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chemeClr val="lt1"/>
                </a:solidFill>
                <a:latin typeface="Montserrat"/>
                <a:ea typeface="Montserrat"/>
                <a:cs typeface="Montserrat"/>
                <a:sym typeface="Montserrat"/>
              </a:defRPr>
            </a:lvl1pPr>
            <a:lvl2pPr indent="0" lvl="1" marL="0" algn="l">
              <a:spcBef>
                <a:spcPts val="0"/>
              </a:spcBef>
              <a:buNone/>
              <a:defRPr sz="1200">
                <a:solidFill>
                  <a:schemeClr val="lt1"/>
                </a:solidFill>
                <a:latin typeface="Montserrat"/>
                <a:ea typeface="Montserrat"/>
                <a:cs typeface="Montserrat"/>
                <a:sym typeface="Montserrat"/>
              </a:defRPr>
            </a:lvl2pPr>
            <a:lvl3pPr indent="0" lvl="2" marL="0" algn="l">
              <a:spcBef>
                <a:spcPts val="0"/>
              </a:spcBef>
              <a:buNone/>
              <a:defRPr sz="1200">
                <a:solidFill>
                  <a:schemeClr val="lt1"/>
                </a:solidFill>
                <a:latin typeface="Montserrat"/>
                <a:ea typeface="Montserrat"/>
                <a:cs typeface="Montserrat"/>
                <a:sym typeface="Montserrat"/>
              </a:defRPr>
            </a:lvl3pPr>
            <a:lvl4pPr indent="0" lvl="3" marL="0" algn="l">
              <a:spcBef>
                <a:spcPts val="0"/>
              </a:spcBef>
              <a:buNone/>
              <a:defRPr sz="1200">
                <a:solidFill>
                  <a:schemeClr val="lt1"/>
                </a:solidFill>
                <a:latin typeface="Montserrat"/>
                <a:ea typeface="Montserrat"/>
                <a:cs typeface="Montserrat"/>
                <a:sym typeface="Montserrat"/>
              </a:defRPr>
            </a:lvl4pPr>
            <a:lvl5pPr indent="0" lvl="4" marL="0" algn="l">
              <a:spcBef>
                <a:spcPts val="0"/>
              </a:spcBef>
              <a:buNone/>
              <a:defRPr sz="1200">
                <a:solidFill>
                  <a:schemeClr val="lt1"/>
                </a:solidFill>
                <a:latin typeface="Montserrat"/>
                <a:ea typeface="Montserrat"/>
                <a:cs typeface="Montserrat"/>
                <a:sym typeface="Montserrat"/>
              </a:defRPr>
            </a:lvl5pPr>
            <a:lvl6pPr indent="0" lvl="5" marL="0" algn="l">
              <a:spcBef>
                <a:spcPts val="0"/>
              </a:spcBef>
              <a:buNone/>
              <a:defRPr sz="1200">
                <a:solidFill>
                  <a:schemeClr val="lt1"/>
                </a:solidFill>
                <a:latin typeface="Montserrat"/>
                <a:ea typeface="Montserrat"/>
                <a:cs typeface="Montserrat"/>
                <a:sym typeface="Montserrat"/>
              </a:defRPr>
            </a:lvl6pPr>
            <a:lvl7pPr indent="0" lvl="6" marL="0" algn="l">
              <a:spcBef>
                <a:spcPts val="0"/>
              </a:spcBef>
              <a:buNone/>
              <a:defRPr sz="1200">
                <a:solidFill>
                  <a:schemeClr val="lt1"/>
                </a:solidFill>
                <a:latin typeface="Montserrat"/>
                <a:ea typeface="Montserrat"/>
                <a:cs typeface="Montserrat"/>
                <a:sym typeface="Montserrat"/>
              </a:defRPr>
            </a:lvl7pPr>
            <a:lvl8pPr indent="0" lvl="7" marL="0" algn="l">
              <a:spcBef>
                <a:spcPts val="0"/>
              </a:spcBef>
              <a:buNone/>
              <a:defRPr sz="1200">
                <a:solidFill>
                  <a:schemeClr val="lt1"/>
                </a:solidFill>
                <a:latin typeface="Montserrat"/>
                <a:ea typeface="Montserrat"/>
                <a:cs typeface="Montserrat"/>
                <a:sym typeface="Montserrat"/>
              </a:defRPr>
            </a:lvl8pPr>
            <a:lvl9pPr indent="0" lvl="8" marL="0" algn="l">
              <a:spcBef>
                <a:spcPts val="0"/>
              </a:spcBef>
              <a:buNone/>
              <a:defRPr sz="1200">
                <a:solidFill>
                  <a:schemeClr val="lt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4" name="Shape 74"/>
        <p:cNvGrpSpPr/>
        <p:nvPr/>
      </p:nvGrpSpPr>
      <p:grpSpPr>
        <a:xfrm>
          <a:off x="0" y="0"/>
          <a:ext cx="0" cy="0"/>
          <a:chOff x="0" y="0"/>
          <a:chExt cx="0" cy="0"/>
        </a:xfrm>
      </p:grpSpPr>
      <p:sp>
        <p:nvSpPr>
          <p:cNvPr id="75" name="Google Shape;75;p20"/>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a:off x="82296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7" name="Google Shape;77;p20"/>
          <p:cNvSpPr txBox="1"/>
          <p:nvPr>
            <p:ph idx="2" type="body"/>
          </p:nvPr>
        </p:nvSpPr>
        <p:spPr>
          <a:xfrm>
            <a:off x="822960" y="2582335"/>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8" name="Google Shape;78;p20"/>
          <p:cNvSpPr txBox="1"/>
          <p:nvPr>
            <p:ph idx="3" type="body"/>
          </p:nvPr>
        </p:nvSpPr>
        <p:spPr>
          <a:xfrm>
            <a:off x="4663440" y="1846052"/>
            <a:ext cx="370332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79" name="Google Shape;79;p20"/>
          <p:cNvSpPr txBox="1"/>
          <p:nvPr>
            <p:ph idx="4" type="body"/>
          </p:nvPr>
        </p:nvSpPr>
        <p:spPr>
          <a:xfrm>
            <a:off x="4663440" y="2582334"/>
            <a:ext cx="3703320" cy="32867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80" name="Google Shape;80;p20"/>
          <p:cNvSpPr/>
          <p:nvPr/>
        </p:nvSpPr>
        <p:spPr>
          <a:xfrm>
            <a:off x="2382" y="6469810"/>
            <a:ext cx="9141619" cy="3881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1" name="Google Shape;81;p20"/>
          <p:cNvSpPr/>
          <p:nvPr/>
        </p:nvSpPr>
        <p:spPr>
          <a:xfrm>
            <a:off x="12" y="6415464"/>
            <a:ext cx="9141619" cy="5434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2" name="Google Shape;82;p20"/>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0"/>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latin typeface="Montserrat"/>
                <a:ea typeface="Montserrat"/>
                <a:cs typeface="Montserrat"/>
                <a:sym typeface="Montserra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0"/>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chemeClr val="lt1"/>
                </a:solidFill>
                <a:latin typeface="Montserrat"/>
                <a:ea typeface="Montserrat"/>
                <a:cs typeface="Montserrat"/>
                <a:sym typeface="Montserrat"/>
              </a:defRPr>
            </a:lvl1pPr>
            <a:lvl2pPr indent="0" lvl="1" marL="0" algn="l">
              <a:spcBef>
                <a:spcPts val="0"/>
              </a:spcBef>
              <a:buNone/>
              <a:defRPr sz="1200">
                <a:solidFill>
                  <a:schemeClr val="lt1"/>
                </a:solidFill>
                <a:latin typeface="Montserrat"/>
                <a:ea typeface="Montserrat"/>
                <a:cs typeface="Montserrat"/>
                <a:sym typeface="Montserrat"/>
              </a:defRPr>
            </a:lvl2pPr>
            <a:lvl3pPr indent="0" lvl="2" marL="0" algn="l">
              <a:spcBef>
                <a:spcPts val="0"/>
              </a:spcBef>
              <a:buNone/>
              <a:defRPr sz="1200">
                <a:solidFill>
                  <a:schemeClr val="lt1"/>
                </a:solidFill>
                <a:latin typeface="Montserrat"/>
                <a:ea typeface="Montserrat"/>
                <a:cs typeface="Montserrat"/>
                <a:sym typeface="Montserrat"/>
              </a:defRPr>
            </a:lvl3pPr>
            <a:lvl4pPr indent="0" lvl="3" marL="0" algn="l">
              <a:spcBef>
                <a:spcPts val="0"/>
              </a:spcBef>
              <a:buNone/>
              <a:defRPr sz="1200">
                <a:solidFill>
                  <a:schemeClr val="lt1"/>
                </a:solidFill>
                <a:latin typeface="Montserrat"/>
                <a:ea typeface="Montserrat"/>
                <a:cs typeface="Montserrat"/>
                <a:sym typeface="Montserrat"/>
              </a:defRPr>
            </a:lvl4pPr>
            <a:lvl5pPr indent="0" lvl="4" marL="0" algn="l">
              <a:spcBef>
                <a:spcPts val="0"/>
              </a:spcBef>
              <a:buNone/>
              <a:defRPr sz="1200">
                <a:solidFill>
                  <a:schemeClr val="lt1"/>
                </a:solidFill>
                <a:latin typeface="Montserrat"/>
                <a:ea typeface="Montserrat"/>
                <a:cs typeface="Montserrat"/>
                <a:sym typeface="Montserrat"/>
              </a:defRPr>
            </a:lvl5pPr>
            <a:lvl6pPr indent="0" lvl="5" marL="0" algn="l">
              <a:spcBef>
                <a:spcPts val="0"/>
              </a:spcBef>
              <a:buNone/>
              <a:defRPr sz="1200">
                <a:solidFill>
                  <a:schemeClr val="lt1"/>
                </a:solidFill>
                <a:latin typeface="Montserrat"/>
                <a:ea typeface="Montserrat"/>
                <a:cs typeface="Montserrat"/>
                <a:sym typeface="Montserrat"/>
              </a:defRPr>
            </a:lvl6pPr>
            <a:lvl7pPr indent="0" lvl="6" marL="0" algn="l">
              <a:spcBef>
                <a:spcPts val="0"/>
              </a:spcBef>
              <a:buNone/>
              <a:defRPr sz="1200">
                <a:solidFill>
                  <a:schemeClr val="lt1"/>
                </a:solidFill>
                <a:latin typeface="Montserrat"/>
                <a:ea typeface="Montserrat"/>
                <a:cs typeface="Montserrat"/>
                <a:sym typeface="Montserrat"/>
              </a:defRPr>
            </a:lvl7pPr>
            <a:lvl8pPr indent="0" lvl="7" marL="0" algn="l">
              <a:spcBef>
                <a:spcPts val="0"/>
              </a:spcBef>
              <a:buNone/>
              <a:defRPr sz="1200">
                <a:solidFill>
                  <a:schemeClr val="lt1"/>
                </a:solidFill>
                <a:latin typeface="Montserrat"/>
                <a:ea typeface="Montserrat"/>
                <a:cs typeface="Montserrat"/>
                <a:sym typeface="Montserrat"/>
              </a:defRPr>
            </a:lvl8pPr>
            <a:lvl9pPr indent="0" lvl="8" marL="0" algn="l">
              <a:spcBef>
                <a:spcPts val="0"/>
              </a:spcBef>
              <a:buNone/>
              <a:defRPr sz="1200">
                <a:solidFill>
                  <a:schemeClr val="lt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5" name="Shape 85"/>
        <p:cNvGrpSpPr/>
        <p:nvPr/>
      </p:nvGrpSpPr>
      <p:grpSpPr>
        <a:xfrm>
          <a:off x="0" y="0"/>
          <a:ext cx="0" cy="0"/>
          <a:chOff x="0" y="0"/>
          <a:chExt cx="0" cy="0"/>
        </a:xfrm>
      </p:grpSpPr>
      <p:sp>
        <p:nvSpPr>
          <p:cNvPr id="86" name="Google Shape;86;p21"/>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7" name="Google Shape;87;p21"/>
          <p:cNvSpPr/>
          <p:nvPr/>
        </p:nvSpPr>
        <p:spPr>
          <a:xfrm>
            <a:off x="2382" y="6469810"/>
            <a:ext cx="9141619" cy="3881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8" name="Google Shape;88;p21"/>
          <p:cNvSpPr/>
          <p:nvPr/>
        </p:nvSpPr>
        <p:spPr>
          <a:xfrm>
            <a:off x="12" y="6415464"/>
            <a:ext cx="9141619" cy="5434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89" name="Google Shape;89;p21"/>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21"/>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solidFill>
                  <a:schemeClr val="lt1"/>
                </a:solidFill>
                <a:latin typeface="Montserrat"/>
                <a:ea typeface="Montserrat"/>
                <a:cs typeface="Montserrat"/>
                <a:sym typeface="Montserrat"/>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21"/>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sz="1200">
                <a:solidFill>
                  <a:schemeClr val="lt1"/>
                </a:solidFill>
                <a:latin typeface="Montserrat"/>
                <a:ea typeface="Montserrat"/>
                <a:cs typeface="Montserrat"/>
                <a:sym typeface="Montserrat"/>
              </a:defRPr>
            </a:lvl1pPr>
            <a:lvl2pPr indent="0" lvl="1" marL="0" algn="l">
              <a:spcBef>
                <a:spcPts val="0"/>
              </a:spcBef>
              <a:buNone/>
              <a:defRPr sz="1200">
                <a:solidFill>
                  <a:schemeClr val="lt1"/>
                </a:solidFill>
                <a:latin typeface="Montserrat"/>
                <a:ea typeface="Montserrat"/>
                <a:cs typeface="Montserrat"/>
                <a:sym typeface="Montserrat"/>
              </a:defRPr>
            </a:lvl2pPr>
            <a:lvl3pPr indent="0" lvl="2" marL="0" algn="l">
              <a:spcBef>
                <a:spcPts val="0"/>
              </a:spcBef>
              <a:buNone/>
              <a:defRPr sz="1200">
                <a:solidFill>
                  <a:schemeClr val="lt1"/>
                </a:solidFill>
                <a:latin typeface="Montserrat"/>
                <a:ea typeface="Montserrat"/>
                <a:cs typeface="Montserrat"/>
                <a:sym typeface="Montserrat"/>
              </a:defRPr>
            </a:lvl3pPr>
            <a:lvl4pPr indent="0" lvl="3" marL="0" algn="l">
              <a:spcBef>
                <a:spcPts val="0"/>
              </a:spcBef>
              <a:buNone/>
              <a:defRPr sz="1200">
                <a:solidFill>
                  <a:schemeClr val="lt1"/>
                </a:solidFill>
                <a:latin typeface="Montserrat"/>
                <a:ea typeface="Montserrat"/>
                <a:cs typeface="Montserrat"/>
                <a:sym typeface="Montserrat"/>
              </a:defRPr>
            </a:lvl4pPr>
            <a:lvl5pPr indent="0" lvl="4" marL="0" algn="l">
              <a:spcBef>
                <a:spcPts val="0"/>
              </a:spcBef>
              <a:buNone/>
              <a:defRPr sz="1200">
                <a:solidFill>
                  <a:schemeClr val="lt1"/>
                </a:solidFill>
                <a:latin typeface="Montserrat"/>
                <a:ea typeface="Montserrat"/>
                <a:cs typeface="Montserrat"/>
                <a:sym typeface="Montserrat"/>
              </a:defRPr>
            </a:lvl5pPr>
            <a:lvl6pPr indent="0" lvl="5" marL="0" algn="l">
              <a:spcBef>
                <a:spcPts val="0"/>
              </a:spcBef>
              <a:buNone/>
              <a:defRPr sz="1200">
                <a:solidFill>
                  <a:schemeClr val="lt1"/>
                </a:solidFill>
                <a:latin typeface="Montserrat"/>
                <a:ea typeface="Montserrat"/>
                <a:cs typeface="Montserrat"/>
                <a:sym typeface="Montserrat"/>
              </a:defRPr>
            </a:lvl6pPr>
            <a:lvl7pPr indent="0" lvl="6" marL="0" algn="l">
              <a:spcBef>
                <a:spcPts val="0"/>
              </a:spcBef>
              <a:buNone/>
              <a:defRPr sz="1200">
                <a:solidFill>
                  <a:schemeClr val="lt1"/>
                </a:solidFill>
                <a:latin typeface="Montserrat"/>
                <a:ea typeface="Montserrat"/>
                <a:cs typeface="Montserrat"/>
                <a:sym typeface="Montserrat"/>
              </a:defRPr>
            </a:lvl7pPr>
            <a:lvl8pPr indent="0" lvl="7" marL="0" algn="l">
              <a:spcBef>
                <a:spcPts val="0"/>
              </a:spcBef>
              <a:buNone/>
              <a:defRPr sz="1200">
                <a:solidFill>
                  <a:schemeClr val="lt1"/>
                </a:solidFill>
                <a:latin typeface="Montserrat"/>
                <a:ea typeface="Montserrat"/>
                <a:cs typeface="Montserrat"/>
                <a:sym typeface="Montserrat"/>
              </a:defRPr>
            </a:lvl8pPr>
            <a:lvl9pPr indent="0" lvl="8" marL="0" algn="l">
              <a:spcBef>
                <a:spcPts val="0"/>
              </a:spcBef>
              <a:buNone/>
              <a:defRPr sz="1200">
                <a:solidFill>
                  <a:schemeClr val="lt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22960" y="286604"/>
            <a:ext cx="75438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Montserrat"/>
              <a:buNone/>
              <a:defRPr b="0" i="0" sz="4800" u="none" cap="none" strike="noStrike">
                <a:solidFill>
                  <a:srgbClr val="3F3F3F"/>
                </a:solidFill>
                <a:latin typeface="Montserrat"/>
                <a:ea typeface="Montserrat"/>
                <a:cs typeface="Montserrat"/>
                <a:sym typeface="Montserra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22959" y="1845734"/>
            <a:ext cx="7543801"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Montserrat"/>
                <a:ea typeface="Montserrat"/>
                <a:cs typeface="Montserrat"/>
                <a:sym typeface="Montserrat"/>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Montserrat"/>
                <a:ea typeface="Montserrat"/>
                <a:cs typeface="Montserrat"/>
                <a:sym typeface="Montserrat"/>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Montserrat"/>
                <a:ea typeface="Montserrat"/>
                <a:cs typeface="Montserrat"/>
                <a:sym typeface="Montserrat"/>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Montserrat"/>
                <a:ea typeface="Montserrat"/>
                <a:cs typeface="Montserrat"/>
                <a:sym typeface="Montserrat"/>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Montserrat"/>
                <a:ea typeface="Montserrat"/>
                <a:cs typeface="Montserrat"/>
                <a:sym typeface="Montserrat"/>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Montserrat"/>
                <a:ea typeface="Montserrat"/>
                <a:cs typeface="Montserrat"/>
                <a:sym typeface="Montserrat"/>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Montserrat"/>
                <a:ea typeface="Montserrat"/>
                <a:cs typeface="Montserrat"/>
                <a:sym typeface="Montserrat"/>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Montserrat"/>
                <a:ea typeface="Montserrat"/>
                <a:cs typeface="Montserrat"/>
                <a:sym typeface="Montserrat"/>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Montserrat"/>
                <a:ea typeface="Montserrat"/>
                <a:cs typeface="Montserrat"/>
                <a:sym typeface="Montserrat"/>
              </a:defRPr>
            </a:lvl9pPr>
          </a:lstStyle>
          <a:p/>
        </p:txBody>
      </p:sp>
      <p:cxnSp>
        <p:nvCxnSpPr>
          <p:cNvPr id="12" name="Google Shape;12;p12"/>
          <p:cNvCxnSpPr/>
          <p:nvPr/>
        </p:nvCxnSpPr>
        <p:spPr>
          <a:xfrm>
            <a:off x="895149" y="1737845"/>
            <a:ext cx="7475220" cy="0"/>
          </a:xfrm>
          <a:prstGeom prst="straightConnector1">
            <a:avLst/>
          </a:prstGeom>
          <a:noFill/>
          <a:ln cap="flat" cmpd="sng" w="9525">
            <a:solidFill>
              <a:srgbClr val="7F7F7F"/>
            </a:solidFill>
            <a:prstDash val="solid"/>
            <a:round/>
            <a:headEnd len="sm" w="sm" type="none"/>
            <a:tailEnd len="sm" w="sm" type="none"/>
          </a:ln>
        </p:spPr>
      </p:cxnSp>
      <p:sp>
        <p:nvSpPr>
          <p:cNvPr id="13" name="Google Shape;13;p12"/>
          <p:cNvSpPr/>
          <p:nvPr/>
        </p:nvSpPr>
        <p:spPr>
          <a:xfrm>
            <a:off x="2382" y="6469810"/>
            <a:ext cx="9141619" cy="388189"/>
          </a:xfrm>
          <a:prstGeom prst="rect">
            <a:avLst/>
          </a:pr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4" name="Google Shape;14;p12"/>
          <p:cNvSpPr/>
          <p:nvPr/>
        </p:nvSpPr>
        <p:spPr>
          <a:xfrm>
            <a:off x="12" y="6415464"/>
            <a:ext cx="9141619" cy="54346"/>
          </a:xfrm>
          <a:prstGeom prst="rect">
            <a:avLst/>
          </a:pr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5" name="Google Shape;15;p12"/>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Montserrat"/>
                <a:ea typeface="Montserrat"/>
                <a:cs typeface="Montserrat"/>
                <a:sym typeface="Montserrat"/>
              </a:defRPr>
            </a:lvl1pPr>
            <a:lvl2pPr lvl="1"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2pPr>
            <a:lvl3pPr lvl="2"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3pPr>
            <a:lvl4pPr lvl="3"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4pPr>
            <a:lvl5pPr lvl="4"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5pPr>
            <a:lvl6pPr lvl="5"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6pPr>
            <a:lvl7pPr lvl="6"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7pPr>
            <a:lvl8pPr lvl="7"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8pPr>
            <a:lvl9pPr lvl="8"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9pPr>
          </a:lstStyle>
          <a:p/>
        </p:txBody>
      </p:sp>
      <p:sp>
        <p:nvSpPr>
          <p:cNvPr id="16" name="Google Shape;16;p12"/>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200">
                <a:solidFill>
                  <a:schemeClr val="lt1"/>
                </a:solidFill>
                <a:latin typeface="Montserrat"/>
                <a:ea typeface="Montserrat"/>
                <a:cs typeface="Montserrat"/>
                <a:sym typeface="Montserrat"/>
              </a:defRPr>
            </a:lvl1pPr>
            <a:lvl2pPr lvl="1"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2pPr>
            <a:lvl3pPr lvl="2"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3pPr>
            <a:lvl4pPr lvl="3"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4pPr>
            <a:lvl5pPr lvl="4"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5pPr>
            <a:lvl6pPr lvl="5"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6pPr>
            <a:lvl7pPr lvl="6"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7pPr>
            <a:lvl8pPr lvl="7"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8pPr>
            <a:lvl9pPr lvl="8" marR="0" rtl="0" algn="l">
              <a:spcBef>
                <a:spcPts val="0"/>
              </a:spcBef>
              <a:spcAft>
                <a:spcPts val="0"/>
              </a:spcAft>
              <a:buSzPts val="1400"/>
              <a:buNone/>
              <a:defRPr b="0" i="0" sz="1800" u="none" cap="none" strike="noStrike">
                <a:solidFill>
                  <a:schemeClr val="dk1"/>
                </a:solidFill>
                <a:latin typeface="Montserrat"/>
                <a:ea typeface="Montserrat"/>
                <a:cs typeface="Montserrat"/>
                <a:sym typeface="Montserrat"/>
              </a:defRPr>
            </a:lvl9pPr>
          </a:lstStyle>
          <a:p/>
        </p:txBody>
      </p:sp>
      <p:sp>
        <p:nvSpPr>
          <p:cNvPr id="17" name="Google Shape;17;p12"/>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sz="1200" u="none">
                <a:solidFill>
                  <a:schemeClr val="lt1"/>
                </a:solidFill>
                <a:latin typeface="Montserrat"/>
                <a:ea typeface="Montserrat"/>
                <a:cs typeface="Montserrat"/>
                <a:sym typeface="Montserrat"/>
              </a:defRPr>
            </a:lvl1pPr>
            <a:lvl2pPr indent="0" lvl="1" marL="0" marR="0" rtl="0" algn="l">
              <a:spcBef>
                <a:spcPts val="0"/>
              </a:spcBef>
              <a:buNone/>
              <a:defRPr b="0" sz="1200" u="none">
                <a:solidFill>
                  <a:schemeClr val="lt1"/>
                </a:solidFill>
                <a:latin typeface="Montserrat"/>
                <a:ea typeface="Montserrat"/>
                <a:cs typeface="Montserrat"/>
                <a:sym typeface="Montserrat"/>
              </a:defRPr>
            </a:lvl2pPr>
            <a:lvl3pPr indent="0" lvl="2" marL="0" marR="0" rtl="0" algn="l">
              <a:spcBef>
                <a:spcPts val="0"/>
              </a:spcBef>
              <a:buNone/>
              <a:defRPr b="0" sz="1200" u="none">
                <a:solidFill>
                  <a:schemeClr val="lt1"/>
                </a:solidFill>
                <a:latin typeface="Montserrat"/>
                <a:ea typeface="Montserrat"/>
                <a:cs typeface="Montserrat"/>
                <a:sym typeface="Montserrat"/>
              </a:defRPr>
            </a:lvl3pPr>
            <a:lvl4pPr indent="0" lvl="3" marL="0" marR="0" rtl="0" algn="l">
              <a:spcBef>
                <a:spcPts val="0"/>
              </a:spcBef>
              <a:buNone/>
              <a:defRPr b="0" sz="1200" u="none">
                <a:solidFill>
                  <a:schemeClr val="lt1"/>
                </a:solidFill>
                <a:latin typeface="Montserrat"/>
                <a:ea typeface="Montserrat"/>
                <a:cs typeface="Montserrat"/>
                <a:sym typeface="Montserrat"/>
              </a:defRPr>
            </a:lvl4pPr>
            <a:lvl5pPr indent="0" lvl="4" marL="0" marR="0" rtl="0" algn="l">
              <a:spcBef>
                <a:spcPts val="0"/>
              </a:spcBef>
              <a:buNone/>
              <a:defRPr b="0" sz="1200" u="none">
                <a:solidFill>
                  <a:schemeClr val="lt1"/>
                </a:solidFill>
                <a:latin typeface="Montserrat"/>
                <a:ea typeface="Montserrat"/>
                <a:cs typeface="Montserrat"/>
                <a:sym typeface="Montserrat"/>
              </a:defRPr>
            </a:lvl5pPr>
            <a:lvl6pPr indent="0" lvl="5" marL="0" marR="0" rtl="0" algn="l">
              <a:spcBef>
                <a:spcPts val="0"/>
              </a:spcBef>
              <a:buNone/>
              <a:defRPr b="0" sz="1200" u="none">
                <a:solidFill>
                  <a:schemeClr val="lt1"/>
                </a:solidFill>
                <a:latin typeface="Montserrat"/>
                <a:ea typeface="Montserrat"/>
                <a:cs typeface="Montserrat"/>
                <a:sym typeface="Montserrat"/>
              </a:defRPr>
            </a:lvl6pPr>
            <a:lvl7pPr indent="0" lvl="6" marL="0" marR="0" rtl="0" algn="l">
              <a:spcBef>
                <a:spcPts val="0"/>
              </a:spcBef>
              <a:buNone/>
              <a:defRPr b="0" sz="1200" u="none">
                <a:solidFill>
                  <a:schemeClr val="lt1"/>
                </a:solidFill>
                <a:latin typeface="Montserrat"/>
                <a:ea typeface="Montserrat"/>
                <a:cs typeface="Montserrat"/>
                <a:sym typeface="Montserrat"/>
              </a:defRPr>
            </a:lvl7pPr>
            <a:lvl8pPr indent="0" lvl="7" marL="0" marR="0" rtl="0" algn="l">
              <a:spcBef>
                <a:spcPts val="0"/>
              </a:spcBef>
              <a:buNone/>
              <a:defRPr b="0" sz="1200" u="none">
                <a:solidFill>
                  <a:schemeClr val="lt1"/>
                </a:solidFill>
                <a:latin typeface="Montserrat"/>
                <a:ea typeface="Montserrat"/>
                <a:cs typeface="Montserrat"/>
                <a:sym typeface="Montserrat"/>
              </a:defRPr>
            </a:lvl8pPr>
            <a:lvl9pPr indent="0" lvl="8" marL="0" marR="0" rtl="0" algn="l">
              <a:spcBef>
                <a:spcPts val="0"/>
              </a:spcBef>
              <a:buNone/>
              <a:defRPr b="0" sz="1200" u="none">
                <a:solidFill>
                  <a:schemeClr val="lt1"/>
                </a:solidFill>
                <a:latin typeface="Montserrat"/>
                <a:ea typeface="Montserrat"/>
                <a:cs typeface="Montserrat"/>
                <a:sym typeface="Montserrat"/>
              </a:defRPr>
            </a:lvl9pPr>
          </a:lstStyle>
          <a:p>
            <a:pPr indent="0" lvl="0" marL="0" rtl="0" algn="l">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chart" Target="../charts/chart1.xml"/><Relationship Id="rId4" Type="http://schemas.openxmlformats.org/officeDocument/2006/relationships/chart" Target="../charts/chart2.xml"/><Relationship Id="rId5"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10.png"/><Relationship Id="rId5"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9.png"/><Relationship Id="rId5"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
          <p:cNvSpPr txBox="1"/>
          <p:nvPr>
            <p:ph type="title"/>
          </p:nvPr>
        </p:nvSpPr>
        <p:spPr>
          <a:xfrm>
            <a:off x="118872" y="594359"/>
            <a:ext cx="2825495" cy="2286000"/>
          </a:xfrm>
          <a:prstGeom prst="rect">
            <a:avLst/>
          </a:prstGeom>
          <a:noFill/>
          <a:ln>
            <a:noFill/>
          </a:ln>
        </p:spPr>
        <p:txBody>
          <a:bodyPr anchorCtr="0" anchor="b" bIns="45700" lIns="91425" spcFirstLastPara="1" rIns="91425" wrap="square" tIns="45700">
            <a:noAutofit/>
          </a:bodyPr>
          <a:lstStyle/>
          <a:p>
            <a:pPr indent="0" lvl="0" marL="0" rtl="0" algn="l">
              <a:lnSpc>
                <a:spcPct val="85000"/>
              </a:lnSpc>
              <a:spcBef>
                <a:spcPts val="0"/>
              </a:spcBef>
              <a:spcAft>
                <a:spcPts val="0"/>
              </a:spcAft>
              <a:buClr>
                <a:schemeClr val="lt1"/>
              </a:buClr>
              <a:buSzPts val="2800"/>
              <a:buFont typeface="Montserrat"/>
              <a:buNone/>
            </a:pPr>
            <a:r>
              <a:rPr b="0" lang="es-ES" sz="2800">
                <a:solidFill>
                  <a:schemeClr val="lt1"/>
                </a:solidFill>
                <a:latin typeface="Montserrat"/>
                <a:ea typeface="Montserrat"/>
                <a:cs typeface="Montserrat"/>
                <a:sym typeface="Montserrat"/>
              </a:rPr>
              <a:t>Optimización de estrategias comerciales de e-commerce</a:t>
            </a:r>
            <a:endParaRPr sz="2800"/>
          </a:p>
        </p:txBody>
      </p:sp>
      <p:sp>
        <p:nvSpPr>
          <p:cNvPr id="124" name="Google Shape;124;p1"/>
          <p:cNvSpPr txBox="1"/>
          <p:nvPr>
            <p:ph idx="1" type="body"/>
          </p:nvPr>
        </p:nvSpPr>
        <p:spPr>
          <a:xfrm>
            <a:off x="3600450" y="2880358"/>
            <a:ext cx="4869180" cy="3108961"/>
          </a:xfrm>
          <a:prstGeom prst="rect">
            <a:avLst/>
          </a:prstGeom>
          <a:noFill/>
          <a:ln>
            <a:noFill/>
          </a:ln>
        </p:spPr>
        <p:txBody>
          <a:bodyPr anchorCtr="0" anchor="ctr" bIns="45700" lIns="0" spcFirstLastPara="1" rIns="0" wrap="square" tIns="45700">
            <a:normAutofit/>
          </a:bodyPr>
          <a:lstStyle/>
          <a:p>
            <a:pPr indent="-114300" lvl="0" marL="91440" rtl="0" algn="l">
              <a:lnSpc>
                <a:spcPct val="90000"/>
              </a:lnSpc>
              <a:spcBef>
                <a:spcPts val="0"/>
              </a:spcBef>
              <a:spcAft>
                <a:spcPts val="0"/>
              </a:spcAft>
              <a:buSzPts val="1800"/>
              <a:buFont typeface="Arial"/>
              <a:buChar char="•"/>
            </a:pPr>
            <a:r>
              <a:rPr b="0" lang="es-ES" sz="1800">
                <a:solidFill>
                  <a:srgbClr val="505050"/>
                </a:solidFill>
                <a:latin typeface="Montserrat"/>
                <a:ea typeface="Montserrat"/>
                <a:cs typeface="Montserrat"/>
                <a:sym typeface="Montserrat"/>
              </a:rPr>
              <a:t>Autor: Nicolás Botti</a:t>
            </a:r>
            <a:endParaRPr/>
          </a:p>
          <a:p>
            <a:pPr indent="-114300" lvl="0" marL="91440" rtl="0" algn="l">
              <a:lnSpc>
                <a:spcPct val="90000"/>
              </a:lnSpc>
              <a:spcBef>
                <a:spcPts val="1400"/>
              </a:spcBef>
              <a:spcAft>
                <a:spcPts val="0"/>
              </a:spcAft>
              <a:buSzPts val="1800"/>
              <a:buFont typeface="Arial"/>
              <a:buChar char="•"/>
            </a:pPr>
            <a:r>
              <a:rPr b="0" lang="es-ES" sz="1800">
                <a:solidFill>
                  <a:srgbClr val="505050"/>
                </a:solidFill>
                <a:latin typeface="Montserrat"/>
                <a:ea typeface="Montserrat"/>
                <a:cs typeface="Montserrat"/>
                <a:sym typeface="Montserrat"/>
              </a:rPr>
              <a:t>Fecha: 05/08/2025</a:t>
            </a:r>
            <a:endParaRPr/>
          </a:p>
          <a:p>
            <a:pPr indent="-114300" lvl="0" marL="91440" rtl="0" algn="l">
              <a:lnSpc>
                <a:spcPct val="90000"/>
              </a:lnSpc>
              <a:spcBef>
                <a:spcPts val="1400"/>
              </a:spcBef>
              <a:spcAft>
                <a:spcPts val="0"/>
              </a:spcAft>
              <a:buSzPts val="1800"/>
              <a:buFont typeface="Arial"/>
              <a:buChar char="•"/>
            </a:pPr>
            <a:r>
              <a:rPr b="0" lang="es-ES" sz="1800">
                <a:solidFill>
                  <a:srgbClr val="505050"/>
                </a:solidFill>
                <a:latin typeface="Montserrat"/>
                <a:ea typeface="Montserrat"/>
                <a:cs typeface="Montserrat"/>
                <a:sym typeface="Montserrat"/>
              </a:rPr>
              <a:t>Curso: Data Science para la Industria II</a:t>
            </a:r>
            <a:endParaRPr/>
          </a:p>
          <a:p>
            <a:pPr indent="0" lvl="0" marL="91440" rtl="0" algn="l">
              <a:lnSpc>
                <a:spcPct val="90000"/>
              </a:lnSpc>
              <a:spcBef>
                <a:spcPts val="1400"/>
              </a:spcBef>
              <a:spcAft>
                <a:spcPts val="0"/>
              </a:spcAft>
              <a:buSzPts val="2000"/>
              <a:buNone/>
            </a:pPr>
            <a:r>
              <a:t/>
            </a:r>
            <a:endParaRPr/>
          </a:p>
        </p:txBody>
      </p:sp>
      <p:sp>
        <p:nvSpPr>
          <p:cNvPr id="125" name="Google Shape;125;p1"/>
          <p:cNvSpPr txBox="1"/>
          <p:nvPr>
            <p:ph idx="10" type="dt"/>
          </p:nvPr>
        </p:nvSpPr>
        <p:spPr>
          <a:xfrm>
            <a:off x="349134" y="6459786"/>
            <a:ext cx="1963883"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5/8/2025</a:t>
            </a:r>
            <a:endParaRPr/>
          </a:p>
        </p:txBody>
      </p:sp>
      <p:sp>
        <p:nvSpPr>
          <p:cNvPr id="126" name="Google Shape;126;p1"/>
          <p:cNvSpPr txBox="1"/>
          <p:nvPr>
            <p:ph idx="12" type="sldNum"/>
          </p:nvPr>
        </p:nvSpPr>
        <p:spPr>
          <a:xfrm>
            <a:off x="7425344" y="6459786"/>
            <a:ext cx="984019"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0"/>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5/8/2025</a:t>
            </a:r>
            <a:endParaRPr/>
          </a:p>
        </p:txBody>
      </p:sp>
      <p:sp>
        <p:nvSpPr>
          <p:cNvPr id="290" name="Google Shape;290;p10"/>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https://github.com/nicobotti91/coderds</a:t>
            </a:r>
            <a:endParaRPr/>
          </a:p>
        </p:txBody>
      </p:sp>
      <p:sp>
        <p:nvSpPr>
          <p:cNvPr id="291" name="Google Shape;291;p10"/>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
        <p:nvSpPr>
          <p:cNvPr id="292" name="Google Shape;292;p10"/>
          <p:cNvSpPr txBox="1"/>
          <p:nvPr/>
        </p:nvSpPr>
        <p:spPr>
          <a:xfrm>
            <a:off x="868679" y="286605"/>
            <a:ext cx="7749110" cy="429387"/>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Clr>
                <a:srgbClr val="3F3F3F"/>
              </a:buClr>
              <a:buSzPts val="2400"/>
              <a:buFont typeface="Montserrat"/>
              <a:buNone/>
            </a:pPr>
            <a:r>
              <a:rPr lang="es-ES" sz="2400">
                <a:solidFill>
                  <a:srgbClr val="3F3F3F"/>
                </a:solidFill>
                <a:latin typeface="Montserrat"/>
                <a:ea typeface="Montserrat"/>
                <a:cs typeface="Montserrat"/>
                <a:sym typeface="Montserrat"/>
              </a:rPr>
              <a:t>Principales Insights</a:t>
            </a:r>
            <a:endParaRPr/>
          </a:p>
        </p:txBody>
      </p:sp>
      <p:sp>
        <p:nvSpPr>
          <p:cNvPr id="293" name="Google Shape;293;p10"/>
          <p:cNvSpPr txBox="1"/>
          <p:nvPr/>
        </p:nvSpPr>
        <p:spPr>
          <a:xfrm>
            <a:off x="777241" y="1371835"/>
            <a:ext cx="7566660" cy="4363357"/>
          </a:xfrm>
          <a:prstGeom prst="rect">
            <a:avLst/>
          </a:prstGeom>
          <a:noFill/>
          <a:ln>
            <a:noFill/>
          </a:ln>
        </p:spPr>
        <p:txBody>
          <a:bodyPr anchorCtr="0" anchor="t" bIns="45700" lIns="91425" spcFirstLastPara="1" rIns="91425" wrap="square" tIns="45700">
            <a:noAutofit/>
          </a:bodyPr>
          <a:lstStyle/>
          <a:p>
            <a:pPr indent="-91440" lvl="0" marL="91440" marR="0" rtl="0" algn="l">
              <a:lnSpc>
                <a:spcPct val="90000"/>
              </a:lnSpc>
              <a:spcBef>
                <a:spcPts val="0"/>
              </a:spcBef>
              <a:spcAft>
                <a:spcPts val="0"/>
              </a:spcAft>
              <a:buClr>
                <a:schemeClr val="accent1"/>
              </a:buClr>
              <a:buSzPts val="1200"/>
              <a:buFont typeface="Calibri"/>
              <a:buChar char=" "/>
            </a:pPr>
            <a:r>
              <a:rPr lang="es-ES" sz="1200" u="sng">
                <a:solidFill>
                  <a:srgbClr val="3F3F3F"/>
                </a:solidFill>
                <a:latin typeface="Montserrat"/>
                <a:ea typeface="Montserrat"/>
                <a:cs typeface="Montserrat"/>
                <a:sym typeface="Montserrat"/>
              </a:rPr>
              <a:t>Calidad del DataSet</a:t>
            </a:r>
            <a:endParaRPr/>
          </a:p>
          <a:p>
            <a:pPr indent="-182880" lvl="1" marL="384048" marR="0" rtl="0" algn="l">
              <a:lnSpc>
                <a:spcPct val="90000"/>
              </a:lnSpc>
              <a:spcBef>
                <a:spcPts val="400"/>
              </a:spcBef>
              <a:spcAft>
                <a:spcPts val="0"/>
              </a:spcAft>
              <a:buClr>
                <a:schemeClr val="accent1"/>
              </a:buClr>
              <a:buSzPts val="1000"/>
              <a:buFont typeface="Calibri"/>
              <a:buChar char="◦"/>
            </a:pPr>
            <a:r>
              <a:rPr b="0" i="0" lang="es-ES" sz="1000" u="none" cap="none" strike="noStrike">
                <a:solidFill>
                  <a:srgbClr val="3F3F3F"/>
                </a:solidFill>
                <a:latin typeface="Montserrat"/>
                <a:ea typeface="Montserrat"/>
                <a:cs typeface="Montserrat"/>
                <a:sym typeface="Montserrat"/>
              </a:rPr>
              <a:t>Tiene bajo % de valores nulos y no tiene valores duplicados</a:t>
            </a:r>
            <a:endParaRPr/>
          </a:p>
          <a:p>
            <a:pPr indent="-182880" lvl="1" marL="384048" marR="0" rtl="0" algn="l">
              <a:lnSpc>
                <a:spcPct val="90000"/>
              </a:lnSpc>
              <a:spcBef>
                <a:spcPts val="600"/>
              </a:spcBef>
              <a:spcAft>
                <a:spcPts val="0"/>
              </a:spcAft>
              <a:buClr>
                <a:schemeClr val="accent1"/>
              </a:buClr>
              <a:buSzPts val="1000"/>
              <a:buFont typeface="Calibri"/>
              <a:buChar char="◦"/>
            </a:pPr>
            <a:r>
              <a:rPr b="0" i="0" lang="es-ES" sz="1000" u="none" cap="none" strike="noStrike">
                <a:solidFill>
                  <a:srgbClr val="3F3F3F"/>
                </a:solidFill>
                <a:latin typeface="Montserrat"/>
                <a:ea typeface="Montserrat"/>
                <a:cs typeface="Montserrat"/>
                <a:sym typeface="Montserrat"/>
              </a:rPr>
              <a:t>Tiene valores extremos (outliers) que requieren de análisis posterior al hacer el modelo si se mantienen</a:t>
            </a:r>
            <a:endParaRPr/>
          </a:p>
          <a:p>
            <a:pPr indent="-91440" lvl="0" marL="91440" marR="0" rtl="0" algn="l">
              <a:lnSpc>
                <a:spcPct val="90000"/>
              </a:lnSpc>
              <a:spcBef>
                <a:spcPts val="1600"/>
              </a:spcBef>
              <a:spcAft>
                <a:spcPts val="0"/>
              </a:spcAft>
              <a:buClr>
                <a:schemeClr val="accent1"/>
              </a:buClr>
              <a:buSzPts val="1200"/>
              <a:buFont typeface="Calibri"/>
              <a:buChar char=" "/>
            </a:pPr>
            <a:r>
              <a:rPr lang="es-ES" sz="1200" u="sng">
                <a:solidFill>
                  <a:srgbClr val="3F3F3F"/>
                </a:solidFill>
                <a:latin typeface="Montserrat"/>
                <a:ea typeface="Montserrat"/>
                <a:cs typeface="Montserrat"/>
                <a:sym typeface="Montserrat"/>
              </a:rPr>
              <a:t>Tendencia de ventas</a:t>
            </a:r>
            <a:endParaRPr/>
          </a:p>
          <a:p>
            <a:pPr indent="-182880" lvl="1" marL="384048" marR="0" rtl="0" algn="l">
              <a:lnSpc>
                <a:spcPct val="90000"/>
              </a:lnSpc>
              <a:spcBef>
                <a:spcPts val="400"/>
              </a:spcBef>
              <a:spcAft>
                <a:spcPts val="0"/>
              </a:spcAft>
              <a:buClr>
                <a:schemeClr val="accent1"/>
              </a:buClr>
              <a:buSzPts val="1100"/>
              <a:buFont typeface="Calibri"/>
              <a:buChar char="◦"/>
            </a:pPr>
            <a:r>
              <a:rPr b="0" i="0" lang="es-ES" sz="1100" u="none" cap="none" strike="noStrike">
                <a:solidFill>
                  <a:srgbClr val="3F3F3F"/>
                </a:solidFill>
                <a:latin typeface="Montserrat"/>
                <a:ea typeface="Montserrat"/>
                <a:cs typeface="Montserrat"/>
                <a:sym typeface="Montserrat"/>
              </a:rPr>
              <a:t>Existe una clara tendencia a la alza en 2017, estabilizándose entre 5k y 6k en 2018. En noviembre probablemente BlackFriday tenga mucho impacto</a:t>
            </a:r>
            <a:endParaRPr/>
          </a:p>
          <a:p>
            <a:pPr indent="-91440" lvl="0" marL="91440" marR="0" rtl="0" algn="l">
              <a:lnSpc>
                <a:spcPct val="90000"/>
              </a:lnSpc>
              <a:spcBef>
                <a:spcPts val="1600"/>
              </a:spcBef>
              <a:spcAft>
                <a:spcPts val="0"/>
              </a:spcAft>
              <a:buClr>
                <a:schemeClr val="accent1"/>
              </a:buClr>
              <a:buSzPts val="1200"/>
              <a:buFont typeface="Calibri"/>
              <a:buChar char=" "/>
            </a:pPr>
            <a:r>
              <a:rPr lang="es-ES" sz="1200" u="sng">
                <a:solidFill>
                  <a:srgbClr val="3F3F3F"/>
                </a:solidFill>
                <a:latin typeface="Montserrat"/>
                <a:ea typeface="Montserrat"/>
                <a:cs typeface="Montserrat"/>
                <a:sym typeface="Montserrat"/>
              </a:rPr>
              <a:t>Popularidad del producto:</a:t>
            </a:r>
            <a:endParaRPr/>
          </a:p>
          <a:p>
            <a:pPr indent="-182880" lvl="1" marL="384048" marR="0" rtl="0" algn="l">
              <a:lnSpc>
                <a:spcPct val="90000"/>
              </a:lnSpc>
              <a:spcBef>
                <a:spcPts val="400"/>
              </a:spcBef>
              <a:spcAft>
                <a:spcPts val="0"/>
              </a:spcAft>
              <a:buClr>
                <a:schemeClr val="accent1"/>
              </a:buClr>
              <a:buSzPts val="1100"/>
              <a:buFont typeface="Calibri"/>
              <a:buChar char="◦"/>
            </a:pPr>
            <a:r>
              <a:rPr b="0" i="0" lang="es-ES" sz="1100" u="none" cap="none" strike="noStrike">
                <a:solidFill>
                  <a:srgbClr val="3F3F3F"/>
                </a:solidFill>
                <a:latin typeface="Montserrat"/>
                <a:ea typeface="Montserrat"/>
                <a:cs typeface="Montserrat"/>
                <a:sym typeface="Montserrat"/>
              </a:rPr>
              <a:t>La mayoría de los pedidos (x%) se centralizan en las 5 principales categorías</a:t>
            </a:r>
            <a:endParaRPr/>
          </a:p>
          <a:p>
            <a:pPr indent="-91440" lvl="0" marL="91440" marR="0" rtl="0" algn="l">
              <a:lnSpc>
                <a:spcPct val="90000"/>
              </a:lnSpc>
              <a:spcBef>
                <a:spcPts val="1600"/>
              </a:spcBef>
              <a:spcAft>
                <a:spcPts val="0"/>
              </a:spcAft>
              <a:buClr>
                <a:schemeClr val="accent1"/>
              </a:buClr>
              <a:buSzPts val="1200"/>
              <a:buFont typeface="Calibri"/>
              <a:buChar char=" "/>
            </a:pPr>
            <a:r>
              <a:rPr lang="es-ES" sz="1200" u="sng">
                <a:solidFill>
                  <a:srgbClr val="3F3F3F"/>
                </a:solidFill>
                <a:latin typeface="Montserrat"/>
                <a:ea typeface="Montserrat"/>
                <a:cs typeface="Montserrat"/>
                <a:sym typeface="Montserrat"/>
              </a:rPr>
              <a:t>Comportamiento de compra:</a:t>
            </a:r>
            <a:endParaRPr/>
          </a:p>
          <a:p>
            <a:pPr indent="-182880" lvl="1" marL="384048" marR="0" rtl="0" algn="l">
              <a:lnSpc>
                <a:spcPct val="90000"/>
              </a:lnSpc>
              <a:spcBef>
                <a:spcPts val="400"/>
              </a:spcBef>
              <a:spcAft>
                <a:spcPts val="0"/>
              </a:spcAft>
              <a:buClr>
                <a:schemeClr val="accent1"/>
              </a:buClr>
              <a:buSzPts val="1100"/>
              <a:buFont typeface="Calibri"/>
              <a:buChar char="◦"/>
            </a:pPr>
            <a:r>
              <a:rPr b="0" i="0" lang="es-ES" sz="1100" u="none" cap="none" strike="noStrike">
                <a:solidFill>
                  <a:srgbClr val="3F3F3F"/>
                </a:solidFill>
                <a:latin typeface="Montserrat"/>
                <a:ea typeface="Montserrat"/>
                <a:cs typeface="Montserrat"/>
                <a:sym typeface="Montserrat"/>
              </a:rPr>
              <a:t>97% de los clientes realiza una sola compra, y en el 97% de las compras se pide 1 solo producto</a:t>
            </a:r>
            <a:endParaRPr/>
          </a:p>
          <a:p>
            <a:pPr indent="-91440" lvl="0" marL="91440" marR="0" rtl="0" algn="l">
              <a:lnSpc>
                <a:spcPct val="90000"/>
              </a:lnSpc>
              <a:spcBef>
                <a:spcPts val="1600"/>
              </a:spcBef>
              <a:spcAft>
                <a:spcPts val="0"/>
              </a:spcAft>
              <a:buClr>
                <a:schemeClr val="accent1"/>
              </a:buClr>
              <a:buSzPts val="1200"/>
              <a:buFont typeface="Calibri"/>
              <a:buChar char=" "/>
            </a:pPr>
            <a:r>
              <a:rPr lang="es-ES" sz="1200" u="sng">
                <a:solidFill>
                  <a:srgbClr val="3F3F3F"/>
                </a:solidFill>
                <a:latin typeface="Montserrat"/>
                <a:ea typeface="Montserrat"/>
                <a:cs typeface="Montserrat"/>
                <a:sym typeface="Montserrat"/>
              </a:rPr>
              <a:t>Factores de envío:</a:t>
            </a:r>
            <a:endParaRPr/>
          </a:p>
          <a:p>
            <a:pPr indent="-182880" lvl="1" marL="384048" marR="0" rtl="0" algn="l">
              <a:lnSpc>
                <a:spcPct val="90000"/>
              </a:lnSpc>
              <a:spcBef>
                <a:spcPts val="400"/>
              </a:spcBef>
              <a:spcAft>
                <a:spcPts val="0"/>
              </a:spcAft>
              <a:buClr>
                <a:schemeClr val="accent1"/>
              </a:buClr>
              <a:buSzPts val="1100"/>
              <a:buFont typeface="Calibri"/>
              <a:buChar char="◦"/>
            </a:pPr>
            <a:r>
              <a:rPr b="0" i="0" lang="es-ES" sz="1100" u="none" cap="none" strike="noStrike">
                <a:solidFill>
                  <a:srgbClr val="3F3F3F"/>
                </a:solidFill>
                <a:latin typeface="Montserrat"/>
                <a:ea typeface="Montserrat"/>
                <a:cs typeface="Montserrat"/>
                <a:sym typeface="Montserrat"/>
              </a:rPr>
              <a:t>Existe una correlación importante entre el tamaño y el peso del producto y ambas parecen influir en el valor del flete. </a:t>
            </a:r>
            <a:endParaRPr/>
          </a:p>
          <a:p>
            <a:pPr indent="-91440" lvl="0" marL="91440" marR="0" rtl="0" algn="l">
              <a:lnSpc>
                <a:spcPct val="90000"/>
              </a:lnSpc>
              <a:spcBef>
                <a:spcPts val="1600"/>
              </a:spcBef>
              <a:spcAft>
                <a:spcPts val="0"/>
              </a:spcAft>
              <a:buClr>
                <a:schemeClr val="accent1"/>
              </a:buClr>
              <a:buSzPts val="1200"/>
              <a:buFont typeface="Calibri"/>
              <a:buChar char=" "/>
            </a:pPr>
            <a:r>
              <a:rPr lang="es-ES" sz="1200" u="sng">
                <a:solidFill>
                  <a:srgbClr val="3F3F3F"/>
                </a:solidFill>
                <a:latin typeface="Montserrat"/>
                <a:ea typeface="Montserrat"/>
                <a:cs typeface="Montserrat"/>
                <a:sym typeface="Montserrat"/>
              </a:rPr>
              <a:t>Impacto geográfico:</a:t>
            </a:r>
            <a:endParaRPr/>
          </a:p>
          <a:p>
            <a:pPr indent="-182880" lvl="1" marL="384048" marR="0" rtl="0" algn="l">
              <a:lnSpc>
                <a:spcPct val="90000"/>
              </a:lnSpc>
              <a:spcBef>
                <a:spcPts val="400"/>
              </a:spcBef>
              <a:spcAft>
                <a:spcPts val="0"/>
              </a:spcAft>
              <a:buClr>
                <a:schemeClr val="accent1"/>
              </a:buClr>
              <a:buSzPts val="1100"/>
              <a:buFont typeface="Calibri"/>
              <a:buChar char="◦"/>
            </a:pPr>
            <a:r>
              <a:rPr b="0" i="0" lang="es-ES" sz="1100" u="none" cap="none" strike="noStrike">
                <a:solidFill>
                  <a:srgbClr val="3F3F3F"/>
                </a:solidFill>
                <a:latin typeface="Montserrat"/>
                <a:ea typeface="Montserrat"/>
                <a:cs typeface="Montserrat"/>
                <a:sym typeface="Montserrat"/>
              </a:rPr>
              <a:t>La demora en las entregas se da principalmente en las ciudades donde hay pocos pedidos y pocos vendedores.</a:t>
            </a:r>
            <a:endParaRPr/>
          </a:p>
          <a:p>
            <a:pPr indent="-182880" lvl="1" marL="384048" marR="0" rtl="0" algn="l">
              <a:lnSpc>
                <a:spcPct val="90000"/>
              </a:lnSpc>
              <a:spcBef>
                <a:spcPts val="600"/>
              </a:spcBef>
              <a:spcAft>
                <a:spcPts val="0"/>
              </a:spcAft>
              <a:buClr>
                <a:schemeClr val="accent1"/>
              </a:buClr>
              <a:buSzPts val="1100"/>
              <a:buFont typeface="Calibri"/>
              <a:buChar char="◦"/>
            </a:pPr>
            <a:r>
              <a:rPr b="0" i="0" lang="es-ES" sz="1100" u="none" cap="none" strike="noStrike">
                <a:solidFill>
                  <a:srgbClr val="3F3F3F"/>
                </a:solidFill>
                <a:latin typeface="Montserrat"/>
                <a:ea typeface="Montserrat"/>
                <a:cs typeface="Montserrat"/>
                <a:sym typeface="Montserrat"/>
              </a:rPr>
              <a:t>Los estados con mayor volumetría de pedidos son Sao Paulo y Rio de Janeiro, sin embargo el primero tiene el valor promedio por pedido más bajo de los principales estados</a:t>
            </a:r>
            <a:endParaRPr/>
          </a:p>
        </p:txBody>
      </p:sp>
      <p:sp>
        <p:nvSpPr>
          <p:cNvPr id="294" name="Google Shape;294;p10"/>
          <p:cNvSpPr/>
          <p:nvPr/>
        </p:nvSpPr>
        <p:spPr>
          <a:xfrm>
            <a:off x="777241" y="286606"/>
            <a:ext cx="45720" cy="42938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95" name="Google Shape;295;p10"/>
          <p:cNvSpPr txBox="1"/>
          <p:nvPr/>
        </p:nvSpPr>
        <p:spPr>
          <a:xfrm>
            <a:off x="484632" y="286607"/>
            <a:ext cx="292608" cy="429386"/>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rgbClr val="3F3F3F"/>
              </a:buClr>
              <a:buSzPts val="2400"/>
              <a:buFont typeface="Montserrat"/>
              <a:buNone/>
            </a:pPr>
            <a:r>
              <a:rPr lang="es-ES" sz="2400">
                <a:solidFill>
                  <a:srgbClr val="3F3F3F"/>
                </a:solidFill>
                <a:latin typeface="Montserrat"/>
                <a:ea typeface="Montserrat"/>
                <a:cs typeface="Montserrat"/>
                <a:sym typeface="Montserrat"/>
              </a:rPr>
              <a:t>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1"/>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5/8/2025</a:t>
            </a:r>
            <a:endParaRPr/>
          </a:p>
        </p:txBody>
      </p:sp>
      <p:sp>
        <p:nvSpPr>
          <p:cNvPr id="301" name="Google Shape;301;p11"/>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https://github.com/nicobotti91/coderds</a:t>
            </a:r>
            <a:endParaRPr/>
          </a:p>
        </p:txBody>
      </p:sp>
      <p:sp>
        <p:nvSpPr>
          <p:cNvPr id="302" name="Google Shape;302;p11"/>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
        <p:nvSpPr>
          <p:cNvPr id="303" name="Google Shape;303;p11"/>
          <p:cNvSpPr txBox="1"/>
          <p:nvPr/>
        </p:nvSpPr>
        <p:spPr>
          <a:xfrm>
            <a:off x="868679" y="286605"/>
            <a:ext cx="7749110" cy="429387"/>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Clr>
                <a:srgbClr val="3F3F3F"/>
              </a:buClr>
              <a:buSzPts val="2400"/>
              <a:buFont typeface="Montserrat"/>
              <a:buNone/>
            </a:pPr>
            <a:r>
              <a:rPr lang="es-ES" sz="2400">
                <a:solidFill>
                  <a:srgbClr val="3F3F3F"/>
                </a:solidFill>
                <a:latin typeface="Montserrat"/>
                <a:ea typeface="Montserrat"/>
                <a:cs typeface="Montserrat"/>
                <a:sym typeface="Montserrat"/>
              </a:rPr>
              <a:t>Recomendaciones y Próximos pasos</a:t>
            </a:r>
            <a:endParaRPr/>
          </a:p>
        </p:txBody>
      </p:sp>
      <p:sp>
        <p:nvSpPr>
          <p:cNvPr id="304" name="Google Shape;304;p11"/>
          <p:cNvSpPr txBox="1"/>
          <p:nvPr/>
        </p:nvSpPr>
        <p:spPr>
          <a:xfrm>
            <a:off x="484632" y="144268"/>
            <a:ext cx="292608" cy="714059"/>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rgbClr val="3F3F3F"/>
              </a:buClr>
              <a:buSzPts val="2400"/>
              <a:buFont typeface="Montserrat"/>
              <a:buNone/>
            </a:pPr>
            <a:r>
              <a:rPr lang="es-ES" sz="2400">
                <a:solidFill>
                  <a:srgbClr val="3F3F3F"/>
                </a:solidFill>
                <a:latin typeface="Montserrat"/>
                <a:ea typeface="Montserrat"/>
                <a:cs typeface="Montserrat"/>
                <a:sym typeface="Montserrat"/>
              </a:rPr>
              <a:t>6</a:t>
            </a:r>
            <a:endParaRPr/>
          </a:p>
        </p:txBody>
      </p:sp>
      <p:sp>
        <p:nvSpPr>
          <p:cNvPr id="305" name="Google Shape;305;p11"/>
          <p:cNvSpPr/>
          <p:nvPr/>
        </p:nvSpPr>
        <p:spPr>
          <a:xfrm>
            <a:off x="777241" y="286606"/>
            <a:ext cx="45720" cy="42938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306" name="Google Shape;306;p11"/>
          <p:cNvSpPr txBox="1"/>
          <p:nvPr/>
        </p:nvSpPr>
        <p:spPr>
          <a:xfrm>
            <a:off x="777241" y="1605422"/>
            <a:ext cx="7566660" cy="4363357"/>
          </a:xfrm>
          <a:prstGeom prst="rect">
            <a:avLst/>
          </a:prstGeom>
          <a:noFill/>
          <a:ln>
            <a:noFill/>
          </a:ln>
        </p:spPr>
        <p:txBody>
          <a:bodyPr anchorCtr="0" anchor="t" bIns="45700" lIns="91425" spcFirstLastPara="1" rIns="91425" wrap="square" tIns="45700">
            <a:noAutofit/>
          </a:bodyPr>
          <a:lstStyle/>
          <a:p>
            <a:pPr indent="-91440" lvl="0" marL="91440" marR="0" rtl="0" algn="l">
              <a:lnSpc>
                <a:spcPct val="90000"/>
              </a:lnSpc>
              <a:spcBef>
                <a:spcPts val="0"/>
              </a:spcBef>
              <a:spcAft>
                <a:spcPts val="0"/>
              </a:spcAft>
              <a:buClr>
                <a:schemeClr val="accent1"/>
              </a:buClr>
              <a:buSzPts val="1200"/>
              <a:buFont typeface="Calibri"/>
              <a:buChar char=" "/>
            </a:pPr>
            <a:r>
              <a:rPr lang="es-ES" sz="1200">
                <a:solidFill>
                  <a:srgbClr val="3F3F3F"/>
                </a:solidFill>
                <a:latin typeface="Montserrat"/>
                <a:ea typeface="Montserrat"/>
                <a:cs typeface="Montserrat"/>
                <a:sym typeface="Montserrat"/>
              </a:rPr>
              <a:t>Recomendaciones:</a:t>
            </a:r>
            <a:endParaRPr/>
          </a:p>
          <a:p>
            <a:pPr indent="-182880" lvl="1" marL="384048" marR="0" rtl="0" algn="l">
              <a:lnSpc>
                <a:spcPct val="90000"/>
              </a:lnSpc>
              <a:spcBef>
                <a:spcPts val="400"/>
              </a:spcBef>
              <a:spcAft>
                <a:spcPts val="0"/>
              </a:spcAft>
              <a:buClr>
                <a:schemeClr val="accent1"/>
              </a:buClr>
              <a:buSzPts val="1000"/>
              <a:buFont typeface="Calibri"/>
              <a:buChar char="◦"/>
            </a:pPr>
            <a:r>
              <a:rPr b="0" i="0" lang="es-ES" sz="1000" u="none" cap="none" strike="noStrike">
                <a:solidFill>
                  <a:srgbClr val="3F3F3F"/>
                </a:solidFill>
                <a:latin typeface="Montserrat"/>
                <a:ea typeface="Montserrat"/>
                <a:cs typeface="Montserrat"/>
                <a:sym typeface="Montserrat"/>
              </a:rPr>
              <a:t>Probar potenciar ventas en estados donde todavía no se realizan una gran cantidad de pedidos pero que dichos pedidos tienen un valor alto, podría significar que en esos estados hay clientes con poder adquisitivo más alto</a:t>
            </a:r>
            <a:endParaRPr/>
          </a:p>
          <a:p>
            <a:pPr indent="-182880" lvl="1" marL="384048" marR="0" rtl="0" algn="l">
              <a:lnSpc>
                <a:spcPct val="90000"/>
              </a:lnSpc>
              <a:spcBef>
                <a:spcPts val="600"/>
              </a:spcBef>
              <a:spcAft>
                <a:spcPts val="0"/>
              </a:spcAft>
              <a:buClr>
                <a:schemeClr val="accent1"/>
              </a:buClr>
              <a:buSzPts val="1000"/>
              <a:buFont typeface="Calibri"/>
              <a:buChar char="◦"/>
            </a:pPr>
            <a:r>
              <a:rPr b="0" i="0" lang="es-ES" sz="1000" u="none" cap="none" strike="noStrike">
                <a:solidFill>
                  <a:srgbClr val="3F3F3F"/>
                </a:solidFill>
                <a:latin typeface="Montserrat"/>
                <a:ea typeface="Montserrat"/>
                <a:cs typeface="Montserrat"/>
                <a:sym typeface="Montserrat"/>
              </a:rPr>
              <a:t>Buscar incrementar la frecuencia de compra por cliente, ya que hay (el 97% solo realizó uno solo)</a:t>
            </a:r>
            <a:endParaRPr/>
          </a:p>
          <a:p>
            <a:pPr indent="-182880" lvl="1" marL="384048" marR="0" rtl="0" algn="l">
              <a:lnSpc>
                <a:spcPct val="90000"/>
              </a:lnSpc>
              <a:spcBef>
                <a:spcPts val="600"/>
              </a:spcBef>
              <a:spcAft>
                <a:spcPts val="0"/>
              </a:spcAft>
              <a:buClr>
                <a:schemeClr val="accent1"/>
              </a:buClr>
              <a:buSzPts val="1000"/>
              <a:buFont typeface="Calibri"/>
              <a:buChar char="◦"/>
            </a:pPr>
            <a:r>
              <a:rPr b="0" i="0" lang="es-ES" sz="1000" u="none" cap="none" strike="noStrike">
                <a:solidFill>
                  <a:srgbClr val="3F3F3F"/>
                </a:solidFill>
                <a:latin typeface="Montserrat"/>
                <a:ea typeface="Montserrat"/>
                <a:cs typeface="Montserrat"/>
                <a:sym typeface="Montserrat"/>
              </a:rPr>
              <a:t>Ofrecer productos relacionados que permitan incrementar la cantidad de productos por pedido (el 97% de los pedidos contenía 1 solo producto)</a:t>
            </a:r>
            <a:endParaRPr/>
          </a:p>
          <a:p>
            <a:pPr indent="-182880" lvl="1" marL="384048" marR="0" rtl="0" algn="l">
              <a:lnSpc>
                <a:spcPct val="90000"/>
              </a:lnSpc>
              <a:spcBef>
                <a:spcPts val="600"/>
              </a:spcBef>
              <a:spcAft>
                <a:spcPts val="0"/>
              </a:spcAft>
              <a:buClr>
                <a:schemeClr val="accent1"/>
              </a:buClr>
              <a:buSzPts val="1000"/>
              <a:buFont typeface="Calibri"/>
              <a:buChar char="◦"/>
            </a:pPr>
            <a:r>
              <a:rPr b="0" i="0" lang="es-ES" sz="1000" u="none" cap="none" strike="noStrike">
                <a:solidFill>
                  <a:srgbClr val="3F3F3F"/>
                </a:solidFill>
                <a:latin typeface="Montserrat"/>
                <a:ea typeface="Montserrat"/>
                <a:cs typeface="Montserrat"/>
                <a:sym typeface="Montserrat"/>
              </a:rPr>
              <a:t>Potenciar ventas en estados donde todavía no se realizan una gran cantidad de pedidos pero que dichos pedidos tienen un valor alto, podría significar que en esos estados hay clientes con poder adquisitivo más alto</a:t>
            </a:r>
            <a:endParaRPr/>
          </a:p>
          <a:p>
            <a:pPr indent="-91440" lvl="0" marL="91440" marR="0" rtl="0" algn="l">
              <a:lnSpc>
                <a:spcPct val="90000"/>
              </a:lnSpc>
              <a:spcBef>
                <a:spcPts val="1600"/>
              </a:spcBef>
              <a:spcAft>
                <a:spcPts val="0"/>
              </a:spcAft>
              <a:buClr>
                <a:schemeClr val="accent1"/>
              </a:buClr>
              <a:buSzPts val="1200"/>
              <a:buFont typeface="Calibri"/>
              <a:buChar char=" "/>
            </a:pPr>
            <a:r>
              <a:rPr lang="es-ES" sz="1200">
                <a:solidFill>
                  <a:srgbClr val="3F3F3F"/>
                </a:solidFill>
                <a:latin typeface="Montserrat"/>
                <a:ea typeface="Montserrat"/>
                <a:cs typeface="Montserrat"/>
                <a:sym typeface="Montserrat"/>
              </a:rPr>
              <a:t>Próximos pasos:</a:t>
            </a:r>
            <a:endParaRPr sz="1000">
              <a:solidFill>
                <a:srgbClr val="3F3F3F"/>
              </a:solidFill>
              <a:latin typeface="Montserrat"/>
              <a:ea typeface="Montserrat"/>
              <a:cs typeface="Montserrat"/>
              <a:sym typeface="Montserrat"/>
            </a:endParaRPr>
          </a:p>
          <a:p>
            <a:pPr indent="-182880" lvl="1" marL="384048" marR="0" rtl="0" algn="l">
              <a:lnSpc>
                <a:spcPct val="90000"/>
              </a:lnSpc>
              <a:spcBef>
                <a:spcPts val="400"/>
              </a:spcBef>
              <a:spcAft>
                <a:spcPts val="0"/>
              </a:spcAft>
              <a:buClr>
                <a:schemeClr val="accent1"/>
              </a:buClr>
              <a:buSzPts val="1000"/>
              <a:buFont typeface="Calibri"/>
              <a:buChar char="◦"/>
            </a:pPr>
            <a:r>
              <a:rPr b="0" i="0" lang="es-ES" sz="1000" u="none" cap="none" strike="noStrike">
                <a:solidFill>
                  <a:srgbClr val="3F3F3F"/>
                </a:solidFill>
                <a:latin typeface="Montserrat"/>
                <a:ea typeface="Montserrat"/>
                <a:cs typeface="Montserrat"/>
                <a:sym typeface="Montserrat"/>
              </a:rPr>
              <a:t>Aplicar técnicas de Análisis Predictivo (Machine Learning) buscando generar pronósticos de ventas o segmentación avanzada de cliente que permita entender quienes son los clientes de valor y cuales son sus preferencias para seguir fidelizando clientes e incrementar su LTV</a:t>
            </a:r>
            <a:endParaRPr/>
          </a:p>
          <a:p>
            <a:pPr indent="-182880" lvl="1" marL="384048" marR="0" rtl="0" algn="l">
              <a:lnSpc>
                <a:spcPct val="90000"/>
              </a:lnSpc>
              <a:spcBef>
                <a:spcPts val="600"/>
              </a:spcBef>
              <a:spcAft>
                <a:spcPts val="0"/>
              </a:spcAft>
              <a:buClr>
                <a:schemeClr val="accent1"/>
              </a:buClr>
              <a:buSzPts val="1000"/>
              <a:buFont typeface="Calibri"/>
              <a:buChar char="◦"/>
            </a:pPr>
            <a:r>
              <a:rPr b="0" i="0" lang="es-ES" sz="1000" u="none" cap="none" strike="noStrike">
                <a:solidFill>
                  <a:srgbClr val="3F3F3F"/>
                </a:solidFill>
                <a:latin typeface="Montserrat"/>
                <a:ea typeface="Montserrat"/>
                <a:cs typeface="Montserrat"/>
                <a:sym typeface="Montserrat"/>
              </a:rPr>
              <a:t>Crear un sistema de recomendación de productos que permita ofrecer productos relacionados de forma eficiente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
          <p:cNvSpPr txBox="1"/>
          <p:nvPr>
            <p:ph idx="1" type="body"/>
          </p:nvPr>
        </p:nvSpPr>
        <p:spPr>
          <a:xfrm>
            <a:off x="3321170" y="1845734"/>
            <a:ext cx="5265046" cy="4023360"/>
          </a:xfrm>
          <a:prstGeom prst="rect">
            <a:avLst/>
          </a:prstGeom>
          <a:noFill/>
          <a:ln>
            <a:noFill/>
          </a:ln>
        </p:spPr>
        <p:txBody>
          <a:bodyPr anchorCtr="0" anchor="t" bIns="45700" lIns="0" spcFirstLastPara="1" rIns="0" wrap="square" tIns="45700">
            <a:normAutofit/>
          </a:bodyPr>
          <a:lstStyle/>
          <a:p>
            <a:pPr indent="-457200" lvl="0" marL="457200" rtl="0" algn="l">
              <a:lnSpc>
                <a:spcPct val="90000"/>
              </a:lnSpc>
              <a:spcBef>
                <a:spcPts val="0"/>
              </a:spcBef>
              <a:spcAft>
                <a:spcPts val="0"/>
              </a:spcAft>
              <a:buSzPts val="2000"/>
              <a:buFont typeface="Montserrat"/>
              <a:buAutoNum type="arabicPeriod"/>
            </a:pPr>
            <a:r>
              <a:rPr lang="es-ES"/>
              <a:t>Contexto</a:t>
            </a:r>
            <a:endParaRPr/>
          </a:p>
          <a:p>
            <a:pPr indent="-457200" lvl="0" marL="457200" rtl="0" algn="l">
              <a:lnSpc>
                <a:spcPct val="90000"/>
              </a:lnSpc>
              <a:spcBef>
                <a:spcPts val="1400"/>
              </a:spcBef>
              <a:spcAft>
                <a:spcPts val="0"/>
              </a:spcAft>
              <a:buSzPts val="2000"/>
              <a:buFont typeface="Montserrat"/>
              <a:buAutoNum type="arabicPeriod"/>
            </a:pPr>
            <a:r>
              <a:rPr lang="es-ES"/>
              <a:t>Preguntas de interés</a:t>
            </a:r>
            <a:endParaRPr/>
          </a:p>
          <a:p>
            <a:pPr indent="-457200" lvl="0" marL="457200" rtl="0" algn="l">
              <a:lnSpc>
                <a:spcPct val="90000"/>
              </a:lnSpc>
              <a:spcBef>
                <a:spcPts val="1400"/>
              </a:spcBef>
              <a:spcAft>
                <a:spcPts val="0"/>
              </a:spcAft>
              <a:buSzPts val="2000"/>
              <a:buFont typeface="Montserrat"/>
              <a:buAutoNum type="arabicPeriod"/>
            </a:pPr>
            <a:r>
              <a:rPr lang="es-ES"/>
              <a:t>Resumen metadata</a:t>
            </a:r>
            <a:endParaRPr/>
          </a:p>
          <a:p>
            <a:pPr indent="-457200" lvl="0" marL="457200" rtl="0" algn="l">
              <a:lnSpc>
                <a:spcPct val="90000"/>
              </a:lnSpc>
              <a:spcBef>
                <a:spcPts val="1400"/>
              </a:spcBef>
              <a:spcAft>
                <a:spcPts val="0"/>
              </a:spcAft>
              <a:buSzPts val="2000"/>
              <a:buFont typeface="Montserrat"/>
              <a:buAutoNum type="arabicPeriod"/>
            </a:pPr>
            <a:r>
              <a:rPr lang="es-ES"/>
              <a:t>Análisis Exploratorio de Datos</a:t>
            </a:r>
            <a:endParaRPr/>
          </a:p>
          <a:p>
            <a:pPr indent="-457200" lvl="0" marL="457200" rtl="0" algn="l">
              <a:lnSpc>
                <a:spcPct val="90000"/>
              </a:lnSpc>
              <a:spcBef>
                <a:spcPts val="1400"/>
              </a:spcBef>
              <a:spcAft>
                <a:spcPts val="0"/>
              </a:spcAft>
              <a:buSzPts val="2000"/>
              <a:buFont typeface="Montserrat"/>
              <a:buAutoNum type="arabicPeriod"/>
            </a:pPr>
            <a:r>
              <a:rPr lang="es-ES"/>
              <a:t>Principales Insights</a:t>
            </a:r>
            <a:endParaRPr/>
          </a:p>
          <a:p>
            <a:pPr indent="-457200" lvl="0" marL="457200" rtl="0" algn="l">
              <a:lnSpc>
                <a:spcPct val="90000"/>
              </a:lnSpc>
              <a:spcBef>
                <a:spcPts val="1400"/>
              </a:spcBef>
              <a:spcAft>
                <a:spcPts val="0"/>
              </a:spcAft>
              <a:buSzPts val="2000"/>
              <a:buFont typeface="Montserrat"/>
              <a:buAutoNum type="arabicPeriod"/>
            </a:pPr>
            <a:r>
              <a:rPr lang="es-ES"/>
              <a:t>Próximos pasos</a:t>
            </a:r>
            <a:endParaRPr/>
          </a:p>
          <a:p>
            <a:pPr indent="-330200" lvl="0" marL="457200" rtl="0" algn="l">
              <a:lnSpc>
                <a:spcPct val="90000"/>
              </a:lnSpc>
              <a:spcBef>
                <a:spcPts val="1400"/>
              </a:spcBef>
              <a:spcAft>
                <a:spcPts val="0"/>
              </a:spcAft>
              <a:buSzPts val="2000"/>
              <a:buFont typeface="Montserrat"/>
              <a:buNone/>
            </a:pPr>
            <a:r>
              <a:t/>
            </a:r>
            <a:endParaRPr/>
          </a:p>
        </p:txBody>
      </p:sp>
      <p:sp>
        <p:nvSpPr>
          <p:cNvPr id="132" name="Google Shape;132;p2"/>
          <p:cNvSpPr txBox="1"/>
          <p:nvPr/>
        </p:nvSpPr>
        <p:spPr>
          <a:xfrm>
            <a:off x="342899" y="594358"/>
            <a:ext cx="2569633" cy="5568697"/>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rgbClr val="00B0F0"/>
              </a:buClr>
              <a:buSzPts val="2400"/>
              <a:buFont typeface="Montserrat"/>
              <a:buNone/>
            </a:pPr>
            <a:r>
              <a:rPr lang="es-ES" sz="2400">
                <a:solidFill>
                  <a:srgbClr val="00B0F0"/>
                </a:solidFill>
                <a:latin typeface="Montserrat"/>
                <a:ea typeface="Montserrat"/>
                <a:cs typeface="Montserrat"/>
                <a:sym typeface="Montserrat"/>
              </a:rPr>
              <a:t>Agenda</a:t>
            </a:r>
            <a:endParaRPr sz="1100">
              <a:solidFill>
                <a:srgbClr val="00B0F0"/>
              </a:solidFill>
              <a:latin typeface="Montserrat"/>
              <a:ea typeface="Montserrat"/>
              <a:cs typeface="Montserrat"/>
              <a:sym typeface="Montserrat"/>
            </a:endParaRPr>
          </a:p>
        </p:txBody>
      </p:sp>
      <p:sp>
        <p:nvSpPr>
          <p:cNvPr id="133" name="Google Shape;133;p2"/>
          <p:cNvSpPr txBox="1"/>
          <p:nvPr>
            <p:ph idx="10" type="dt"/>
          </p:nvPr>
        </p:nvSpPr>
        <p:spPr>
          <a:xfrm>
            <a:off x="822961" y="6459786"/>
            <a:ext cx="1854203"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5/8/2025</a:t>
            </a:r>
            <a:endParaRPr/>
          </a:p>
        </p:txBody>
      </p:sp>
      <p:sp>
        <p:nvSpPr>
          <p:cNvPr id="134" name="Google Shape;134;p2"/>
          <p:cNvSpPr txBox="1"/>
          <p:nvPr>
            <p:ph idx="11" type="ftr"/>
          </p:nvPr>
        </p:nvSpPr>
        <p:spPr>
          <a:xfrm>
            <a:off x="2764639" y="6459786"/>
            <a:ext cx="3617103"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https://github.com/nicobotti91/coderds</a:t>
            </a:r>
            <a:endParaRPr/>
          </a:p>
        </p:txBody>
      </p:sp>
      <p:sp>
        <p:nvSpPr>
          <p:cNvPr id="135" name="Google Shape;135;p2"/>
          <p:cNvSpPr txBox="1"/>
          <p:nvPr>
            <p:ph idx="12" type="sldNum"/>
          </p:nvPr>
        </p:nvSpPr>
        <p:spPr>
          <a:xfrm>
            <a:off x="7425344" y="6459786"/>
            <a:ext cx="984019" cy="3651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3"/>
          <p:cNvSpPr txBox="1"/>
          <p:nvPr/>
        </p:nvSpPr>
        <p:spPr>
          <a:xfrm>
            <a:off x="868679" y="286605"/>
            <a:ext cx="7749110" cy="429387"/>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Clr>
                <a:srgbClr val="3F3F3F"/>
              </a:buClr>
              <a:buSzPts val="2400"/>
              <a:buFont typeface="Montserrat"/>
              <a:buNone/>
            </a:pPr>
            <a:r>
              <a:rPr lang="es-ES" sz="2400">
                <a:solidFill>
                  <a:srgbClr val="3F3F3F"/>
                </a:solidFill>
                <a:latin typeface="Montserrat"/>
                <a:ea typeface="Montserrat"/>
                <a:cs typeface="Montserrat"/>
                <a:sym typeface="Montserrat"/>
              </a:rPr>
              <a:t>Contexto</a:t>
            </a:r>
            <a:endParaRPr/>
          </a:p>
        </p:txBody>
      </p:sp>
      <p:sp>
        <p:nvSpPr>
          <p:cNvPr id="141" name="Google Shape;141;p3"/>
          <p:cNvSpPr txBox="1"/>
          <p:nvPr/>
        </p:nvSpPr>
        <p:spPr>
          <a:xfrm>
            <a:off x="484632" y="286605"/>
            <a:ext cx="292608" cy="429386"/>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rgbClr val="3F3F3F"/>
              </a:buClr>
              <a:buSzPts val="2400"/>
              <a:buFont typeface="Montserrat"/>
              <a:buNone/>
            </a:pPr>
            <a:r>
              <a:rPr lang="es-ES" sz="2400">
                <a:solidFill>
                  <a:srgbClr val="3F3F3F"/>
                </a:solidFill>
                <a:latin typeface="Montserrat"/>
                <a:ea typeface="Montserrat"/>
                <a:cs typeface="Montserrat"/>
                <a:sym typeface="Montserrat"/>
              </a:rPr>
              <a:t>1</a:t>
            </a:r>
            <a:endParaRPr/>
          </a:p>
        </p:txBody>
      </p:sp>
      <p:sp>
        <p:nvSpPr>
          <p:cNvPr id="142" name="Google Shape;142;p3"/>
          <p:cNvSpPr/>
          <p:nvPr/>
        </p:nvSpPr>
        <p:spPr>
          <a:xfrm>
            <a:off x="777241" y="286606"/>
            <a:ext cx="45720" cy="42938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43" name="Google Shape;143;p3"/>
          <p:cNvSpPr txBox="1"/>
          <p:nvPr/>
        </p:nvSpPr>
        <p:spPr>
          <a:xfrm>
            <a:off x="777241" y="2253404"/>
            <a:ext cx="7566660" cy="3013540"/>
          </a:xfrm>
          <a:prstGeom prst="rect">
            <a:avLst/>
          </a:prstGeom>
          <a:noFill/>
          <a:ln>
            <a:noFill/>
          </a:ln>
        </p:spPr>
        <p:txBody>
          <a:bodyPr anchorCtr="0" anchor="t" bIns="45700" lIns="91425" spcFirstLastPara="1" rIns="91425" wrap="square" tIns="45700">
            <a:normAutofit/>
          </a:bodyPr>
          <a:lstStyle/>
          <a:p>
            <a:pPr indent="-91440" lvl="0" marL="91440" marR="0" rtl="0" algn="l">
              <a:lnSpc>
                <a:spcPct val="90000"/>
              </a:lnSpc>
              <a:spcBef>
                <a:spcPts val="0"/>
              </a:spcBef>
              <a:spcAft>
                <a:spcPts val="0"/>
              </a:spcAft>
              <a:buClr>
                <a:schemeClr val="accent1"/>
              </a:buClr>
              <a:buSzPts val="1400"/>
              <a:buFont typeface="Calibri"/>
              <a:buChar char=" "/>
            </a:pPr>
            <a:r>
              <a:rPr b="1" lang="es-ES" sz="1400" u="sng">
                <a:solidFill>
                  <a:srgbClr val="3F3F3F"/>
                </a:solidFill>
                <a:latin typeface="Montserrat"/>
                <a:ea typeface="Montserrat"/>
                <a:cs typeface="Montserrat"/>
                <a:sym typeface="Montserrat"/>
              </a:rPr>
              <a:t>Motivación</a:t>
            </a:r>
            <a:r>
              <a:rPr lang="es-ES" sz="1400">
                <a:solidFill>
                  <a:srgbClr val="3F3F3F"/>
                </a:solidFill>
                <a:latin typeface="Montserrat"/>
                <a:ea typeface="Montserrat"/>
                <a:cs typeface="Montserrat"/>
                <a:sym typeface="Montserrat"/>
              </a:rPr>
              <a:t>: </a:t>
            </a:r>
            <a:endParaRPr/>
          </a:p>
          <a:p>
            <a:pPr indent="-182880" lvl="1" marL="384048" marR="0" rtl="0" algn="l">
              <a:lnSpc>
                <a:spcPct val="90000"/>
              </a:lnSpc>
              <a:spcBef>
                <a:spcPts val="400"/>
              </a:spcBef>
              <a:spcAft>
                <a:spcPts val="0"/>
              </a:spcAft>
              <a:buClr>
                <a:schemeClr val="accent1"/>
              </a:buClr>
              <a:buSzPts val="1200"/>
              <a:buFont typeface="Calibri"/>
              <a:buChar char="◦"/>
            </a:pPr>
            <a:r>
              <a:rPr b="0" i="0" lang="es-ES" sz="1200" u="none" cap="none" strike="noStrike">
                <a:solidFill>
                  <a:srgbClr val="3F3F3F"/>
                </a:solidFill>
                <a:latin typeface="Montserrat"/>
                <a:ea typeface="Montserrat"/>
                <a:cs typeface="Montserrat"/>
                <a:sym typeface="Montserrat"/>
              </a:rPr>
              <a:t>Optimizar decisiones en marketing y operaciones</a:t>
            </a:r>
            <a:endParaRPr/>
          </a:p>
          <a:p>
            <a:pPr indent="-182880" lvl="1" marL="384048" marR="0" rtl="0" algn="l">
              <a:lnSpc>
                <a:spcPct val="90000"/>
              </a:lnSpc>
              <a:spcBef>
                <a:spcPts val="600"/>
              </a:spcBef>
              <a:spcAft>
                <a:spcPts val="0"/>
              </a:spcAft>
              <a:buClr>
                <a:schemeClr val="accent1"/>
              </a:buClr>
              <a:buSzPts val="1200"/>
              <a:buFont typeface="Calibri"/>
              <a:buChar char="◦"/>
            </a:pPr>
            <a:r>
              <a:rPr b="0" i="0" lang="es-ES" sz="1200" u="none" cap="none" strike="noStrike">
                <a:solidFill>
                  <a:srgbClr val="3F3F3F"/>
                </a:solidFill>
                <a:latin typeface="Montserrat"/>
                <a:ea typeface="Montserrat"/>
                <a:cs typeface="Montserrat"/>
                <a:sym typeface="Montserrat"/>
              </a:rPr>
              <a:t>Comprender hábitos de compra</a:t>
            </a:r>
            <a:endParaRPr/>
          </a:p>
          <a:p>
            <a:pPr indent="-182880" lvl="1" marL="384048" marR="0" rtl="0" algn="l">
              <a:lnSpc>
                <a:spcPct val="90000"/>
              </a:lnSpc>
              <a:spcBef>
                <a:spcPts val="600"/>
              </a:spcBef>
              <a:spcAft>
                <a:spcPts val="0"/>
              </a:spcAft>
              <a:buClr>
                <a:schemeClr val="accent1"/>
              </a:buClr>
              <a:buSzPts val="1200"/>
              <a:buFont typeface="Calibri"/>
              <a:buChar char="◦"/>
            </a:pPr>
            <a:r>
              <a:rPr b="0" i="0" lang="es-ES" sz="1200" u="none" cap="none" strike="noStrike">
                <a:solidFill>
                  <a:srgbClr val="3F3F3F"/>
                </a:solidFill>
                <a:latin typeface="Montserrat"/>
                <a:ea typeface="Montserrat"/>
                <a:cs typeface="Montserrat"/>
                <a:sym typeface="Montserrat"/>
              </a:rPr>
              <a:t>Detectar oportunidades de mejora</a:t>
            </a:r>
            <a:endParaRPr/>
          </a:p>
          <a:p>
            <a:pPr indent="-106679" lvl="1" marL="384048" marR="0" rtl="0" algn="l">
              <a:lnSpc>
                <a:spcPct val="90000"/>
              </a:lnSpc>
              <a:spcBef>
                <a:spcPts val="600"/>
              </a:spcBef>
              <a:spcAft>
                <a:spcPts val="0"/>
              </a:spcAft>
              <a:buClr>
                <a:schemeClr val="accent1"/>
              </a:buClr>
              <a:buSzPts val="1200"/>
              <a:buFont typeface="Calibri"/>
              <a:buNone/>
            </a:pPr>
            <a:r>
              <a:t/>
            </a:r>
            <a:endParaRPr b="0" i="0" sz="1200" u="none" cap="none" strike="noStrike">
              <a:solidFill>
                <a:srgbClr val="3F3F3F"/>
              </a:solidFill>
              <a:latin typeface="Montserrat"/>
              <a:ea typeface="Montserrat"/>
              <a:cs typeface="Montserrat"/>
              <a:sym typeface="Montserrat"/>
            </a:endParaRPr>
          </a:p>
          <a:p>
            <a:pPr indent="-91440" lvl="0" marL="91440" marR="0" rtl="0" algn="l">
              <a:lnSpc>
                <a:spcPct val="90000"/>
              </a:lnSpc>
              <a:spcBef>
                <a:spcPts val="1600"/>
              </a:spcBef>
              <a:spcAft>
                <a:spcPts val="0"/>
              </a:spcAft>
              <a:buClr>
                <a:schemeClr val="accent1"/>
              </a:buClr>
              <a:buSzPts val="1400"/>
              <a:buFont typeface="Calibri"/>
              <a:buChar char=" "/>
            </a:pPr>
            <a:r>
              <a:rPr b="1" lang="es-ES" sz="1400" u="sng">
                <a:solidFill>
                  <a:srgbClr val="3F3F3F"/>
                </a:solidFill>
                <a:latin typeface="Montserrat"/>
                <a:ea typeface="Montserrat"/>
                <a:cs typeface="Montserrat"/>
                <a:sym typeface="Montserrat"/>
              </a:rPr>
              <a:t>Audiencia</a:t>
            </a:r>
            <a:r>
              <a:rPr lang="es-ES" sz="1400">
                <a:solidFill>
                  <a:srgbClr val="3F3F3F"/>
                </a:solidFill>
                <a:latin typeface="Montserrat"/>
                <a:ea typeface="Montserrat"/>
                <a:cs typeface="Montserrat"/>
                <a:sym typeface="Montserrat"/>
              </a:rPr>
              <a:t>:</a:t>
            </a:r>
            <a:endParaRPr sz="1400">
              <a:solidFill>
                <a:srgbClr val="3F3F3F"/>
              </a:solidFill>
              <a:latin typeface="Montserrat"/>
              <a:ea typeface="Montserrat"/>
              <a:cs typeface="Montserrat"/>
              <a:sym typeface="Montserrat"/>
            </a:endParaRPr>
          </a:p>
          <a:p>
            <a:pPr indent="-182880" lvl="1" marL="384048" marR="0" rtl="0" algn="l">
              <a:lnSpc>
                <a:spcPct val="90000"/>
              </a:lnSpc>
              <a:spcBef>
                <a:spcPts val="400"/>
              </a:spcBef>
              <a:spcAft>
                <a:spcPts val="0"/>
              </a:spcAft>
              <a:buClr>
                <a:schemeClr val="accent1"/>
              </a:buClr>
              <a:buSzPts val="1200"/>
              <a:buFont typeface="Calibri"/>
              <a:buChar char="◦"/>
            </a:pPr>
            <a:r>
              <a:rPr b="0" i="0" lang="es-ES" sz="1200" u="none" cap="none" strike="noStrike">
                <a:solidFill>
                  <a:srgbClr val="3F3F3F"/>
                </a:solidFill>
                <a:latin typeface="Montserrat"/>
                <a:ea typeface="Montserrat"/>
                <a:cs typeface="Montserrat"/>
                <a:sym typeface="Montserrat"/>
              </a:rPr>
              <a:t>Gerentes de departamentos de negocio (Ventas, Marketing, Operaciones).</a:t>
            </a:r>
            <a:endParaRPr/>
          </a:p>
          <a:p>
            <a:pPr indent="-182880" lvl="1" marL="384048" marR="0" rtl="0" algn="l">
              <a:lnSpc>
                <a:spcPct val="90000"/>
              </a:lnSpc>
              <a:spcBef>
                <a:spcPts val="600"/>
              </a:spcBef>
              <a:spcAft>
                <a:spcPts val="0"/>
              </a:spcAft>
              <a:buClr>
                <a:schemeClr val="accent1"/>
              </a:buClr>
              <a:buSzPts val="1200"/>
              <a:buFont typeface="Calibri"/>
              <a:buChar char="◦"/>
            </a:pPr>
            <a:r>
              <a:rPr b="0" i="0" lang="es-ES" sz="1200" u="none" cap="none" strike="noStrike">
                <a:solidFill>
                  <a:srgbClr val="3F3F3F"/>
                </a:solidFill>
                <a:latin typeface="Montserrat"/>
                <a:ea typeface="Montserrat"/>
                <a:cs typeface="Montserrat"/>
                <a:sym typeface="Montserrat"/>
              </a:rPr>
              <a:t>Responsables de toma de decisiones estratégicas en empresas de e-commerce.</a:t>
            </a:r>
            <a:endParaRPr/>
          </a:p>
          <a:p>
            <a:pPr indent="-182880" lvl="1" marL="384048" marR="0" rtl="0" algn="l">
              <a:lnSpc>
                <a:spcPct val="90000"/>
              </a:lnSpc>
              <a:spcBef>
                <a:spcPts val="600"/>
              </a:spcBef>
              <a:spcAft>
                <a:spcPts val="0"/>
              </a:spcAft>
              <a:buClr>
                <a:schemeClr val="accent1"/>
              </a:buClr>
              <a:buSzPts val="1200"/>
              <a:buFont typeface="Calibri"/>
              <a:buChar char="◦"/>
            </a:pPr>
            <a:r>
              <a:rPr b="0" i="0" lang="es-ES" sz="1200" u="none" cap="none" strike="noStrike">
                <a:solidFill>
                  <a:srgbClr val="3F3F3F"/>
                </a:solidFill>
                <a:latin typeface="Montserrat"/>
                <a:ea typeface="Montserrat"/>
                <a:cs typeface="Montserrat"/>
                <a:sym typeface="Montserrat"/>
              </a:rPr>
              <a:t>Analistas de datos del sector de comercio electrónico.</a:t>
            </a:r>
            <a:endParaRPr/>
          </a:p>
        </p:txBody>
      </p:sp>
      <p:sp>
        <p:nvSpPr>
          <p:cNvPr id="144" name="Google Shape;144;p3"/>
          <p:cNvSpPr txBox="1"/>
          <p:nvPr>
            <p:ph idx="10" type="dt"/>
          </p:nvPr>
        </p:nvSpPr>
        <p:spPr>
          <a:xfrm>
            <a:off x="270870" y="6571394"/>
            <a:ext cx="1854300" cy="25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5/8/2025</a:t>
            </a:r>
            <a:endParaRPr/>
          </a:p>
        </p:txBody>
      </p:sp>
      <p:sp>
        <p:nvSpPr>
          <p:cNvPr id="145" name="Google Shape;145;p3"/>
          <p:cNvSpPr txBox="1"/>
          <p:nvPr>
            <p:ph idx="11" type="ftr"/>
          </p:nvPr>
        </p:nvSpPr>
        <p:spPr>
          <a:xfrm>
            <a:off x="2764639" y="6571394"/>
            <a:ext cx="4214100" cy="25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https://github.com/nicobotti91/coderds</a:t>
            </a:r>
            <a:endParaRPr/>
          </a:p>
        </p:txBody>
      </p:sp>
      <p:sp>
        <p:nvSpPr>
          <p:cNvPr id="146" name="Google Shape;146;p3"/>
          <p:cNvSpPr txBox="1"/>
          <p:nvPr>
            <p:ph idx="12" type="sldNum"/>
          </p:nvPr>
        </p:nvSpPr>
        <p:spPr>
          <a:xfrm>
            <a:off x="7425344" y="6571394"/>
            <a:ext cx="984000" cy="253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4"/>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5/8/2025</a:t>
            </a:r>
            <a:endParaRPr/>
          </a:p>
        </p:txBody>
      </p:sp>
      <p:sp>
        <p:nvSpPr>
          <p:cNvPr id="152" name="Google Shape;152;p4"/>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https://github.com/nicobotti91/coderds</a:t>
            </a:r>
            <a:endParaRPr/>
          </a:p>
        </p:txBody>
      </p:sp>
      <p:sp>
        <p:nvSpPr>
          <p:cNvPr id="153" name="Google Shape;153;p4"/>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
        <p:nvSpPr>
          <p:cNvPr id="154" name="Google Shape;154;p4"/>
          <p:cNvSpPr txBox="1"/>
          <p:nvPr/>
        </p:nvSpPr>
        <p:spPr>
          <a:xfrm>
            <a:off x="868679" y="286605"/>
            <a:ext cx="7749110" cy="429387"/>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Clr>
                <a:srgbClr val="3F3F3F"/>
              </a:buClr>
              <a:buSzPts val="2400"/>
              <a:buFont typeface="Montserrat"/>
              <a:buNone/>
            </a:pPr>
            <a:r>
              <a:rPr lang="es-ES" sz="2400">
                <a:solidFill>
                  <a:srgbClr val="3F3F3F"/>
                </a:solidFill>
                <a:latin typeface="Montserrat"/>
                <a:ea typeface="Montserrat"/>
                <a:cs typeface="Montserrat"/>
                <a:sym typeface="Montserrat"/>
              </a:rPr>
              <a:t>Contexto</a:t>
            </a:r>
            <a:endParaRPr/>
          </a:p>
        </p:txBody>
      </p:sp>
      <p:sp>
        <p:nvSpPr>
          <p:cNvPr id="155" name="Google Shape;155;p4"/>
          <p:cNvSpPr/>
          <p:nvPr/>
        </p:nvSpPr>
        <p:spPr>
          <a:xfrm>
            <a:off x="777241" y="286606"/>
            <a:ext cx="45720" cy="42938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56" name="Google Shape;156;p4"/>
          <p:cNvSpPr txBox="1"/>
          <p:nvPr/>
        </p:nvSpPr>
        <p:spPr>
          <a:xfrm>
            <a:off x="777241" y="2253404"/>
            <a:ext cx="7566660" cy="3013540"/>
          </a:xfrm>
          <a:prstGeom prst="rect">
            <a:avLst/>
          </a:prstGeom>
          <a:noFill/>
          <a:ln>
            <a:noFill/>
          </a:ln>
        </p:spPr>
        <p:txBody>
          <a:bodyPr anchorCtr="0" anchor="t" bIns="45700" lIns="91425" spcFirstLastPara="1" rIns="91425" wrap="square" tIns="45700">
            <a:normAutofit/>
          </a:bodyPr>
          <a:lstStyle/>
          <a:p>
            <a:pPr indent="-91440" lvl="0" marL="91440" marR="0" rtl="0" algn="l">
              <a:lnSpc>
                <a:spcPct val="90000"/>
              </a:lnSpc>
              <a:spcBef>
                <a:spcPts val="0"/>
              </a:spcBef>
              <a:spcAft>
                <a:spcPts val="0"/>
              </a:spcAft>
              <a:buClr>
                <a:schemeClr val="accent1"/>
              </a:buClr>
              <a:buSzPts val="1400"/>
              <a:buFont typeface="Calibri"/>
              <a:buChar char=" "/>
            </a:pPr>
            <a:r>
              <a:rPr b="1" lang="es-ES" sz="1400" u="sng">
                <a:solidFill>
                  <a:srgbClr val="3F3F3F"/>
                </a:solidFill>
                <a:latin typeface="Montserrat"/>
                <a:ea typeface="Montserrat"/>
                <a:cs typeface="Montserrat"/>
                <a:sym typeface="Montserrat"/>
              </a:rPr>
              <a:t>Motivación</a:t>
            </a:r>
            <a:r>
              <a:rPr lang="es-ES" sz="1400">
                <a:solidFill>
                  <a:srgbClr val="3F3F3F"/>
                </a:solidFill>
                <a:latin typeface="Montserrat"/>
                <a:ea typeface="Montserrat"/>
                <a:cs typeface="Montserrat"/>
                <a:sym typeface="Montserrat"/>
              </a:rPr>
              <a:t>: </a:t>
            </a:r>
            <a:endParaRPr/>
          </a:p>
          <a:p>
            <a:pPr indent="-182880" lvl="1" marL="384048" marR="0" rtl="0" algn="l">
              <a:lnSpc>
                <a:spcPct val="90000"/>
              </a:lnSpc>
              <a:spcBef>
                <a:spcPts val="400"/>
              </a:spcBef>
              <a:spcAft>
                <a:spcPts val="0"/>
              </a:spcAft>
              <a:buClr>
                <a:schemeClr val="accent1"/>
              </a:buClr>
              <a:buSzPts val="1200"/>
              <a:buFont typeface="Calibri"/>
              <a:buChar char="◦"/>
            </a:pPr>
            <a:r>
              <a:rPr b="0" i="0" lang="es-ES" sz="1200" u="none" cap="none" strike="noStrike">
                <a:solidFill>
                  <a:srgbClr val="3F3F3F"/>
                </a:solidFill>
                <a:latin typeface="Montserrat"/>
                <a:ea typeface="Montserrat"/>
                <a:cs typeface="Montserrat"/>
                <a:sym typeface="Montserrat"/>
              </a:rPr>
              <a:t>Optimizar decisiones en marketing y operaciones</a:t>
            </a:r>
            <a:endParaRPr/>
          </a:p>
          <a:p>
            <a:pPr indent="-182880" lvl="1" marL="384048" marR="0" rtl="0" algn="l">
              <a:lnSpc>
                <a:spcPct val="90000"/>
              </a:lnSpc>
              <a:spcBef>
                <a:spcPts val="600"/>
              </a:spcBef>
              <a:spcAft>
                <a:spcPts val="0"/>
              </a:spcAft>
              <a:buClr>
                <a:schemeClr val="accent1"/>
              </a:buClr>
              <a:buSzPts val="1200"/>
              <a:buFont typeface="Calibri"/>
              <a:buChar char="◦"/>
            </a:pPr>
            <a:r>
              <a:rPr b="0" i="0" lang="es-ES" sz="1200" u="none" cap="none" strike="noStrike">
                <a:solidFill>
                  <a:srgbClr val="3F3F3F"/>
                </a:solidFill>
                <a:latin typeface="Montserrat"/>
                <a:ea typeface="Montserrat"/>
                <a:cs typeface="Montserrat"/>
                <a:sym typeface="Montserrat"/>
              </a:rPr>
              <a:t>Comprender hábitos de compra</a:t>
            </a:r>
            <a:endParaRPr/>
          </a:p>
          <a:p>
            <a:pPr indent="-182880" lvl="1" marL="384048" marR="0" rtl="0" algn="l">
              <a:lnSpc>
                <a:spcPct val="90000"/>
              </a:lnSpc>
              <a:spcBef>
                <a:spcPts val="600"/>
              </a:spcBef>
              <a:spcAft>
                <a:spcPts val="0"/>
              </a:spcAft>
              <a:buClr>
                <a:schemeClr val="accent1"/>
              </a:buClr>
              <a:buSzPts val="1200"/>
              <a:buFont typeface="Calibri"/>
              <a:buChar char="◦"/>
            </a:pPr>
            <a:r>
              <a:rPr b="0" i="0" lang="es-ES" sz="1200" u="none" cap="none" strike="noStrike">
                <a:solidFill>
                  <a:srgbClr val="3F3F3F"/>
                </a:solidFill>
                <a:latin typeface="Montserrat"/>
                <a:ea typeface="Montserrat"/>
                <a:cs typeface="Montserrat"/>
                <a:sym typeface="Montserrat"/>
              </a:rPr>
              <a:t>Detectar oportunidades de mejora</a:t>
            </a:r>
            <a:endParaRPr/>
          </a:p>
          <a:p>
            <a:pPr indent="-106679" lvl="1" marL="384048" marR="0" rtl="0" algn="l">
              <a:lnSpc>
                <a:spcPct val="90000"/>
              </a:lnSpc>
              <a:spcBef>
                <a:spcPts val="600"/>
              </a:spcBef>
              <a:spcAft>
                <a:spcPts val="0"/>
              </a:spcAft>
              <a:buClr>
                <a:schemeClr val="accent1"/>
              </a:buClr>
              <a:buSzPts val="1200"/>
              <a:buFont typeface="Calibri"/>
              <a:buNone/>
            </a:pPr>
            <a:r>
              <a:t/>
            </a:r>
            <a:endParaRPr b="0" i="0" sz="1200" u="none" cap="none" strike="noStrike">
              <a:solidFill>
                <a:srgbClr val="3F3F3F"/>
              </a:solidFill>
              <a:latin typeface="Montserrat"/>
              <a:ea typeface="Montserrat"/>
              <a:cs typeface="Montserrat"/>
              <a:sym typeface="Montserrat"/>
            </a:endParaRPr>
          </a:p>
          <a:p>
            <a:pPr indent="-91440" lvl="0" marL="91440" marR="0" rtl="0" algn="l">
              <a:lnSpc>
                <a:spcPct val="90000"/>
              </a:lnSpc>
              <a:spcBef>
                <a:spcPts val="1600"/>
              </a:spcBef>
              <a:spcAft>
                <a:spcPts val="0"/>
              </a:spcAft>
              <a:buClr>
                <a:schemeClr val="accent1"/>
              </a:buClr>
              <a:buSzPts val="1400"/>
              <a:buFont typeface="Calibri"/>
              <a:buChar char=" "/>
            </a:pPr>
            <a:r>
              <a:rPr b="1" lang="es-ES" sz="1400" u="sng">
                <a:solidFill>
                  <a:srgbClr val="3F3F3F"/>
                </a:solidFill>
                <a:latin typeface="Montserrat"/>
                <a:ea typeface="Montserrat"/>
                <a:cs typeface="Montserrat"/>
                <a:sym typeface="Montserrat"/>
              </a:rPr>
              <a:t>Audiencia</a:t>
            </a:r>
            <a:r>
              <a:rPr lang="es-ES" sz="1400">
                <a:solidFill>
                  <a:srgbClr val="3F3F3F"/>
                </a:solidFill>
                <a:latin typeface="Montserrat"/>
                <a:ea typeface="Montserrat"/>
                <a:cs typeface="Montserrat"/>
                <a:sym typeface="Montserrat"/>
              </a:rPr>
              <a:t>:</a:t>
            </a:r>
            <a:endParaRPr sz="1400">
              <a:solidFill>
                <a:srgbClr val="3F3F3F"/>
              </a:solidFill>
              <a:latin typeface="Montserrat"/>
              <a:ea typeface="Montserrat"/>
              <a:cs typeface="Montserrat"/>
              <a:sym typeface="Montserrat"/>
            </a:endParaRPr>
          </a:p>
          <a:p>
            <a:pPr indent="-182880" lvl="1" marL="384048" marR="0" rtl="0" algn="l">
              <a:lnSpc>
                <a:spcPct val="90000"/>
              </a:lnSpc>
              <a:spcBef>
                <a:spcPts val="400"/>
              </a:spcBef>
              <a:spcAft>
                <a:spcPts val="0"/>
              </a:spcAft>
              <a:buClr>
                <a:schemeClr val="accent1"/>
              </a:buClr>
              <a:buSzPts val="1200"/>
              <a:buFont typeface="Calibri"/>
              <a:buChar char="◦"/>
            </a:pPr>
            <a:r>
              <a:rPr b="0" i="0" lang="es-ES" sz="1200" u="none" cap="none" strike="noStrike">
                <a:solidFill>
                  <a:srgbClr val="3F3F3F"/>
                </a:solidFill>
                <a:latin typeface="Montserrat"/>
                <a:ea typeface="Montserrat"/>
                <a:cs typeface="Montserrat"/>
                <a:sym typeface="Montserrat"/>
              </a:rPr>
              <a:t>Gerentes de departamentos de negocio (Ventas, Marketing, Operaciones).</a:t>
            </a:r>
            <a:endParaRPr/>
          </a:p>
          <a:p>
            <a:pPr indent="-182880" lvl="1" marL="384048" marR="0" rtl="0" algn="l">
              <a:lnSpc>
                <a:spcPct val="90000"/>
              </a:lnSpc>
              <a:spcBef>
                <a:spcPts val="600"/>
              </a:spcBef>
              <a:spcAft>
                <a:spcPts val="0"/>
              </a:spcAft>
              <a:buClr>
                <a:schemeClr val="accent1"/>
              </a:buClr>
              <a:buSzPts val="1200"/>
              <a:buFont typeface="Calibri"/>
              <a:buChar char="◦"/>
            </a:pPr>
            <a:r>
              <a:rPr b="0" i="0" lang="es-ES" sz="1200" u="none" cap="none" strike="noStrike">
                <a:solidFill>
                  <a:srgbClr val="3F3F3F"/>
                </a:solidFill>
                <a:latin typeface="Montserrat"/>
                <a:ea typeface="Montserrat"/>
                <a:cs typeface="Montserrat"/>
                <a:sym typeface="Montserrat"/>
              </a:rPr>
              <a:t>Responsables de toma de decisiones estratégicas en empresas de e-commerce.</a:t>
            </a:r>
            <a:endParaRPr/>
          </a:p>
          <a:p>
            <a:pPr indent="-182880" lvl="1" marL="384048" marR="0" rtl="0" algn="l">
              <a:lnSpc>
                <a:spcPct val="90000"/>
              </a:lnSpc>
              <a:spcBef>
                <a:spcPts val="600"/>
              </a:spcBef>
              <a:spcAft>
                <a:spcPts val="0"/>
              </a:spcAft>
              <a:buClr>
                <a:schemeClr val="accent1"/>
              </a:buClr>
              <a:buSzPts val="1200"/>
              <a:buFont typeface="Calibri"/>
              <a:buChar char="◦"/>
            </a:pPr>
            <a:r>
              <a:rPr b="0" i="0" lang="es-ES" sz="1200" u="none" cap="none" strike="noStrike">
                <a:solidFill>
                  <a:srgbClr val="3F3F3F"/>
                </a:solidFill>
                <a:latin typeface="Montserrat"/>
                <a:ea typeface="Montserrat"/>
                <a:cs typeface="Montserrat"/>
                <a:sym typeface="Montserrat"/>
              </a:rPr>
              <a:t>Analistas de datos del sector de comercio electrónico.</a:t>
            </a:r>
            <a:endParaRPr/>
          </a:p>
        </p:txBody>
      </p:sp>
      <p:sp>
        <p:nvSpPr>
          <p:cNvPr id="157" name="Google Shape;157;p4"/>
          <p:cNvSpPr txBox="1"/>
          <p:nvPr/>
        </p:nvSpPr>
        <p:spPr>
          <a:xfrm>
            <a:off x="484632" y="286605"/>
            <a:ext cx="292608" cy="429386"/>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rgbClr val="3F3F3F"/>
              </a:buClr>
              <a:buSzPts val="2400"/>
              <a:buFont typeface="Montserrat"/>
              <a:buNone/>
            </a:pPr>
            <a:r>
              <a:rPr lang="es-ES" sz="2400">
                <a:solidFill>
                  <a:srgbClr val="3F3F3F"/>
                </a:solidFill>
                <a:latin typeface="Montserrat"/>
                <a:ea typeface="Montserrat"/>
                <a:cs typeface="Montserrat"/>
                <a:sym typeface="Montserrat"/>
              </a:rPr>
              <a:t>1</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5"/>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5/8/2025</a:t>
            </a:r>
            <a:endParaRPr/>
          </a:p>
        </p:txBody>
      </p:sp>
      <p:sp>
        <p:nvSpPr>
          <p:cNvPr id="163" name="Google Shape;163;p5"/>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https://github.com/nicobotti91/coderds</a:t>
            </a:r>
            <a:endParaRPr/>
          </a:p>
        </p:txBody>
      </p:sp>
      <p:sp>
        <p:nvSpPr>
          <p:cNvPr id="164" name="Google Shape;164;p5"/>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
        <p:nvSpPr>
          <p:cNvPr id="165" name="Google Shape;165;p5"/>
          <p:cNvSpPr/>
          <p:nvPr/>
        </p:nvSpPr>
        <p:spPr>
          <a:xfrm>
            <a:off x="777241" y="286606"/>
            <a:ext cx="45720" cy="42938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66" name="Google Shape;166;p5"/>
          <p:cNvSpPr txBox="1"/>
          <p:nvPr/>
        </p:nvSpPr>
        <p:spPr>
          <a:xfrm>
            <a:off x="484632" y="286605"/>
            <a:ext cx="292608" cy="429386"/>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rgbClr val="3F3F3F"/>
              </a:buClr>
              <a:buSzPts val="2400"/>
              <a:buFont typeface="Montserrat"/>
              <a:buNone/>
            </a:pPr>
            <a:r>
              <a:rPr lang="es-ES" sz="2400">
                <a:solidFill>
                  <a:srgbClr val="3F3F3F"/>
                </a:solidFill>
                <a:latin typeface="Montserrat"/>
                <a:ea typeface="Montserrat"/>
                <a:cs typeface="Montserrat"/>
                <a:sym typeface="Montserrat"/>
              </a:rPr>
              <a:t>2</a:t>
            </a:r>
            <a:endParaRPr/>
          </a:p>
        </p:txBody>
      </p:sp>
      <p:sp>
        <p:nvSpPr>
          <p:cNvPr id="167" name="Google Shape;167;p5"/>
          <p:cNvSpPr txBox="1"/>
          <p:nvPr/>
        </p:nvSpPr>
        <p:spPr>
          <a:xfrm>
            <a:off x="868679" y="286605"/>
            <a:ext cx="7749110" cy="429387"/>
          </a:xfrm>
          <a:prstGeom prst="rect">
            <a:avLst/>
          </a:prstGeom>
          <a:noFill/>
          <a:ln>
            <a:noFill/>
          </a:ln>
        </p:spPr>
        <p:txBody>
          <a:bodyPr anchorCtr="0" anchor="t" bIns="45700" lIns="91425" spcFirstLastPara="1" rIns="91425" wrap="square" tIns="45700">
            <a:noAutofit/>
          </a:bodyPr>
          <a:lstStyle/>
          <a:p>
            <a:pPr indent="0" lvl="0" marL="0" marR="0" rtl="0" algn="l">
              <a:lnSpc>
                <a:spcPct val="85000"/>
              </a:lnSpc>
              <a:spcBef>
                <a:spcPts val="0"/>
              </a:spcBef>
              <a:spcAft>
                <a:spcPts val="0"/>
              </a:spcAft>
              <a:buClr>
                <a:srgbClr val="3F3F3F"/>
              </a:buClr>
              <a:buSzPts val="2400"/>
              <a:buFont typeface="Montserrat"/>
              <a:buNone/>
            </a:pPr>
            <a:r>
              <a:rPr lang="es-ES" sz="2400">
                <a:solidFill>
                  <a:srgbClr val="3F3F3F"/>
                </a:solidFill>
                <a:latin typeface="Montserrat"/>
                <a:ea typeface="Montserrat"/>
                <a:cs typeface="Montserrat"/>
                <a:sym typeface="Montserrat"/>
              </a:rPr>
              <a:t>Preguntas de interés</a:t>
            </a:r>
            <a:endParaRPr/>
          </a:p>
        </p:txBody>
      </p:sp>
      <p:sp>
        <p:nvSpPr>
          <p:cNvPr id="168" name="Google Shape;168;p5"/>
          <p:cNvSpPr txBox="1"/>
          <p:nvPr/>
        </p:nvSpPr>
        <p:spPr>
          <a:xfrm>
            <a:off x="777241" y="1552810"/>
            <a:ext cx="7566660" cy="4363357"/>
          </a:xfrm>
          <a:prstGeom prst="rect">
            <a:avLst/>
          </a:prstGeom>
          <a:noFill/>
          <a:ln>
            <a:noFill/>
          </a:ln>
        </p:spPr>
        <p:txBody>
          <a:bodyPr anchorCtr="0" anchor="t" bIns="45700" lIns="91425" spcFirstLastPara="1" rIns="91425" wrap="square" tIns="45700">
            <a:noAutofit/>
          </a:bodyPr>
          <a:lstStyle/>
          <a:p>
            <a:pPr indent="-91440" lvl="0" marL="91440" marR="0" rtl="0" algn="l">
              <a:lnSpc>
                <a:spcPct val="90000"/>
              </a:lnSpc>
              <a:spcBef>
                <a:spcPts val="0"/>
              </a:spcBef>
              <a:spcAft>
                <a:spcPts val="0"/>
              </a:spcAft>
              <a:buClr>
                <a:schemeClr val="accent1"/>
              </a:buClr>
              <a:buSzPts val="1200"/>
              <a:buFont typeface="Calibri"/>
              <a:buChar char=" "/>
            </a:pPr>
            <a:r>
              <a:rPr lang="es-ES" sz="1200" u="sng">
                <a:solidFill>
                  <a:srgbClr val="3F3F3F"/>
                </a:solidFill>
                <a:latin typeface="Montserrat"/>
                <a:ea typeface="Montserrat"/>
                <a:cs typeface="Montserrat"/>
                <a:sym typeface="Montserrat"/>
              </a:rPr>
              <a:t>Patrones de compra:</a:t>
            </a:r>
            <a:endParaRPr/>
          </a:p>
          <a:p>
            <a:pPr indent="-182880" lvl="1" marL="384048" marR="0" rtl="0" algn="l">
              <a:lnSpc>
                <a:spcPct val="90000"/>
              </a:lnSpc>
              <a:spcBef>
                <a:spcPts val="400"/>
              </a:spcBef>
              <a:spcAft>
                <a:spcPts val="0"/>
              </a:spcAft>
              <a:buClr>
                <a:schemeClr val="accent1"/>
              </a:buClr>
              <a:buSzPts val="1100"/>
              <a:buFont typeface="Calibri"/>
              <a:buChar char="◦"/>
            </a:pPr>
            <a:r>
              <a:rPr b="0" i="0" lang="es-ES" sz="1100" u="none" cap="none" strike="noStrike">
                <a:solidFill>
                  <a:srgbClr val="3F3F3F"/>
                </a:solidFill>
                <a:latin typeface="Montserrat"/>
                <a:ea typeface="Montserrat"/>
                <a:cs typeface="Montserrat"/>
                <a:sym typeface="Montserrat"/>
              </a:rPr>
              <a:t>¿Cómo se distribuyen las ventas a lo largo del tiempo (mensual, estacional)? ¿Hay picos o valles de ventas?</a:t>
            </a:r>
            <a:endParaRPr/>
          </a:p>
          <a:p>
            <a:pPr indent="-182880" lvl="1" marL="384048" marR="0" rtl="0" algn="l">
              <a:lnSpc>
                <a:spcPct val="90000"/>
              </a:lnSpc>
              <a:spcBef>
                <a:spcPts val="600"/>
              </a:spcBef>
              <a:spcAft>
                <a:spcPts val="0"/>
              </a:spcAft>
              <a:buClr>
                <a:schemeClr val="accent1"/>
              </a:buClr>
              <a:buSzPts val="1100"/>
              <a:buFont typeface="Calibri"/>
              <a:buChar char="◦"/>
            </a:pPr>
            <a:r>
              <a:rPr b="0" i="0" lang="es-ES" sz="1100" u="none" cap="none" strike="noStrike">
                <a:solidFill>
                  <a:srgbClr val="3F3F3F"/>
                </a:solidFill>
                <a:latin typeface="Montserrat"/>
                <a:ea typeface="Montserrat"/>
                <a:cs typeface="Montserrat"/>
                <a:sym typeface="Montserrat"/>
              </a:rPr>
              <a:t>¿Cuáles son las categorías de productos más populares?</a:t>
            </a:r>
            <a:endParaRPr/>
          </a:p>
          <a:p>
            <a:pPr indent="-182880" lvl="1" marL="384048" marR="0" rtl="0" algn="l">
              <a:lnSpc>
                <a:spcPct val="90000"/>
              </a:lnSpc>
              <a:spcBef>
                <a:spcPts val="600"/>
              </a:spcBef>
              <a:spcAft>
                <a:spcPts val="0"/>
              </a:spcAft>
              <a:buClr>
                <a:schemeClr val="accent1"/>
              </a:buClr>
              <a:buSzPts val="1100"/>
              <a:buFont typeface="Calibri"/>
              <a:buChar char="◦"/>
            </a:pPr>
            <a:r>
              <a:rPr b="0" i="0" lang="es-ES" sz="1100" u="none" cap="none" strike="noStrike">
                <a:solidFill>
                  <a:srgbClr val="3F3F3F"/>
                </a:solidFill>
                <a:latin typeface="Montserrat"/>
                <a:ea typeface="Montserrat"/>
                <a:cs typeface="Montserrat"/>
                <a:sym typeface="Montserrat"/>
              </a:rPr>
              <a:t>¿Cuántos ítems se compran típicamente en un solo pedido?</a:t>
            </a:r>
            <a:endParaRPr/>
          </a:p>
          <a:p>
            <a:pPr indent="-91440" lvl="0" marL="91440" marR="0" rtl="0" algn="l">
              <a:lnSpc>
                <a:spcPct val="90000"/>
              </a:lnSpc>
              <a:spcBef>
                <a:spcPts val="1600"/>
              </a:spcBef>
              <a:spcAft>
                <a:spcPts val="0"/>
              </a:spcAft>
              <a:buClr>
                <a:schemeClr val="accent1"/>
              </a:buClr>
              <a:buSzPts val="1200"/>
              <a:buFont typeface="Calibri"/>
              <a:buChar char=" "/>
            </a:pPr>
            <a:r>
              <a:rPr lang="es-ES" sz="1200" u="sng">
                <a:solidFill>
                  <a:srgbClr val="3F3F3F"/>
                </a:solidFill>
                <a:latin typeface="Montserrat"/>
                <a:ea typeface="Montserrat"/>
                <a:cs typeface="Montserrat"/>
                <a:sym typeface="Montserrat"/>
              </a:rPr>
              <a:t>Características de los clientes:</a:t>
            </a:r>
            <a:endParaRPr/>
          </a:p>
          <a:p>
            <a:pPr indent="-182880" lvl="1" marL="384048" marR="0" rtl="0" algn="l">
              <a:lnSpc>
                <a:spcPct val="90000"/>
              </a:lnSpc>
              <a:spcBef>
                <a:spcPts val="400"/>
              </a:spcBef>
              <a:spcAft>
                <a:spcPts val="0"/>
              </a:spcAft>
              <a:buClr>
                <a:schemeClr val="accent1"/>
              </a:buClr>
              <a:buSzPts val="1100"/>
              <a:buFont typeface="Calibri"/>
              <a:buChar char="◦"/>
            </a:pPr>
            <a:r>
              <a:rPr b="0" i="0" lang="es-ES" sz="1100" u="none" cap="none" strike="noStrike">
                <a:solidFill>
                  <a:srgbClr val="3F3F3F"/>
                </a:solidFill>
                <a:latin typeface="Montserrat"/>
                <a:ea typeface="Montserrat"/>
                <a:cs typeface="Montserrat"/>
                <a:sym typeface="Montserrat"/>
              </a:rPr>
              <a:t>¿Cuál es la distribución geográfica de los clientes?</a:t>
            </a:r>
            <a:endParaRPr/>
          </a:p>
          <a:p>
            <a:pPr indent="-182880" lvl="1" marL="384048" marR="0" rtl="0" algn="l">
              <a:lnSpc>
                <a:spcPct val="90000"/>
              </a:lnSpc>
              <a:spcBef>
                <a:spcPts val="600"/>
              </a:spcBef>
              <a:spcAft>
                <a:spcPts val="0"/>
              </a:spcAft>
              <a:buClr>
                <a:schemeClr val="accent1"/>
              </a:buClr>
              <a:buSzPts val="1100"/>
              <a:buFont typeface="Calibri"/>
              <a:buChar char="◦"/>
            </a:pPr>
            <a:r>
              <a:rPr b="0" i="0" lang="es-ES" sz="1100" u="none" cap="none" strike="noStrike">
                <a:solidFill>
                  <a:srgbClr val="3F3F3F"/>
                </a:solidFill>
                <a:latin typeface="Montserrat"/>
                <a:ea typeface="Montserrat"/>
                <a:cs typeface="Montserrat"/>
                <a:sym typeface="Montserrat"/>
              </a:rPr>
              <a:t>¿Cuántas compras realiza un cliente promedio a lo largo del tiempo? ¿Tenemos clientes recurrentes significativos? </a:t>
            </a:r>
            <a:endParaRPr/>
          </a:p>
          <a:p>
            <a:pPr indent="-182880" lvl="1" marL="384048" marR="0" rtl="0" algn="l">
              <a:lnSpc>
                <a:spcPct val="90000"/>
              </a:lnSpc>
              <a:spcBef>
                <a:spcPts val="600"/>
              </a:spcBef>
              <a:spcAft>
                <a:spcPts val="0"/>
              </a:spcAft>
              <a:buClr>
                <a:schemeClr val="accent1"/>
              </a:buClr>
              <a:buSzPts val="1100"/>
              <a:buFont typeface="Calibri"/>
              <a:buChar char="◦"/>
            </a:pPr>
            <a:r>
              <a:rPr b="0" i="0" lang="es-ES" sz="1100" u="none" cap="none" strike="noStrike">
                <a:solidFill>
                  <a:srgbClr val="3F3F3F"/>
                </a:solidFill>
                <a:latin typeface="Montserrat"/>
                <a:ea typeface="Montserrat"/>
                <a:cs typeface="Montserrat"/>
                <a:sym typeface="Montserrat"/>
              </a:rPr>
              <a:t>¿Existe alguna relación entre el comportamiento de compra (valor) y la ubicación del cliente?</a:t>
            </a:r>
            <a:endParaRPr/>
          </a:p>
          <a:p>
            <a:pPr indent="-91440" lvl="0" marL="91440" marR="0" rtl="0" algn="l">
              <a:lnSpc>
                <a:spcPct val="90000"/>
              </a:lnSpc>
              <a:spcBef>
                <a:spcPts val="1600"/>
              </a:spcBef>
              <a:spcAft>
                <a:spcPts val="0"/>
              </a:spcAft>
              <a:buClr>
                <a:schemeClr val="accent1"/>
              </a:buClr>
              <a:buSzPts val="1200"/>
              <a:buFont typeface="Calibri"/>
              <a:buChar char=" "/>
            </a:pPr>
            <a:r>
              <a:rPr lang="es-ES" sz="1200" u="sng">
                <a:solidFill>
                  <a:srgbClr val="3F3F3F"/>
                </a:solidFill>
                <a:latin typeface="Montserrat"/>
                <a:ea typeface="Montserrat"/>
                <a:cs typeface="Montserrat"/>
                <a:sym typeface="Montserrat"/>
              </a:rPr>
              <a:t>Factores logísticos y de envío:</a:t>
            </a:r>
            <a:endParaRPr/>
          </a:p>
          <a:p>
            <a:pPr indent="-182880" lvl="1" marL="384048" marR="0" rtl="0" algn="l">
              <a:lnSpc>
                <a:spcPct val="90000"/>
              </a:lnSpc>
              <a:spcBef>
                <a:spcPts val="400"/>
              </a:spcBef>
              <a:spcAft>
                <a:spcPts val="0"/>
              </a:spcAft>
              <a:buClr>
                <a:schemeClr val="accent1"/>
              </a:buClr>
              <a:buSzPts val="1100"/>
              <a:buFont typeface="Calibri"/>
              <a:buChar char="◦"/>
            </a:pPr>
            <a:r>
              <a:rPr b="0" i="0" lang="es-ES" sz="1100" u="none" cap="none" strike="noStrike">
                <a:solidFill>
                  <a:srgbClr val="3F3F3F"/>
                </a:solidFill>
                <a:latin typeface="Montserrat"/>
                <a:ea typeface="Montserrat"/>
                <a:cs typeface="Montserrat"/>
                <a:sym typeface="Montserrat"/>
              </a:rPr>
              <a:t>¿Cómo se distribuye el valor del flete en relación con el peso y el tamaño del producto?</a:t>
            </a:r>
            <a:endParaRPr/>
          </a:p>
          <a:p>
            <a:pPr indent="-182880" lvl="1" marL="384048" marR="0" rtl="0" algn="l">
              <a:lnSpc>
                <a:spcPct val="90000"/>
              </a:lnSpc>
              <a:spcBef>
                <a:spcPts val="600"/>
              </a:spcBef>
              <a:spcAft>
                <a:spcPts val="0"/>
              </a:spcAft>
              <a:buClr>
                <a:schemeClr val="accent1"/>
              </a:buClr>
              <a:buSzPts val="1100"/>
              <a:buFont typeface="Calibri"/>
              <a:buChar char="◦"/>
            </a:pPr>
            <a:r>
              <a:rPr b="0" i="0" lang="es-ES" sz="1100" u="none" cap="none" strike="noStrike">
                <a:solidFill>
                  <a:srgbClr val="3F3F3F"/>
                </a:solidFill>
                <a:latin typeface="Montserrat"/>
                <a:ea typeface="Montserrat"/>
                <a:cs typeface="Montserrat"/>
                <a:sym typeface="Montserrat"/>
              </a:rPr>
              <a:t>¿Cuál es el tiempo promedio de entrega por ciudad? ¿ Hay relación entre los tiempos de envío y la cantidad de vendedores y compradores que hay en la ciudad?</a:t>
            </a:r>
            <a:endParaRPr/>
          </a:p>
          <a:p>
            <a:pPr indent="-182880" lvl="1" marL="384048" marR="0" rtl="0" algn="l">
              <a:lnSpc>
                <a:spcPct val="90000"/>
              </a:lnSpc>
              <a:spcBef>
                <a:spcPts val="600"/>
              </a:spcBef>
              <a:spcAft>
                <a:spcPts val="0"/>
              </a:spcAft>
              <a:buClr>
                <a:schemeClr val="accent1"/>
              </a:buClr>
              <a:buSzPts val="1100"/>
              <a:buFont typeface="Calibri"/>
              <a:buChar char="◦"/>
            </a:pPr>
            <a:r>
              <a:rPr b="0" i="0" lang="es-ES" sz="1100" u="none" cap="none" strike="noStrike">
                <a:solidFill>
                  <a:srgbClr val="3F3F3F"/>
                </a:solidFill>
                <a:latin typeface="Montserrat"/>
                <a:ea typeface="Montserrat"/>
                <a:cs typeface="Montserrat"/>
                <a:sym typeface="Montserrat"/>
              </a:rPr>
              <a:t>¿Existe una correlación entre el tiempo de entrega estimado y el tiempo de entrega real?</a:t>
            </a:r>
            <a:endParaRPr/>
          </a:p>
          <a:p>
            <a:pPr indent="-91440" lvl="0" marL="91440" marR="0" rtl="0" algn="l">
              <a:lnSpc>
                <a:spcPct val="90000"/>
              </a:lnSpc>
              <a:spcBef>
                <a:spcPts val="1600"/>
              </a:spcBef>
              <a:spcAft>
                <a:spcPts val="0"/>
              </a:spcAft>
              <a:buClr>
                <a:schemeClr val="accent1"/>
              </a:buClr>
              <a:buSzPts val="1200"/>
              <a:buFont typeface="Calibri"/>
              <a:buChar char=" "/>
            </a:pPr>
            <a:r>
              <a:rPr lang="es-ES" sz="1200" u="sng">
                <a:solidFill>
                  <a:srgbClr val="3F3F3F"/>
                </a:solidFill>
                <a:latin typeface="Montserrat"/>
                <a:ea typeface="Montserrat"/>
                <a:cs typeface="Montserrat"/>
                <a:sym typeface="Montserrat"/>
              </a:rPr>
              <a:t>Comportamiento del vendedor:</a:t>
            </a:r>
            <a:endParaRPr/>
          </a:p>
          <a:p>
            <a:pPr indent="-182880" lvl="1" marL="384048" marR="0" rtl="0" algn="l">
              <a:lnSpc>
                <a:spcPct val="90000"/>
              </a:lnSpc>
              <a:spcBef>
                <a:spcPts val="400"/>
              </a:spcBef>
              <a:spcAft>
                <a:spcPts val="0"/>
              </a:spcAft>
              <a:buClr>
                <a:schemeClr val="accent1"/>
              </a:buClr>
              <a:buSzPts val="1100"/>
              <a:buFont typeface="Calibri"/>
              <a:buChar char="◦"/>
            </a:pPr>
            <a:r>
              <a:rPr b="0" i="0" lang="es-ES" sz="1100" u="none" cap="none" strike="noStrike">
                <a:solidFill>
                  <a:srgbClr val="3F3F3F"/>
                </a:solidFill>
                <a:latin typeface="Montserrat"/>
                <a:ea typeface="Montserrat"/>
                <a:cs typeface="Montserrat"/>
                <a:sym typeface="Montserrat"/>
              </a:rPr>
              <a:t>¿Cuáles son los vendedores con mayor volumen de ventas o mayor valor de ventas?</a:t>
            </a:r>
            <a:endParaRPr/>
          </a:p>
          <a:p>
            <a:pPr indent="-182880" lvl="1" marL="384048" marR="0" rtl="0" algn="l">
              <a:lnSpc>
                <a:spcPct val="90000"/>
              </a:lnSpc>
              <a:spcBef>
                <a:spcPts val="600"/>
              </a:spcBef>
              <a:spcAft>
                <a:spcPts val="0"/>
              </a:spcAft>
              <a:buClr>
                <a:schemeClr val="accent1"/>
              </a:buClr>
              <a:buSzPts val="1100"/>
              <a:buFont typeface="Calibri"/>
              <a:buChar char="◦"/>
            </a:pPr>
            <a:r>
              <a:rPr b="0" i="0" lang="es-ES" sz="1100" u="none" cap="none" strike="noStrike">
                <a:solidFill>
                  <a:srgbClr val="3F3F3F"/>
                </a:solidFill>
                <a:latin typeface="Montserrat"/>
                <a:ea typeface="Montserrat"/>
                <a:cs typeface="Montserrat"/>
                <a:sym typeface="Montserrat"/>
              </a:rPr>
              <a:t>¿Cómo se distribuyen geográficamente los vendedores?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6"/>
          <p:cNvSpPr/>
          <p:nvPr/>
        </p:nvSpPr>
        <p:spPr>
          <a:xfrm>
            <a:off x="0" y="861490"/>
            <a:ext cx="9144000" cy="99271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74" name="Google Shape;174;p6"/>
          <p:cNvSpPr txBox="1"/>
          <p:nvPr>
            <p:ph type="title"/>
          </p:nvPr>
        </p:nvSpPr>
        <p:spPr>
          <a:xfrm>
            <a:off x="868679" y="286605"/>
            <a:ext cx="7749110" cy="429387"/>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3F3F3F"/>
              </a:buClr>
              <a:buSzPts val="2400"/>
              <a:buFont typeface="Montserrat"/>
              <a:buNone/>
            </a:pPr>
            <a:r>
              <a:rPr lang="es-ES"/>
              <a:t>Resumen Metadata</a:t>
            </a:r>
            <a:endParaRPr/>
          </a:p>
        </p:txBody>
      </p:sp>
      <p:sp>
        <p:nvSpPr>
          <p:cNvPr id="175" name="Google Shape;175;p6"/>
          <p:cNvSpPr txBox="1"/>
          <p:nvPr/>
        </p:nvSpPr>
        <p:spPr>
          <a:xfrm>
            <a:off x="467106" y="144268"/>
            <a:ext cx="292608" cy="714059"/>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rgbClr val="3F3F3F"/>
              </a:buClr>
              <a:buSzPts val="2400"/>
              <a:buFont typeface="Montserrat"/>
              <a:buNone/>
            </a:pPr>
            <a:r>
              <a:rPr lang="es-ES" sz="2400">
                <a:solidFill>
                  <a:srgbClr val="3F3F3F"/>
                </a:solidFill>
                <a:latin typeface="Montserrat"/>
                <a:ea typeface="Montserrat"/>
                <a:cs typeface="Montserrat"/>
                <a:sym typeface="Montserrat"/>
              </a:rPr>
              <a:t>3</a:t>
            </a:r>
            <a:endParaRPr/>
          </a:p>
        </p:txBody>
      </p:sp>
      <p:sp>
        <p:nvSpPr>
          <p:cNvPr id="176" name="Google Shape;176;p6"/>
          <p:cNvSpPr txBox="1"/>
          <p:nvPr>
            <p:ph idx="1" type="body"/>
          </p:nvPr>
        </p:nvSpPr>
        <p:spPr>
          <a:xfrm>
            <a:off x="557213" y="861490"/>
            <a:ext cx="8060576" cy="961353"/>
          </a:xfrm>
          <a:prstGeom prst="rect">
            <a:avLst/>
          </a:prstGeom>
          <a:noFill/>
          <a:ln>
            <a:noFill/>
          </a:ln>
        </p:spPr>
        <p:txBody>
          <a:bodyPr anchorCtr="0" anchor="t" bIns="45700" lIns="0" spcFirstLastPara="1" rIns="0" wrap="square" tIns="45700">
            <a:spAutoFit/>
          </a:bodyPr>
          <a:lstStyle/>
          <a:p>
            <a:pPr indent="-91440" lvl="0" marL="91440" rtl="0" algn="l">
              <a:lnSpc>
                <a:spcPct val="120000"/>
              </a:lnSpc>
              <a:spcBef>
                <a:spcPts val="0"/>
              </a:spcBef>
              <a:spcAft>
                <a:spcPts val="0"/>
              </a:spcAft>
              <a:buSzPts val="1200"/>
              <a:buChar char=" "/>
            </a:pPr>
            <a:r>
              <a:rPr lang="es-ES">
                <a:solidFill>
                  <a:schemeClr val="lt1"/>
                </a:solidFill>
              </a:rPr>
              <a:t>El análisis se hace sobre </a:t>
            </a:r>
            <a:r>
              <a:rPr b="1" lang="es-ES">
                <a:solidFill>
                  <a:schemeClr val="lt1"/>
                </a:solidFill>
              </a:rPr>
              <a:t>un dataset final compuesto por 9 archivos </a:t>
            </a:r>
            <a:r>
              <a:rPr lang="es-ES">
                <a:solidFill>
                  <a:schemeClr val="lt1"/>
                </a:solidFill>
              </a:rPr>
              <a:t>distintos con </a:t>
            </a:r>
            <a:r>
              <a:rPr b="1" lang="es-ES">
                <a:solidFill>
                  <a:schemeClr val="lt1"/>
                </a:solidFill>
              </a:rPr>
              <a:t>información sobre órdenes, productos, clientes, vendedores, geolocalización </a:t>
            </a:r>
            <a:r>
              <a:rPr lang="es-ES">
                <a:solidFill>
                  <a:schemeClr val="lt1"/>
                </a:solidFill>
              </a:rPr>
              <a:t>de un e-commerce de Brasil</a:t>
            </a:r>
            <a:r>
              <a:rPr b="1" lang="es-ES">
                <a:solidFill>
                  <a:schemeClr val="lt1"/>
                </a:solidFill>
              </a:rPr>
              <a:t> </a:t>
            </a:r>
            <a:r>
              <a:rPr lang="es-ES">
                <a:solidFill>
                  <a:schemeClr val="lt1"/>
                </a:solidFill>
              </a:rPr>
              <a:t>donde el </a:t>
            </a:r>
            <a:r>
              <a:rPr b="1" lang="es-ES">
                <a:solidFill>
                  <a:schemeClr val="lt1"/>
                </a:solidFill>
              </a:rPr>
              <a:t>% de valores núlos es muy bajo </a:t>
            </a:r>
            <a:r>
              <a:rPr lang="es-ES">
                <a:solidFill>
                  <a:schemeClr val="lt1"/>
                </a:solidFill>
              </a:rPr>
              <a:t>y </a:t>
            </a:r>
            <a:r>
              <a:rPr b="1" lang="es-ES">
                <a:solidFill>
                  <a:schemeClr val="lt1"/>
                </a:solidFill>
              </a:rPr>
              <a:t>valores duplicados inexistentes. </a:t>
            </a:r>
            <a:r>
              <a:rPr lang="es-ES">
                <a:solidFill>
                  <a:schemeClr val="lt1"/>
                </a:solidFill>
              </a:rPr>
              <a:t>Se detectaron </a:t>
            </a:r>
            <a:r>
              <a:rPr b="1" lang="es-ES">
                <a:solidFill>
                  <a:schemeClr val="lt1"/>
                </a:solidFill>
              </a:rPr>
              <a:t>muchos valores extremos </a:t>
            </a:r>
            <a:r>
              <a:rPr lang="es-ES">
                <a:solidFill>
                  <a:schemeClr val="lt1"/>
                </a:solidFill>
              </a:rPr>
              <a:t>(outliers), pero “válidos” (pendiente analizar si afectarían el modelo para eliminarlos)</a:t>
            </a:r>
            <a:endParaRPr/>
          </a:p>
        </p:txBody>
      </p:sp>
      <p:graphicFrame>
        <p:nvGraphicFramePr>
          <p:cNvPr id="177" name="Google Shape;177;p6"/>
          <p:cNvGraphicFramePr/>
          <p:nvPr/>
        </p:nvGraphicFramePr>
        <p:xfrm>
          <a:off x="1422400" y="2867025"/>
          <a:ext cx="2095500" cy="2924175"/>
        </p:xfrm>
        <a:graphic>
          <a:graphicData uri="http://schemas.openxmlformats.org/drawingml/2006/chart">
            <c:chart r:id="rId3"/>
          </a:graphicData>
        </a:graphic>
      </p:graphicFrame>
      <p:sp>
        <p:nvSpPr>
          <p:cNvPr id="178" name="Google Shape;178;p6"/>
          <p:cNvSpPr/>
          <p:nvPr/>
        </p:nvSpPr>
        <p:spPr>
          <a:xfrm>
            <a:off x="2984501" y="4837113"/>
            <a:ext cx="155575" cy="363538"/>
          </a:xfrm>
          <a:custGeom>
            <a:rect b="b" l="l" r="r" t="t"/>
            <a:pathLst>
              <a:path extrusionOk="0" h="363538" w="155576">
                <a:moveTo>
                  <a:pt x="155575" y="0"/>
                </a:moveTo>
                <a:lnTo>
                  <a:pt x="57150" y="363537"/>
                </a:lnTo>
                <a:lnTo>
                  <a:pt x="0" y="363537"/>
                </a:lnTo>
                <a:lnTo>
                  <a:pt x="98425" y="0"/>
                </a:lnTo>
                <a:close/>
              </a:path>
            </a:pathLst>
          </a:cu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179" name="Google Shape;179;p6"/>
          <p:cNvSpPr/>
          <p:nvPr/>
        </p:nvSpPr>
        <p:spPr>
          <a:xfrm>
            <a:off x="2984501" y="4837113"/>
            <a:ext cx="98425" cy="363538"/>
          </a:xfrm>
          <a:custGeom>
            <a:rect b="b" l="l" r="r" t="t"/>
            <a:pathLst>
              <a:path extrusionOk="0" h="363538" w="98426">
                <a:moveTo>
                  <a:pt x="98425" y="0"/>
                </a:moveTo>
                <a:lnTo>
                  <a:pt x="0" y="363537"/>
                </a:lnTo>
              </a:path>
            </a:pathLst>
          </a:cu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80" name="Google Shape;180;p6"/>
          <p:cNvSpPr/>
          <p:nvPr/>
        </p:nvSpPr>
        <p:spPr>
          <a:xfrm>
            <a:off x="3041651" y="4837113"/>
            <a:ext cx="98425" cy="363538"/>
          </a:xfrm>
          <a:custGeom>
            <a:rect b="b" l="l" r="r" t="t"/>
            <a:pathLst>
              <a:path extrusionOk="0" h="363538" w="98426">
                <a:moveTo>
                  <a:pt x="98425" y="0"/>
                </a:moveTo>
                <a:lnTo>
                  <a:pt x="0" y="363537"/>
                </a:lnTo>
              </a:path>
            </a:pathLst>
          </a:custGeom>
          <a:noFill/>
          <a:ln cap="flat" cmpd="sng" w="9525">
            <a:solidFill>
              <a:srgbClr val="3F3F3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ontserrat"/>
              <a:ea typeface="Montserrat"/>
              <a:cs typeface="Montserrat"/>
              <a:sym typeface="Montserrat"/>
            </a:endParaRPr>
          </a:p>
        </p:txBody>
      </p:sp>
      <p:sp>
        <p:nvSpPr>
          <p:cNvPr id="181" name="Google Shape;181;p6"/>
          <p:cNvSpPr/>
          <p:nvPr/>
        </p:nvSpPr>
        <p:spPr>
          <a:xfrm>
            <a:off x="2405063" y="3125788"/>
            <a:ext cx="258763" cy="109538"/>
          </a:xfrm>
          <a:prstGeom prst="rect">
            <a:avLst/>
          </a:prstGeom>
          <a:solidFill>
            <a:schemeClr val="accent1"/>
          </a:solidFill>
          <a:ln>
            <a:noFill/>
          </a:ln>
        </p:spPr>
        <p:txBody>
          <a:bodyPr anchorCtr="0" anchor="ctr" bIns="0" lIns="14275" spcFirstLastPara="1" rIns="14275" wrap="square" tIns="0">
            <a:noAutofit/>
          </a:bodyPr>
          <a:lstStyle/>
          <a:p>
            <a:pPr indent="0" lvl="0" marL="0" marR="0" rtl="0" algn="ctr">
              <a:lnSpc>
                <a:spcPct val="90000"/>
              </a:lnSpc>
              <a:spcBef>
                <a:spcPts val="0"/>
              </a:spcBef>
              <a:spcAft>
                <a:spcPts val="0"/>
              </a:spcAft>
              <a:buClr>
                <a:schemeClr val="accent1"/>
              </a:buClr>
              <a:buSzPts val="800"/>
              <a:buFont typeface="Calibri"/>
              <a:buNone/>
            </a:pPr>
            <a:r>
              <a:rPr lang="es-ES" sz="800">
                <a:solidFill>
                  <a:schemeClr val="lt1"/>
                </a:solidFill>
                <a:latin typeface="Montserrat"/>
                <a:ea typeface="Montserrat"/>
                <a:cs typeface="Montserrat"/>
                <a:sym typeface="Montserrat"/>
              </a:rPr>
              <a:t>3,0%</a:t>
            </a:r>
            <a:endParaRPr sz="800">
              <a:solidFill>
                <a:schemeClr val="lt1"/>
              </a:solidFill>
              <a:latin typeface="Montserrat"/>
              <a:ea typeface="Montserrat"/>
              <a:cs typeface="Montserrat"/>
              <a:sym typeface="Montserrat"/>
            </a:endParaRPr>
          </a:p>
        </p:txBody>
      </p:sp>
      <p:sp>
        <p:nvSpPr>
          <p:cNvPr id="182" name="Google Shape;182;p6"/>
          <p:cNvSpPr/>
          <p:nvPr/>
        </p:nvSpPr>
        <p:spPr>
          <a:xfrm>
            <a:off x="1849438" y="3125788"/>
            <a:ext cx="323850" cy="109538"/>
          </a:xfrm>
          <a:prstGeom prst="rect">
            <a:avLst/>
          </a:prstGeom>
          <a:noFill/>
          <a:ln>
            <a:noFill/>
          </a:ln>
        </p:spPr>
        <p:txBody>
          <a:bodyPr anchorCtr="0" anchor="ctr" bIns="0" lIns="14275" spcFirstLastPara="1" rIns="14275" wrap="square" tIns="0">
            <a:noAutofit/>
          </a:bodyPr>
          <a:lstStyle/>
          <a:p>
            <a:pPr indent="0" lvl="0" marL="0" marR="0" rtl="0" algn="ctr">
              <a:lnSpc>
                <a:spcPct val="90000"/>
              </a:lnSpc>
              <a:spcBef>
                <a:spcPts val="0"/>
              </a:spcBef>
              <a:spcAft>
                <a:spcPts val="0"/>
              </a:spcAft>
              <a:buClr>
                <a:schemeClr val="accent1"/>
              </a:buClr>
              <a:buSzPts val="800"/>
              <a:buFont typeface="Calibri"/>
              <a:buNone/>
            </a:pPr>
            <a:r>
              <a:rPr lang="es-ES" sz="800">
                <a:solidFill>
                  <a:schemeClr val="lt1"/>
                </a:solidFill>
                <a:latin typeface="Montserrat"/>
                <a:ea typeface="Montserrat"/>
                <a:cs typeface="Montserrat"/>
                <a:sym typeface="Montserrat"/>
              </a:rPr>
              <a:t>97,0%</a:t>
            </a:r>
            <a:endParaRPr sz="800">
              <a:solidFill>
                <a:schemeClr val="lt1"/>
              </a:solidFill>
              <a:latin typeface="Montserrat"/>
              <a:ea typeface="Montserrat"/>
              <a:cs typeface="Montserrat"/>
              <a:sym typeface="Montserrat"/>
            </a:endParaRPr>
          </a:p>
        </p:txBody>
      </p:sp>
      <p:sp>
        <p:nvSpPr>
          <p:cNvPr id="183" name="Google Shape;183;p6"/>
          <p:cNvSpPr/>
          <p:nvPr/>
        </p:nvSpPr>
        <p:spPr>
          <a:xfrm>
            <a:off x="825500" y="3111500"/>
            <a:ext cx="404813" cy="136525"/>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orders</a:t>
            </a:r>
            <a:endParaRPr sz="1000">
              <a:solidFill>
                <a:srgbClr val="3F3F3F"/>
              </a:solidFill>
              <a:latin typeface="Montserrat"/>
              <a:ea typeface="Montserrat"/>
              <a:cs typeface="Montserrat"/>
              <a:sym typeface="Montserrat"/>
            </a:endParaRPr>
          </a:p>
        </p:txBody>
      </p:sp>
      <p:sp>
        <p:nvSpPr>
          <p:cNvPr id="184" name="Google Shape;184;p6"/>
          <p:cNvSpPr/>
          <p:nvPr/>
        </p:nvSpPr>
        <p:spPr>
          <a:xfrm>
            <a:off x="2554288" y="3584575"/>
            <a:ext cx="268288" cy="109538"/>
          </a:xfrm>
          <a:prstGeom prst="rect">
            <a:avLst/>
          </a:prstGeom>
          <a:solidFill>
            <a:schemeClr val="accent1"/>
          </a:solidFill>
          <a:ln>
            <a:noFill/>
          </a:ln>
        </p:spPr>
        <p:txBody>
          <a:bodyPr anchorCtr="0" anchor="ctr" bIns="0" lIns="14275" spcFirstLastPara="1" rIns="14275" wrap="square" tIns="0">
            <a:noAutofit/>
          </a:bodyPr>
          <a:lstStyle/>
          <a:p>
            <a:pPr indent="0" lvl="0" marL="0" marR="0" rtl="0" algn="ctr">
              <a:lnSpc>
                <a:spcPct val="90000"/>
              </a:lnSpc>
              <a:spcBef>
                <a:spcPts val="0"/>
              </a:spcBef>
              <a:spcAft>
                <a:spcPts val="0"/>
              </a:spcAft>
              <a:buClr>
                <a:schemeClr val="accent1"/>
              </a:buClr>
              <a:buSzPts val="800"/>
              <a:buFont typeface="Calibri"/>
              <a:buNone/>
            </a:pPr>
            <a:r>
              <a:rPr lang="es-ES" sz="800">
                <a:solidFill>
                  <a:schemeClr val="lt1"/>
                </a:solidFill>
                <a:latin typeface="Montserrat"/>
                <a:ea typeface="Montserrat"/>
                <a:cs typeface="Montserrat"/>
                <a:sym typeface="Montserrat"/>
              </a:rPr>
              <a:t>0,0%</a:t>
            </a:r>
            <a:endParaRPr sz="800">
              <a:solidFill>
                <a:schemeClr val="lt1"/>
              </a:solidFill>
              <a:latin typeface="Montserrat"/>
              <a:ea typeface="Montserrat"/>
              <a:cs typeface="Montserrat"/>
              <a:sym typeface="Montserrat"/>
            </a:endParaRPr>
          </a:p>
        </p:txBody>
      </p:sp>
      <p:sp>
        <p:nvSpPr>
          <p:cNvPr id="185" name="Google Shape;185;p6"/>
          <p:cNvSpPr/>
          <p:nvPr/>
        </p:nvSpPr>
        <p:spPr>
          <a:xfrm>
            <a:off x="1909763" y="3584575"/>
            <a:ext cx="371475" cy="109538"/>
          </a:xfrm>
          <a:prstGeom prst="rect">
            <a:avLst/>
          </a:prstGeom>
          <a:noFill/>
          <a:ln>
            <a:noFill/>
          </a:ln>
        </p:spPr>
        <p:txBody>
          <a:bodyPr anchorCtr="0" anchor="ctr" bIns="0" lIns="14275" spcFirstLastPara="1" rIns="14275" wrap="square" tIns="0">
            <a:noAutofit/>
          </a:bodyPr>
          <a:lstStyle/>
          <a:p>
            <a:pPr indent="0" lvl="0" marL="0" marR="0" rtl="0" algn="ctr">
              <a:lnSpc>
                <a:spcPct val="90000"/>
              </a:lnSpc>
              <a:spcBef>
                <a:spcPts val="0"/>
              </a:spcBef>
              <a:spcAft>
                <a:spcPts val="0"/>
              </a:spcAft>
              <a:buClr>
                <a:schemeClr val="accent1"/>
              </a:buClr>
              <a:buSzPts val="800"/>
              <a:buFont typeface="Calibri"/>
              <a:buNone/>
            </a:pPr>
            <a:r>
              <a:rPr lang="es-ES" sz="800">
                <a:solidFill>
                  <a:schemeClr val="lt1"/>
                </a:solidFill>
                <a:latin typeface="Montserrat"/>
                <a:ea typeface="Montserrat"/>
                <a:cs typeface="Montserrat"/>
                <a:sym typeface="Montserrat"/>
              </a:rPr>
              <a:t>100,0%</a:t>
            </a:r>
            <a:endParaRPr sz="800">
              <a:solidFill>
                <a:schemeClr val="lt1"/>
              </a:solidFill>
              <a:latin typeface="Montserrat"/>
              <a:ea typeface="Montserrat"/>
              <a:cs typeface="Montserrat"/>
              <a:sym typeface="Montserrat"/>
            </a:endParaRPr>
          </a:p>
        </p:txBody>
      </p:sp>
      <p:sp>
        <p:nvSpPr>
          <p:cNvPr id="186" name="Google Shape;186;p6"/>
          <p:cNvSpPr/>
          <p:nvPr/>
        </p:nvSpPr>
        <p:spPr>
          <a:xfrm>
            <a:off x="465138" y="3570288"/>
            <a:ext cx="765175" cy="136525"/>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order_items</a:t>
            </a:r>
            <a:endParaRPr sz="1000">
              <a:solidFill>
                <a:srgbClr val="3F3F3F"/>
              </a:solidFill>
              <a:latin typeface="Montserrat"/>
              <a:ea typeface="Montserrat"/>
              <a:cs typeface="Montserrat"/>
              <a:sym typeface="Montserrat"/>
            </a:endParaRPr>
          </a:p>
        </p:txBody>
      </p:sp>
      <p:sp>
        <p:nvSpPr>
          <p:cNvPr id="187" name="Google Shape;187;p6"/>
          <p:cNvSpPr/>
          <p:nvPr/>
        </p:nvSpPr>
        <p:spPr>
          <a:xfrm>
            <a:off x="1731963" y="3981450"/>
            <a:ext cx="233363" cy="109538"/>
          </a:xfrm>
          <a:prstGeom prst="rect">
            <a:avLst/>
          </a:prstGeom>
          <a:solidFill>
            <a:schemeClr val="accent1"/>
          </a:solidFill>
          <a:ln>
            <a:noFill/>
          </a:ln>
        </p:spPr>
        <p:txBody>
          <a:bodyPr anchorCtr="0" anchor="ctr" bIns="0" lIns="14275" spcFirstLastPara="1" rIns="14275" wrap="square" tIns="0">
            <a:noAutofit/>
          </a:bodyPr>
          <a:lstStyle/>
          <a:p>
            <a:pPr indent="0" lvl="0" marL="0" marR="0" rtl="0" algn="ctr">
              <a:lnSpc>
                <a:spcPct val="90000"/>
              </a:lnSpc>
              <a:spcBef>
                <a:spcPts val="0"/>
              </a:spcBef>
              <a:spcAft>
                <a:spcPts val="0"/>
              </a:spcAft>
              <a:buClr>
                <a:schemeClr val="accent1"/>
              </a:buClr>
              <a:buSzPts val="800"/>
              <a:buFont typeface="Calibri"/>
              <a:buNone/>
            </a:pPr>
            <a:r>
              <a:rPr lang="es-ES" sz="800">
                <a:solidFill>
                  <a:schemeClr val="lt1"/>
                </a:solidFill>
                <a:latin typeface="Montserrat"/>
                <a:ea typeface="Montserrat"/>
                <a:cs typeface="Montserrat"/>
                <a:sym typeface="Montserrat"/>
              </a:rPr>
              <a:t>1,9%</a:t>
            </a:r>
            <a:endParaRPr sz="800">
              <a:solidFill>
                <a:schemeClr val="lt1"/>
              </a:solidFill>
              <a:latin typeface="Montserrat"/>
              <a:ea typeface="Montserrat"/>
              <a:cs typeface="Montserrat"/>
              <a:sym typeface="Montserrat"/>
            </a:endParaRPr>
          </a:p>
        </p:txBody>
      </p:sp>
      <p:sp>
        <p:nvSpPr>
          <p:cNvPr id="188" name="Google Shape;188;p6"/>
          <p:cNvSpPr/>
          <p:nvPr/>
        </p:nvSpPr>
        <p:spPr>
          <a:xfrm>
            <a:off x="1525588" y="4110038"/>
            <a:ext cx="298450" cy="109538"/>
          </a:xfrm>
          <a:prstGeom prst="rect">
            <a:avLst/>
          </a:prstGeom>
          <a:noFill/>
          <a:ln>
            <a:noFill/>
          </a:ln>
        </p:spPr>
        <p:txBody>
          <a:bodyPr anchorCtr="0" anchor="ctr" bIns="0" lIns="14275" spcFirstLastPara="1" rIns="14275" wrap="square" tIns="0">
            <a:noAutofit/>
          </a:bodyPr>
          <a:lstStyle/>
          <a:p>
            <a:pPr indent="0" lvl="0" marL="0" marR="0" rtl="0" algn="ctr">
              <a:lnSpc>
                <a:spcPct val="90000"/>
              </a:lnSpc>
              <a:spcBef>
                <a:spcPts val="0"/>
              </a:spcBef>
              <a:spcAft>
                <a:spcPts val="0"/>
              </a:spcAft>
              <a:buClr>
                <a:schemeClr val="accent1"/>
              </a:buClr>
              <a:buSzPts val="800"/>
              <a:buFont typeface="Calibri"/>
              <a:buNone/>
            </a:pPr>
            <a:r>
              <a:rPr lang="es-ES" sz="800">
                <a:solidFill>
                  <a:schemeClr val="lt1"/>
                </a:solidFill>
                <a:latin typeface="Montserrat"/>
                <a:ea typeface="Montserrat"/>
                <a:cs typeface="Montserrat"/>
                <a:sym typeface="Montserrat"/>
              </a:rPr>
              <a:t>98,1%</a:t>
            </a:r>
            <a:endParaRPr sz="800">
              <a:solidFill>
                <a:schemeClr val="lt1"/>
              </a:solidFill>
              <a:latin typeface="Montserrat"/>
              <a:ea typeface="Montserrat"/>
              <a:cs typeface="Montserrat"/>
              <a:sym typeface="Montserrat"/>
            </a:endParaRPr>
          </a:p>
        </p:txBody>
      </p:sp>
      <p:sp>
        <p:nvSpPr>
          <p:cNvPr id="189" name="Google Shape;189;p6"/>
          <p:cNvSpPr/>
          <p:nvPr/>
        </p:nvSpPr>
        <p:spPr>
          <a:xfrm>
            <a:off x="658813" y="4030663"/>
            <a:ext cx="571500" cy="136525"/>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products</a:t>
            </a:r>
            <a:endParaRPr sz="1000">
              <a:solidFill>
                <a:srgbClr val="3F3F3F"/>
              </a:solidFill>
              <a:latin typeface="Montserrat"/>
              <a:ea typeface="Montserrat"/>
              <a:cs typeface="Montserrat"/>
              <a:sym typeface="Montserrat"/>
            </a:endParaRPr>
          </a:p>
        </p:txBody>
      </p:sp>
      <p:sp>
        <p:nvSpPr>
          <p:cNvPr id="190" name="Google Shape;190;p6"/>
          <p:cNvSpPr/>
          <p:nvPr/>
        </p:nvSpPr>
        <p:spPr>
          <a:xfrm>
            <a:off x="1403350" y="4441825"/>
            <a:ext cx="268288" cy="109538"/>
          </a:xfrm>
          <a:prstGeom prst="rect">
            <a:avLst/>
          </a:prstGeom>
          <a:solidFill>
            <a:schemeClr val="accent1"/>
          </a:solidFill>
          <a:ln>
            <a:noFill/>
          </a:ln>
        </p:spPr>
        <p:txBody>
          <a:bodyPr anchorCtr="0" anchor="ctr" bIns="0" lIns="14275" spcFirstLastPara="1" rIns="14275" wrap="square" tIns="0">
            <a:noAutofit/>
          </a:bodyPr>
          <a:lstStyle/>
          <a:p>
            <a:pPr indent="0" lvl="0" marL="0" marR="0" rtl="0" algn="ctr">
              <a:lnSpc>
                <a:spcPct val="90000"/>
              </a:lnSpc>
              <a:spcBef>
                <a:spcPts val="0"/>
              </a:spcBef>
              <a:spcAft>
                <a:spcPts val="0"/>
              </a:spcAft>
              <a:buClr>
                <a:schemeClr val="accent1"/>
              </a:buClr>
              <a:buSzPts val="800"/>
              <a:buFont typeface="Calibri"/>
              <a:buNone/>
            </a:pPr>
            <a:r>
              <a:rPr lang="es-ES" sz="800">
                <a:solidFill>
                  <a:schemeClr val="lt1"/>
                </a:solidFill>
                <a:latin typeface="Montserrat"/>
                <a:ea typeface="Montserrat"/>
                <a:cs typeface="Montserrat"/>
                <a:sym typeface="Montserrat"/>
              </a:rPr>
              <a:t>0,0%</a:t>
            </a:r>
            <a:endParaRPr sz="800">
              <a:solidFill>
                <a:schemeClr val="lt1"/>
              </a:solidFill>
              <a:latin typeface="Montserrat"/>
              <a:ea typeface="Montserrat"/>
              <a:cs typeface="Montserrat"/>
              <a:sym typeface="Montserrat"/>
            </a:endParaRPr>
          </a:p>
        </p:txBody>
      </p:sp>
      <p:sp>
        <p:nvSpPr>
          <p:cNvPr id="191" name="Google Shape;191;p6"/>
          <p:cNvSpPr/>
          <p:nvPr/>
        </p:nvSpPr>
        <p:spPr>
          <a:xfrm>
            <a:off x="1335088" y="4570413"/>
            <a:ext cx="371475" cy="109538"/>
          </a:xfrm>
          <a:prstGeom prst="rect">
            <a:avLst/>
          </a:prstGeom>
          <a:solidFill>
            <a:schemeClr val="accent2"/>
          </a:solidFill>
          <a:ln>
            <a:noFill/>
          </a:ln>
        </p:spPr>
        <p:txBody>
          <a:bodyPr anchorCtr="0" anchor="ctr" bIns="0" lIns="14275" spcFirstLastPara="1" rIns="14275" wrap="square" tIns="0">
            <a:noAutofit/>
          </a:bodyPr>
          <a:lstStyle/>
          <a:p>
            <a:pPr indent="0" lvl="0" marL="0" marR="0" rtl="0" algn="ctr">
              <a:lnSpc>
                <a:spcPct val="90000"/>
              </a:lnSpc>
              <a:spcBef>
                <a:spcPts val="0"/>
              </a:spcBef>
              <a:spcAft>
                <a:spcPts val="0"/>
              </a:spcAft>
              <a:buClr>
                <a:schemeClr val="accent1"/>
              </a:buClr>
              <a:buSzPts val="800"/>
              <a:buFont typeface="Calibri"/>
              <a:buNone/>
            </a:pPr>
            <a:r>
              <a:rPr lang="es-ES" sz="800">
                <a:solidFill>
                  <a:schemeClr val="lt1"/>
                </a:solidFill>
                <a:latin typeface="Montserrat"/>
                <a:ea typeface="Montserrat"/>
                <a:cs typeface="Montserrat"/>
                <a:sym typeface="Montserrat"/>
              </a:rPr>
              <a:t>100,0%</a:t>
            </a:r>
            <a:endParaRPr sz="800">
              <a:solidFill>
                <a:schemeClr val="lt1"/>
              </a:solidFill>
              <a:latin typeface="Montserrat"/>
              <a:ea typeface="Montserrat"/>
              <a:cs typeface="Montserrat"/>
              <a:sym typeface="Montserrat"/>
            </a:endParaRPr>
          </a:p>
        </p:txBody>
      </p:sp>
      <p:sp>
        <p:nvSpPr>
          <p:cNvPr id="192" name="Google Shape;192;p6"/>
          <p:cNvSpPr/>
          <p:nvPr/>
        </p:nvSpPr>
        <p:spPr>
          <a:xfrm>
            <a:off x="833438" y="4491038"/>
            <a:ext cx="396875" cy="136525"/>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sellers</a:t>
            </a:r>
            <a:endParaRPr sz="1000">
              <a:solidFill>
                <a:srgbClr val="3F3F3F"/>
              </a:solidFill>
              <a:latin typeface="Montserrat"/>
              <a:ea typeface="Montserrat"/>
              <a:cs typeface="Montserrat"/>
              <a:sym typeface="Montserrat"/>
            </a:endParaRPr>
          </a:p>
        </p:txBody>
      </p:sp>
      <p:sp>
        <p:nvSpPr>
          <p:cNvPr id="193" name="Google Shape;193;p6"/>
          <p:cNvSpPr/>
          <p:nvPr/>
        </p:nvSpPr>
        <p:spPr>
          <a:xfrm>
            <a:off x="3302000" y="4964113"/>
            <a:ext cx="268288" cy="109538"/>
          </a:xfrm>
          <a:prstGeom prst="rect">
            <a:avLst/>
          </a:prstGeom>
          <a:solidFill>
            <a:schemeClr val="accent1"/>
          </a:solidFill>
          <a:ln>
            <a:noFill/>
          </a:ln>
        </p:spPr>
        <p:txBody>
          <a:bodyPr anchorCtr="0" anchor="ctr" bIns="0" lIns="14275" spcFirstLastPara="1" rIns="14275" wrap="square" tIns="0">
            <a:noAutofit/>
          </a:bodyPr>
          <a:lstStyle/>
          <a:p>
            <a:pPr indent="0" lvl="0" marL="0" marR="0" rtl="0" algn="ctr">
              <a:lnSpc>
                <a:spcPct val="90000"/>
              </a:lnSpc>
              <a:spcBef>
                <a:spcPts val="0"/>
              </a:spcBef>
              <a:spcAft>
                <a:spcPts val="0"/>
              </a:spcAft>
              <a:buClr>
                <a:schemeClr val="accent1"/>
              </a:buClr>
              <a:buSzPts val="800"/>
              <a:buFont typeface="Calibri"/>
              <a:buNone/>
            </a:pPr>
            <a:r>
              <a:rPr lang="es-ES" sz="800">
                <a:solidFill>
                  <a:schemeClr val="lt1"/>
                </a:solidFill>
                <a:latin typeface="Montserrat"/>
                <a:ea typeface="Montserrat"/>
                <a:cs typeface="Montserrat"/>
                <a:sym typeface="Montserrat"/>
              </a:rPr>
              <a:t>0,0%</a:t>
            </a:r>
            <a:endParaRPr sz="800">
              <a:solidFill>
                <a:schemeClr val="lt1"/>
              </a:solidFill>
              <a:latin typeface="Montserrat"/>
              <a:ea typeface="Montserrat"/>
              <a:cs typeface="Montserrat"/>
              <a:sym typeface="Montserrat"/>
            </a:endParaRPr>
          </a:p>
        </p:txBody>
      </p:sp>
      <p:sp>
        <p:nvSpPr>
          <p:cNvPr id="194" name="Google Shape;194;p6"/>
          <p:cNvSpPr/>
          <p:nvPr/>
        </p:nvSpPr>
        <p:spPr>
          <a:xfrm>
            <a:off x="2284413" y="4964113"/>
            <a:ext cx="371475" cy="109538"/>
          </a:xfrm>
          <a:prstGeom prst="rect">
            <a:avLst/>
          </a:prstGeom>
          <a:noFill/>
          <a:ln>
            <a:noFill/>
          </a:ln>
        </p:spPr>
        <p:txBody>
          <a:bodyPr anchorCtr="0" anchor="ctr" bIns="0" lIns="14275" spcFirstLastPara="1" rIns="14275" wrap="square" tIns="0">
            <a:noAutofit/>
          </a:bodyPr>
          <a:lstStyle/>
          <a:p>
            <a:pPr indent="0" lvl="0" marL="0" marR="0" rtl="0" algn="ctr">
              <a:lnSpc>
                <a:spcPct val="90000"/>
              </a:lnSpc>
              <a:spcBef>
                <a:spcPts val="0"/>
              </a:spcBef>
              <a:spcAft>
                <a:spcPts val="0"/>
              </a:spcAft>
              <a:buClr>
                <a:schemeClr val="accent1"/>
              </a:buClr>
              <a:buSzPts val="800"/>
              <a:buFont typeface="Calibri"/>
              <a:buNone/>
            </a:pPr>
            <a:r>
              <a:rPr lang="es-ES" sz="800">
                <a:solidFill>
                  <a:schemeClr val="lt1"/>
                </a:solidFill>
                <a:latin typeface="Montserrat"/>
                <a:ea typeface="Montserrat"/>
                <a:cs typeface="Montserrat"/>
                <a:sym typeface="Montserrat"/>
              </a:rPr>
              <a:t>100,0%</a:t>
            </a:r>
            <a:endParaRPr sz="800">
              <a:solidFill>
                <a:schemeClr val="lt1"/>
              </a:solidFill>
              <a:latin typeface="Montserrat"/>
              <a:ea typeface="Montserrat"/>
              <a:cs typeface="Montserrat"/>
              <a:sym typeface="Montserrat"/>
            </a:endParaRPr>
          </a:p>
        </p:txBody>
      </p:sp>
      <p:sp>
        <p:nvSpPr>
          <p:cNvPr id="195" name="Google Shape;195;p6"/>
          <p:cNvSpPr/>
          <p:nvPr/>
        </p:nvSpPr>
        <p:spPr>
          <a:xfrm>
            <a:off x="476250" y="4949825"/>
            <a:ext cx="754063" cy="136525"/>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geolocation</a:t>
            </a:r>
            <a:endParaRPr sz="1000">
              <a:solidFill>
                <a:srgbClr val="3F3F3F"/>
              </a:solidFill>
              <a:latin typeface="Montserrat"/>
              <a:ea typeface="Montserrat"/>
              <a:cs typeface="Montserrat"/>
              <a:sym typeface="Montserrat"/>
            </a:endParaRPr>
          </a:p>
        </p:txBody>
      </p:sp>
      <p:sp>
        <p:nvSpPr>
          <p:cNvPr id="196" name="Google Shape;196;p6"/>
          <p:cNvSpPr/>
          <p:nvPr/>
        </p:nvSpPr>
        <p:spPr>
          <a:xfrm>
            <a:off x="2416175" y="5424488"/>
            <a:ext cx="268288" cy="109538"/>
          </a:xfrm>
          <a:prstGeom prst="rect">
            <a:avLst/>
          </a:prstGeom>
          <a:solidFill>
            <a:schemeClr val="accent1"/>
          </a:solidFill>
          <a:ln>
            <a:noFill/>
          </a:ln>
        </p:spPr>
        <p:txBody>
          <a:bodyPr anchorCtr="0" anchor="ctr" bIns="0" lIns="14275" spcFirstLastPara="1" rIns="14275" wrap="square" tIns="0">
            <a:noAutofit/>
          </a:bodyPr>
          <a:lstStyle/>
          <a:p>
            <a:pPr indent="0" lvl="0" marL="0" marR="0" rtl="0" algn="ctr">
              <a:lnSpc>
                <a:spcPct val="90000"/>
              </a:lnSpc>
              <a:spcBef>
                <a:spcPts val="0"/>
              </a:spcBef>
              <a:spcAft>
                <a:spcPts val="0"/>
              </a:spcAft>
              <a:buClr>
                <a:schemeClr val="accent1"/>
              </a:buClr>
              <a:buSzPts val="800"/>
              <a:buFont typeface="Calibri"/>
              <a:buNone/>
            </a:pPr>
            <a:r>
              <a:rPr lang="es-ES" sz="800">
                <a:solidFill>
                  <a:schemeClr val="lt1"/>
                </a:solidFill>
                <a:latin typeface="Montserrat"/>
                <a:ea typeface="Montserrat"/>
                <a:cs typeface="Montserrat"/>
                <a:sym typeface="Montserrat"/>
              </a:rPr>
              <a:t>0,0%</a:t>
            </a:r>
            <a:endParaRPr sz="800">
              <a:solidFill>
                <a:schemeClr val="lt1"/>
              </a:solidFill>
              <a:latin typeface="Montserrat"/>
              <a:ea typeface="Montserrat"/>
              <a:cs typeface="Montserrat"/>
              <a:sym typeface="Montserrat"/>
            </a:endParaRPr>
          </a:p>
        </p:txBody>
      </p:sp>
      <p:sp>
        <p:nvSpPr>
          <p:cNvPr id="197" name="Google Shape;197;p6"/>
          <p:cNvSpPr/>
          <p:nvPr/>
        </p:nvSpPr>
        <p:spPr>
          <a:xfrm>
            <a:off x="1841500" y="5424488"/>
            <a:ext cx="371475" cy="109538"/>
          </a:xfrm>
          <a:prstGeom prst="rect">
            <a:avLst/>
          </a:prstGeom>
          <a:noFill/>
          <a:ln>
            <a:noFill/>
          </a:ln>
        </p:spPr>
        <p:txBody>
          <a:bodyPr anchorCtr="0" anchor="ctr" bIns="0" lIns="14275" spcFirstLastPara="1" rIns="14275" wrap="square" tIns="0">
            <a:noAutofit/>
          </a:bodyPr>
          <a:lstStyle/>
          <a:p>
            <a:pPr indent="0" lvl="0" marL="0" marR="0" rtl="0" algn="ctr">
              <a:lnSpc>
                <a:spcPct val="90000"/>
              </a:lnSpc>
              <a:spcBef>
                <a:spcPts val="0"/>
              </a:spcBef>
              <a:spcAft>
                <a:spcPts val="0"/>
              </a:spcAft>
              <a:buClr>
                <a:schemeClr val="accent1"/>
              </a:buClr>
              <a:buSzPts val="800"/>
              <a:buFont typeface="Calibri"/>
              <a:buNone/>
            </a:pPr>
            <a:r>
              <a:rPr lang="es-ES" sz="800">
                <a:solidFill>
                  <a:schemeClr val="lt1"/>
                </a:solidFill>
                <a:latin typeface="Montserrat"/>
                <a:ea typeface="Montserrat"/>
                <a:cs typeface="Montserrat"/>
                <a:sym typeface="Montserrat"/>
              </a:rPr>
              <a:t>100,0%</a:t>
            </a:r>
            <a:endParaRPr sz="800">
              <a:solidFill>
                <a:schemeClr val="lt1"/>
              </a:solidFill>
              <a:latin typeface="Montserrat"/>
              <a:ea typeface="Montserrat"/>
              <a:cs typeface="Montserrat"/>
              <a:sym typeface="Montserrat"/>
            </a:endParaRPr>
          </a:p>
        </p:txBody>
      </p:sp>
      <p:sp>
        <p:nvSpPr>
          <p:cNvPr id="198" name="Google Shape;198;p6"/>
          <p:cNvSpPr/>
          <p:nvPr/>
        </p:nvSpPr>
        <p:spPr>
          <a:xfrm>
            <a:off x="557213" y="5410200"/>
            <a:ext cx="673100" cy="136525"/>
          </a:xfrm>
          <a:prstGeom prst="rect">
            <a:avLst/>
          </a:prstGeom>
          <a:noFill/>
          <a:ln>
            <a:noFill/>
          </a:ln>
        </p:spPr>
        <p:txBody>
          <a:bodyPr anchorCtr="0" anchor="ctr" bIns="0" lIns="0" spcFirstLastPara="1" rIns="0" wrap="square" tIns="0">
            <a:noAutofit/>
          </a:bodyPr>
          <a:lstStyle/>
          <a:p>
            <a:pPr indent="0" lvl="0" marL="0" marR="0" rtl="0" algn="r">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customers</a:t>
            </a:r>
            <a:endParaRPr sz="1000">
              <a:solidFill>
                <a:srgbClr val="3F3F3F"/>
              </a:solidFill>
              <a:latin typeface="Montserrat"/>
              <a:ea typeface="Montserrat"/>
              <a:cs typeface="Montserrat"/>
              <a:sym typeface="Montserrat"/>
            </a:endParaRPr>
          </a:p>
        </p:txBody>
      </p:sp>
      <p:sp>
        <p:nvSpPr>
          <p:cNvPr id="199" name="Google Shape;199;p6"/>
          <p:cNvSpPr/>
          <p:nvPr/>
        </p:nvSpPr>
        <p:spPr>
          <a:xfrm>
            <a:off x="2703513" y="3111500"/>
            <a:ext cx="431800" cy="136525"/>
          </a:xfrm>
          <a:prstGeom prst="rect">
            <a:avLst/>
          </a:prstGeom>
          <a:noFill/>
          <a:ln>
            <a:noFill/>
          </a:ln>
        </p:spPr>
        <p:txBody>
          <a:bodyPr anchorCtr="0" anchor="ctr" bIns="0" lIns="17450" spcFirstLastPara="1" rIns="17450" wrap="square" tIns="0">
            <a:noAutofit/>
          </a:bodyPr>
          <a:lstStyle/>
          <a:p>
            <a:pPr indent="0" lvl="0" marL="0" marR="0" rtl="0" algn="l">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99.441</a:t>
            </a:r>
            <a:endParaRPr sz="1000">
              <a:solidFill>
                <a:srgbClr val="3F3F3F"/>
              </a:solidFill>
              <a:latin typeface="Montserrat"/>
              <a:ea typeface="Montserrat"/>
              <a:cs typeface="Montserrat"/>
              <a:sym typeface="Montserrat"/>
            </a:endParaRPr>
          </a:p>
        </p:txBody>
      </p:sp>
      <p:sp>
        <p:nvSpPr>
          <p:cNvPr id="200" name="Google Shape;200;p6"/>
          <p:cNvSpPr/>
          <p:nvPr/>
        </p:nvSpPr>
        <p:spPr>
          <a:xfrm>
            <a:off x="2841625" y="3570288"/>
            <a:ext cx="458788" cy="136525"/>
          </a:xfrm>
          <a:prstGeom prst="rect">
            <a:avLst/>
          </a:prstGeom>
          <a:noFill/>
          <a:ln>
            <a:noFill/>
          </a:ln>
        </p:spPr>
        <p:txBody>
          <a:bodyPr anchorCtr="0" anchor="ctr" bIns="0" lIns="17450" spcFirstLastPara="1" rIns="17450" wrap="square" tIns="0">
            <a:noAutofit/>
          </a:bodyPr>
          <a:lstStyle/>
          <a:p>
            <a:pPr indent="0" lvl="0" marL="0" marR="0" rtl="0" algn="l">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112.650</a:t>
            </a:r>
            <a:endParaRPr sz="1000">
              <a:solidFill>
                <a:srgbClr val="3F3F3F"/>
              </a:solidFill>
              <a:latin typeface="Montserrat"/>
              <a:ea typeface="Montserrat"/>
              <a:cs typeface="Montserrat"/>
              <a:sym typeface="Montserrat"/>
            </a:endParaRPr>
          </a:p>
        </p:txBody>
      </p:sp>
      <p:sp>
        <p:nvSpPr>
          <p:cNvPr id="201" name="Google Shape;201;p6"/>
          <p:cNvSpPr/>
          <p:nvPr/>
        </p:nvSpPr>
        <p:spPr>
          <a:xfrm>
            <a:off x="1984375" y="4030663"/>
            <a:ext cx="400050" cy="136525"/>
          </a:xfrm>
          <a:prstGeom prst="rect">
            <a:avLst/>
          </a:prstGeom>
          <a:noFill/>
          <a:ln>
            <a:noFill/>
          </a:ln>
        </p:spPr>
        <p:txBody>
          <a:bodyPr anchorCtr="0" anchor="ctr" bIns="0" lIns="17450" spcFirstLastPara="1" rIns="17450" wrap="square" tIns="0">
            <a:noAutofit/>
          </a:bodyPr>
          <a:lstStyle/>
          <a:p>
            <a:pPr indent="0" lvl="0" marL="0" marR="0" rtl="0" algn="l">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32.951</a:t>
            </a:r>
            <a:endParaRPr sz="1000">
              <a:solidFill>
                <a:srgbClr val="3F3F3F"/>
              </a:solidFill>
              <a:latin typeface="Montserrat"/>
              <a:ea typeface="Montserrat"/>
              <a:cs typeface="Montserrat"/>
              <a:sym typeface="Montserrat"/>
            </a:endParaRPr>
          </a:p>
        </p:txBody>
      </p:sp>
      <p:sp>
        <p:nvSpPr>
          <p:cNvPr id="202" name="Google Shape;202;p6"/>
          <p:cNvSpPr/>
          <p:nvPr/>
        </p:nvSpPr>
        <p:spPr>
          <a:xfrm>
            <a:off x="1725613" y="4491038"/>
            <a:ext cx="366713" cy="136525"/>
          </a:xfrm>
          <a:prstGeom prst="rect">
            <a:avLst/>
          </a:prstGeom>
          <a:noFill/>
          <a:ln>
            <a:noFill/>
          </a:ln>
        </p:spPr>
        <p:txBody>
          <a:bodyPr anchorCtr="0" anchor="ctr" bIns="0" lIns="17450" spcFirstLastPara="1" rIns="17450" wrap="square" tIns="0">
            <a:noAutofit/>
          </a:bodyPr>
          <a:lstStyle/>
          <a:p>
            <a:pPr indent="0" lvl="0" marL="0" marR="0" rtl="0" algn="l">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3.095</a:t>
            </a:r>
            <a:endParaRPr sz="1000">
              <a:solidFill>
                <a:srgbClr val="3F3F3F"/>
              </a:solidFill>
              <a:latin typeface="Montserrat"/>
              <a:ea typeface="Montserrat"/>
              <a:cs typeface="Montserrat"/>
              <a:sym typeface="Montserrat"/>
            </a:endParaRPr>
          </a:p>
        </p:txBody>
      </p:sp>
      <p:sp>
        <p:nvSpPr>
          <p:cNvPr id="203" name="Google Shape;203;p6"/>
          <p:cNvSpPr/>
          <p:nvPr/>
        </p:nvSpPr>
        <p:spPr>
          <a:xfrm>
            <a:off x="3589338" y="4949825"/>
            <a:ext cx="503238" cy="136525"/>
          </a:xfrm>
          <a:prstGeom prst="rect">
            <a:avLst/>
          </a:prstGeom>
          <a:noFill/>
          <a:ln>
            <a:noFill/>
          </a:ln>
        </p:spPr>
        <p:txBody>
          <a:bodyPr anchorCtr="0" anchor="ctr" bIns="0" lIns="17450" spcFirstLastPara="1" rIns="17450" wrap="square" tIns="0">
            <a:noAutofit/>
          </a:bodyPr>
          <a:lstStyle/>
          <a:p>
            <a:pPr indent="0" lvl="0" marL="0" marR="0" rtl="0" algn="l">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738.332</a:t>
            </a:r>
            <a:endParaRPr sz="1000">
              <a:solidFill>
                <a:srgbClr val="3F3F3F"/>
              </a:solidFill>
              <a:latin typeface="Montserrat"/>
              <a:ea typeface="Montserrat"/>
              <a:cs typeface="Montserrat"/>
              <a:sym typeface="Montserrat"/>
            </a:endParaRPr>
          </a:p>
        </p:txBody>
      </p:sp>
      <p:sp>
        <p:nvSpPr>
          <p:cNvPr id="204" name="Google Shape;204;p6"/>
          <p:cNvSpPr/>
          <p:nvPr/>
        </p:nvSpPr>
        <p:spPr>
          <a:xfrm>
            <a:off x="2703513" y="5410200"/>
            <a:ext cx="431800" cy="136525"/>
          </a:xfrm>
          <a:prstGeom prst="rect">
            <a:avLst/>
          </a:prstGeom>
          <a:noFill/>
          <a:ln>
            <a:noFill/>
          </a:ln>
        </p:spPr>
        <p:txBody>
          <a:bodyPr anchorCtr="0" anchor="ctr" bIns="0" lIns="17450" spcFirstLastPara="1" rIns="17450" wrap="square" tIns="0">
            <a:noAutofit/>
          </a:bodyPr>
          <a:lstStyle/>
          <a:p>
            <a:pPr indent="0" lvl="0" marL="0" marR="0" rtl="0" algn="l">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99.441</a:t>
            </a:r>
            <a:endParaRPr sz="1000">
              <a:solidFill>
                <a:srgbClr val="3F3F3F"/>
              </a:solidFill>
              <a:latin typeface="Montserrat"/>
              <a:ea typeface="Montserrat"/>
              <a:cs typeface="Montserrat"/>
              <a:sym typeface="Montserrat"/>
            </a:endParaRPr>
          </a:p>
        </p:txBody>
      </p:sp>
      <p:sp>
        <p:nvSpPr>
          <p:cNvPr id="205" name="Google Shape;205;p6"/>
          <p:cNvSpPr/>
          <p:nvPr/>
        </p:nvSpPr>
        <p:spPr>
          <a:xfrm>
            <a:off x="1290638" y="5978525"/>
            <a:ext cx="142875" cy="106363"/>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06" name="Google Shape;206;p6"/>
          <p:cNvSpPr/>
          <p:nvPr/>
        </p:nvSpPr>
        <p:spPr>
          <a:xfrm>
            <a:off x="2378075" y="5978525"/>
            <a:ext cx="142875" cy="106363"/>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07" name="Google Shape;207;p6"/>
          <p:cNvSpPr/>
          <p:nvPr/>
        </p:nvSpPr>
        <p:spPr>
          <a:xfrm>
            <a:off x="1484313" y="5983288"/>
            <a:ext cx="792163" cy="109538"/>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Calibri"/>
              <a:buNone/>
            </a:pPr>
            <a:r>
              <a:rPr lang="es-ES" sz="800">
                <a:solidFill>
                  <a:srgbClr val="3F3F3F"/>
                </a:solidFill>
                <a:latin typeface="Montserrat"/>
                <a:ea typeface="Montserrat"/>
                <a:cs typeface="Montserrat"/>
                <a:sym typeface="Montserrat"/>
              </a:rPr>
              <a:t>Filas completas</a:t>
            </a:r>
            <a:endParaRPr sz="800">
              <a:solidFill>
                <a:srgbClr val="3F3F3F"/>
              </a:solidFill>
              <a:latin typeface="Montserrat"/>
              <a:ea typeface="Montserrat"/>
              <a:cs typeface="Montserrat"/>
              <a:sym typeface="Montserrat"/>
            </a:endParaRPr>
          </a:p>
        </p:txBody>
      </p:sp>
      <p:sp>
        <p:nvSpPr>
          <p:cNvPr id="208" name="Google Shape;208;p6"/>
          <p:cNvSpPr/>
          <p:nvPr/>
        </p:nvSpPr>
        <p:spPr>
          <a:xfrm>
            <a:off x="2571750" y="5983288"/>
            <a:ext cx="973138" cy="109538"/>
          </a:xfrm>
          <a:prstGeom prst="rect">
            <a:avLst/>
          </a:prstGeom>
          <a:noFill/>
          <a:ln>
            <a:noFill/>
          </a:ln>
        </p:spPr>
        <p:txBody>
          <a:bodyPr anchorCtr="0" anchor="ctr" bIns="0" lIns="0" spcFirstLastPara="1" rIns="0" wrap="square" tIns="0">
            <a:noAutofit/>
          </a:bodyPr>
          <a:lstStyle/>
          <a:p>
            <a:pPr indent="0" lvl="0" marL="0" marR="0" rtl="0" algn="l">
              <a:lnSpc>
                <a:spcPct val="90000"/>
              </a:lnSpc>
              <a:spcBef>
                <a:spcPts val="0"/>
              </a:spcBef>
              <a:spcAft>
                <a:spcPts val="0"/>
              </a:spcAft>
              <a:buClr>
                <a:schemeClr val="accent1"/>
              </a:buClr>
              <a:buSzPts val="800"/>
              <a:buFont typeface="Calibri"/>
              <a:buNone/>
            </a:pPr>
            <a:r>
              <a:rPr lang="es-ES" sz="800">
                <a:solidFill>
                  <a:srgbClr val="3F3F3F"/>
                </a:solidFill>
                <a:latin typeface="Montserrat"/>
                <a:ea typeface="Montserrat"/>
                <a:cs typeface="Montserrat"/>
                <a:sym typeface="Montserrat"/>
              </a:rPr>
              <a:t>Filas con valor nulo</a:t>
            </a:r>
            <a:endParaRPr sz="800">
              <a:solidFill>
                <a:srgbClr val="3F3F3F"/>
              </a:solidFill>
              <a:latin typeface="Montserrat"/>
              <a:ea typeface="Montserrat"/>
              <a:cs typeface="Montserrat"/>
              <a:sym typeface="Montserrat"/>
            </a:endParaRPr>
          </a:p>
        </p:txBody>
      </p:sp>
      <p:sp>
        <p:nvSpPr>
          <p:cNvPr id="209" name="Google Shape;209;p6"/>
          <p:cNvSpPr/>
          <p:nvPr/>
        </p:nvSpPr>
        <p:spPr>
          <a:xfrm>
            <a:off x="4068764" y="3694113"/>
            <a:ext cx="173037" cy="744538"/>
          </a:xfrm>
          <a:prstGeom prst="chevron">
            <a:avLst>
              <a:gd fmla="val 50000" name="adj"/>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Montserrat"/>
              <a:ea typeface="Montserrat"/>
              <a:cs typeface="Montserrat"/>
              <a:sym typeface="Montserrat"/>
            </a:endParaRPr>
          </a:p>
        </p:txBody>
      </p:sp>
      <p:graphicFrame>
        <p:nvGraphicFramePr>
          <p:cNvPr id="210" name="Google Shape;210;p6"/>
          <p:cNvGraphicFramePr/>
          <p:nvPr/>
        </p:nvGraphicFramePr>
        <p:xfrm>
          <a:off x="4203700" y="2867025"/>
          <a:ext cx="661988" cy="3221038"/>
        </p:xfrm>
        <a:graphic>
          <a:graphicData uri="http://schemas.openxmlformats.org/drawingml/2006/chart">
            <c:chart r:id="rId4"/>
          </a:graphicData>
        </a:graphic>
      </p:graphicFrame>
      <p:sp>
        <p:nvSpPr>
          <p:cNvPr id="211" name="Google Shape;211;p6"/>
          <p:cNvSpPr/>
          <p:nvPr/>
        </p:nvSpPr>
        <p:spPr>
          <a:xfrm>
            <a:off x="4406900" y="2949575"/>
            <a:ext cx="254000" cy="109538"/>
          </a:xfrm>
          <a:prstGeom prst="rect">
            <a:avLst/>
          </a:prstGeom>
          <a:noFill/>
          <a:ln>
            <a:noFill/>
          </a:ln>
        </p:spPr>
        <p:txBody>
          <a:bodyPr anchorCtr="0" anchor="ctr" bIns="0" lIns="14275" spcFirstLastPara="1" rIns="14275" wrap="square" tIns="0">
            <a:noAutofit/>
          </a:bodyPr>
          <a:lstStyle/>
          <a:p>
            <a:pPr indent="0" lvl="0" marL="0" marR="0" rtl="0" algn="ctr">
              <a:lnSpc>
                <a:spcPct val="90000"/>
              </a:lnSpc>
              <a:spcBef>
                <a:spcPts val="0"/>
              </a:spcBef>
              <a:spcAft>
                <a:spcPts val="0"/>
              </a:spcAft>
              <a:buClr>
                <a:schemeClr val="accent1"/>
              </a:buClr>
              <a:buSzPts val="800"/>
              <a:buFont typeface="Calibri"/>
              <a:buNone/>
            </a:pPr>
            <a:r>
              <a:rPr lang="es-ES" sz="800">
                <a:solidFill>
                  <a:schemeClr val="lt1"/>
                </a:solidFill>
                <a:latin typeface="Montserrat"/>
                <a:ea typeface="Montserrat"/>
                <a:cs typeface="Montserrat"/>
                <a:sym typeface="Montserrat"/>
              </a:rPr>
              <a:t>3,6%</a:t>
            </a:r>
            <a:endParaRPr sz="800">
              <a:solidFill>
                <a:schemeClr val="lt1"/>
              </a:solidFill>
              <a:latin typeface="Montserrat"/>
              <a:ea typeface="Montserrat"/>
              <a:cs typeface="Montserrat"/>
              <a:sym typeface="Montserrat"/>
            </a:endParaRPr>
          </a:p>
        </p:txBody>
      </p:sp>
      <p:sp>
        <p:nvSpPr>
          <p:cNvPr id="212" name="Google Shape;212;p6"/>
          <p:cNvSpPr/>
          <p:nvPr/>
        </p:nvSpPr>
        <p:spPr>
          <a:xfrm>
            <a:off x="4371975" y="4478338"/>
            <a:ext cx="325438" cy="109538"/>
          </a:xfrm>
          <a:prstGeom prst="rect">
            <a:avLst/>
          </a:prstGeom>
          <a:solidFill>
            <a:schemeClr val="accent2"/>
          </a:solidFill>
          <a:ln>
            <a:noFill/>
          </a:ln>
        </p:spPr>
        <p:txBody>
          <a:bodyPr anchorCtr="0" anchor="ctr" bIns="0" lIns="14275" spcFirstLastPara="1" rIns="14275" wrap="square" tIns="0">
            <a:noAutofit/>
          </a:bodyPr>
          <a:lstStyle/>
          <a:p>
            <a:pPr indent="0" lvl="0" marL="0" marR="0" rtl="0" algn="ctr">
              <a:lnSpc>
                <a:spcPct val="90000"/>
              </a:lnSpc>
              <a:spcBef>
                <a:spcPts val="0"/>
              </a:spcBef>
              <a:spcAft>
                <a:spcPts val="0"/>
              </a:spcAft>
              <a:buClr>
                <a:schemeClr val="accent1"/>
              </a:buClr>
              <a:buSzPts val="800"/>
              <a:buFont typeface="Calibri"/>
              <a:buNone/>
            </a:pPr>
            <a:r>
              <a:rPr lang="es-ES" sz="800">
                <a:solidFill>
                  <a:schemeClr val="lt1"/>
                </a:solidFill>
                <a:latin typeface="Montserrat"/>
                <a:ea typeface="Montserrat"/>
                <a:cs typeface="Montserrat"/>
                <a:sym typeface="Montserrat"/>
              </a:rPr>
              <a:t>96,4%</a:t>
            </a:r>
            <a:endParaRPr sz="800">
              <a:solidFill>
                <a:schemeClr val="lt1"/>
              </a:solidFill>
              <a:latin typeface="Montserrat"/>
              <a:ea typeface="Montserrat"/>
              <a:cs typeface="Montserrat"/>
              <a:sym typeface="Montserrat"/>
            </a:endParaRPr>
          </a:p>
        </p:txBody>
      </p:sp>
      <p:sp>
        <p:nvSpPr>
          <p:cNvPr id="213" name="Google Shape;213;p6"/>
          <p:cNvSpPr/>
          <p:nvPr/>
        </p:nvSpPr>
        <p:spPr>
          <a:xfrm>
            <a:off x="4273550" y="6048375"/>
            <a:ext cx="522288" cy="27305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DataSet Total</a:t>
            </a:r>
            <a:endParaRPr sz="1000">
              <a:solidFill>
                <a:srgbClr val="3F3F3F"/>
              </a:solidFill>
              <a:latin typeface="Montserrat"/>
              <a:ea typeface="Montserrat"/>
              <a:cs typeface="Montserrat"/>
              <a:sym typeface="Montserrat"/>
            </a:endParaRPr>
          </a:p>
        </p:txBody>
      </p:sp>
      <p:sp>
        <p:nvSpPr>
          <p:cNvPr id="214" name="Google Shape;214;p6"/>
          <p:cNvSpPr/>
          <p:nvPr/>
        </p:nvSpPr>
        <p:spPr>
          <a:xfrm>
            <a:off x="4316413" y="2787650"/>
            <a:ext cx="436563" cy="136525"/>
          </a:xfrm>
          <a:prstGeom prst="rect">
            <a:avLst/>
          </a:prstGeom>
          <a:noFill/>
          <a:ln>
            <a:noFill/>
          </a:ln>
        </p:spPr>
        <p:txBody>
          <a:bodyPr anchorCtr="0" anchor="b" bIns="0" lIns="17450" spcFirstLastPara="1" rIns="17450" wrap="square" tIns="0">
            <a:noAutofit/>
          </a:bodyPr>
          <a:lstStyle/>
          <a:p>
            <a:pPr indent="0" lvl="0" marL="0" marR="0" rtl="0" algn="ctr">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117.601</a:t>
            </a:r>
            <a:endParaRPr sz="1000">
              <a:solidFill>
                <a:srgbClr val="3F3F3F"/>
              </a:solidFill>
              <a:latin typeface="Montserrat"/>
              <a:ea typeface="Montserrat"/>
              <a:cs typeface="Montserrat"/>
              <a:sym typeface="Montserrat"/>
            </a:endParaRPr>
          </a:p>
        </p:txBody>
      </p:sp>
      <p:cxnSp>
        <p:nvCxnSpPr>
          <p:cNvPr id="215" name="Google Shape;215;p6"/>
          <p:cNvCxnSpPr/>
          <p:nvPr/>
        </p:nvCxnSpPr>
        <p:spPr>
          <a:xfrm>
            <a:off x="777240" y="2554993"/>
            <a:ext cx="4088448" cy="0"/>
          </a:xfrm>
          <a:prstGeom prst="straightConnector1">
            <a:avLst/>
          </a:prstGeom>
          <a:noFill/>
          <a:ln cap="flat" cmpd="sng" w="12700">
            <a:solidFill>
              <a:schemeClr val="accent1"/>
            </a:solidFill>
            <a:prstDash val="solid"/>
            <a:round/>
            <a:headEnd len="sm" w="sm" type="none"/>
            <a:tailEnd len="sm" w="sm" type="none"/>
          </a:ln>
        </p:spPr>
      </p:cxnSp>
      <p:pic>
        <p:nvPicPr>
          <p:cNvPr id="216" name="Google Shape;216;p6"/>
          <p:cNvPicPr preferRelativeResize="0"/>
          <p:nvPr/>
        </p:nvPicPr>
        <p:blipFill rotWithShape="1">
          <a:blip r:embed="rId5">
            <a:alphaModFix/>
          </a:blip>
          <a:srcRect b="0" l="0" r="0" t="0"/>
          <a:stretch/>
        </p:blipFill>
        <p:spPr>
          <a:xfrm>
            <a:off x="5472112" y="2807566"/>
            <a:ext cx="3232276" cy="3224140"/>
          </a:xfrm>
          <a:prstGeom prst="rect">
            <a:avLst/>
          </a:prstGeom>
          <a:noFill/>
          <a:ln>
            <a:noFill/>
          </a:ln>
        </p:spPr>
      </p:pic>
      <p:sp>
        <p:nvSpPr>
          <p:cNvPr id="217" name="Google Shape;217;p6"/>
          <p:cNvSpPr txBox="1"/>
          <p:nvPr/>
        </p:nvSpPr>
        <p:spPr>
          <a:xfrm>
            <a:off x="5699760" y="2058509"/>
            <a:ext cx="2408554" cy="424732"/>
          </a:xfrm>
          <a:prstGeom prst="rect">
            <a:avLst/>
          </a:prstGeom>
          <a:noFill/>
          <a:ln>
            <a:noFill/>
          </a:ln>
        </p:spPr>
        <p:txBody>
          <a:bodyPr anchorCtr="0" anchor="t" bIns="45700" lIns="0" spcFirstLastPara="1" rIns="0" wrap="square" tIns="45700">
            <a:spAutoFit/>
          </a:bodyPr>
          <a:lstStyle/>
          <a:p>
            <a:pPr indent="-91440" lvl="0" marL="91440" marR="0" rtl="0" algn="l">
              <a:lnSpc>
                <a:spcPct val="90000"/>
              </a:lnSpc>
              <a:spcBef>
                <a:spcPts val="0"/>
              </a:spcBef>
              <a:spcAft>
                <a:spcPts val="0"/>
              </a:spcAft>
              <a:buClr>
                <a:schemeClr val="accent1"/>
              </a:buClr>
              <a:buSzPts val="1200"/>
              <a:buFont typeface="Calibri"/>
              <a:buChar char=" "/>
            </a:pPr>
            <a:r>
              <a:rPr b="1" lang="es-ES" sz="1200">
                <a:solidFill>
                  <a:srgbClr val="3F3F3F"/>
                </a:solidFill>
                <a:latin typeface="Montserrat"/>
                <a:ea typeface="Montserrat"/>
                <a:cs typeface="Montserrat"/>
                <a:sym typeface="Montserrat"/>
              </a:rPr>
              <a:t>Outliers en payment_value por categoría</a:t>
            </a:r>
            <a:endParaRPr/>
          </a:p>
        </p:txBody>
      </p:sp>
      <p:cxnSp>
        <p:nvCxnSpPr>
          <p:cNvPr id="218" name="Google Shape;218;p6"/>
          <p:cNvCxnSpPr/>
          <p:nvPr/>
        </p:nvCxnSpPr>
        <p:spPr>
          <a:xfrm>
            <a:off x="5699760" y="2554993"/>
            <a:ext cx="2966973" cy="0"/>
          </a:xfrm>
          <a:prstGeom prst="straightConnector1">
            <a:avLst/>
          </a:prstGeom>
          <a:noFill/>
          <a:ln cap="flat" cmpd="sng" w="12700">
            <a:solidFill>
              <a:schemeClr val="accent1"/>
            </a:solidFill>
            <a:prstDash val="solid"/>
            <a:round/>
            <a:headEnd len="sm" w="sm" type="none"/>
            <a:tailEnd len="sm" w="sm" type="none"/>
          </a:ln>
        </p:spPr>
      </p:cxnSp>
      <p:sp>
        <p:nvSpPr>
          <p:cNvPr id="219" name="Google Shape;219;p6"/>
          <p:cNvSpPr txBox="1"/>
          <p:nvPr/>
        </p:nvSpPr>
        <p:spPr>
          <a:xfrm>
            <a:off x="847724" y="2058509"/>
            <a:ext cx="3948113" cy="424732"/>
          </a:xfrm>
          <a:prstGeom prst="rect">
            <a:avLst/>
          </a:prstGeom>
          <a:noFill/>
          <a:ln>
            <a:noFill/>
          </a:ln>
        </p:spPr>
        <p:txBody>
          <a:bodyPr anchorCtr="0" anchor="t" bIns="45700" lIns="0" spcFirstLastPara="1" rIns="0" wrap="square" tIns="45700">
            <a:spAutoFit/>
          </a:bodyPr>
          <a:lstStyle/>
          <a:p>
            <a:pPr indent="-91440" lvl="0" marL="91440" marR="0" rtl="0" algn="l">
              <a:lnSpc>
                <a:spcPct val="90000"/>
              </a:lnSpc>
              <a:spcBef>
                <a:spcPts val="0"/>
              </a:spcBef>
              <a:spcAft>
                <a:spcPts val="0"/>
              </a:spcAft>
              <a:buClr>
                <a:schemeClr val="accent1"/>
              </a:buClr>
              <a:buSzPts val="1200"/>
              <a:buFont typeface="Calibri"/>
              <a:buChar char=" "/>
            </a:pPr>
            <a:r>
              <a:rPr b="1" lang="es-ES" sz="1200">
                <a:solidFill>
                  <a:srgbClr val="3F3F3F"/>
                </a:solidFill>
                <a:latin typeface="Montserrat"/>
                <a:ea typeface="Montserrat"/>
                <a:cs typeface="Montserrat"/>
                <a:sym typeface="Montserrat"/>
              </a:rPr>
              <a:t>Cantidad de filas por data set y % de valores nulos de archivos originales a data set total</a:t>
            </a:r>
            <a:endParaRPr/>
          </a:p>
        </p:txBody>
      </p:sp>
      <p:sp>
        <p:nvSpPr>
          <p:cNvPr id="220" name="Google Shape;220;p6"/>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5/8/2025</a:t>
            </a:r>
            <a:endParaRPr/>
          </a:p>
        </p:txBody>
      </p:sp>
      <p:sp>
        <p:nvSpPr>
          <p:cNvPr id="221" name="Google Shape;221;p6"/>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https://github.com/nicobotti91/coderds</a:t>
            </a:r>
            <a:endParaRPr/>
          </a:p>
        </p:txBody>
      </p:sp>
      <p:sp>
        <p:nvSpPr>
          <p:cNvPr id="222" name="Google Shape;222;p6"/>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7"/>
          <p:cNvSpPr txBox="1"/>
          <p:nvPr>
            <p:ph type="title"/>
          </p:nvPr>
        </p:nvSpPr>
        <p:spPr>
          <a:xfrm>
            <a:off x="868679" y="286605"/>
            <a:ext cx="7749110" cy="429387"/>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3F3F3F"/>
              </a:buClr>
              <a:buSzPts val="2400"/>
              <a:buFont typeface="Montserrat"/>
              <a:buNone/>
            </a:pPr>
            <a:r>
              <a:rPr lang="es-ES"/>
              <a:t>EDA – Patrones de compra</a:t>
            </a:r>
            <a:endParaRPr/>
          </a:p>
        </p:txBody>
      </p:sp>
      <p:sp>
        <p:nvSpPr>
          <p:cNvPr id="228" name="Google Shape;228;p7"/>
          <p:cNvSpPr txBox="1"/>
          <p:nvPr>
            <p:ph idx="2" type="body"/>
          </p:nvPr>
        </p:nvSpPr>
        <p:spPr>
          <a:xfrm>
            <a:off x="495587" y="931562"/>
            <a:ext cx="8122202" cy="830997"/>
          </a:xfrm>
          <a:prstGeom prst="rect">
            <a:avLst/>
          </a:prstGeom>
          <a:noFill/>
          <a:ln>
            <a:noFill/>
          </a:ln>
        </p:spPr>
        <p:txBody>
          <a:bodyPr anchorCtr="0" anchor="t" bIns="45700" lIns="0" spcFirstLastPara="1" rIns="0" wrap="square" tIns="45700">
            <a:spAutoFit/>
          </a:bodyPr>
          <a:lstStyle/>
          <a:p>
            <a:pPr indent="-101600" lvl="0" marL="91440" rtl="0" algn="l">
              <a:lnSpc>
                <a:spcPct val="100000"/>
              </a:lnSpc>
              <a:spcBef>
                <a:spcPts val="0"/>
              </a:spcBef>
              <a:spcAft>
                <a:spcPts val="0"/>
              </a:spcAft>
              <a:buSzPts val="1600"/>
              <a:buChar char=" "/>
            </a:pPr>
            <a:r>
              <a:rPr lang="es-ES" sz="1600"/>
              <a:t>Las </a:t>
            </a:r>
            <a:r>
              <a:rPr b="1" lang="es-ES" sz="1600"/>
              <a:t>ventas logran en 2017 </a:t>
            </a:r>
            <a:r>
              <a:rPr lang="es-ES" sz="1600"/>
              <a:t>a diciembre de un </a:t>
            </a:r>
            <a:r>
              <a:rPr b="1" lang="es-ES" sz="1600"/>
              <a:t>~x5</a:t>
            </a:r>
            <a:r>
              <a:rPr lang="es-ES" sz="1600"/>
              <a:t>, incremento, en </a:t>
            </a:r>
            <a:r>
              <a:rPr b="1" lang="es-ES" sz="1600"/>
              <a:t>2018</a:t>
            </a:r>
            <a:r>
              <a:rPr lang="es-ES" sz="1600"/>
              <a:t> se </a:t>
            </a:r>
            <a:r>
              <a:rPr b="1" lang="es-ES" sz="1600"/>
              <a:t>estabilizan</a:t>
            </a:r>
            <a:r>
              <a:rPr lang="es-ES" sz="1600"/>
              <a:t> entre los </a:t>
            </a:r>
            <a:r>
              <a:rPr b="1" lang="es-ES" sz="1600"/>
              <a:t>5k y 6k </a:t>
            </a:r>
            <a:r>
              <a:rPr lang="es-ES" sz="1600"/>
              <a:t>mensuales, gran parte de estas ventas </a:t>
            </a:r>
            <a:r>
              <a:rPr b="1" lang="es-ES" sz="1600"/>
              <a:t>están</a:t>
            </a:r>
            <a:r>
              <a:rPr lang="es-ES" sz="1600"/>
              <a:t> </a:t>
            </a:r>
            <a:r>
              <a:rPr b="1" lang="es-ES" sz="1600"/>
              <a:t>concentradas</a:t>
            </a:r>
            <a:r>
              <a:rPr lang="es-ES" sz="1600"/>
              <a:t> en </a:t>
            </a:r>
            <a:r>
              <a:rPr b="1" lang="es-ES" sz="1600"/>
              <a:t>pocas categorías </a:t>
            </a:r>
            <a:r>
              <a:rPr lang="es-ES" sz="1600"/>
              <a:t>y están </a:t>
            </a:r>
            <a:r>
              <a:rPr b="1" lang="es-ES" sz="1600"/>
              <a:t>compuestas por 1 solo producto</a:t>
            </a:r>
            <a:endParaRPr/>
          </a:p>
        </p:txBody>
      </p:sp>
      <p:sp>
        <p:nvSpPr>
          <p:cNvPr id="229" name="Google Shape;229;p7"/>
          <p:cNvSpPr txBox="1"/>
          <p:nvPr/>
        </p:nvSpPr>
        <p:spPr>
          <a:xfrm>
            <a:off x="457420" y="146958"/>
            <a:ext cx="292608" cy="714059"/>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rgbClr val="3F3F3F"/>
              </a:buClr>
              <a:buSzPts val="2400"/>
              <a:buFont typeface="Montserrat"/>
              <a:buNone/>
            </a:pPr>
            <a:r>
              <a:rPr lang="es-ES" sz="2400">
                <a:solidFill>
                  <a:srgbClr val="3F3F3F"/>
                </a:solidFill>
                <a:latin typeface="Montserrat"/>
                <a:ea typeface="Montserrat"/>
                <a:cs typeface="Montserrat"/>
                <a:sym typeface="Montserrat"/>
              </a:rPr>
              <a:t>4</a:t>
            </a:r>
            <a:endParaRPr/>
          </a:p>
        </p:txBody>
      </p:sp>
      <p:pic>
        <p:nvPicPr>
          <p:cNvPr id="230" name="Google Shape;230;p7"/>
          <p:cNvPicPr preferRelativeResize="0"/>
          <p:nvPr/>
        </p:nvPicPr>
        <p:blipFill rotWithShape="1">
          <a:blip r:embed="rId3">
            <a:alphaModFix/>
          </a:blip>
          <a:srcRect b="0" l="0" r="0" t="0"/>
          <a:stretch/>
        </p:blipFill>
        <p:spPr>
          <a:xfrm>
            <a:off x="3132130" y="2198834"/>
            <a:ext cx="2809985" cy="2085656"/>
          </a:xfrm>
          <a:prstGeom prst="rect">
            <a:avLst/>
          </a:prstGeom>
          <a:noFill/>
          <a:ln>
            <a:noFill/>
          </a:ln>
        </p:spPr>
      </p:pic>
      <p:grpSp>
        <p:nvGrpSpPr>
          <p:cNvPr id="231" name="Google Shape;231;p7"/>
          <p:cNvGrpSpPr/>
          <p:nvPr/>
        </p:nvGrpSpPr>
        <p:grpSpPr>
          <a:xfrm>
            <a:off x="431688" y="2172209"/>
            <a:ext cx="2606788" cy="2068844"/>
            <a:chOff x="777240" y="1906872"/>
            <a:chExt cx="3132581" cy="2068844"/>
          </a:xfrm>
        </p:grpSpPr>
        <p:pic>
          <p:nvPicPr>
            <p:cNvPr id="232" name="Google Shape;232;p7"/>
            <p:cNvPicPr preferRelativeResize="0"/>
            <p:nvPr/>
          </p:nvPicPr>
          <p:blipFill rotWithShape="1">
            <a:blip r:embed="rId4">
              <a:alphaModFix/>
            </a:blip>
            <a:srcRect b="19981" l="0" r="0" t="0"/>
            <a:stretch/>
          </p:blipFill>
          <p:spPr>
            <a:xfrm>
              <a:off x="777240" y="1906872"/>
              <a:ext cx="3090671" cy="1757078"/>
            </a:xfrm>
            <a:prstGeom prst="rect">
              <a:avLst/>
            </a:prstGeom>
            <a:noFill/>
            <a:ln>
              <a:noFill/>
            </a:ln>
          </p:spPr>
        </p:pic>
        <p:pic>
          <p:nvPicPr>
            <p:cNvPr id="233" name="Google Shape;233;p7"/>
            <p:cNvPicPr preferRelativeResize="0"/>
            <p:nvPr/>
          </p:nvPicPr>
          <p:blipFill rotWithShape="1">
            <a:blip r:embed="rId4">
              <a:alphaModFix/>
            </a:blip>
            <a:srcRect b="0" l="0" r="0" t="83489"/>
            <a:stretch/>
          </p:blipFill>
          <p:spPr>
            <a:xfrm>
              <a:off x="819150" y="3613160"/>
              <a:ext cx="3090671" cy="362556"/>
            </a:xfrm>
            <a:prstGeom prst="rect">
              <a:avLst/>
            </a:prstGeom>
            <a:noFill/>
            <a:ln>
              <a:noFill/>
            </a:ln>
          </p:spPr>
        </p:pic>
      </p:grpSp>
      <p:pic>
        <p:nvPicPr>
          <p:cNvPr id="234" name="Google Shape;234;p7"/>
          <p:cNvPicPr preferRelativeResize="0"/>
          <p:nvPr/>
        </p:nvPicPr>
        <p:blipFill rotWithShape="1">
          <a:blip r:embed="rId5">
            <a:alphaModFix/>
          </a:blip>
          <a:srcRect b="0" l="0" r="0" t="0"/>
          <a:stretch/>
        </p:blipFill>
        <p:spPr>
          <a:xfrm>
            <a:off x="6213890" y="2198834"/>
            <a:ext cx="2381250" cy="1868050"/>
          </a:xfrm>
          <a:prstGeom prst="rect">
            <a:avLst/>
          </a:prstGeom>
          <a:noFill/>
          <a:ln>
            <a:noFill/>
          </a:ln>
        </p:spPr>
      </p:pic>
      <p:cxnSp>
        <p:nvCxnSpPr>
          <p:cNvPr id="235" name="Google Shape;235;p7"/>
          <p:cNvCxnSpPr/>
          <p:nvPr/>
        </p:nvCxnSpPr>
        <p:spPr>
          <a:xfrm flipH="1" rot="10800000">
            <a:off x="1069848" y="2906704"/>
            <a:ext cx="892302" cy="892302"/>
          </a:xfrm>
          <a:prstGeom prst="straightConnector1">
            <a:avLst/>
          </a:prstGeom>
          <a:noFill/>
          <a:ln cap="flat" cmpd="sng" w="12700">
            <a:solidFill>
              <a:srgbClr val="00B050"/>
            </a:solidFill>
            <a:prstDash val="solid"/>
            <a:round/>
            <a:headEnd len="sm" w="sm" type="none"/>
            <a:tailEnd len="med" w="med" type="triangle"/>
          </a:ln>
        </p:spPr>
      </p:cxnSp>
      <p:sp>
        <p:nvSpPr>
          <p:cNvPr id="236" name="Google Shape;236;p7"/>
          <p:cNvSpPr txBox="1"/>
          <p:nvPr/>
        </p:nvSpPr>
        <p:spPr>
          <a:xfrm>
            <a:off x="1515999" y="3302674"/>
            <a:ext cx="296876"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800">
                <a:solidFill>
                  <a:srgbClr val="00B050"/>
                </a:solidFill>
                <a:latin typeface="Montserrat"/>
                <a:ea typeface="Montserrat"/>
                <a:cs typeface="Montserrat"/>
                <a:sym typeface="Montserrat"/>
              </a:rPr>
              <a:t>x5</a:t>
            </a:r>
            <a:endParaRPr/>
          </a:p>
        </p:txBody>
      </p:sp>
      <p:sp>
        <p:nvSpPr>
          <p:cNvPr id="237" name="Google Shape;237;p7"/>
          <p:cNvSpPr/>
          <p:nvPr/>
        </p:nvSpPr>
        <p:spPr>
          <a:xfrm>
            <a:off x="3168874" y="2209981"/>
            <a:ext cx="2809985" cy="534925"/>
          </a:xfrm>
          <a:prstGeom prst="rect">
            <a:avLst/>
          </a:prstGeom>
          <a:noFill/>
          <a:ln cap="flat" cmpd="sng" w="15875">
            <a:solidFill>
              <a:srgbClr val="00B05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38" name="Google Shape;238;p7"/>
          <p:cNvSpPr txBox="1"/>
          <p:nvPr/>
        </p:nvSpPr>
        <p:spPr>
          <a:xfrm>
            <a:off x="6615049" y="2541777"/>
            <a:ext cx="365806" cy="20005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s-ES" sz="700">
                <a:solidFill>
                  <a:schemeClr val="lt1"/>
                </a:solidFill>
                <a:latin typeface="Montserrat"/>
                <a:ea typeface="Montserrat"/>
                <a:cs typeface="Montserrat"/>
                <a:sym typeface="Montserrat"/>
              </a:rPr>
              <a:t>97%</a:t>
            </a:r>
            <a:endParaRPr/>
          </a:p>
        </p:txBody>
      </p:sp>
      <p:sp>
        <p:nvSpPr>
          <p:cNvPr id="239" name="Google Shape;239;p7"/>
          <p:cNvSpPr txBox="1"/>
          <p:nvPr/>
        </p:nvSpPr>
        <p:spPr>
          <a:xfrm>
            <a:off x="663886" y="4618274"/>
            <a:ext cx="2391633" cy="1477328"/>
          </a:xfrm>
          <a:prstGeom prst="rect">
            <a:avLst/>
          </a:prstGeom>
          <a:noFill/>
          <a:ln>
            <a:noFill/>
          </a:ln>
        </p:spPr>
        <p:txBody>
          <a:bodyPr anchorCtr="0" anchor="t" bIns="45700" lIns="0" spcFirstLastPara="1" rIns="0" wrap="square" tIns="45700">
            <a:spAutoFit/>
          </a:bodyPr>
          <a:lstStyle/>
          <a:p>
            <a:pPr indent="0" lvl="0" marL="0" marR="0" rtl="0" algn="ctr">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Las ventas incrementan mes a mes durante 2017 alcanzando a diciembre 2017 un ~x5. El </a:t>
            </a:r>
            <a:r>
              <a:rPr b="1" lang="es-ES" sz="1000">
                <a:solidFill>
                  <a:srgbClr val="3F3F3F"/>
                </a:solidFill>
                <a:latin typeface="Montserrat"/>
                <a:ea typeface="Montserrat"/>
                <a:cs typeface="Montserrat"/>
                <a:sym typeface="Montserrat"/>
              </a:rPr>
              <a:t>punto más alto </a:t>
            </a:r>
            <a:r>
              <a:rPr lang="es-ES" sz="1000">
                <a:solidFill>
                  <a:srgbClr val="3F3F3F"/>
                </a:solidFill>
                <a:latin typeface="Montserrat"/>
                <a:ea typeface="Montserrat"/>
                <a:cs typeface="Montserrat"/>
                <a:sym typeface="Montserrat"/>
              </a:rPr>
              <a:t>lo vemos </a:t>
            </a:r>
            <a:r>
              <a:rPr b="1" lang="es-ES" sz="1000">
                <a:solidFill>
                  <a:srgbClr val="3F3F3F"/>
                </a:solidFill>
                <a:latin typeface="Montserrat"/>
                <a:ea typeface="Montserrat"/>
                <a:cs typeface="Montserrat"/>
                <a:sym typeface="Montserrat"/>
              </a:rPr>
              <a:t>en noviembre </a:t>
            </a:r>
            <a:r>
              <a:rPr lang="es-ES" sz="1000">
                <a:solidFill>
                  <a:srgbClr val="3F3F3F"/>
                </a:solidFill>
                <a:latin typeface="Montserrat"/>
                <a:ea typeface="Montserrat"/>
                <a:cs typeface="Montserrat"/>
                <a:sym typeface="Montserrat"/>
              </a:rPr>
              <a:t>(probablemente relacionado al black Friday), en diciembre se normaliza y vuelve a caer. A comienzos de </a:t>
            </a:r>
            <a:r>
              <a:rPr b="1" lang="es-ES" sz="1000">
                <a:solidFill>
                  <a:srgbClr val="3F3F3F"/>
                </a:solidFill>
                <a:latin typeface="Montserrat"/>
                <a:ea typeface="Montserrat"/>
                <a:cs typeface="Montserrat"/>
                <a:sym typeface="Montserrat"/>
              </a:rPr>
              <a:t>2018</a:t>
            </a:r>
            <a:r>
              <a:rPr lang="es-ES" sz="1000">
                <a:solidFill>
                  <a:srgbClr val="3F3F3F"/>
                </a:solidFill>
                <a:latin typeface="Montserrat"/>
                <a:ea typeface="Montserrat"/>
                <a:cs typeface="Montserrat"/>
                <a:sym typeface="Montserrat"/>
              </a:rPr>
              <a:t> vuelve a crecer para luego </a:t>
            </a:r>
            <a:r>
              <a:rPr b="1" lang="es-ES" sz="1000">
                <a:solidFill>
                  <a:srgbClr val="3F3F3F"/>
                </a:solidFill>
                <a:latin typeface="Montserrat"/>
                <a:ea typeface="Montserrat"/>
                <a:cs typeface="Montserrat"/>
                <a:sym typeface="Montserrat"/>
              </a:rPr>
              <a:t>estabilizarse entre los 5k y 6k mensuales</a:t>
            </a:r>
            <a:endParaRPr/>
          </a:p>
        </p:txBody>
      </p:sp>
      <p:sp>
        <p:nvSpPr>
          <p:cNvPr id="240" name="Google Shape;240;p7"/>
          <p:cNvSpPr/>
          <p:nvPr/>
        </p:nvSpPr>
        <p:spPr>
          <a:xfrm>
            <a:off x="570231" y="4453128"/>
            <a:ext cx="2485288" cy="5103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41" name="Google Shape;241;p7"/>
          <p:cNvSpPr/>
          <p:nvPr/>
        </p:nvSpPr>
        <p:spPr>
          <a:xfrm>
            <a:off x="3394554" y="4453128"/>
            <a:ext cx="2710971" cy="5567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42" name="Google Shape;242;p7"/>
          <p:cNvSpPr/>
          <p:nvPr/>
        </p:nvSpPr>
        <p:spPr>
          <a:xfrm>
            <a:off x="6331205" y="4453128"/>
            <a:ext cx="2485288" cy="51036"/>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Montserrat"/>
              <a:ea typeface="Montserrat"/>
              <a:cs typeface="Montserrat"/>
              <a:sym typeface="Montserrat"/>
            </a:endParaRPr>
          </a:p>
        </p:txBody>
      </p:sp>
      <p:sp>
        <p:nvSpPr>
          <p:cNvPr id="243" name="Google Shape;243;p7"/>
          <p:cNvSpPr txBox="1"/>
          <p:nvPr/>
        </p:nvSpPr>
        <p:spPr>
          <a:xfrm>
            <a:off x="3554222" y="4618274"/>
            <a:ext cx="2391633" cy="646331"/>
          </a:xfrm>
          <a:prstGeom prst="rect">
            <a:avLst/>
          </a:prstGeom>
          <a:noFill/>
          <a:ln>
            <a:noFill/>
          </a:ln>
        </p:spPr>
        <p:txBody>
          <a:bodyPr anchorCtr="0" anchor="t" bIns="45700" lIns="0" spcFirstLastPara="1" rIns="0" wrap="square" tIns="45700">
            <a:spAutoFit/>
          </a:bodyPr>
          <a:lstStyle/>
          <a:p>
            <a:pPr indent="0" lvl="0" marL="0" marR="0" rtl="0" algn="ctr">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Analizando el top 20 de categorías más vendidas vemos que se da una alta </a:t>
            </a:r>
            <a:r>
              <a:rPr b="1" lang="es-ES" sz="1000">
                <a:solidFill>
                  <a:srgbClr val="3F3F3F"/>
                </a:solidFill>
                <a:latin typeface="Montserrat"/>
                <a:ea typeface="Montserrat"/>
                <a:cs typeface="Montserrat"/>
                <a:sym typeface="Montserrat"/>
              </a:rPr>
              <a:t>concentración</a:t>
            </a:r>
            <a:r>
              <a:rPr lang="es-ES" sz="1000">
                <a:solidFill>
                  <a:srgbClr val="3F3F3F"/>
                </a:solidFill>
                <a:latin typeface="Montserrat"/>
                <a:ea typeface="Montserrat"/>
                <a:cs typeface="Montserrat"/>
                <a:sym typeface="Montserrat"/>
              </a:rPr>
              <a:t> de las mismas en las </a:t>
            </a:r>
            <a:r>
              <a:rPr b="1" lang="es-ES" sz="1000">
                <a:solidFill>
                  <a:srgbClr val="3F3F3F"/>
                </a:solidFill>
                <a:latin typeface="Montserrat"/>
                <a:ea typeface="Montserrat"/>
                <a:cs typeface="Montserrat"/>
                <a:sym typeface="Montserrat"/>
              </a:rPr>
              <a:t>primeras 5 categorías</a:t>
            </a:r>
            <a:endParaRPr/>
          </a:p>
        </p:txBody>
      </p:sp>
      <p:sp>
        <p:nvSpPr>
          <p:cNvPr id="244" name="Google Shape;244;p7"/>
          <p:cNvSpPr txBox="1"/>
          <p:nvPr/>
        </p:nvSpPr>
        <p:spPr>
          <a:xfrm>
            <a:off x="6444558" y="4618274"/>
            <a:ext cx="2391633" cy="507831"/>
          </a:xfrm>
          <a:prstGeom prst="rect">
            <a:avLst/>
          </a:prstGeom>
          <a:noFill/>
          <a:ln>
            <a:noFill/>
          </a:ln>
        </p:spPr>
        <p:txBody>
          <a:bodyPr anchorCtr="0" anchor="t" bIns="45700" lIns="0" spcFirstLastPara="1" rIns="0" wrap="square" tIns="45700">
            <a:spAutoFit/>
          </a:bodyPr>
          <a:lstStyle/>
          <a:p>
            <a:pPr indent="0" lvl="0" marL="0" marR="0" rtl="0" algn="ctr">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Casi la </a:t>
            </a:r>
            <a:r>
              <a:rPr b="1" lang="es-ES" sz="1000">
                <a:solidFill>
                  <a:srgbClr val="3F3F3F"/>
                </a:solidFill>
                <a:latin typeface="Montserrat"/>
                <a:ea typeface="Montserrat"/>
                <a:cs typeface="Montserrat"/>
                <a:sym typeface="Montserrat"/>
              </a:rPr>
              <a:t>totalidad de las ventas (97%) contemplan 1 solo producto por pedido</a:t>
            </a:r>
            <a:endParaRPr/>
          </a:p>
        </p:txBody>
      </p:sp>
      <p:sp>
        <p:nvSpPr>
          <p:cNvPr id="245" name="Google Shape;245;p7"/>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5/8/2025</a:t>
            </a:r>
            <a:endParaRPr/>
          </a:p>
        </p:txBody>
      </p:sp>
      <p:sp>
        <p:nvSpPr>
          <p:cNvPr id="246" name="Google Shape;246;p7"/>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https://github.com/nicobotti91/coderds</a:t>
            </a:r>
            <a:endParaRPr/>
          </a:p>
        </p:txBody>
      </p:sp>
      <p:sp>
        <p:nvSpPr>
          <p:cNvPr id="247" name="Google Shape;247;p7"/>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8"/>
          <p:cNvSpPr txBox="1"/>
          <p:nvPr>
            <p:ph type="title"/>
          </p:nvPr>
        </p:nvSpPr>
        <p:spPr>
          <a:xfrm>
            <a:off x="868679" y="286605"/>
            <a:ext cx="7749110" cy="429387"/>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3F3F3F"/>
              </a:buClr>
              <a:buSzPts val="2400"/>
              <a:buFont typeface="Montserrat"/>
              <a:buNone/>
            </a:pPr>
            <a:r>
              <a:rPr lang="es-ES"/>
              <a:t>EDA – Características de los clientes</a:t>
            </a:r>
            <a:endParaRPr/>
          </a:p>
        </p:txBody>
      </p:sp>
      <p:sp>
        <p:nvSpPr>
          <p:cNvPr id="253" name="Google Shape;253;p8"/>
          <p:cNvSpPr txBox="1"/>
          <p:nvPr>
            <p:ph idx="2" type="body"/>
          </p:nvPr>
        </p:nvSpPr>
        <p:spPr>
          <a:xfrm>
            <a:off x="495587" y="931562"/>
            <a:ext cx="8122202" cy="830997"/>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SzPts val="1600"/>
              <a:buNone/>
            </a:pPr>
            <a:r>
              <a:rPr lang="es-ES" sz="1600"/>
              <a:t>El </a:t>
            </a:r>
            <a:r>
              <a:rPr b="1" lang="es-ES" sz="1600"/>
              <a:t>97% </a:t>
            </a:r>
            <a:r>
              <a:rPr lang="es-ES" sz="1600"/>
              <a:t>de los </a:t>
            </a:r>
            <a:r>
              <a:rPr b="1" lang="es-ES" sz="1600"/>
              <a:t>clientes realizó 1 solo pedido.</a:t>
            </a:r>
            <a:r>
              <a:rPr lang="es-ES" sz="1600"/>
              <a:t> Los estados de </a:t>
            </a:r>
            <a:r>
              <a:rPr b="1" lang="es-ES" sz="1600"/>
              <a:t>Sao Paulo y Rio de Janeiro concentran la mayoría de ventas</a:t>
            </a:r>
            <a:r>
              <a:rPr lang="es-ES" sz="1600"/>
              <a:t>, sin embargo </a:t>
            </a:r>
            <a:r>
              <a:rPr b="1" lang="es-ES" sz="1600"/>
              <a:t>Sao Paulo</a:t>
            </a:r>
            <a:r>
              <a:rPr lang="es-ES" sz="1600"/>
              <a:t> tiene el </a:t>
            </a:r>
            <a:r>
              <a:rPr b="1" lang="es-ES" sz="1600"/>
              <a:t>valor por pedido promedio más bajo</a:t>
            </a:r>
            <a:r>
              <a:rPr lang="es-ES" sz="1600"/>
              <a:t> de los estados principales</a:t>
            </a:r>
            <a:endParaRPr b="1" sz="1600"/>
          </a:p>
        </p:txBody>
      </p:sp>
      <p:sp>
        <p:nvSpPr>
          <p:cNvPr id="254" name="Google Shape;254;p8"/>
          <p:cNvSpPr txBox="1"/>
          <p:nvPr/>
        </p:nvSpPr>
        <p:spPr>
          <a:xfrm>
            <a:off x="457420" y="146958"/>
            <a:ext cx="292608" cy="714059"/>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rgbClr val="3F3F3F"/>
              </a:buClr>
              <a:buSzPts val="2400"/>
              <a:buFont typeface="Montserrat"/>
              <a:buNone/>
            </a:pPr>
            <a:r>
              <a:rPr lang="es-ES" sz="2400">
                <a:solidFill>
                  <a:srgbClr val="3F3F3F"/>
                </a:solidFill>
                <a:latin typeface="Montserrat"/>
                <a:ea typeface="Montserrat"/>
                <a:cs typeface="Montserrat"/>
                <a:sym typeface="Montserrat"/>
              </a:rPr>
              <a:t>4</a:t>
            </a:r>
            <a:endParaRPr/>
          </a:p>
        </p:txBody>
      </p:sp>
      <p:sp>
        <p:nvSpPr>
          <p:cNvPr id="255" name="Google Shape;255;p8"/>
          <p:cNvSpPr txBox="1"/>
          <p:nvPr/>
        </p:nvSpPr>
        <p:spPr>
          <a:xfrm>
            <a:off x="2578572" y="2545779"/>
            <a:ext cx="1433444" cy="1061829"/>
          </a:xfrm>
          <a:prstGeom prst="rect">
            <a:avLst/>
          </a:prstGeom>
          <a:noFill/>
          <a:ln>
            <a:noFill/>
          </a:ln>
        </p:spPr>
        <p:txBody>
          <a:bodyPr anchorCtr="0" anchor="t" bIns="45700" lIns="0" spcFirstLastPara="1" rIns="0" wrap="square" tIns="45700">
            <a:spAutoFit/>
          </a:bodyPr>
          <a:lstStyle/>
          <a:p>
            <a:pPr indent="0" lvl="0" marL="0" marR="0" rtl="0" algn="ctr">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Prácticamente se realiza una order por cliente (97%) por lo que cuando miramos orders se podría asociar a misma cantidad de cliente</a:t>
            </a:r>
            <a:endParaRPr b="1" sz="1000">
              <a:solidFill>
                <a:srgbClr val="3F3F3F"/>
              </a:solidFill>
              <a:latin typeface="Montserrat"/>
              <a:ea typeface="Montserrat"/>
              <a:cs typeface="Montserrat"/>
              <a:sym typeface="Montserrat"/>
            </a:endParaRPr>
          </a:p>
        </p:txBody>
      </p:sp>
      <p:sp>
        <p:nvSpPr>
          <p:cNvPr id="256" name="Google Shape;256;p8"/>
          <p:cNvSpPr txBox="1"/>
          <p:nvPr/>
        </p:nvSpPr>
        <p:spPr>
          <a:xfrm>
            <a:off x="7184345" y="4798172"/>
            <a:ext cx="1619972" cy="1061829"/>
          </a:xfrm>
          <a:prstGeom prst="rect">
            <a:avLst/>
          </a:prstGeom>
          <a:noFill/>
          <a:ln>
            <a:noFill/>
          </a:ln>
        </p:spPr>
        <p:txBody>
          <a:bodyPr anchorCtr="0" anchor="t" bIns="45700" lIns="0" spcFirstLastPara="1" rIns="0" wrap="square" tIns="45700">
            <a:spAutoFit/>
          </a:bodyPr>
          <a:lstStyle/>
          <a:p>
            <a:pPr indent="0" lvl="0" marL="0" marR="0" rtl="0" algn="ctr">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Si bien </a:t>
            </a:r>
            <a:r>
              <a:rPr b="1" lang="es-ES" sz="1000">
                <a:solidFill>
                  <a:srgbClr val="3F3F3F"/>
                </a:solidFill>
                <a:latin typeface="Montserrat"/>
                <a:ea typeface="Montserrat"/>
                <a:cs typeface="Montserrat"/>
                <a:sym typeface="Montserrat"/>
              </a:rPr>
              <a:t>Sao Paulo </a:t>
            </a:r>
            <a:r>
              <a:rPr lang="es-ES" sz="1000">
                <a:solidFill>
                  <a:srgbClr val="3F3F3F"/>
                </a:solidFill>
                <a:latin typeface="Montserrat"/>
                <a:ea typeface="Montserrat"/>
                <a:cs typeface="Montserrat"/>
                <a:sym typeface="Montserrat"/>
              </a:rPr>
              <a:t>concentra la </a:t>
            </a:r>
            <a:r>
              <a:rPr b="1" lang="es-ES" sz="1000">
                <a:solidFill>
                  <a:srgbClr val="3F3F3F"/>
                </a:solidFill>
                <a:latin typeface="Montserrat"/>
                <a:ea typeface="Montserrat"/>
                <a:cs typeface="Montserrat"/>
                <a:sym typeface="Montserrat"/>
              </a:rPr>
              <a:t>mayoría</a:t>
            </a:r>
            <a:r>
              <a:rPr lang="es-ES" sz="1000">
                <a:solidFill>
                  <a:srgbClr val="3F3F3F"/>
                </a:solidFill>
                <a:latin typeface="Montserrat"/>
                <a:ea typeface="Montserrat"/>
                <a:cs typeface="Montserrat"/>
                <a:sym typeface="Montserrat"/>
              </a:rPr>
              <a:t> de </a:t>
            </a:r>
            <a:r>
              <a:rPr b="1" lang="es-ES" sz="1000">
                <a:solidFill>
                  <a:srgbClr val="3F3F3F"/>
                </a:solidFill>
                <a:latin typeface="Montserrat"/>
                <a:ea typeface="Montserrat"/>
                <a:cs typeface="Montserrat"/>
                <a:sym typeface="Montserrat"/>
              </a:rPr>
              <a:t>ventas</a:t>
            </a:r>
            <a:r>
              <a:rPr lang="es-ES" sz="1000">
                <a:solidFill>
                  <a:srgbClr val="3F3F3F"/>
                </a:solidFill>
                <a:latin typeface="Montserrat"/>
                <a:ea typeface="Montserrat"/>
                <a:cs typeface="Montserrat"/>
                <a:sym typeface="Montserrat"/>
              </a:rPr>
              <a:t>, tiene el </a:t>
            </a:r>
            <a:r>
              <a:rPr b="1" lang="es-ES" sz="1000">
                <a:solidFill>
                  <a:srgbClr val="3F3F3F"/>
                </a:solidFill>
                <a:latin typeface="Montserrat"/>
                <a:ea typeface="Montserrat"/>
                <a:cs typeface="Montserrat"/>
                <a:sym typeface="Montserrat"/>
              </a:rPr>
              <a:t>valor por pedido más bajo </a:t>
            </a:r>
            <a:r>
              <a:rPr lang="es-ES" sz="1000">
                <a:solidFill>
                  <a:srgbClr val="3F3F3F"/>
                </a:solidFill>
                <a:latin typeface="Montserrat"/>
                <a:ea typeface="Montserrat"/>
                <a:cs typeface="Montserrat"/>
                <a:sym typeface="Montserrat"/>
              </a:rPr>
              <a:t>los pedidos con </a:t>
            </a:r>
            <a:r>
              <a:rPr b="1" lang="es-ES" sz="1000">
                <a:solidFill>
                  <a:srgbClr val="3F3F3F"/>
                </a:solidFill>
                <a:latin typeface="Montserrat"/>
                <a:ea typeface="Montserrat"/>
                <a:cs typeface="Montserrat"/>
                <a:sym typeface="Montserrat"/>
              </a:rPr>
              <a:t>valores promedio más alto están en goias y bahía</a:t>
            </a:r>
            <a:endParaRPr/>
          </a:p>
        </p:txBody>
      </p:sp>
      <p:pic>
        <p:nvPicPr>
          <p:cNvPr id="257" name="Google Shape;257;p8"/>
          <p:cNvPicPr preferRelativeResize="0"/>
          <p:nvPr/>
        </p:nvPicPr>
        <p:blipFill rotWithShape="1">
          <a:blip r:embed="rId3">
            <a:alphaModFix/>
          </a:blip>
          <a:srcRect b="0" l="0" r="0" t="0"/>
          <a:stretch/>
        </p:blipFill>
        <p:spPr>
          <a:xfrm>
            <a:off x="4970370" y="2224350"/>
            <a:ext cx="2043828" cy="1864472"/>
          </a:xfrm>
          <a:prstGeom prst="rect">
            <a:avLst/>
          </a:prstGeom>
          <a:noFill/>
          <a:ln>
            <a:noFill/>
          </a:ln>
        </p:spPr>
      </p:pic>
      <p:pic>
        <p:nvPicPr>
          <p:cNvPr id="258" name="Google Shape;258;p8"/>
          <p:cNvPicPr preferRelativeResize="0"/>
          <p:nvPr/>
        </p:nvPicPr>
        <p:blipFill rotWithShape="1">
          <a:blip r:embed="rId4">
            <a:alphaModFix/>
          </a:blip>
          <a:srcRect b="0" l="0" r="0" t="0"/>
          <a:stretch/>
        </p:blipFill>
        <p:spPr>
          <a:xfrm>
            <a:off x="429731" y="2183218"/>
            <a:ext cx="2066656" cy="1905604"/>
          </a:xfrm>
          <a:prstGeom prst="rect">
            <a:avLst/>
          </a:prstGeom>
          <a:noFill/>
          <a:ln>
            <a:noFill/>
          </a:ln>
        </p:spPr>
      </p:pic>
      <p:pic>
        <p:nvPicPr>
          <p:cNvPr id="259" name="Google Shape;259;p8"/>
          <p:cNvPicPr preferRelativeResize="0"/>
          <p:nvPr/>
        </p:nvPicPr>
        <p:blipFill rotWithShape="1">
          <a:blip r:embed="rId5">
            <a:alphaModFix/>
          </a:blip>
          <a:srcRect b="0" l="0" r="0" t="0"/>
          <a:stretch/>
        </p:blipFill>
        <p:spPr>
          <a:xfrm>
            <a:off x="429731" y="4431272"/>
            <a:ext cx="6619472" cy="1864472"/>
          </a:xfrm>
          <a:prstGeom prst="rect">
            <a:avLst/>
          </a:prstGeom>
          <a:noFill/>
          <a:ln>
            <a:noFill/>
          </a:ln>
        </p:spPr>
      </p:pic>
      <p:sp>
        <p:nvSpPr>
          <p:cNvPr id="260" name="Google Shape;260;p8"/>
          <p:cNvSpPr txBox="1"/>
          <p:nvPr/>
        </p:nvSpPr>
        <p:spPr>
          <a:xfrm>
            <a:off x="7184345" y="2670285"/>
            <a:ext cx="1529924" cy="784830"/>
          </a:xfrm>
          <a:prstGeom prst="rect">
            <a:avLst/>
          </a:prstGeom>
          <a:noFill/>
          <a:ln>
            <a:noFill/>
          </a:ln>
        </p:spPr>
        <p:txBody>
          <a:bodyPr anchorCtr="0" anchor="t" bIns="45700" lIns="0" spcFirstLastPara="1" rIns="0" wrap="square" tIns="45700">
            <a:spAutoFit/>
          </a:bodyPr>
          <a:lstStyle/>
          <a:p>
            <a:pPr indent="0" lvl="0" marL="0" marR="0" rtl="0" algn="ctr">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Vemos una </a:t>
            </a:r>
            <a:r>
              <a:rPr b="1" lang="es-ES" sz="1000">
                <a:solidFill>
                  <a:srgbClr val="3F3F3F"/>
                </a:solidFill>
                <a:latin typeface="Montserrat"/>
                <a:ea typeface="Montserrat"/>
                <a:cs typeface="Montserrat"/>
                <a:sym typeface="Montserrat"/>
              </a:rPr>
              <a:t>concentración</a:t>
            </a:r>
            <a:r>
              <a:rPr lang="es-ES" sz="1000">
                <a:solidFill>
                  <a:srgbClr val="3F3F3F"/>
                </a:solidFill>
                <a:latin typeface="Montserrat"/>
                <a:ea typeface="Montserrat"/>
                <a:cs typeface="Montserrat"/>
                <a:sym typeface="Montserrat"/>
              </a:rPr>
              <a:t> de </a:t>
            </a:r>
            <a:r>
              <a:rPr b="1" lang="es-ES" sz="1000">
                <a:solidFill>
                  <a:srgbClr val="3F3F3F"/>
                </a:solidFill>
                <a:latin typeface="Montserrat"/>
                <a:ea typeface="Montserrat"/>
                <a:cs typeface="Montserrat"/>
                <a:sym typeface="Montserrat"/>
              </a:rPr>
              <a:t>ventas</a:t>
            </a:r>
            <a:r>
              <a:rPr lang="es-ES" sz="1000">
                <a:solidFill>
                  <a:srgbClr val="3F3F3F"/>
                </a:solidFill>
                <a:latin typeface="Montserrat"/>
                <a:ea typeface="Montserrat"/>
                <a:cs typeface="Montserrat"/>
                <a:sym typeface="Montserrat"/>
              </a:rPr>
              <a:t> principalmente en </a:t>
            </a:r>
            <a:r>
              <a:rPr b="1" lang="es-ES" sz="1000">
                <a:solidFill>
                  <a:srgbClr val="3F3F3F"/>
                </a:solidFill>
                <a:latin typeface="Montserrat"/>
                <a:ea typeface="Montserrat"/>
                <a:cs typeface="Montserrat"/>
                <a:sym typeface="Montserrat"/>
              </a:rPr>
              <a:t>Sao paulo y Rio de Janeiro</a:t>
            </a:r>
            <a:endParaRPr/>
          </a:p>
        </p:txBody>
      </p:sp>
      <p:cxnSp>
        <p:nvCxnSpPr>
          <p:cNvPr id="261" name="Google Shape;261;p8"/>
          <p:cNvCxnSpPr/>
          <p:nvPr/>
        </p:nvCxnSpPr>
        <p:spPr>
          <a:xfrm>
            <a:off x="4366242" y="2183218"/>
            <a:ext cx="0" cy="1905604"/>
          </a:xfrm>
          <a:prstGeom prst="straightConnector1">
            <a:avLst/>
          </a:prstGeom>
          <a:noFill/>
          <a:ln cap="flat" cmpd="sng" w="19050">
            <a:solidFill>
              <a:schemeClr val="accent1"/>
            </a:solidFill>
            <a:prstDash val="solid"/>
            <a:round/>
            <a:headEnd len="sm" w="sm" type="none"/>
            <a:tailEnd len="sm" w="sm" type="none"/>
          </a:ln>
        </p:spPr>
      </p:cxnSp>
      <p:cxnSp>
        <p:nvCxnSpPr>
          <p:cNvPr id="262" name="Google Shape;262;p8"/>
          <p:cNvCxnSpPr/>
          <p:nvPr/>
        </p:nvCxnSpPr>
        <p:spPr>
          <a:xfrm rot="10800000">
            <a:off x="2679156" y="4235126"/>
            <a:ext cx="3374172" cy="0"/>
          </a:xfrm>
          <a:prstGeom prst="straightConnector1">
            <a:avLst/>
          </a:prstGeom>
          <a:noFill/>
          <a:ln cap="flat" cmpd="sng" w="19050">
            <a:solidFill>
              <a:schemeClr val="accent1"/>
            </a:solidFill>
            <a:prstDash val="solid"/>
            <a:round/>
            <a:headEnd len="sm" w="sm" type="none"/>
            <a:tailEnd len="sm" w="sm" type="none"/>
          </a:ln>
        </p:spPr>
      </p:cxnSp>
      <p:sp>
        <p:nvSpPr>
          <p:cNvPr id="263" name="Google Shape;263;p8"/>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5/8/2025</a:t>
            </a:r>
            <a:endParaRPr/>
          </a:p>
        </p:txBody>
      </p:sp>
      <p:sp>
        <p:nvSpPr>
          <p:cNvPr id="264" name="Google Shape;264;p8"/>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https://github.com/nicobotti91/coderds</a:t>
            </a:r>
            <a:endParaRPr/>
          </a:p>
        </p:txBody>
      </p:sp>
      <p:sp>
        <p:nvSpPr>
          <p:cNvPr id="265" name="Google Shape;265;p8"/>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9"/>
          <p:cNvSpPr txBox="1"/>
          <p:nvPr>
            <p:ph type="title"/>
          </p:nvPr>
        </p:nvSpPr>
        <p:spPr>
          <a:xfrm>
            <a:off x="868679" y="286605"/>
            <a:ext cx="7749110" cy="429387"/>
          </a:xfrm>
          <a:prstGeom prst="rect">
            <a:avLst/>
          </a:prstGeom>
          <a:noFill/>
          <a:ln>
            <a:noFill/>
          </a:ln>
        </p:spPr>
        <p:txBody>
          <a:bodyPr anchorCtr="0" anchor="ctr" bIns="45700" lIns="91425" spcFirstLastPara="1" rIns="91425" wrap="square" tIns="45700">
            <a:normAutofit/>
          </a:bodyPr>
          <a:lstStyle/>
          <a:p>
            <a:pPr indent="0" lvl="0" marL="0" rtl="0" algn="l">
              <a:lnSpc>
                <a:spcPct val="85000"/>
              </a:lnSpc>
              <a:spcBef>
                <a:spcPts val="0"/>
              </a:spcBef>
              <a:spcAft>
                <a:spcPts val="0"/>
              </a:spcAft>
              <a:buClr>
                <a:srgbClr val="3F3F3F"/>
              </a:buClr>
              <a:buSzPts val="2400"/>
              <a:buFont typeface="Montserrat"/>
              <a:buNone/>
            </a:pPr>
            <a:r>
              <a:rPr lang="es-ES"/>
              <a:t>EDA – Factores logísticos y de envío</a:t>
            </a:r>
            <a:endParaRPr/>
          </a:p>
        </p:txBody>
      </p:sp>
      <p:sp>
        <p:nvSpPr>
          <p:cNvPr id="271" name="Google Shape;271;p9"/>
          <p:cNvSpPr txBox="1"/>
          <p:nvPr>
            <p:ph idx="2" type="body"/>
          </p:nvPr>
        </p:nvSpPr>
        <p:spPr>
          <a:xfrm>
            <a:off x="495587" y="931562"/>
            <a:ext cx="8122202" cy="830997"/>
          </a:xfrm>
          <a:prstGeom prst="rect">
            <a:avLst/>
          </a:prstGeom>
          <a:noFill/>
          <a:ln>
            <a:noFill/>
          </a:ln>
        </p:spPr>
        <p:txBody>
          <a:bodyPr anchorCtr="0" anchor="t" bIns="45700" lIns="0" spcFirstLastPara="1" rIns="0" wrap="square" tIns="45700">
            <a:spAutoFit/>
          </a:bodyPr>
          <a:lstStyle/>
          <a:p>
            <a:pPr indent="0" lvl="0" marL="0" rtl="0" algn="l">
              <a:lnSpc>
                <a:spcPct val="100000"/>
              </a:lnSpc>
              <a:spcBef>
                <a:spcPts val="0"/>
              </a:spcBef>
              <a:spcAft>
                <a:spcPts val="0"/>
              </a:spcAft>
              <a:buSzPts val="1600"/>
              <a:buNone/>
            </a:pPr>
            <a:r>
              <a:rPr lang="es-ES" sz="1600"/>
              <a:t>Existe una </a:t>
            </a:r>
            <a:r>
              <a:rPr b="1" lang="es-ES" sz="1600"/>
              <a:t>correlación entre el precio del envío y el tamaño y peso del producto</a:t>
            </a:r>
            <a:r>
              <a:rPr lang="es-ES" sz="1600"/>
              <a:t>. Donde se ve </a:t>
            </a:r>
            <a:r>
              <a:rPr b="1" lang="es-ES" sz="1600"/>
              <a:t>mayor demora de entrega </a:t>
            </a:r>
            <a:r>
              <a:rPr lang="es-ES" sz="1600"/>
              <a:t>del pedido es en las </a:t>
            </a:r>
            <a:r>
              <a:rPr b="1" lang="es-ES" sz="1600"/>
              <a:t>ciudades</a:t>
            </a:r>
            <a:r>
              <a:rPr lang="es-ES" sz="1600"/>
              <a:t> donde hay </a:t>
            </a:r>
            <a:r>
              <a:rPr b="1" lang="es-ES" sz="1600"/>
              <a:t>pocos</a:t>
            </a:r>
            <a:r>
              <a:rPr lang="es-ES" sz="1600"/>
              <a:t> </a:t>
            </a:r>
            <a:r>
              <a:rPr b="1" lang="es-ES" sz="1600"/>
              <a:t>pedidos</a:t>
            </a:r>
            <a:r>
              <a:rPr lang="es-ES" sz="1600"/>
              <a:t> y </a:t>
            </a:r>
            <a:r>
              <a:rPr b="1" lang="es-ES" sz="1600"/>
              <a:t>vendedores</a:t>
            </a:r>
            <a:endParaRPr/>
          </a:p>
        </p:txBody>
      </p:sp>
      <p:sp>
        <p:nvSpPr>
          <p:cNvPr id="272" name="Google Shape;272;p9"/>
          <p:cNvSpPr txBox="1"/>
          <p:nvPr/>
        </p:nvSpPr>
        <p:spPr>
          <a:xfrm>
            <a:off x="457420" y="146958"/>
            <a:ext cx="292608" cy="714059"/>
          </a:xfrm>
          <a:prstGeom prst="rect">
            <a:avLst/>
          </a:prstGeom>
          <a:noFill/>
          <a:ln>
            <a:noFill/>
          </a:ln>
        </p:spPr>
        <p:txBody>
          <a:bodyPr anchorCtr="0" anchor="ctr" bIns="45700" lIns="91425" spcFirstLastPara="1" rIns="91425" wrap="square" tIns="45700">
            <a:normAutofit/>
          </a:bodyPr>
          <a:lstStyle/>
          <a:p>
            <a:pPr indent="0" lvl="0" marL="0" marR="0" rtl="0" algn="l">
              <a:lnSpc>
                <a:spcPct val="85000"/>
              </a:lnSpc>
              <a:spcBef>
                <a:spcPts val="0"/>
              </a:spcBef>
              <a:spcAft>
                <a:spcPts val="0"/>
              </a:spcAft>
              <a:buClr>
                <a:srgbClr val="3F3F3F"/>
              </a:buClr>
              <a:buSzPts val="2400"/>
              <a:buFont typeface="Montserrat"/>
              <a:buNone/>
            </a:pPr>
            <a:r>
              <a:rPr lang="es-ES" sz="2400">
                <a:solidFill>
                  <a:srgbClr val="3F3F3F"/>
                </a:solidFill>
                <a:latin typeface="Montserrat"/>
                <a:ea typeface="Montserrat"/>
                <a:cs typeface="Montserrat"/>
                <a:sym typeface="Montserrat"/>
              </a:rPr>
              <a:t>4</a:t>
            </a:r>
            <a:endParaRPr/>
          </a:p>
        </p:txBody>
      </p:sp>
      <p:sp>
        <p:nvSpPr>
          <p:cNvPr id="273" name="Google Shape;273;p9"/>
          <p:cNvSpPr txBox="1"/>
          <p:nvPr/>
        </p:nvSpPr>
        <p:spPr>
          <a:xfrm>
            <a:off x="7184345" y="4798172"/>
            <a:ext cx="1619972" cy="784830"/>
          </a:xfrm>
          <a:prstGeom prst="rect">
            <a:avLst/>
          </a:prstGeom>
          <a:noFill/>
          <a:ln>
            <a:noFill/>
          </a:ln>
        </p:spPr>
        <p:txBody>
          <a:bodyPr anchorCtr="0" anchor="t" bIns="45700" lIns="0" spcFirstLastPara="1" rIns="0" wrap="square" tIns="45700">
            <a:spAutoFit/>
          </a:bodyPr>
          <a:lstStyle/>
          <a:p>
            <a:pPr indent="0" lvl="0" marL="0" marR="0" rtl="0" algn="ctr">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Vemos que las demoras de más de 30 días se dan en ciudades donde hay pocas compras y por ende pocos vendedores</a:t>
            </a:r>
            <a:endParaRPr b="1" sz="1000">
              <a:solidFill>
                <a:srgbClr val="3F3F3F"/>
              </a:solidFill>
              <a:latin typeface="Montserrat"/>
              <a:ea typeface="Montserrat"/>
              <a:cs typeface="Montserrat"/>
              <a:sym typeface="Montserrat"/>
            </a:endParaRPr>
          </a:p>
        </p:txBody>
      </p:sp>
      <p:sp>
        <p:nvSpPr>
          <p:cNvPr id="274" name="Google Shape;274;p9"/>
          <p:cNvSpPr txBox="1"/>
          <p:nvPr/>
        </p:nvSpPr>
        <p:spPr>
          <a:xfrm>
            <a:off x="7581516" y="2615028"/>
            <a:ext cx="1281805" cy="1200329"/>
          </a:xfrm>
          <a:prstGeom prst="rect">
            <a:avLst/>
          </a:prstGeom>
          <a:noFill/>
          <a:ln>
            <a:noFill/>
          </a:ln>
        </p:spPr>
        <p:txBody>
          <a:bodyPr anchorCtr="0" anchor="t" bIns="45700" lIns="0" spcFirstLastPara="1" rIns="0" wrap="square" tIns="45700">
            <a:spAutoFit/>
          </a:bodyPr>
          <a:lstStyle/>
          <a:p>
            <a:pPr indent="0" lvl="0" marL="0" marR="0" rtl="0" algn="ctr">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Las principales demoras de entrega se dan en sitios donde la cantidad de pedidos y vendedores es menor a 5</a:t>
            </a:r>
            <a:endParaRPr b="1" sz="1000">
              <a:solidFill>
                <a:srgbClr val="3F3F3F"/>
              </a:solidFill>
              <a:latin typeface="Montserrat"/>
              <a:ea typeface="Montserrat"/>
              <a:cs typeface="Montserrat"/>
              <a:sym typeface="Montserrat"/>
            </a:endParaRPr>
          </a:p>
        </p:txBody>
      </p:sp>
      <p:cxnSp>
        <p:nvCxnSpPr>
          <p:cNvPr id="275" name="Google Shape;275;p9"/>
          <p:cNvCxnSpPr/>
          <p:nvPr/>
        </p:nvCxnSpPr>
        <p:spPr>
          <a:xfrm>
            <a:off x="4300034" y="2183218"/>
            <a:ext cx="0" cy="1905604"/>
          </a:xfrm>
          <a:prstGeom prst="straightConnector1">
            <a:avLst/>
          </a:prstGeom>
          <a:noFill/>
          <a:ln cap="flat" cmpd="sng" w="19050">
            <a:solidFill>
              <a:schemeClr val="accent1"/>
            </a:solidFill>
            <a:prstDash val="solid"/>
            <a:round/>
            <a:headEnd len="sm" w="sm" type="none"/>
            <a:tailEnd len="sm" w="sm" type="none"/>
          </a:ln>
        </p:spPr>
      </p:cxnSp>
      <p:cxnSp>
        <p:nvCxnSpPr>
          <p:cNvPr id="276" name="Google Shape;276;p9"/>
          <p:cNvCxnSpPr/>
          <p:nvPr/>
        </p:nvCxnSpPr>
        <p:spPr>
          <a:xfrm rot="10800000">
            <a:off x="2679156" y="4344854"/>
            <a:ext cx="3374172" cy="0"/>
          </a:xfrm>
          <a:prstGeom prst="straightConnector1">
            <a:avLst/>
          </a:prstGeom>
          <a:noFill/>
          <a:ln cap="flat" cmpd="sng" w="19050">
            <a:solidFill>
              <a:schemeClr val="accent1"/>
            </a:solidFill>
            <a:prstDash val="solid"/>
            <a:round/>
            <a:headEnd len="sm" w="sm" type="none"/>
            <a:tailEnd len="sm" w="sm" type="none"/>
          </a:ln>
        </p:spPr>
      </p:cxnSp>
      <p:pic>
        <p:nvPicPr>
          <p:cNvPr id="277" name="Google Shape;277;p9"/>
          <p:cNvPicPr preferRelativeResize="0"/>
          <p:nvPr/>
        </p:nvPicPr>
        <p:blipFill rotWithShape="1">
          <a:blip r:embed="rId3">
            <a:alphaModFix/>
          </a:blip>
          <a:srcRect b="0" l="0" r="10883" t="0"/>
          <a:stretch/>
        </p:blipFill>
        <p:spPr>
          <a:xfrm>
            <a:off x="735454" y="4509146"/>
            <a:ext cx="6278744" cy="1857881"/>
          </a:xfrm>
          <a:prstGeom prst="rect">
            <a:avLst/>
          </a:prstGeom>
          <a:noFill/>
          <a:ln>
            <a:noFill/>
          </a:ln>
        </p:spPr>
      </p:pic>
      <p:pic>
        <p:nvPicPr>
          <p:cNvPr id="278" name="Google Shape;278;p9"/>
          <p:cNvPicPr preferRelativeResize="0"/>
          <p:nvPr/>
        </p:nvPicPr>
        <p:blipFill rotWithShape="1">
          <a:blip r:embed="rId3">
            <a:alphaModFix/>
          </a:blip>
          <a:srcRect b="65891" l="89117" r="0" t="14749"/>
          <a:stretch/>
        </p:blipFill>
        <p:spPr>
          <a:xfrm>
            <a:off x="6247471" y="4438484"/>
            <a:ext cx="766727" cy="359688"/>
          </a:xfrm>
          <a:prstGeom prst="rect">
            <a:avLst/>
          </a:prstGeom>
          <a:noFill/>
          <a:ln>
            <a:noFill/>
          </a:ln>
        </p:spPr>
      </p:pic>
      <p:pic>
        <p:nvPicPr>
          <p:cNvPr id="279" name="Google Shape;279;p9"/>
          <p:cNvPicPr preferRelativeResize="0"/>
          <p:nvPr/>
        </p:nvPicPr>
        <p:blipFill rotWithShape="1">
          <a:blip r:embed="rId4">
            <a:alphaModFix/>
          </a:blip>
          <a:srcRect b="0" l="0" r="0" t="0"/>
          <a:stretch/>
        </p:blipFill>
        <p:spPr>
          <a:xfrm>
            <a:off x="4482617" y="2282148"/>
            <a:ext cx="2916318" cy="1566086"/>
          </a:xfrm>
          <a:prstGeom prst="rect">
            <a:avLst/>
          </a:prstGeom>
          <a:noFill/>
          <a:ln>
            <a:noFill/>
          </a:ln>
        </p:spPr>
      </p:pic>
      <p:pic>
        <p:nvPicPr>
          <p:cNvPr id="280" name="Google Shape;280;p9"/>
          <p:cNvPicPr preferRelativeResize="0"/>
          <p:nvPr/>
        </p:nvPicPr>
        <p:blipFill rotWithShape="1">
          <a:blip r:embed="rId5">
            <a:alphaModFix/>
          </a:blip>
          <a:srcRect b="0" l="0" r="0" t="0"/>
          <a:stretch/>
        </p:blipFill>
        <p:spPr>
          <a:xfrm>
            <a:off x="318601" y="2318926"/>
            <a:ext cx="2702958" cy="1841441"/>
          </a:xfrm>
          <a:prstGeom prst="rect">
            <a:avLst/>
          </a:prstGeom>
          <a:noFill/>
          <a:ln>
            <a:noFill/>
          </a:ln>
        </p:spPr>
      </p:pic>
      <p:sp>
        <p:nvSpPr>
          <p:cNvPr id="281" name="Google Shape;281;p9"/>
          <p:cNvSpPr txBox="1"/>
          <p:nvPr/>
        </p:nvSpPr>
        <p:spPr>
          <a:xfrm>
            <a:off x="2935933" y="2674355"/>
            <a:ext cx="1281805" cy="923330"/>
          </a:xfrm>
          <a:prstGeom prst="rect">
            <a:avLst/>
          </a:prstGeom>
          <a:noFill/>
          <a:ln>
            <a:noFill/>
          </a:ln>
        </p:spPr>
        <p:txBody>
          <a:bodyPr anchorCtr="0" anchor="t" bIns="45700" lIns="0" spcFirstLastPara="1" rIns="0" wrap="square" tIns="45700">
            <a:spAutoFit/>
          </a:bodyPr>
          <a:lstStyle/>
          <a:p>
            <a:pPr indent="0" lvl="0" marL="0" marR="0" rtl="0" algn="ctr">
              <a:lnSpc>
                <a:spcPct val="90000"/>
              </a:lnSpc>
              <a:spcBef>
                <a:spcPts val="0"/>
              </a:spcBef>
              <a:spcAft>
                <a:spcPts val="0"/>
              </a:spcAft>
              <a:buClr>
                <a:schemeClr val="accent1"/>
              </a:buClr>
              <a:buSzPts val="1000"/>
              <a:buFont typeface="Calibri"/>
              <a:buNone/>
            </a:pPr>
            <a:r>
              <a:rPr lang="es-ES" sz="1000">
                <a:solidFill>
                  <a:srgbClr val="3F3F3F"/>
                </a:solidFill>
                <a:latin typeface="Montserrat"/>
                <a:ea typeface="Montserrat"/>
                <a:cs typeface="Montserrat"/>
                <a:sym typeface="Montserrat"/>
              </a:rPr>
              <a:t>Hay cierta correlación entre el peso y el tamaño del producto respecto del costo del envío</a:t>
            </a:r>
            <a:endParaRPr b="1" sz="1000">
              <a:solidFill>
                <a:srgbClr val="3F3F3F"/>
              </a:solidFill>
              <a:latin typeface="Montserrat"/>
              <a:ea typeface="Montserrat"/>
              <a:cs typeface="Montserrat"/>
              <a:sym typeface="Montserrat"/>
            </a:endParaRPr>
          </a:p>
        </p:txBody>
      </p:sp>
      <p:sp>
        <p:nvSpPr>
          <p:cNvPr id="282" name="Google Shape;282;p9"/>
          <p:cNvSpPr txBox="1"/>
          <p:nvPr>
            <p:ph idx="10" type="dt"/>
          </p:nvPr>
        </p:nvSpPr>
        <p:spPr>
          <a:xfrm>
            <a:off x="270870" y="6571394"/>
            <a:ext cx="1854203"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5/8/2025</a:t>
            </a:r>
            <a:endParaRPr/>
          </a:p>
        </p:txBody>
      </p:sp>
      <p:sp>
        <p:nvSpPr>
          <p:cNvPr id="283" name="Google Shape;283;p9"/>
          <p:cNvSpPr txBox="1"/>
          <p:nvPr>
            <p:ph idx="11" type="ftr"/>
          </p:nvPr>
        </p:nvSpPr>
        <p:spPr>
          <a:xfrm>
            <a:off x="2764639" y="6571394"/>
            <a:ext cx="4214131"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s-ES"/>
              <a:t>https://github.com/nicobotti91/coderds</a:t>
            </a:r>
            <a:endParaRPr/>
          </a:p>
        </p:txBody>
      </p:sp>
      <p:sp>
        <p:nvSpPr>
          <p:cNvPr id="284" name="Google Shape;284;p9"/>
          <p:cNvSpPr txBox="1"/>
          <p:nvPr>
            <p:ph idx="12" type="sldNum"/>
          </p:nvPr>
        </p:nvSpPr>
        <p:spPr>
          <a:xfrm>
            <a:off x="7425344" y="6571394"/>
            <a:ext cx="984019" cy="25351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s-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NICOLAS BOTTI</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d86bc70-2a05-490c-b199-8f0f8e614d89_Enabled">
    <vt:lpwstr>true</vt:lpwstr>
  </property>
  <property fmtid="{D5CDD505-2E9C-101B-9397-08002B2CF9AE}" pid="3" name="MSIP_Label_5d86bc70-2a05-490c-b199-8f0f8e614d89_SetDate">
    <vt:lpwstr>2025-08-05T11:05:50Z</vt:lpwstr>
  </property>
  <property fmtid="{D5CDD505-2E9C-101B-9397-08002B2CF9AE}" pid="4" name="MSIP_Label_5d86bc70-2a05-490c-b199-8f0f8e614d89_Method">
    <vt:lpwstr>Privileged</vt:lpwstr>
  </property>
  <property fmtid="{D5CDD505-2E9C-101B-9397-08002B2CF9AE}" pid="5" name="MSIP_Label_5d86bc70-2a05-490c-b199-8f0f8e614d89_Name">
    <vt:lpwstr>5d86bc70-2a05-490c-b199-8f0f8e614d89</vt:lpwstr>
  </property>
  <property fmtid="{D5CDD505-2E9C-101B-9397-08002B2CF9AE}" pid="6" name="MSIP_Label_5d86bc70-2a05-490c-b199-8f0f8e614d89_SiteId">
    <vt:lpwstr>5df31d35-3ba9-481e-a3c8-ff9be3ee783b</vt:lpwstr>
  </property>
  <property fmtid="{D5CDD505-2E9C-101B-9397-08002B2CF9AE}" pid="7" name="MSIP_Label_5d86bc70-2a05-490c-b199-8f0f8e614d89_ActionId">
    <vt:lpwstr>9e6357ed-eec0-4e3d-8701-77eaf463cf0d</vt:lpwstr>
  </property>
  <property fmtid="{D5CDD505-2E9C-101B-9397-08002B2CF9AE}" pid="8" name="MSIP_Label_5d86bc70-2a05-490c-b199-8f0f8e614d89_ContentBits">
    <vt:lpwstr>0</vt:lpwstr>
  </property>
</Properties>
</file>