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9776"/>
    <a:srgbClr val="308054"/>
    <a:srgbClr val="3F7157"/>
    <a:srgbClr val="FDD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AD2DD-40CD-4870-A590-73BB9EDBC4E4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92CE-AE86-4E36-9975-7A91A9F517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4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B780D360-4D61-4D34-8035-3C4F6358000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5158-D7B0-4108-9AE3-40C19BA50AA2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E53EF1-E7E3-442A-80BA-84A91B4A486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28BD-1F2B-4116-B0AF-D68EF9E8FF2C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1898-E7F5-4267-9920-D63C308728D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D1AF-7744-48C6-AB02-DA7496F4920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99E6-D4E6-4624-805D-5E169BB3FCD8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221D-760A-433A-80A0-3AFB246F1141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82D0-F2D6-4201-AD48-3E8BF6B63F7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3B0BDC35-08B8-482A-93E9-449B3F6F056D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55E19F59-E984-4EA8-B60C-10C58E199CA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851D5E3-A5B8-4BA2-B369-F44F364A2BD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A2F2E-26B4-40CF-98FF-8542DAC0C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8" b="7575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AD16A9-2B53-406D-AD7F-F9381EA1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600" y="949761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Procesadores de Lenguajes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DD3BC-54D4-4FB7-88A8-CC4763605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65" y="5717569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Juan Pedro </a:t>
            </a:r>
            <a:r>
              <a:rPr lang="es-ES" sz="2000" dirty="0" err="1">
                <a:solidFill>
                  <a:schemeClr val="tx1"/>
                </a:solidFill>
              </a:rPr>
              <a:t>Caraça</a:t>
            </a:r>
            <a:r>
              <a:rPr lang="es-ES" sz="2000" dirty="0">
                <a:solidFill>
                  <a:schemeClr val="tx1"/>
                </a:solidFill>
              </a:rPr>
              <a:t>-Valente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31B11-DEF5-4783-A807-2A4199A3895B}"/>
              </a:ext>
            </a:extLst>
          </p:cNvPr>
          <p:cNvSpPr txBox="1"/>
          <p:nvPr/>
        </p:nvSpPr>
        <p:spPr>
          <a:xfrm>
            <a:off x="1534600" y="2720594"/>
            <a:ext cx="3805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1.3 Compiladores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472CCB-A2CC-4A69-A2C2-60EC072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6"/>
    </mc:Choice>
    <mc:Fallback xmlns="">
      <p:transition spd="slow" advTm="29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11244282" cy="486391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070C0"/>
                </a:solidFill>
              </a:rPr>
              <a:t>Índice</a:t>
            </a:r>
            <a:endParaRPr lang="es-E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0070C0"/>
                </a:solidFill>
              </a:rPr>
              <a:t>Definiciones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Esquema de un Compilador</a:t>
            </a:r>
          </a:p>
          <a:p>
            <a:pPr marL="2205990" lvl="5" indent="-285750">
              <a:buFont typeface="Wingdings" panose="05000000000000000000" pitchFamily="2" charset="2"/>
              <a:buChar char="Ø"/>
            </a:pPr>
            <a:r>
              <a:rPr lang="es-ES" sz="1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</a:p>
          <a:p>
            <a:pPr marL="2205990" lvl="5" indent="-285750">
              <a:buFont typeface="Wingdings" panose="05000000000000000000" pitchFamily="2" charset="2"/>
              <a:buChar char="Ø"/>
            </a:pPr>
            <a:r>
              <a:rPr lang="es-ES" sz="1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Síntesis: Traductor de Lenguajes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4"/>
    </mc:Choice>
    <mc:Fallback xmlns="">
      <p:transition spd="slow" advTm="20124"/>
    </mc:Fallback>
  </mc:AlternateContent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Compiladores. 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11244282" cy="27892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Compilación:</a:t>
            </a:r>
          </a:p>
          <a:p>
            <a:r>
              <a:rPr lang="es-ES" dirty="0">
                <a:solidFill>
                  <a:schemeClr val="tx1"/>
                </a:solidFill>
              </a:rPr>
              <a:t>Proceso de traducción que convierte un programa escrito en un lenguaje (fuente) a un programa equivalente en otro lenguaje (objeto). Este lenguaje objeto suele ser un programa en código máquina o ensamblador listo para ejecutarse en un ordenador.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29EDDE-1410-4DDC-B49D-A4DA9F322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4" y="3906529"/>
            <a:ext cx="3493008" cy="2308324"/>
          </a:xfrm>
          <a:prstGeom prst="rect">
            <a:avLst/>
          </a:prstGeom>
          <a:solidFill>
            <a:srgbClr val="E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 (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&gt;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factorial (x - 1);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es-ES" altLang="es-ES" sz="1200" b="0" i="0" u="none" strike="noStrike" cap="none" normalizeH="0" baseline="0" dirty="0">
              <a:solidFill>
                <a:srgbClr val="0000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dirty="0">
                <a:solidFill>
                  <a:srgbClr val="0000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solidFill>
                  <a:srgbClr val="0000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s-ES" altLang="es-ES" sz="1100" b="0" i="0" u="none" strike="noStrike" cap="none" normalizeH="0" baseline="0" dirty="0">
                <a:solidFill>
                  <a:schemeClr val="tx1"/>
                </a:solidFill>
                <a:effectLst/>
              </a:rPr>
              <a:t> </a:t>
            </a:r>
            <a:endParaRPr kumimoji="0" lang="es-ES" altLang="es-ES" sz="2800" b="0" i="0" u="none" strike="noStrike" cap="none" normalizeH="0" baseline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BBAD9F6-C53B-4B27-901E-C67E64D5C3DF}"/>
              </a:ext>
            </a:extLst>
          </p:cNvPr>
          <p:cNvSpPr/>
          <p:nvPr/>
        </p:nvSpPr>
        <p:spPr>
          <a:xfrm>
            <a:off x="4581144" y="4208589"/>
            <a:ext cx="3163824" cy="1044354"/>
          </a:xfrm>
          <a:custGeom>
            <a:avLst/>
            <a:gdLst>
              <a:gd name="connsiteX0" fmla="*/ 0 w 3163824"/>
              <a:gd name="connsiteY0" fmla="*/ 665163 h 1044354"/>
              <a:gd name="connsiteX1" fmla="*/ 914400 w 3163824"/>
              <a:gd name="connsiteY1" fmla="*/ 6795 h 1044354"/>
              <a:gd name="connsiteX2" fmla="*/ 1947672 w 3163824"/>
              <a:gd name="connsiteY2" fmla="*/ 1030923 h 1044354"/>
              <a:gd name="connsiteX3" fmla="*/ 3163824 w 3163824"/>
              <a:gd name="connsiteY3" fmla="*/ 619443 h 1044354"/>
              <a:gd name="connsiteX4" fmla="*/ 3163824 w 3163824"/>
              <a:gd name="connsiteY4" fmla="*/ 619443 h 1044354"/>
              <a:gd name="connsiteX5" fmla="*/ 3163824 w 3163824"/>
              <a:gd name="connsiteY5" fmla="*/ 619443 h 1044354"/>
              <a:gd name="connsiteX6" fmla="*/ 3163824 w 3163824"/>
              <a:gd name="connsiteY6" fmla="*/ 619443 h 104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3824" h="1044354">
                <a:moveTo>
                  <a:pt x="0" y="665163"/>
                </a:moveTo>
                <a:cubicBezTo>
                  <a:pt x="294894" y="305499"/>
                  <a:pt x="589788" y="-54165"/>
                  <a:pt x="914400" y="6795"/>
                </a:cubicBezTo>
                <a:cubicBezTo>
                  <a:pt x="1239012" y="67755"/>
                  <a:pt x="1572768" y="928815"/>
                  <a:pt x="1947672" y="1030923"/>
                </a:cubicBezTo>
                <a:cubicBezTo>
                  <a:pt x="2322576" y="1133031"/>
                  <a:pt x="3163824" y="619443"/>
                  <a:pt x="3163824" y="619443"/>
                </a:cubicBezTo>
                <a:lnTo>
                  <a:pt x="3163824" y="619443"/>
                </a:lnTo>
                <a:lnTo>
                  <a:pt x="3163824" y="619443"/>
                </a:lnTo>
                <a:lnTo>
                  <a:pt x="3163824" y="619443"/>
                </a:lnTo>
              </a:path>
            </a:pathLst>
          </a:custGeom>
          <a:ln w="34925"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Descarga gratis Ruedas Dentadas Par De Dos Tamaños Diferentes | Rueda  dentada, Al dente, Iconos">
            <a:extLst>
              <a:ext uri="{FF2B5EF4-FFF2-40B4-BE49-F238E27FC236}">
                <a16:creationId xmlns:a16="http://schemas.microsoft.com/office/drawing/2014/main" id="{FE8DA8AC-725D-4EC0-B40D-BDE2DD6D6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849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D4E176-9455-4E8A-87A8-FC51225C5090}"/>
              </a:ext>
            </a:extLst>
          </p:cNvPr>
          <p:cNvSpPr txBox="1"/>
          <p:nvPr/>
        </p:nvSpPr>
        <p:spPr>
          <a:xfrm>
            <a:off x="5595300" y="533358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Compilación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0FF4F-AF70-4BD1-BD2B-E7D40F53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073" y="4189506"/>
            <a:ext cx="3493008" cy="1569660"/>
          </a:xfrm>
          <a:prstGeom prst="rect">
            <a:avLst/>
          </a:prstGeom>
          <a:solidFill>
            <a:srgbClr val="EE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 #DR1, #50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 .IX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</a:t>
            </a: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.A, . R9</a:t>
            </a:r>
          </a:p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#48, .IX   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 .A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 .R9, [.A]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 #Tam_RA_EJ, .IX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 .A, .IX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6373F7-25B4-4FF4-A8DC-8B2DF0E5DAE9}"/>
              </a:ext>
            </a:extLst>
          </p:cNvPr>
          <p:cNvSpPr txBox="1"/>
          <p:nvPr/>
        </p:nvSpPr>
        <p:spPr>
          <a:xfrm>
            <a:off x="1318919" y="6309360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Fuente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F8B87C-C49F-4CB0-B4ED-513A741ECDDE}"/>
              </a:ext>
            </a:extLst>
          </p:cNvPr>
          <p:cNvSpPr txBox="1"/>
          <p:nvPr/>
        </p:nvSpPr>
        <p:spPr>
          <a:xfrm>
            <a:off x="8740106" y="5968221"/>
            <a:ext cx="212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Objeto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34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4"/>
    </mc:Choice>
    <mc:Fallback xmlns="">
      <p:transition spd="slow" advTm="20124"/>
    </mc:Fallback>
  </mc:AlternateContent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Compiladores. Definiciones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11244282" cy="393225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Interprete: </a:t>
            </a:r>
            <a:r>
              <a:rPr lang="es-ES" dirty="0">
                <a:solidFill>
                  <a:schemeClr val="tx1"/>
                </a:solidFill>
              </a:rPr>
              <a:t>compilador paso a paso</a:t>
            </a:r>
          </a:p>
          <a:p>
            <a:r>
              <a:rPr lang="es-ES" dirty="0">
                <a:solidFill>
                  <a:srgbClr val="0070C0"/>
                </a:solidFill>
              </a:rPr>
              <a:t>Ensamblador</a:t>
            </a:r>
            <a:r>
              <a:rPr lang="es-ES" dirty="0">
                <a:solidFill>
                  <a:schemeClr val="tx1"/>
                </a:solidFill>
              </a:rPr>
              <a:t>: compilador de lenguaje ensamblador</a:t>
            </a:r>
          </a:p>
          <a:p>
            <a:r>
              <a:rPr lang="es-ES" dirty="0">
                <a:solidFill>
                  <a:srgbClr val="0070C0"/>
                </a:solidFill>
              </a:rPr>
              <a:t>Número de pasadas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>
                <a:solidFill>
                  <a:srgbClr val="0070C0"/>
                </a:solidFill>
              </a:rPr>
              <a:t>Compilador incremental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 err="1">
                <a:solidFill>
                  <a:srgbClr val="0070C0"/>
                </a:solidFill>
              </a:rPr>
              <a:t>Autocompilador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 err="1">
                <a:solidFill>
                  <a:srgbClr val="0070C0"/>
                </a:solidFill>
              </a:rPr>
              <a:t>Metacompilador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r>
              <a:rPr lang="es-ES" dirty="0" err="1">
                <a:solidFill>
                  <a:srgbClr val="0070C0"/>
                </a:solidFill>
              </a:rPr>
              <a:t>Decompilador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7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4"/>
    </mc:Choice>
    <mc:Fallback xmlns="">
      <p:transition spd="slow" advTm="20124"/>
    </mc:Fallback>
  </mc:AlternateContent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45B06-EFA8-4717-9038-1E785608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8" y="1288973"/>
            <a:ext cx="11244282" cy="486391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070C0"/>
                </a:solidFill>
              </a:rPr>
              <a:t>Índice</a:t>
            </a:r>
            <a:endParaRPr lang="es-E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Definiciones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70C0"/>
                </a:solidFill>
              </a:rPr>
              <a:t>Esquema de un Compilador</a:t>
            </a:r>
          </a:p>
          <a:p>
            <a:pPr marL="2205990" lvl="5" indent="-285750">
              <a:buFont typeface="Wingdings" panose="05000000000000000000" pitchFamily="2" charset="2"/>
              <a:buChar char="Ø"/>
            </a:pPr>
            <a:r>
              <a:rPr lang="es-ES" sz="1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Análisis: Procesador de Lenguajes</a:t>
            </a:r>
          </a:p>
          <a:p>
            <a:pPr marL="2205990" lvl="5" indent="-285750">
              <a:buFont typeface="Wingdings" panose="05000000000000000000" pitchFamily="2" charset="2"/>
              <a:buChar char="Ø"/>
            </a:pPr>
            <a:r>
              <a:rPr lang="es-ES" sz="16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Fase de Síntesis: Traductor de Lenguajes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8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4"/>
    </mc:Choice>
    <mc:Fallback xmlns="">
      <p:transition spd="slow" advTm="20124"/>
    </mc:Fallback>
  </mc:AlternateContent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0000">
              <a:schemeClr val="accent1">
                <a:lumMod val="60000"/>
                <a:lumOff val="40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42A31-F63D-4296-8C36-4E72DB7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11244282" cy="583860"/>
          </a:xfrm>
        </p:spPr>
        <p:txBody>
          <a:bodyPr>
            <a:normAutofit fontScale="90000"/>
          </a:bodyPr>
          <a:lstStyle/>
          <a:p>
            <a:r>
              <a:rPr lang="es-ES" dirty="0"/>
              <a:t>Compiladores. Esquema de un Compilador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731087-C7F6-46D3-BCA3-C5D0E779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ACA5443-5ADE-4C9C-B4B4-699A30EF8024}"/>
              </a:ext>
            </a:extLst>
          </p:cNvPr>
          <p:cNvSpPr/>
          <p:nvPr/>
        </p:nvSpPr>
        <p:spPr>
          <a:xfrm>
            <a:off x="2344042" y="222982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Léxico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94707C-CCA4-43B4-9654-F68B4EF28214}"/>
              </a:ext>
            </a:extLst>
          </p:cNvPr>
          <p:cNvSpPr/>
          <p:nvPr/>
        </p:nvSpPr>
        <p:spPr>
          <a:xfrm>
            <a:off x="3166556" y="4251837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Semántico</a:t>
            </a:r>
          </a:p>
        </p:txBody>
      </p:sp>
      <p:sp>
        <p:nvSpPr>
          <p:cNvPr id="43" name="Pergamino: vertical 42">
            <a:extLst>
              <a:ext uri="{FF2B5EF4-FFF2-40B4-BE49-F238E27FC236}">
                <a16:creationId xmlns:a16="http://schemas.microsoft.com/office/drawing/2014/main" id="{69B47516-D072-4DF6-AA77-DA3862973883}"/>
              </a:ext>
            </a:extLst>
          </p:cNvPr>
          <p:cNvSpPr/>
          <p:nvPr/>
        </p:nvSpPr>
        <p:spPr>
          <a:xfrm>
            <a:off x="222294" y="1546478"/>
            <a:ext cx="1842353" cy="199703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Programa Fuente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A0ED3552-9108-4FB9-8923-F7F5B7B536FE}"/>
              </a:ext>
            </a:extLst>
          </p:cNvPr>
          <p:cNvSpPr/>
          <p:nvPr/>
        </p:nvSpPr>
        <p:spPr>
          <a:xfrm>
            <a:off x="5843146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Intermedio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6A946359-D617-4509-8C86-764DC6D7DD55}"/>
              </a:ext>
            </a:extLst>
          </p:cNvPr>
          <p:cNvSpPr/>
          <p:nvPr/>
        </p:nvSpPr>
        <p:spPr>
          <a:xfrm>
            <a:off x="8272402" y="4023236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Generador de Código Objeto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6EF4C2-DC06-415C-917F-1C0B3BF71671}"/>
              </a:ext>
            </a:extLst>
          </p:cNvPr>
          <p:cNvSpPr/>
          <p:nvPr/>
        </p:nvSpPr>
        <p:spPr>
          <a:xfrm>
            <a:off x="8272402" y="2229822"/>
            <a:ext cx="1645028" cy="11655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Optimizador de Código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4E3B455-7A9C-4794-8394-CD9E0E538EE9}"/>
              </a:ext>
            </a:extLst>
          </p:cNvPr>
          <p:cNvSpPr/>
          <p:nvPr/>
        </p:nvSpPr>
        <p:spPr>
          <a:xfrm>
            <a:off x="5404234" y="2229821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Tabla de Símbolos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4DCFD86-84E5-481E-A723-BA5CF1D5B98E}"/>
              </a:ext>
            </a:extLst>
          </p:cNvPr>
          <p:cNvSpPr/>
          <p:nvPr/>
        </p:nvSpPr>
        <p:spPr>
          <a:xfrm>
            <a:off x="3419362" y="5798724"/>
            <a:ext cx="1645028" cy="708325"/>
          </a:xfrm>
          <a:prstGeom prst="rect">
            <a:avLst/>
          </a:prstGeom>
          <a:solidFill>
            <a:srgbClr val="1997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Gestor de Errores</a:t>
            </a:r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7607E0F0-2041-41EC-A533-BC2A59B8C3E2}"/>
              </a:ext>
            </a:extLst>
          </p:cNvPr>
          <p:cNvSpPr/>
          <p:nvPr/>
        </p:nvSpPr>
        <p:spPr>
          <a:xfrm>
            <a:off x="10388849" y="2205345"/>
            <a:ext cx="1715002" cy="1621914"/>
          </a:xfrm>
          <a:prstGeom prst="verticalScroll">
            <a:avLst/>
          </a:prstGeom>
          <a:solidFill>
            <a:srgbClr val="FDDFF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Fichero con el Código Objeto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4B0718BD-7D6F-483E-99DA-F640510421D6}"/>
              </a:ext>
            </a:extLst>
          </p:cNvPr>
          <p:cNvSpPr/>
          <p:nvPr/>
        </p:nvSpPr>
        <p:spPr>
          <a:xfrm>
            <a:off x="1861837" y="2494218"/>
            <a:ext cx="482205" cy="13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38109E70-FCAE-48B9-B374-F553453C83ED}"/>
              </a:ext>
            </a:extLst>
          </p:cNvPr>
          <p:cNvSpPr/>
          <p:nvPr/>
        </p:nvSpPr>
        <p:spPr>
          <a:xfrm rot="5400000">
            <a:off x="2859352" y="3147247"/>
            <a:ext cx="482205" cy="13220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05333267-7137-49D2-B0BC-8AC7915A072F}"/>
              </a:ext>
            </a:extLst>
          </p:cNvPr>
          <p:cNvSpPr/>
          <p:nvPr/>
        </p:nvSpPr>
        <p:spPr>
          <a:xfrm>
            <a:off x="4922029" y="4543355"/>
            <a:ext cx="7120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374017AD-1EBD-4F46-A22A-2F7C556E98C4}"/>
              </a:ext>
            </a:extLst>
          </p:cNvPr>
          <p:cNvSpPr/>
          <p:nvPr/>
        </p:nvSpPr>
        <p:spPr>
          <a:xfrm>
            <a:off x="7641598" y="4538060"/>
            <a:ext cx="559669" cy="934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634738EC-F461-4C86-BC15-F776CD4191FF}"/>
              </a:ext>
            </a:extLst>
          </p:cNvPr>
          <p:cNvSpPr/>
          <p:nvPr/>
        </p:nvSpPr>
        <p:spPr>
          <a:xfrm rot="16200000">
            <a:off x="8809887" y="3675998"/>
            <a:ext cx="470607" cy="87428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EE286092-9E2D-4BD3-AA50-475CB5B5C9FA}"/>
              </a:ext>
            </a:extLst>
          </p:cNvPr>
          <p:cNvSpPr/>
          <p:nvPr/>
        </p:nvSpPr>
        <p:spPr>
          <a:xfrm>
            <a:off x="10004314" y="2911549"/>
            <a:ext cx="472714" cy="6069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EA8B19D-2178-479D-AD7C-8215E91C4C6F}"/>
              </a:ext>
            </a:extLst>
          </p:cNvPr>
          <p:cNvCxnSpPr>
            <a:cxnSpLocks/>
          </p:cNvCxnSpPr>
          <p:nvPr/>
        </p:nvCxnSpPr>
        <p:spPr>
          <a:xfrm flipH="1" flipV="1">
            <a:off x="4075954" y="2565338"/>
            <a:ext cx="1328281" cy="3462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18D80A-A9A0-4F56-B863-0B3D0618FAF6}"/>
              </a:ext>
            </a:extLst>
          </p:cNvPr>
          <p:cNvCxnSpPr>
            <a:cxnSpLocks/>
          </p:cNvCxnSpPr>
          <p:nvPr/>
        </p:nvCxnSpPr>
        <p:spPr>
          <a:xfrm flipH="1">
            <a:off x="4060205" y="2938146"/>
            <a:ext cx="1344030" cy="8891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FBC0C16-90AB-4194-993C-9F42F8961FDA}"/>
              </a:ext>
            </a:extLst>
          </p:cNvPr>
          <p:cNvCxnSpPr>
            <a:cxnSpLocks/>
          </p:cNvCxnSpPr>
          <p:nvPr/>
        </p:nvCxnSpPr>
        <p:spPr>
          <a:xfrm flipH="1">
            <a:off x="6704178" y="2938146"/>
            <a:ext cx="345084" cy="1016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C2DB09E-1546-44EF-B99D-1511F670D380}"/>
              </a:ext>
            </a:extLst>
          </p:cNvPr>
          <p:cNvCxnSpPr>
            <a:cxnSpLocks/>
          </p:cNvCxnSpPr>
          <p:nvPr/>
        </p:nvCxnSpPr>
        <p:spPr>
          <a:xfrm>
            <a:off x="7049262" y="2911549"/>
            <a:ext cx="1152005" cy="10700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3782AE5-D29C-4822-8560-1D9CC09F008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49262" y="2812585"/>
            <a:ext cx="1223140" cy="98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115F9BF-7F75-499A-A01F-D214391C2B48}"/>
              </a:ext>
            </a:extLst>
          </p:cNvPr>
          <p:cNvCxnSpPr>
            <a:cxnSpLocks/>
          </p:cNvCxnSpPr>
          <p:nvPr/>
        </p:nvCxnSpPr>
        <p:spPr>
          <a:xfrm flipH="1">
            <a:off x="4389696" y="2911549"/>
            <a:ext cx="1014538" cy="13136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25B6FEC-D017-45E2-8DBF-E4033D56A8A6}"/>
              </a:ext>
            </a:extLst>
          </p:cNvPr>
          <p:cNvCxnSpPr>
            <a:cxnSpLocks/>
          </p:cNvCxnSpPr>
          <p:nvPr/>
        </p:nvCxnSpPr>
        <p:spPr>
          <a:xfrm flipH="1" flipV="1">
            <a:off x="2473302" y="3026101"/>
            <a:ext cx="962652" cy="27775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A41712D-972E-4264-A32D-EF7917CC50EA}"/>
              </a:ext>
            </a:extLst>
          </p:cNvPr>
          <p:cNvCxnSpPr>
            <a:cxnSpLocks/>
          </p:cNvCxnSpPr>
          <p:nvPr/>
        </p:nvCxnSpPr>
        <p:spPr>
          <a:xfrm flipH="1" flipV="1">
            <a:off x="2596848" y="4340898"/>
            <a:ext cx="839106" cy="14844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2BFC8DA1-0B04-46FC-AB35-59BCADD34ABB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3419362" y="4960162"/>
            <a:ext cx="569708" cy="8385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E58FB27-5A03-4F92-81B1-64D8E6CE32CF}"/>
              </a:ext>
            </a:extLst>
          </p:cNvPr>
          <p:cNvCxnSpPr>
            <a:cxnSpLocks/>
          </p:cNvCxnSpPr>
          <p:nvPr/>
        </p:nvCxnSpPr>
        <p:spPr>
          <a:xfrm flipV="1">
            <a:off x="5058918" y="5206337"/>
            <a:ext cx="713093" cy="6189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E942874-DBA5-4FBA-8D69-FA802180DAAF}"/>
              </a:ext>
            </a:extLst>
          </p:cNvPr>
          <p:cNvCxnSpPr>
            <a:cxnSpLocks/>
          </p:cNvCxnSpPr>
          <p:nvPr/>
        </p:nvCxnSpPr>
        <p:spPr>
          <a:xfrm flipV="1">
            <a:off x="5058918" y="5253540"/>
            <a:ext cx="2862514" cy="5717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D7422E0-9434-4898-8256-C655DC523624}"/>
              </a:ext>
            </a:extLst>
          </p:cNvPr>
          <p:cNvCxnSpPr>
            <a:cxnSpLocks/>
          </p:cNvCxnSpPr>
          <p:nvPr/>
        </p:nvCxnSpPr>
        <p:spPr>
          <a:xfrm flipV="1">
            <a:off x="5058918" y="5347596"/>
            <a:ext cx="1055429" cy="4777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667BE3D-E718-4E0D-ACE1-DC975B6AB779}"/>
              </a:ext>
            </a:extLst>
          </p:cNvPr>
          <p:cNvSpPr/>
          <p:nvPr/>
        </p:nvSpPr>
        <p:spPr>
          <a:xfrm>
            <a:off x="2344042" y="3543512"/>
            <a:ext cx="1645028" cy="70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Analizador Sintáctico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2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24"/>
    </mc:Choice>
    <mc:Fallback xmlns="">
      <p:transition spd="slow" advTm="20124"/>
    </mc:Fallback>
  </mc:AlternateContent>
  <p:extLst>
    <p:ext uri="{E180D4A7-C9FB-4DFB-919C-405C955672EB}">
      <p14:showEvtLst xmlns:p14="http://schemas.microsoft.com/office/powerpoint/2010/main">
        <p14:playEvt time="10001" objId="4"/>
        <p14:stopEvt time="12020" objId="4"/>
        <p14:playEvt time="12021" objId="4"/>
        <p14:stopEvt time="20124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269</Words>
  <Application>Microsoft Office PowerPoint</Application>
  <PresentationFormat>Panorámica</PresentationFormat>
  <Paragraphs>66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Meiryo</vt:lpstr>
      <vt:lpstr>Arial</vt:lpstr>
      <vt:lpstr>Calibri</vt:lpstr>
      <vt:lpstr>Corbel</vt:lpstr>
      <vt:lpstr>Courier New</vt:lpstr>
      <vt:lpstr>Segoe UI</vt:lpstr>
      <vt:lpstr>Wingdings</vt:lpstr>
      <vt:lpstr>ShojiVTI</vt:lpstr>
      <vt:lpstr>Procesadores de Lenguajes</vt:lpstr>
      <vt:lpstr>Compiladores</vt:lpstr>
      <vt:lpstr>Compiladores. Definiciones</vt:lpstr>
      <vt:lpstr>Compiladores. Definiciones</vt:lpstr>
      <vt:lpstr>Compiladores</vt:lpstr>
      <vt:lpstr>Compiladores. Esquema de un Compilador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Procesadores de Lenguajes</dc:title>
  <dc:creator>juanpedro.caracavalente@upm.es</dc:creator>
  <cp:lastModifiedBy>juanpedro.caracavalente@upm.es</cp:lastModifiedBy>
  <cp:revision>20</cp:revision>
  <dcterms:created xsi:type="dcterms:W3CDTF">2020-09-02T09:46:01Z</dcterms:created>
  <dcterms:modified xsi:type="dcterms:W3CDTF">2020-09-03T11:09:55Z</dcterms:modified>
</cp:coreProperties>
</file>