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751A2-4D09-411E-96F0-C9BCB66E75CD}" type="datetimeFigureOut">
              <a:rPr lang="es-ES" smtClean="0"/>
              <a:t>07/09/2021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6B205-4B42-4E8F-AB34-F757C4A578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2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75AF8CBE-AC93-4E66-913C-85D1738A8EF3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1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A81A-98D2-4F4C-8E7F-17328F5E94B8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1AE9B3F-918A-4EFE-8DF0-8DE9B283D71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D35D-08FF-41F9-BA63-0578E7CAA073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7A8A-000D-4489-8651-83413FA4E776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CB5C-CE0B-47F4-AF2B-09BF09593A61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F869-FC69-45DA-BD24-3D890D117082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ED6-0D9D-41A1-8FAB-2449E8ACCA8F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608D-C64C-45DD-ABAC-73950A3CD131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89C4133-370B-4C0C-9859-82D24438609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5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8DC7CFC3-8BFE-4050-B0E8-66646D73E916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3CE64CB-612C-41CE-9E11-A6BAB25FD71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2F2E-26B4-40CF-98FF-8542DAC0C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8" b="7575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AD16A9-2B53-406D-AD7F-F9381EA1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600" y="949761"/>
            <a:ext cx="4797502" cy="1646763"/>
          </a:xfrm>
        </p:spPr>
        <p:txBody>
          <a:bodyPr anchor="b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Procesadores de Lenguajes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DD3BC-54D4-4FB7-88A8-CC476360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65" y="5717569"/>
            <a:ext cx="4797502" cy="652651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Juan Pedro </a:t>
            </a:r>
            <a:r>
              <a:rPr lang="es-ES" sz="2000" dirty="0" err="1">
                <a:solidFill>
                  <a:schemeClr val="tx1"/>
                </a:solidFill>
              </a:rPr>
              <a:t>Caraça</a:t>
            </a:r>
            <a:r>
              <a:rPr lang="es-ES" sz="2000" dirty="0">
                <a:solidFill>
                  <a:schemeClr val="tx1"/>
                </a:solidFill>
              </a:rPr>
              <a:t>-Valente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31B11-DEF5-4783-A807-2A4199A3895B}"/>
              </a:ext>
            </a:extLst>
          </p:cNvPr>
          <p:cNvSpPr txBox="1"/>
          <p:nvPr/>
        </p:nvSpPr>
        <p:spPr>
          <a:xfrm>
            <a:off x="1534600" y="2720595"/>
            <a:ext cx="516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1.4 Lenguajes y Gramáticas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71694B-2C33-47E3-833A-8F0330C7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2F2E-26B4-40CF-98FF-8542DAC0C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8" b="7575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AD16A9-2B53-406D-AD7F-F9381EA1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600" y="949761"/>
            <a:ext cx="4797502" cy="1646763"/>
          </a:xfrm>
        </p:spPr>
        <p:txBody>
          <a:bodyPr anchor="b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Procesadores de Lenguajes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DD3BC-54D4-4FB7-88A8-CC476360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65" y="5717569"/>
            <a:ext cx="4797502" cy="652651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Juan Pedro </a:t>
            </a:r>
            <a:r>
              <a:rPr lang="es-ES" sz="2000" dirty="0" err="1">
                <a:solidFill>
                  <a:schemeClr val="tx1"/>
                </a:solidFill>
              </a:rPr>
              <a:t>Caraça</a:t>
            </a:r>
            <a:r>
              <a:rPr lang="es-ES" sz="2000" dirty="0">
                <a:solidFill>
                  <a:schemeClr val="tx1"/>
                </a:solidFill>
              </a:rPr>
              <a:t>-Valente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31B11-DEF5-4783-A807-2A4199A3895B}"/>
              </a:ext>
            </a:extLst>
          </p:cNvPr>
          <p:cNvSpPr txBox="1"/>
          <p:nvPr/>
        </p:nvSpPr>
        <p:spPr>
          <a:xfrm>
            <a:off x="1534600" y="2720595"/>
            <a:ext cx="516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1.4.1 Tipos de Gramáticas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71694B-2C33-47E3-833A-8F0330C7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6507029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1955648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8421013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r>
              <a:rPr lang="es-ES" b="0" dirty="0">
                <a:latin typeface="arial" panose="020B0604020202020204" pitchFamily="34" charset="0"/>
              </a:rPr>
              <a:t>	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Reglas de la forma: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 (NT)*  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puede ser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b="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Ab1F  2D2</a:t>
            </a:r>
            <a:endParaRPr lang="es-E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3727142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9808674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  <a:endParaRPr lang="es-ES" b="0" i="0" dirty="0">
              <a:effectLst/>
              <a:latin typeface="arial" panose="020B0604020202020204" pitchFamily="34" charset="0"/>
            </a:endParaRPr>
          </a:p>
          <a:p>
            <a:r>
              <a:rPr lang="es-ES" b="0" dirty="0">
                <a:latin typeface="arial" panose="020B0604020202020204" pitchFamily="34" charset="0"/>
              </a:rPr>
              <a:t>	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Reglas de la forma: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A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 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γ 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     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 γ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 (NT)*</a:t>
            </a:r>
            <a:r>
              <a:rPr lang="el-GR" b="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o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 b G F  A b 2 D 2 F</a:t>
            </a:r>
            <a:endParaRPr lang="es-ES" b="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505582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7163772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	Reglas de la forma: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A 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  A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N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(NT)*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o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  2D3</a:t>
            </a:r>
            <a:endParaRPr lang="es-E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22609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554149"/>
            <a:ext cx="6507029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  <a:p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Reglas de la forma: </a:t>
            </a:r>
          </a:p>
          <a:p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A  </a:t>
            </a:r>
            <a:r>
              <a:rPr lang="es-ES" dirty="0" err="1">
                <a:latin typeface="arial" panose="020B0604020202020204" pitchFamily="34" charset="0"/>
                <a:sym typeface="Wingdings" panose="05000000000000000000" pitchFamily="2" charset="2"/>
              </a:rPr>
              <a:t>aB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Regular por la derecha</a:t>
            </a:r>
          </a:p>
          <a:p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	A  a   	A,B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N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s-ES" dirty="0" err="1"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s-ES" dirty="0" err="1">
                <a:latin typeface="arial" panose="020B0604020202020204" pitchFamily="34" charset="0"/>
                <a:sym typeface="Symbol" panose="05050102010706020507" pitchFamily="18" charset="2"/>
              </a:rPr>
              <a:t>T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o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  2D    A5 	A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2766263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2239949"/>
            <a:ext cx="6507029" cy="4215715"/>
          </a:xfrm>
        </p:spPr>
        <p:txBody>
          <a:bodyPr anchor="t">
            <a:noAutofit/>
          </a:bodyPr>
          <a:lstStyle/>
          <a:p>
            <a:r>
              <a:rPr lang="es-ES" i="0" dirty="0">
                <a:effectLst/>
                <a:latin typeface="arial" panose="020B0604020202020204" pitchFamily="34" charset="0"/>
              </a:rPr>
              <a:t>Ejemplos</a:t>
            </a:r>
            <a:r>
              <a:rPr lang="es-ES" b="0" i="0" dirty="0">
                <a:effectLst/>
                <a:latin typeface="arial" panose="020B0604020202020204" pitchFamily="34" charset="0"/>
              </a:rPr>
              <a:t>	</a:t>
            </a:r>
          </a:p>
          <a:p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Sea G(N,T,P,S) donde: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A 22 2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A 22 2 y 1 B C1 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A 23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1 B F1 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B1 C 2 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B1 D  y  B 1 1</a:t>
            </a:r>
          </a:p>
          <a:p>
            <a:endParaRPr lang="es-ES" b="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501D2C-DE6E-4428-A007-03516C06B619}"/>
              </a:ext>
            </a:extLst>
          </p:cNvPr>
          <p:cNvSpPr txBox="1"/>
          <p:nvPr/>
        </p:nvSpPr>
        <p:spPr>
          <a:xfrm>
            <a:off x="3712464" y="3429000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Como mucho G Tipo 1 (Dependiente del Contexto)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7E476D-D3E7-4B86-BA21-B5C5C5F1845E}"/>
              </a:ext>
            </a:extLst>
          </p:cNvPr>
          <p:cNvSpPr txBox="1"/>
          <p:nvPr/>
        </p:nvSpPr>
        <p:spPr>
          <a:xfrm>
            <a:off x="4907280" y="3840150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Como mucho G Tipo 1 (Dependiente del Contexto)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074084-C1BE-489D-9C68-BF370CB691CC}"/>
              </a:ext>
            </a:extLst>
          </p:cNvPr>
          <p:cNvSpPr txBox="1"/>
          <p:nvPr/>
        </p:nvSpPr>
        <p:spPr>
          <a:xfrm>
            <a:off x="3349752" y="4367260"/>
            <a:ext cx="30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Tipo 0 (Sin Restricciones)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4D3ED2-8323-4897-9C1D-C364BAA1ABDC}"/>
              </a:ext>
            </a:extLst>
          </p:cNvPr>
          <p:cNvSpPr txBox="1"/>
          <p:nvPr/>
        </p:nvSpPr>
        <p:spPr>
          <a:xfrm>
            <a:off x="3712464" y="5398533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Como mucho G Tipo 2 (Independiente del Contexto)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164AA2-F4F9-4B2C-9ED5-B73405A0A2F0}"/>
              </a:ext>
            </a:extLst>
          </p:cNvPr>
          <p:cNvSpPr txBox="1"/>
          <p:nvPr/>
        </p:nvSpPr>
        <p:spPr>
          <a:xfrm>
            <a:off x="3712464" y="4894370"/>
            <a:ext cx="30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Tipo 0 (Sin Restricciones)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80DC58-781D-4CA6-A56E-85F6B873D24D}"/>
              </a:ext>
            </a:extLst>
          </p:cNvPr>
          <p:cNvSpPr txBox="1"/>
          <p:nvPr/>
        </p:nvSpPr>
        <p:spPr>
          <a:xfrm>
            <a:off x="4453425" y="5893882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Como mucho G Tipo 2 (Independiente del Contexto)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4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6D80AEBB-788F-450D-8BB0-A553F50C22B3}"/>
              </a:ext>
            </a:extLst>
          </p:cNvPr>
          <p:cNvSpPr/>
          <p:nvPr/>
        </p:nvSpPr>
        <p:spPr>
          <a:xfrm>
            <a:off x="1486615" y="2331720"/>
            <a:ext cx="7577316" cy="4322468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7030A0"/>
                </a:solidFill>
              </a:rPr>
              <a:t>Tipo 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2D66647-637D-4E9A-9A57-2EE85F321B0B}"/>
              </a:ext>
            </a:extLst>
          </p:cNvPr>
          <p:cNvSpPr/>
          <p:nvPr/>
        </p:nvSpPr>
        <p:spPr>
          <a:xfrm>
            <a:off x="2773753" y="2968862"/>
            <a:ext cx="5841437" cy="3184026"/>
          </a:xfrm>
          <a:prstGeom prst="ellipse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0070C0"/>
                </a:solidFill>
              </a:rPr>
              <a:t>Tipo 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08DFA32-1343-4BE2-88C7-FAB5E62ACD9A}"/>
              </a:ext>
            </a:extLst>
          </p:cNvPr>
          <p:cNvSpPr/>
          <p:nvPr/>
        </p:nvSpPr>
        <p:spPr>
          <a:xfrm>
            <a:off x="3752420" y="3506853"/>
            <a:ext cx="4311927" cy="2221918"/>
          </a:xfrm>
          <a:prstGeom prst="ellips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00B050"/>
                </a:solidFill>
              </a:rPr>
              <a:t>Tipo 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2BD23D6-08BD-4385-B400-DE41024C348F}"/>
              </a:ext>
            </a:extLst>
          </p:cNvPr>
          <p:cNvSpPr/>
          <p:nvPr/>
        </p:nvSpPr>
        <p:spPr>
          <a:xfrm>
            <a:off x="5052410" y="3977841"/>
            <a:ext cx="2339909" cy="1453475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C00000"/>
                </a:solidFill>
              </a:rPr>
              <a:t>Tipo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F60C74E-BC2E-4A03-9B22-258A9C888124}"/>
              </a:ext>
            </a:extLst>
          </p:cNvPr>
          <p:cNvCxnSpPr>
            <a:cxnSpLocks/>
          </p:cNvCxnSpPr>
          <p:nvPr/>
        </p:nvCxnSpPr>
        <p:spPr>
          <a:xfrm flipV="1">
            <a:off x="5336981" y="2819697"/>
            <a:ext cx="3567868" cy="10359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F87BEFEE-1237-4DB2-BA0D-02AD4DB13A91}"/>
              </a:ext>
            </a:extLst>
          </p:cNvPr>
          <p:cNvSpPr/>
          <p:nvPr/>
        </p:nvSpPr>
        <p:spPr>
          <a:xfrm>
            <a:off x="8556673" y="2438736"/>
            <a:ext cx="2911404" cy="557331"/>
          </a:xfrm>
          <a:prstGeom prst="ellipse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00B050"/>
                </a:solidFill>
              </a:rPr>
              <a:t>Analizador Sintáctico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09A1C29-E918-4D39-B94C-0234D29D3117}"/>
              </a:ext>
            </a:extLst>
          </p:cNvPr>
          <p:cNvSpPr/>
          <p:nvPr/>
        </p:nvSpPr>
        <p:spPr>
          <a:xfrm>
            <a:off x="9305610" y="4314230"/>
            <a:ext cx="1931595" cy="874715"/>
          </a:xfrm>
          <a:prstGeom prst="ellipse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C00000"/>
                </a:solidFill>
              </a:rPr>
              <a:t>Analizador Léxico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65D1DE1-B711-4FCE-9C16-2C4848939297}"/>
              </a:ext>
            </a:extLst>
          </p:cNvPr>
          <p:cNvCxnSpPr>
            <a:cxnSpLocks/>
          </p:cNvCxnSpPr>
          <p:nvPr/>
        </p:nvCxnSpPr>
        <p:spPr>
          <a:xfrm>
            <a:off x="6334699" y="4393628"/>
            <a:ext cx="3259158" cy="34362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056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7595826" cy="34476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0070C0"/>
                </a:solidFill>
              </a:rPr>
              <a:t>Alfabeto</a:t>
            </a:r>
            <a:r>
              <a:rPr lang="es-ES" dirty="0"/>
              <a:t>: conjunto finito de </a:t>
            </a:r>
            <a:r>
              <a:rPr lang="es-ES" dirty="0" err="1"/>
              <a:t>simbolos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letras_minúsculas</a:t>
            </a:r>
            <a:r>
              <a:rPr lang="es-ES" dirty="0"/>
              <a:t>= {</a:t>
            </a:r>
            <a:r>
              <a:rPr lang="es-ES" dirty="0" err="1"/>
              <a:t>a,b,c</a:t>
            </a:r>
            <a:r>
              <a:rPr lang="es-ES" dirty="0"/>
              <a:t>, …, z}</a:t>
            </a:r>
          </a:p>
          <a:p>
            <a:r>
              <a:rPr lang="es-ES" dirty="0"/>
              <a:t>	dígitos = {0,1,2,3,4,5,6,7,8,9}</a:t>
            </a:r>
          </a:p>
          <a:p>
            <a:r>
              <a:rPr lang="es-ES" dirty="0"/>
              <a:t>	</a:t>
            </a:r>
            <a:r>
              <a:rPr lang="es-ES" dirty="0" err="1"/>
              <a:t>dígitos_binarios</a:t>
            </a:r>
            <a:r>
              <a:rPr lang="es-ES" dirty="0"/>
              <a:t>={0,1}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19153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7522674" cy="303613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Alfabeto: conjunto finito de símbolos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0070C0"/>
                </a:solidFill>
              </a:rPr>
              <a:t>String</a:t>
            </a:r>
            <a:r>
              <a:rPr lang="es-ES" dirty="0">
                <a:solidFill>
                  <a:srgbClr val="0070C0"/>
                </a:solidFill>
              </a:rPr>
              <a:t> o Cadena</a:t>
            </a:r>
            <a:r>
              <a:rPr lang="es-ES" dirty="0"/>
              <a:t>: secuencia finita de símbolos de un alfabeto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F13725-C46B-4362-ACCC-ED9F118DA9A5}"/>
              </a:ext>
            </a:extLst>
          </p:cNvPr>
          <p:cNvSpPr txBox="1"/>
          <p:nvPr/>
        </p:nvSpPr>
        <p:spPr>
          <a:xfrm>
            <a:off x="502920" y="3136392"/>
            <a:ext cx="10341864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dirty="0"/>
              <a:t>	hola		cadena de </a:t>
            </a:r>
            <a:r>
              <a:rPr lang="es-ES" dirty="0" err="1"/>
              <a:t>letras_minúsculas</a:t>
            </a:r>
            <a:r>
              <a:rPr lang="es-ES" dirty="0"/>
              <a:t>= {</a:t>
            </a:r>
            <a:r>
              <a:rPr lang="es-ES" dirty="0" err="1"/>
              <a:t>a,b,c</a:t>
            </a:r>
            <a:r>
              <a:rPr lang="es-ES" dirty="0"/>
              <a:t>, …, z}</a:t>
            </a:r>
          </a:p>
          <a:p>
            <a:r>
              <a:rPr lang="es-ES" dirty="0"/>
              <a:t>		</a:t>
            </a:r>
          </a:p>
          <a:p>
            <a:r>
              <a:rPr lang="es-ES" dirty="0"/>
              <a:t>	3743		cadena de dígitos = {0,1,2,3,4,5,6,7,8,9}</a:t>
            </a:r>
          </a:p>
          <a:p>
            <a:endParaRPr lang="es-ES" dirty="0"/>
          </a:p>
          <a:p>
            <a:r>
              <a:rPr lang="es-ES" dirty="0"/>
              <a:t>	1000110	cadena de </a:t>
            </a:r>
            <a:r>
              <a:rPr lang="es-ES" dirty="0" err="1"/>
              <a:t>dígitos_binarios</a:t>
            </a:r>
            <a:r>
              <a:rPr lang="es-ES" dirty="0"/>
              <a:t>={0,1}</a:t>
            </a:r>
          </a:p>
          <a:p>
            <a:endParaRPr lang="es-ES" dirty="0"/>
          </a:p>
          <a:p>
            <a:r>
              <a:rPr lang="es-ES" dirty="0"/>
              <a:t>		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381448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70" y="1554149"/>
            <a:ext cx="8363922" cy="411513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Alfabeto: conjunto finito de símbolos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o Cadena</a:t>
            </a:r>
            <a:r>
              <a:rPr lang="es-ES" sz="1600" dirty="0"/>
              <a:t>: secuencia finita de símbolos de un alfabeto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rgbClr val="0070C0"/>
                </a:solidFill>
              </a:rPr>
              <a:t>Prefijo, sufijo, </a:t>
            </a:r>
            <a:r>
              <a:rPr lang="es-ES" sz="1600" dirty="0" err="1">
                <a:solidFill>
                  <a:srgbClr val="0070C0"/>
                </a:solidFill>
              </a:rPr>
              <a:t>subcadena</a:t>
            </a:r>
            <a:endParaRPr lang="es-ES" sz="1600" dirty="0">
              <a:solidFill>
                <a:srgbClr val="0070C0"/>
              </a:solidFill>
            </a:endParaRPr>
          </a:p>
          <a:p>
            <a:pPr lvl="2" indent="0">
              <a:buNone/>
            </a:pPr>
            <a:r>
              <a:rPr lang="es-ES" sz="1600" dirty="0">
                <a:solidFill>
                  <a:srgbClr val="0070C0"/>
                </a:solidFill>
              </a:rPr>
              <a:t>	</a:t>
            </a:r>
            <a:r>
              <a:rPr lang="es-ES" sz="1600" i="0" dirty="0" err="1">
                <a:solidFill>
                  <a:schemeClr val="tx1"/>
                </a:solidFill>
              </a:rPr>
              <a:t>hol</a:t>
            </a:r>
            <a:r>
              <a:rPr lang="es-ES" sz="1600" i="0" dirty="0">
                <a:solidFill>
                  <a:schemeClr val="tx1"/>
                </a:solidFill>
              </a:rPr>
              <a:t>   prefijo de “hola”</a:t>
            </a:r>
          </a:p>
          <a:p>
            <a:pPr lvl="2" indent="0">
              <a:buNone/>
            </a:pPr>
            <a:r>
              <a:rPr lang="es-ES" sz="1600" i="0" dirty="0">
                <a:solidFill>
                  <a:schemeClr val="tx1"/>
                </a:solidFill>
              </a:rPr>
              <a:t>	la     sufijo de  “hola”</a:t>
            </a:r>
          </a:p>
          <a:p>
            <a:pPr lvl="2" indent="0">
              <a:buNone/>
            </a:pPr>
            <a:r>
              <a:rPr lang="es-ES" sz="1600" i="0" dirty="0">
                <a:solidFill>
                  <a:schemeClr val="tx1"/>
                </a:solidFill>
              </a:rPr>
              <a:t>	</a:t>
            </a:r>
            <a:r>
              <a:rPr lang="es-ES" sz="1600" i="0" dirty="0" err="1">
                <a:solidFill>
                  <a:schemeClr val="tx1"/>
                </a:solidFill>
              </a:rPr>
              <a:t>ol</a:t>
            </a:r>
            <a:r>
              <a:rPr lang="es-ES" sz="1600" i="0" dirty="0">
                <a:solidFill>
                  <a:schemeClr val="tx1"/>
                </a:solidFill>
              </a:rPr>
              <a:t>     </a:t>
            </a:r>
            <a:r>
              <a:rPr lang="es-ES" sz="1600" i="0" dirty="0" err="1">
                <a:solidFill>
                  <a:schemeClr val="tx1"/>
                </a:solidFill>
              </a:rPr>
              <a:t>subcadena</a:t>
            </a:r>
            <a:r>
              <a:rPr lang="es-ES" sz="1600" i="0" dirty="0">
                <a:solidFill>
                  <a:schemeClr val="tx1"/>
                </a:solidFill>
              </a:rPr>
              <a:t> de  “hola”</a:t>
            </a:r>
          </a:p>
          <a:p>
            <a:r>
              <a:rPr lang="es-ES" sz="1600" dirty="0"/>
              <a:t>	</a:t>
            </a:r>
          </a:p>
          <a:p>
            <a:r>
              <a:rPr lang="es-ES" sz="1600" dirty="0"/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108188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70" y="1554149"/>
            <a:ext cx="9166060" cy="433458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Alfabeto: conjunto finito de símbolos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String</a:t>
            </a:r>
            <a:r>
              <a:rPr lang="es-ES" sz="1600" dirty="0"/>
              <a:t> o Cadena: secuencia finita de símbolos de un alfabeto (</a:t>
            </a:r>
            <a:r>
              <a:rPr lang="el-GR" sz="1600" dirty="0">
                <a:latin typeface="arial" panose="020B0604020202020204" pitchFamily="34" charset="0"/>
                <a:sym typeface="Wingdings" panose="05000000000000000000" pitchFamily="2" charset="2"/>
              </a:rPr>
              <a:t>ω</a:t>
            </a:r>
            <a:r>
              <a:rPr lang="es-ES" sz="16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Prefijo, sufijo, </a:t>
            </a:r>
            <a:r>
              <a:rPr lang="es-ES" sz="1600" dirty="0" err="1"/>
              <a:t>subcadena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rgbClr val="0070C0"/>
                </a:solidFill>
              </a:rPr>
              <a:t>Lenguaje: Conjunto de cadenas formados a partir de un alfabeto concreto</a:t>
            </a:r>
          </a:p>
          <a:p>
            <a:pPr lvl="4" indent="0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	</a:t>
            </a:r>
            <a:r>
              <a:rPr lang="es-ES" b="0" i="0" u="sng" dirty="0">
                <a:effectLst/>
                <a:latin typeface="arial" panose="020B0604020202020204" pitchFamily="34" charset="0"/>
              </a:rPr>
              <a:t>Números capicúa de 2 cifras</a:t>
            </a:r>
            <a:r>
              <a:rPr lang="es-ES" b="0" i="0" dirty="0">
                <a:effectLst/>
                <a:latin typeface="arial" panose="020B0604020202020204" pitchFamily="34" charset="0"/>
              </a:rPr>
              <a:t> = {11, 22, 33, 44, 55, 66, 77, 88, 99}</a:t>
            </a:r>
          </a:p>
          <a:p>
            <a:pPr lvl="4" indent="0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	</a:t>
            </a:r>
            <a:r>
              <a:rPr lang="es-ES" b="0" i="0" u="sng" dirty="0">
                <a:effectLst/>
                <a:latin typeface="arial" panose="020B0604020202020204" pitchFamily="34" charset="0"/>
              </a:rPr>
              <a:t>Lenguaje castellano</a:t>
            </a:r>
            <a:r>
              <a:rPr lang="es-ES" b="0" i="0" dirty="0">
                <a:effectLst/>
                <a:latin typeface="arial" panose="020B0604020202020204" pitchFamily="34" charset="0"/>
              </a:rPr>
              <a:t> = Todas las frases válidas en castellano</a:t>
            </a:r>
          </a:p>
          <a:p>
            <a:pPr lvl="4" indent="0">
              <a:buNone/>
            </a:pPr>
            <a:endParaRPr lang="es-ES" i="0" dirty="0">
              <a:latin typeface="arial" panose="020B0604020202020204" pitchFamily="34" charset="0"/>
            </a:endParaRPr>
          </a:p>
          <a:p>
            <a:pPr lvl="4" indent="0">
              <a:buNone/>
            </a:pPr>
            <a:r>
              <a:rPr lang="es-ES" sz="1600" i="0" dirty="0"/>
              <a:t>Hay lenguajes con un número finito de cadenas y lenguajes con infinitas cadenas. </a:t>
            </a:r>
            <a:r>
              <a:rPr lang="es-ES" sz="1600" b="1" i="0" dirty="0"/>
              <a:t>¿Como puedo definir un lenguaje?</a:t>
            </a:r>
          </a:p>
          <a:p>
            <a:r>
              <a:rPr lang="es-ES" sz="1600" b="0" dirty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931893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Especificación de 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70" y="1554149"/>
            <a:ext cx="8546802" cy="433458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Por extensión </a:t>
            </a:r>
          </a:p>
          <a:p>
            <a:pPr lvl="1"/>
            <a:r>
              <a:rPr lang="es-ES" sz="1400" b="1" i="0" dirty="0"/>
              <a:t>	</a:t>
            </a:r>
            <a:r>
              <a:rPr lang="es-ES" sz="1200" b="0" i="0" u="sng" dirty="0">
                <a:effectLst/>
                <a:latin typeface="arial" panose="020B0604020202020204" pitchFamily="34" charset="0"/>
              </a:rPr>
              <a:t>Números capicúa de 2 cifras</a:t>
            </a:r>
            <a:r>
              <a:rPr lang="es-ES" sz="1200" b="0" i="0" dirty="0">
                <a:effectLst/>
                <a:latin typeface="arial" panose="020B0604020202020204" pitchFamily="34" charset="0"/>
              </a:rPr>
              <a:t> = {11, 22, 33, 44, 55, 66, 77, 88, 99}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s-ES" b="1" dirty="0"/>
              <a:t>Implícitamente</a:t>
            </a:r>
          </a:p>
          <a:p>
            <a:pPr marL="720000" lvl="1"/>
            <a:r>
              <a:rPr lang="es-ES" dirty="0"/>
              <a:t>Gramática: especificación precisa que permite definir todas y cada una de las cadenas de un lenguaje</a:t>
            </a:r>
          </a:p>
          <a:p>
            <a:r>
              <a:rPr lang="es-ES" sz="1600" b="0" dirty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F20B94-30D3-43E7-AAAA-B9CDAC4806D8}"/>
              </a:ext>
            </a:extLst>
          </p:cNvPr>
          <p:cNvSpPr txBox="1"/>
          <p:nvPr/>
        </p:nvSpPr>
        <p:spPr>
          <a:xfrm>
            <a:off x="4527932" y="4290300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29916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Gramática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11244282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Se define como una tupla (N, T, P, S)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	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N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Conjunto de símbolos 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no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terminales 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solemos usar letras mayúsculas “A”, “D”</a:t>
            </a:r>
            <a:endParaRPr lang="es-ES" sz="2000" dirty="0"/>
          </a:p>
          <a:p>
            <a:r>
              <a:rPr lang="es-ES" dirty="0">
                <a:effectLst/>
                <a:latin typeface="arial" panose="020B0604020202020204" pitchFamily="34" charset="0"/>
              </a:rPr>
              <a:t>	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T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Conjunto de símbolos terminales 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letras minúsculas, números o palabras “a”, “</a:t>
            </a:r>
            <a:r>
              <a:rPr lang="es-ES" sz="1600" b="0" i="0" dirty="0" err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”, “1”</a:t>
            </a:r>
            <a:endParaRPr lang="es-ES" sz="2000" dirty="0"/>
          </a:p>
          <a:p>
            <a:r>
              <a:rPr lang="es-ES" dirty="0">
                <a:effectLst/>
                <a:latin typeface="arial" panose="020B0604020202020204" pitchFamily="34" charset="0"/>
              </a:rPr>
              <a:t>	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P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Conjunto de reglas de producción 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“A  a D”</a:t>
            </a:r>
            <a:endParaRPr lang="es-ES" sz="2000" dirty="0"/>
          </a:p>
          <a:p>
            <a:pPr lvl="1"/>
            <a:r>
              <a:rPr lang="es-ES" sz="1800" b="1" i="0" dirty="0"/>
              <a:t>	</a:t>
            </a:r>
            <a:r>
              <a:rPr lang="es-ES" b="1" i="0" dirty="0">
                <a:effectLst/>
                <a:latin typeface="arial" panose="020B0604020202020204" pitchFamily="34" charset="0"/>
              </a:rPr>
              <a:t>S</a:t>
            </a:r>
            <a:r>
              <a:rPr lang="es-ES" b="0" i="0" dirty="0">
                <a:effectLst/>
                <a:latin typeface="arial" panose="020B0604020202020204" pitchFamily="34" charset="0"/>
              </a:rPr>
              <a:t>: Axioma o símbolo inicial  </a:t>
            </a:r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“S”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	</a:t>
            </a:r>
            <a:r>
              <a:rPr lang="es-ES" b="1" dirty="0"/>
              <a:t>L(G)={</a:t>
            </a:r>
            <a:r>
              <a:rPr lang="el-GR" b="1" dirty="0">
                <a:latin typeface="arial" panose="020B0604020202020204" pitchFamily="34" charset="0"/>
                <a:sym typeface="Wingdings" panose="05000000000000000000" pitchFamily="2" charset="2"/>
              </a:rPr>
              <a:t>ω </a:t>
            </a:r>
            <a:r>
              <a:rPr lang="es-ES" b="1" dirty="0">
                <a:sym typeface="Symbol" panose="05050102010706020507" pitchFamily="18" charset="2"/>
              </a:rPr>
              <a:t> T*  tal que  S </a:t>
            </a:r>
            <a:r>
              <a:rPr lang="es-ES" b="1" dirty="0">
                <a:sym typeface="Wingdings" panose="05000000000000000000" pitchFamily="2" charset="2"/>
              </a:rPr>
              <a:t></a:t>
            </a:r>
            <a:r>
              <a:rPr lang="el-GR" b="1" dirty="0">
                <a:latin typeface="arial" panose="020B0604020202020204" pitchFamily="34" charset="0"/>
                <a:sym typeface="Wingdings" panose="05000000000000000000" pitchFamily="2" charset="2"/>
              </a:rPr>
              <a:t> ω</a:t>
            </a:r>
            <a:r>
              <a:rPr lang="es-ES" b="1" dirty="0">
                <a:sym typeface="Wingdings" panose="05000000000000000000" pitchFamily="2" charset="2"/>
              </a:rPr>
              <a:t> }</a:t>
            </a:r>
            <a:endParaRPr lang="es-ES" b="1" dirty="0"/>
          </a:p>
          <a:p>
            <a:pPr lvl="1"/>
            <a:endParaRPr lang="es-ES" b="0" i="0" dirty="0"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Otras convenciones: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γ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ω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 letras griegas para combinaciones de N y T </a:t>
            </a:r>
            <a:endParaRPr lang="es-E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270917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Gramática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11244282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G(N, T, P, S) </a:t>
            </a:r>
            <a:r>
              <a:rPr lang="es-ES" sz="2000" b="0" dirty="0"/>
              <a:t>//Define el conjunto de </a:t>
            </a:r>
            <a:r>
              <a:rPr lang="es-ES" sz="2000" b="0" dirty="0" err="1"/>
              <a:t>n</a:t>
            </a:r>
            <a:r>
              <a:rPr lang="es-ES" sz="2000" b="0" baseline="30000" dirty="0" err="1"/>
              <a:t>ºs</a:t>
            </a:r>
            <a:r>
              <a:rPr lang="es-ES" sz="2000" b="0" dirty="0"/>
              <a:t> capicúa de 2 cifras</a:t>
            </a:r>
          </a:p>
          <a:p>
            <a:pPr marL="720000" lvl="1"/>
            <a:r>
              <a:rPr lang="es-ES" b="1" dirty="0"/>
              <a:t>G</a:t>
            </a:r>
            <a:r>
              <a:rPr lang="es-ES" dirty="0"/>
              <a:t> ({S,A,B,C,D,E,F,G,H,I}, {0,1,2,3,4,5,6,7,8,9}, {S</a:t>
            </a:r>
            <a:r>
              <a:rPr lang="es-ES" dirty="0">
                <a:sym typeface="Wingdings" panose="05000000000000000000" pitchFamily="2" charset="2"/>
              </a:rPr>
              <a:t>AA, A1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BB, B2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CC, C3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DD, D4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EE, E5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FF, F6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GG, G7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HH, H8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II, I9}</a:t>
            </a:r>
            <a:r>
              <a:rPr lang="es-ES" dirty="0"/>
              <a:t>, S)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46D9338-EA82-489D-89FB-B61189144387}"/>
              </a:ext>
            </a:extLst>
          </p:cNvPr>
          <p:cNvGrpSpPr/>
          <p:nvPr/>
        </p:nvGrpSpPr>
        <p:grpSpPr>
          <a:xfrm>
            <a:off x="1263001" y="2656179"/>
            <a:ext cx="3315053" cy="976401"/>
            <a:chOff x="1245930" y="2481842"/>
            <a:chExt cx="3315053" cy="97640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57C9B6B-A313-4819-BFBA-A8D944B3EE1C}"/>
                </a:ext>
              </a:extLst>
            </p:cNvPr>
            <p:cNvSpPr/>
            <p:nvPr/>
          </p:nvSpPr>
          <p:spPr>
            <a:xfrm>
              <a:off x="1633251" y="3063825"/>
              <a:ext cx="2927732" cy="3944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0E618C3-CBDE-4BC9-A208-FAC910F8624C}"/>
                </a:ext>
              </a:extLst>
            </p:cNvPr>
            <p:cNvSpPr/>
            <p:nvPr/>
          </p:nvSpPr>
          <p:spPr>
            <a:xfrm>
              <a:off x="1245930" y="2481842"/>
              <a:ext cx="526992" cy="5838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C519D3D-66C0-4B7A-9B0C-B009DEC0B96F}"/>
              </a:ext>
            </a:extLst>
          </p:cNvPr>
          <p:cNvGrpSpPr/>
          <p:nvPr/>
        </p:nvGrpSpPr>
        <p:grpSpPr>
          <a:xfrm>
            <a:off x="1776738" y="2658197"/>
            <a:ext cx="5479706" cy="976401"/>
            <a:chOff x="1238461" y="2481842"/>
            <a:chExt cx="5479706" cy="9764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D801CBE-779C-4E53-A6E9-1CD664F63F45}"/>
                </a:ext>
              </a:extLst>
            </p:cNvPr>
            <p:cNvSpPr/>
            <p:nvPr/>
          </p:nvSpPr>
          <p:spPr>
            <a:xfrm>
              <a:off x="3870345" y="3063825"/>
              <a:ext cx="2847822" cy="39441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47333D8-1035-499A-A717-E94149EAF34A}"/>
                </a:ext>
              </a:extLst>
            </p:cNvPr>
            <p:cNvSpPr/>
            <p:nvPr/>
          </p:nvSpPr>
          <p:spPr>
            <a:xfrm>
              <a:off x="1238461" y="2481842"/>
              <a:ext cx="394790" cy="58198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965097A-DDA8-44B1-AD10-73949A631892}"/>
              </a:ext>
            </a:extLst>
          </p:cNvPr>
          <p:cNvGrpSpPr/>
          <p:nvPr/>
        </p:nvGrpSpPr>
        <p:grpSpPr>
          <a:xfrm>
            <a:off x="2458580" y="2669326"/>
            <a:ext cx="9285401" cy="1313531"/>
            <a:chOff x="1211818" y="2482379"/>
            <a:chExt cx="9285401" cy="1313531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BF288-CE53-46AD-BC0C-C822AC96530E}"/>
                </a:ext>
              </a:extLst>
            </p:cNvPr>
            <p:cNvSpPr/>
            <p:nvPr/>
          </p:nvSpPr>
          <p:spPr>
            <a:xfrm>
              <a:off x="10089278" y="3401492"/>
              <a:ext cx="407941" cy="394418"/>
            </a:xfrm>
            <a:prstGeom prst="ellips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8F63C23-8C6D-49F1-8C07-1B8A345AF668}"/>
                </a:ext>
              </a:extLst>
            </p:cNvPr>
            <p:cNvSpPr/>
            <p:nvPr/>
          </p:nvSpPr>
          <p:spPr>
            <a:xfrm>
              <a:off x="1211818" y="2482379"/>
              <a:ext cx="394790" cy="583860"/>
            </a:xfrm>
            <a:prstGeom prst="ellips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EBA8ECB-24D3-45A6-886A-8153D0361849}"/>
              </a:ext>
            </a:extLst>
          </p:cNvPr>
          <p:cNvSpPr txBox="1"/>
          <p:nvPr/>
        </p:nvSpPr>
        <p:spPr>
          <a:xfrm>
            <a:off x="2489813" y="5222025"/>
            <a:ext cx="4263527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Como uso la gramática:</a:t>
            </a:r>
          </a:p>
          <a:p>
            <a:r>
              <a:rPr lang="es-ES" b="1" u="sng" dirty="0"/>
              <a:t>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u="sng" dirty="0"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  4 </a:t>
            </a:r>
            <a:r>
              <a:rPr lang="es-ES" u="sng" dirty="0"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b="1" dirty="0">
                <a:sym typeface="Wingdings" panose="05000000000000000000" pitchFamily="2" charset="2"/>
              </a:rPr>
              <a:t>4 4</a:t>
            </a:r>
            <a:endParaRPr lang="es-ES" dirty="0">
              <a:sym typeface="Wingdings" panose="05000000000000000000" pitchFamily="2" charset="2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E37EBD3-7CD9-41D2-A44A-ABB43976C6B7}"/>
              </a:ext>
            </a:extLst>
          </p:cNvPr>
          <p:cNvGrpSpPr/>
          <p:nvPr/>
        </p:nvGrpSpPr>
        <p:grpSpPr>
          <a:xfrm>
            <a:off x="1355075" y="2656179"/>
            <a:ext cx="9970265" cy="1640399"/>
            <a:chOff x="1355075" y="2656179"/>
            <a:chExt cx="9970265" cy="1640399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0264AA3-DC4E-4F1D-A4A0-B9831859DD8A}"/>
                </a:ext>
              </a:extLst>
            </p:cNvPr>
            <p:cNvSpPr/>
            <p:nvPr/>
          </p:nvSpPr>
          <p:spPr>
            <a:xfrm>
              <a:off x="2050640" y="2656179"/>
              <a:ext cx="394790" cy="58386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350BE073-3DC5-4EA5-8637-05D1680DD175}"/>
                </a:ext>
              </a:extLst>
            </p:cNvPr>
            <p:cNvSpPr/>
            <p:nvPr/>
          </p:nvSpPr>
          <p:spPr>
            <a:xfrm>
              <a:off x="1355075" y="3145542"/>
              <a:ext cx="9970265" cy="1151036"/>
            </a:xfrm>
            <a:custGeom>
              <a:avLst/>
              <a:gdLst>
                <a:gd name="connsiteX0" fmla="*/ 5871990 w 9970265"/>
                <a:gd name="connsiteY0" fmla="*/ 456974 h 1151036"/>
                <a:gd name="connsiteX1" fmla="*/ 5971142 w 9970265"/>
                <a:gd name="connsiteY1" fmla="*/ 412906 h 1151036"/>
                <a:gd name="connsiteX2" fmla="*/ 5993176 w 9970265"/>
                <a:gd name="connsiteY2" fmla="*/ 346805 h 1151036"/>
                <a:gd name="connsiteX3" fmla="*/ 6037243 w 9970265"/>
                <a:gd name="connsiteY3" fmla="*/ 280704 h 1151036"/>
                <a:gd name="connsiteX4" fmla="*/ 6092327 w 9970265"/>
                <a:gd name="connsiteY4" fmla="*/ 181552 h 1151036"/>
                <a:gd name="connsiteX5" fmla="*/ 6125378 w 9970265"/>
                <a:gd name="connsiteY5" fmla="*/ 159518 h 1151036"/>
                <a:gd name="connsiteX6" fmla="*/ 6202496 w 9970265"/>
                <a:gd name="connsiteY6" fmla="*/ 137485 h 1151036"/>
                <a:gd name="connsiteX7" fmla="*/ 6235547 w 9970265"/>
                <a:gd name="connsiteY7" fmla="*/ 126468 h 1151036"/>
                <a:gd name="connsiteX8" fmla="*/ 6356732 w 9970265"/>
                <a:gd name="connsiteY8" fmla="*/ 115451 h 1151036"/>
                <a:gd name="connsiteX9" fmla="*/ 6488935 w 9970265"/>
                <a:gd name="connsiteY9" fmla="*/ 93417 h 1151036"/>
                <a:gd name="connsiteX10" fmla="*/ 6544019 w 9970265"/>
                <a:gd name="connsiteY10" fmla="*/ 82400 h 1151036"/>
                <a:gd name="connsiteX11" fmla="*/ 6632154 w 9970265"/>
                <a:gd name="connsiteY11" fmla="*/ 71383 h 1151036"/>
                <a:gd name="connsiteX12" fmla="*/ 6753339 w 9970265"/>
                <a:gd name="connsiteY12" fmla="*/ 49350 h 1151036"/>
                <a:gd name="connsiteX13" fmla="*/ 6896559 w 9970265"/>
                <a:gd name="connsiteY13" fmla="*/ 38333 h 1151036"/>
                <a:gd name="connsiteX14" fmla="*/ 7524520 w 9970265"/>
                <a:gd name="connsiteY14" fmla="*/ 27316 h 1151036"/>
                <a:gd name="connsiteX15" fmla="*/ 8031296 w 9970265"/>
                <a:gd name="connsiteY15" fmla="*/ 27316 h 1151036"/>
                <a:gd name="connsiteX16" fmla="*/ 8163498 w 9970265"/>
                <a:gd name="connsiteY16" fmla="*/ 49350 h 1151036"/>
                <a:gd name="connsiteX17" fmla="*/ 8229600 w 9970265"/>
                <a:gd name="connsiteY17" fmla="*/ 60366 h 1151036"/>
                <a:gd name="connsiteX18" fmla="*/ 9276202 w 9970265"/>
                <a:gd name="connsiteY18" fmla="*/ 71383 h 1151036"/>
                <a:gd name="connsiteX19" fmla="*/ 9375354 w 9970265"/>
                <a:gd name="connsiteY19" fmla="*/ 82400 h 1151036"/>
                <a:gd name="connsiteX20" fmla="*/ 9419421 w 9970265"/>
                <a:gd name="connsiteY20" fmla="*/ 93417 h 1151036"/>
                <a:gd name="connsiteX21" fmla="*/ 9507556 w 9970265"/>
                <a:gd name="connsiteY21" fmla="*/ 104434 h 1151036"/>
                <a:gd name="connsiteX22" fmla="*/ 9562641 w 9970265"/>
                <a:gd name="connsiteY22" fmla="*/ 115451 h 1151036"/>
                <a:gd name="connsiteX23" fmla="*/ 9628742 w 9970265"/>
                <a:gd name="connsiteY23" fmla="*/ 126468 h 1151036"/>
                <a:gd name="connsiteX24" fmla="*/ 9661792 w 9970265"/>
                <a:gd name="connsiteY24" fmla="*/ 137485 h 1151036"/>
                <a:gd name="connsiteX25" fmla="*/ 9705860 w 9970265"/>
                <a:gd name="connsiteY25" fmla="*/ 148501 h 1151036"/>
                <a:gd name="connsiteX26" fmla="*/ 9782978 w 9970265"/>
                <a:gd name="connsiteY26" fmla="*/ 181552 h 1151036"/>
                <a:gd name="connsiteX27" fmla="*/ 9871113 w 9970265"/>
                <a:gd name="connsiteY27" fmla="*/ 203586 h 1151036"/>
                <a:gd name="connsiteX28" fmla="*/ 9937214 w 9970265"/>
                <a:gd name="connsiteY28" fmla="*/ 225619 h 1151036"/>
                <a:gd name="connsiteX29" fmla="*/ 9970265 w 9970265"/>
                <a:gd name="connsiteY29" fmla="*/ 236636 h 1151036"/>
                <a:gd name="connsiteX30" fmla="*/ 9937214 w 9970265"/>
                <a:gd name="connsiteY30" fmla="*/ 467991 h 1151036"/>
                <a:gd name="connsiteX31" fmla="*/ 9915180 w 9970265"/>
                <a:gd name="connsiteY31" fmla="*/ 534092 h 1151036"/>
                <a:gd name="connsiteX32" fmla="*/ 9904164 w 9970265"/>
                <a:gd name="connsiteY32" fmla="*/ 567142 h 1151036"/>
                <a:gd name="connsiteX33" fmla="*/ 9882130 w 9970265"/>
                <a:gd name="connsiteY33" fmla="*/ 754429 h 1151036"/>
                <a:gd name="connsiteX34" fmla="*/ 9860096 w 9970265"/>
                <a:gd name="connsiteY34" fmla="*/ 787480 h 1151036"/>
                <a:gd name="connsiteX35" fmla="*/ 9827045 w 9970265"/>
                <a:gd name="connsiteY35" fmla="*/ 853581 h 1151036"/>
                <a:gd name="connsiteX36" fmla="*/ 9793995 w 9970265"/>
                <a:gd name="connsiteY36" fmla="*/ 864598 h 1151036"/>
                <a:gd name="connsiteX37" fmla="*/ 9760944 w 9970265"/>
                <a:gd name="connsiteY37" fmla="*/ 886631 h 1151036"/>
                <a:gd name="connsiteX38" fmla="*/ 9661792 w 9970265"/>
                <a:gd name="connsiteY38" fmla="*/ 919682 h 1151036"/>
                <a:gd name="connsiteX39" fmla="*/ 9628742 w 9970265"/>
                <a:gd name="connsiteY39" fmla="*/ 930699 h 1151036"/>
                <a:gd name="connsiteX40" fmla="*/ 9507556 w 9970265"/>
                <a:gd name="connsiteY40" fmla="*/ 941716 h 1151036"/>
                <a:gd name="connsiteX41" fmla="*/ 9397388 w 9970265"/>
                <a:gd name="connsiteY41" fmla="*/ 963750 h 1151036"/>
                <a:gd name="connsiteX42" fmla="*/ 9364337 w 9970265"/>
                <a:gd name="connsiteY42" fmla="*/ 974766 h 1151036"/>
                <a:gd name="connsiteX43" fmla="*/ 9298236 w 9970265"/>
                <a:gd name="connsiteY43" fmla="*/ 985783 h 1151036"/>
                <a:gd name="connsiteX44" fmla="*/ 9254168 w 9970265"/>
                <a:gd name="connsiteY44" fmla="*/ 996800 h 1151036"/>
                <a:gd name="connsiteX45" fmla="*/ 9088915 w 9970265"/>
                <a:gd name="connsiteY45" fmla="*/ 1007817 h 1151036"/>
                <a:gd name="connsiteX46" fmla="*/ 9011797 w 9970265"/>
                <a:gd name="connsiteY46" fmla="*/ 1018834 h 1151036"/>
                <a:gd name="connsiteX47" fmla="*/ 8967730 w 9970265"/>
                <a:gd name="connsiteY47" fmla="*/ 1029851 h 1151036"/>
                <a:gd name="connsiteX48" fmla="*/ 8637224 w 9970265"/>
                <a:gd name="connsiteY48" fmla="*/ 1051885 h 1151036"/>
                <a:gd name="connsiteX49" fmla="*/ 8449937 w 9970265"/>
                <a:gd name="connsiteY49" fmla="*/ 1073918 h 1151036"/>
                <a:gd name="connsiteX50" fmla="*/ 8394853 w 9970265"/>
                <a:gd name="connsiteY50" fmla="*/ 1084935 h 1151036"/>
                <a:gd name="connsiteX51" fmla="*/ 8240617 w 9970265"/>
                <a:gd name="connsiteY51" fmla="*/ 1095952 h 1151036"/>
                <a:gd name="connsiteX52" fmla="*/ 8064347 w 9970265"/>
                <a:gd name="connsiteY52" fmla="*/ 1117986 h 1151036"/>
                <a:gd name="connsiteX53" fmla="*/ 6841474 w 9970265"/>
                <a:gd name="connsiteY53" fmla="*/ 1129003 h 1151036"/>
                <a:gd name="connsiteX54" fmla="*/ 6577070 w 9970265"/>
                <a:gd name="connsiteY54" fmla="*/ 1140019 h 1151036"/>
                <a:gd name="connsiteX55" fmla="*/ 6521985 w 9970265"/>
                <a:gd name="connsiteY55" fmla="*/ 1151036 h 1151036"/>
                <a:gd name="connsiteX56" fmla="*/ 5960125 w 9970265"/>
                <a:gd name="connsiteY56" fmla="*/ 1140019 h 1151036"/>
                <a:gd name="connsiteX57" fmla="*/ 5717754 w 9970265"/>
                <a:gd name="connsiteY57" fmla="*/ 1117986 h 1151036"/>
                <a:gd name="connsiteX58" fmla="*/ 5563518 w 9970265"/>
                <a:gd name="connsiteY58" fmla="*/ 1095952 h 1151036"/>
                <a:gd name="connsiteX59" fmla="*/ 4825388 w 9970265"/>
                <a:gd name="connsiteY59" fmla="*/ 1106969 h 1151036"/>
                <a:gd name="connsiteX60" fmla="*/ 4538949 w 9970265"/>
                <a:gd name="connsiteY60" fmla="*/ 1129003 h 1151036"/>
                <a:gd name="connsiteX61" fmla="*/ 3470313 w 9970265"/>
                <a:gd name="connsiteY61" fmla="*/ 1117986 h 1151036"/>
                <a:gd name="connsiteX62" fmla="*/ 3426245 w 9970265"/>
                <a:gd name="connsiteY62" fmla="*/ 1106969 h 1151036"/>
                <a:gd name="connsiteX63" fmla="*/ 3095739 w 9970265"/>
                <a:gd name="connsiteY63" fmla="*/ 1084935 h 1151036"/>
                <a:gd name="connsiteX64" fmla="*/ 2809301 w 9970265"/>
                <a:gd name="connsiteY64" fmla="*/ 1062901 h 1151036"/>
                <a:gd name="connsiteX65" fmla="*/ 2688115 w 9970265"/>
                <a:gd name="connsiteY65" fmla="*/ 1051885 h 1151036"/>
                <a:gd name="connsiteX66" fmla="*/ 2049137 w 9970265"/>
                <a:gd name="connsiteY66" fmla="*/ 1040868 h 1151036"/>
                <a:gd name="connsiteX67" fmla="*/ 1994053 w 9970265"/>
                <a:gd name="connsiteY67" fmla="*/ 1029851 h 1151036"/>
                <a:gd name="connsiteX68" fmla="*/ 1916935 w 9970265"/>
                <a:gd name="connsiteY68" fmla="*/ 1018834 h 1151036"/>
                <a:gd name="connsiteX69" fmla="*/ 1872867 w 9970265"/>
                <a:gd name="connsiteY69" fmla="*/ 1007817 h 1151036"/>
                <a:gd name="connsiteX70" fmla="*/ 1784732 w 9970265"/>
                <a:gd name="connsiteY70" fmla="*/ 996800 h 1151036"/>
                <a:gd name="connsiteX71" fmla="*/ 1586429 w 9970265"/>
                <a:gd name="connsiteY71" fmla="*/ 974766 h 1151036"/>
                <a:gd name="connsiteX72" fmla="*/ 1520327 w 9970265"/>
                <a:gd name="connsiteY72" fmla="*/ 963750 h 1151036"/>
                <a:gd name="connsiteX73" fmla="*/ 1366091 w 9970265"/>
                <a:gd name="connsiteY73" fmla="*/ 941716 h 1151036"/>
                <a:gd name="connsiteX74" fmla="*/ 1311007 w 9970265"/>
                <a:gd name="connsiteY74" fmla="*/ 930699 h 1151036"/>
                <a:gd name="connsiteX75" fmla="*/ 1277956 w 9970265"/>
                <a:gd name="connsiteY75" fmla="*/ 919682 h 1151036"/>
                <a:gd name="connsiteX76" fmla="*/ 1046602 w 9970265"/>
                <a:gd name="connsiteY76" fmla="*/ 897648 h 1151036"/>
                <a:gd name="connsiteX77" fmla="*/ 914400 w 9970265"/>
                <a:gd name="connsiteY77" fmla="*/ 886631 h 1151036"/>
                <a:gd name="connsiteX78" fmla="*/ 859315 w 9970265"/>
                <a:gd name="connsiteY78" fmla="*/ 875615 h 1151036"/>
                <a:gd name="connsiteX79" fmla="*/ 771180 w 9970265"/>
                <a:gd name="connsiteY79" fmla="*/ 853581 h 1151036"/>
                <a:gd name="connsiteX80" fmla="*/ 661012 w 9970265"/>
                <a:gd name="connsiteY80" fmla="*/ 842564 h 1151036"/>
                <a:gd name="connsiteX81" fmla="*/ 583894 w 9970265"/>
                <a:gd name="connsiteY81" fmla="*/ 831547 h 1151036"/>
                <a:gd name="connsiteX82" fmla="*/ 484742 w 9970265"/>
                <a:gd name="connsiteY82" fmla="*/ 820530 h 1151036"/>
                <a:gd name="connsiteX83" fmla="*/ 55084 w 9970265"/>
                <a:gd name="connsiteY83" fmla="*/ 820530 h 1151036"/>
                <a:gd name="connsiteX84" fmla="*/ 44067 w 9970265"/>
                <a:gd name="connsiteY84" fmla="*/ 765446 h 1151036"/>
                <a:gd name="connsiteX85" fmla="*/ 11017 w 9970265"/>
                <a:gd name="connsiteY85" fmla="*/ 699345 h 1151036"/>
                <a:gd name="connsiteX86" fmla="*/ 0 w 9970265"/>
                <a:gd name="connsiteY86" fmla="*/ 666294 h 1151036"/>
                <a:gd name="connsiteX87" fmla="*/ 33050 w 9970265"/>
                <a:gd name="connsiteY87" fmla="*/ 567142 h 1151036"/>
                <a:gd name="connsiteX88" fmla="*/ 66101 w 9970265"/>
                <a:gd name="connsiteY88" fmla="*/ 556125 h 1151036"/>
                <a:gd name="connsiteX89" fmla="*/ 99152 w 9970265"/>
                <a:gd name="connsiteY89" fmla="*/ 523075 h 1151036"/>
                <a:gd name="connsiteX90" fmla="*/ 165253 w 9970265"/>
                <a:gd name="connsiteY90" fmla="*/ 501041 h 1151036"/>
                <a:gd name="connsiteX91" fmla="*/ 242371 w 9970265"/>
                <a:gd name="connsiteY91" fmla="*/ 479007 h 1151036"/>
                <a:gd name="connsiteX92" fmla="*/ 407624 w 9970265"/>
                <a:gd name="connsiteY92" fmla="*/ 490024 h 1151036"/>
                <a:gd name="connsiteX93" fmla="*/ 760164 w 9970265"/>
                <a:gd name="connsiteY93" fmla="*/ 501041 h 1151036"/>
                <a:gd name="connsiteX94" fmla="*/ 804231 w 9970265"/>
                <a:gd name="connsiteY94" fmla="*/ 512058 h 1151036"/>
                <a:gd name="connsiteX95" fmla="*/ 925417 w 9970265"/>
                <a:gd name="connsiteY95" fmla="*/ 534092 h 1151036"/>
                <a:gd name="connsiteX96" fmla="*/ 958467 w 9970265"/>
                <a:gd name="connsiteY96" fmla="*/ 545109 h 1151036"/>
                <a:gd name="connsiteX97" fmla="*/ 1454226 w 9970265"/>
                <a:gd name="connsiteY97" fmla="*/ 556125 h 1151036"/>
                <a:gd name="connsiteX98" fmla="*/ 1487277 w 9970265"/>
                <a:gd name="connsiteY98" fmla="*/ 567142 h 1151036"/>
                <a:gd name="connsiteX99" fmla="*/ 2027103 w 9970265"/>
                <a:gd name="connsiteY99" fmla="*/ 567142 h 1151036"/>
                <a:gd name="connsiteX100" fmla="*/ 2291508 w 9970265"/>
                <a:gd name="connsiteY100" fmla="*/ 545109 h 1151036"/>
                <a:gd name="connsiteX101" fmla="*/ 3238959 w 9970265"/>
                <a:gd name="connsiteY101" fmla="*/ 556125 h 1151036"/>
                <a:gd name="connsiteX102" fmla="*/ 3756752 w 9970265"/>
                <a:gd name="connsiteY102" fmla="*/ 567142 h 1151036"/>
                <a:gd name="connsiteX103" fmla="*/ 3944038 w 9970265"/>
                <a:gd name="connsiteY103" fmla="*/ 600193 h 1151036"/>
                <a:gd name="connsiteX104" fmla="*/ 4241494 w 9970265"/>
                <a:gd name="connsiteY104" fmla="*/ 589176 h 1151036"/>
                <a:gd name="connsiteX105" fmla="*/ 4406747 w 9970265"/>
                <a:gd name="connsiteY105" fmla="*/ 578159 h 1151036"/>
                <a:gd name="connsiteX106" fmla="*/ 4682168 w 9970265"/>
                <a:gd name="connsiteY106" fmla="*/ 567142 h 1151036"/>
                <a:gd name="connsiteX107" fmla="*/ 5354197 w 9970265"/>
                <a:gd name="connsiteY107" fmla="*/ 545109 h 1151036"/>
                <a:gd name="connsiteX108" fmla="*/ 5497417 w 9970265"/>
                <a:gd name="connsiteY108" fmla="*/ 534092 h 1151036"/>
                <a:gd name="connsiteX109" fmla="*/ 5827923 w 9970265"/>
                <a:gd name="connsiteY109" fmla="*/ 523075 h 1151036"/>
                <a:gd name="connsiteX110" fmla="*/ 5860973 w 9970265"/>
                <a:gd name="connsiteY110" fmla="*/ 512058 h 1151036"/>
                <a:gd name="connsiteX111" fmla="*/ 5871990 w 9970265"/>
                <a:gd name="connsiteY111" fmla="*/ 479007 h 1151036"/>
                <a:gd name="connsiteX112" fmla="*/ 5871990 w 9970265"/>
                <a:gd name="connsiteY112" fmla="*/ 456974 h 115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9970265" h="1151036">
                  <a:moveTo>
                    <a:pt x="5871990" y="456974"/>
                  </a:moveTo>
                  <a:cubicBezTo>
                    <a:pt x="5888515" y="445957"/>
                    <a:pt x="5957359" y="434959"/>
                    <a:pt x="5971142" y="412906"/>
                  </a:cubicBezTo>
                  <a:cubicBezTo>
                    <a:pt x="5983452" y="393211"/>
                    <a:pt x="5980293" y="366130"/>
                    <a:pt x="5993176" y="346805"/>
                  </a:cubicBezTo>
                  <a:lnTo>
                    <a:pt x="6037243" y="280704"/>
                  </a:lnTo>
                  <a:cubicBezTo>
                    <a:pt x="6048723" y="246263"/>
                    <a:pt x="6059857" y="203198"/>
                    <a:pt x="6092327" y="181552"/>
                  </a:cubicBezTo>
                  <a:cubicBezTo>
                    <a:pt x="6103344" y="174207"/>
                    <a:pt x="6113535" y="165439"/>
                    <a:pt x="6125378" y="159518"/>
                  </a:cubicBezTo>
                  <a:cubicBezTo>
                    <a:pt x="6142991" y="150712"/>
                    <a:pt x="6186019" y="142193"/>
                    <a:pt x="6202496" y="137485"/>
                  </a:cubicBezTo>
                  <a:cubicBezTo>
                    <a:pt x="6213662" y="134295"/>
                    <a:pt x="6224051" y="128110"/>
                    <a:pt x="6235547" y="126468"/>
                  </a:cubicBezTo>
                  <a:cubicBezTo>
                    <a:pt x="6275701" y="120732"/>
                    <a:pt x="6316511" y="120697"/>
                    <a:pt x="6356732" y="115451"/>
                  </a:cubicBezTo>
                  <a:cubicBezTo>
                    <a:pt x="6401032" y="109673"/>
                    <a:pt x="6445127" y="102179"/>
                    <a:pt x="6488935" y="93417"/>
                  </a:cubicBezTo>
                  <a:cubicBezTo>
                    <a:pt x="6507296" y="89745"/>
                    <a:pt x="6525512" y="85247"/>
                    <a:pt x="6544019" y="82400"/>
                  </a:cubicBezTo>
                  <a:cubicBezTo>
                    <a:pt x="6573282" y="77898"/>
                    <a:pt x="6602776" y="75055"/>
                    <a:pt x="6632154" y="71383"/>
                  </a:cubicBezTo>
                  <a:cubicBezTo>
                    <a:pt x="6688407" y="52632"/>
                    <a:pt x="6666136" y="57655"/>
                    <a:pt x="6753339" y="49350"/>
                  </a:cubicBezTo>
                  <a:cubicBezTo>
                    <a:pt x="6801004" y="44811"/>
                    <a:pt x="6848697" y="39700"/>
                    <a:pt x="6896559" y="38333"/>
                  </a:cubicBezTo>
                  <a:cubicBezTo>
                    <a:pt x="7105826" y="32354"/>
                    <a:pt x="7315200" y="30988"/>
                    <a:pt x="7524520" y="27316"/>
                  </a:cubicBezTo>
                  <a:cubicBezTo>
                    <a:pt x="7713389" y="-19901"/>
                    <a:pt x="7603098" y="3527"/>
                    <a:pt x="8031296" y="27316"/>
                  </a:cubicBezTo>
                  <a:cubicBezTo>
                    <a:pt x="8075902" y="29794"/>
                    <a:pt x="8119431" y="42006"/>
                    <a:pt x="8163498" y="49350"/>
                  </a:cubicBezTo>
                  <a:cubicBezTo>
                    <a:pt x="8185532" y="53022"/>
                    <a:pt x="8207263" y="60131"/>
                    <a:pt x="8229600" y="60366"/>
                  </a:cubicBezTo>
                  <a:lnTo>
                    <a:pt x="9276202" y="71383"/>
                  </a:lnTo>
                  <a:cubicBezTo>
                    <a:pt x="9309253" y="75055"/>
                    <a:pt x="9342487" y="77343"/>
                    <a:pt x="9375354" y="82400"/>
                  </a:cubicBezTo>
                  <a:cubicBezTo>
                    <a:pt x="9390319" y="84702"/>
                    <a:pt x="9404486" y="90928"/>
                    <a:pt x="9419421" y="93417"/>
                  </a:cubicBezTo>
                  <a:cubicBezTo>
                    <a:pt x="9448625" y="98284"/>
                    <a:pt x="9478293" y="99932"/>
                    <a:pt x="9507556" y="104434"/>
                  </a:cubicBezTo>
                  <a:cubicBezTo>
                    <a:pt x="9526064" y="107281"/>
                    <a:pt x="9544218" y="112101"/>
                    <a:pt x="9562641" y="115451"/>
                  </a:cubicBezTo>
                  <a:cubicBezTo>
                    <a:pt x="9584618" y="119447"/>
                    <a:pt x="9606708" y="122796"/>
                    <a:pt x="9628742" y="126468"/>
                  </a:cubicBezTo>
                  <a:cubicBezTo>
                    <a:pt x="9639759" y="130140"/>
                    <a:pt x="9650626" y="134295"/>
                    <a:pt x="9661792" y="137485"/>
                  </a:cubicBezTo>
                  <a:cubicBezTo>
                    <a:pt x="9676351" y="141645"/>
                    <a:pt x="9691683" y="143185"/>
                    <a:pt x="9705860" y="148501"/>
                  </a:cubicBezTo>
                  <a:cubicBezTo>
                    <a:pt x="9786128" y="178601"/>
                    <a:pt x="9716093" y="163311"/>
                    <a:pt x="9782978" y="181552"/>
                  </a:cubicBezTo>
                  <a:cubicBezTo>
                    <a:pt x="9812193" y="189520"/>
                    <a:pt x="9842384" y="194010"/>
                    <a:pt x="9871113" y="203586"/>
                  </a:cubicBezTo>
                  <a:lnTo>
                    <a:pt x="9937214" y="225619"/>
                  </a:lnTo>
                  <a:lnTo>
                    <a:pt x="9970265" y="236636"/>
                  </a:lnTo>
                  <a:cubicBezTo>
                    <a:pt x="9957703" y="425060"/>
                    <a:pt x="9976706" y="349517"/>
                    <a:pt x="9937214" y="467991"/>
                  </a:cubicBezTo>
                  <a:lnTo>
                    <a:pt x="9915180" y="534092"/>
                  </a:lnTo>
                  <a:lnTo>
                    <a:pt x="9904164" y="567142"/>
                  </a:lnTo>
                  <a:cubicBezTo>
                    <a:pt x="9903167" y="578105"/>
                    <a:pt x="9893183" y="721269"/>
                    <a:pt x="9882130" y="754429"/>
                  </a:cubicBezTo>
                  <a:cubicBezTo>
                    <a:pt x="9877943" y="766990"/>
                    <a:pt x="9866018" y="775637"/>
                    <a:pt x="9860096" y="787480"/>
                  </a:cubicBezTo>
                  <a:cubicBezTo>
                    <a:pt x="9846790" y="814091"/>
                    <a:pt x="9853356" y="832532"/>
                    <a:pt x="9827045" y="853581"/>
                  </a:cubicBezTo>
                  <a:cubicBezTo>
                    <a:pt x="9817977" y="860835"/>
                    <a:pt x="9804382" y="859405"/>
                    <a:pt x="9793995" y="864598"/>
                  </a:cubicBezTo>
                  <a:cubicBezTo>
                    <a:pt x="9782152" y="870519"/>
                    <a:pt x="9773043" y="881254"/>
                    <a:pt x="9760944" y="886631"/>
                  </a:cubicBezTo>
                  <a:cubicBezTo>
                    <a:pt x="9760939" y="886633"/>
                    <a:pt x="9678320" y="914173"/>
                    <a:pt x="9661792" y="919682"/>
                  </a:cubicBezTo>
                  <a:cubicBezTo>
                    <a:pt x="9650775" y="923354"/>
                    <a:pt x="9640307" y="929648"/>
                    <a:pt x="9628742" y="930699"/>
                  </a:cubicBezTo>
                  <a:lnTo>
                    <a:pt x="9507556" y="941716"/>
                  </a:lnTo>
                  <a:cubicBezTo>
                    <a:pt x="9432893" y="966604"/>
                    <a:pt x="9523968" y="938435"/>
                    <a:pt x="9397388" y="963750"/>
                  </a:cubicBezTo>
                  <a:cubicBezTo>
                    <a:pt x="9386001" y="966027"/>
                    <a:pt x="9375673" y="972247"/>
                    <a:pt x="9364337" y="974766"/>
                  </a:cubicBezTo>
                  <a:cubicBezTo>
                    <a:pt x="9342531" y="979612"/>
                    <a:pt x="9320140" y="981402"/>
                    <a:pt x="9298236" y="985783"/>
                  </a:cubicBezTo>
                  <a:cubicBezTo>
                    <a:pt x="9283389" y="988753"/>
                    <a:pt x="9269226" y="995215"/>
                    <a:pt x="9254168" y="996800"/>
                  </a:cubicBezTo>
                  <a:cubicBezTo>
                    <a:pt x="9199265" y="1002579"/>
                    <a:pt x="9143999" y="1004145"/>
                    <a:pt x="9088915" y="1007817"/>
                  </a:cubicBezTo>
                  <a:cubicBezTo>
                    <a:pt x="9063209" y="1011489"/>
                    <a:pt x="9037345" y="1014189"/>
                    <a:pt x="9011797" y="1018834"/>
                  </a:cubicBezTo>
                  <a:cubicBezTo>
                    <a:pt x="8996900" y="1021543"/>
                    <a:pt x="8982738" y="1027850"/>
                    <a:pt x="8967730" y="1029851"/>
                  </a:cubicBezTo>
                  <a:cubicBezTo>
                    <a:pt x="8865896" y="1043429"/>
                    <a:pt x="8733855" y="1045221"/>
                    <a:pt x="8637224" y="1051885"/>
                  </a:cubicBezTo>
                  <a:cubicBezTo>
                    <a:pt x="8583773" y="1055571"/>
                    <a:pt x="8505504" y="1064657"/>
                    <a:pt x="8449937" y="1073918"/>
                  </a:cubicBezTo>
                  <a:cubicBezTo>
                    <a:pt x="8431467" y="1076996"/>
                    <a:pt x="8413475" y="1082975"/>
                    <a:pt x="8394853" y="1084935"/>
                  </a:cubicBezTo>
                  <a:cubicBezTo>
                    <a:pt x="8343593" y="1090331"/>
                    <a:pt x="8292029" y="1092280"/>
                    <a:pt x="8240617" y="1095952"/>
                  </a:cubicBezTo>
                  <a:cubicBezTo>
                    <a:pt x="8168122" y="1114076"/>
                    <a:pt x="8169371" y="1116278"/>
                    <a:pt x="8064347" y="1117986"/>
                  </a:cubicBezTo>
                  <a:lnTo>
                    <a:pt x="6841474" y="1129003"/>
                  </a:lnTo>
                  <a:cubicBezTo>
                    <a:pt x="6753339" y="1132675"/>
                    <a:pt x="6665072" y="1133950"/>
                    <a:pt x="6577070" y="1140019"/>
                  </a:cubicBezTo>
                  <a:cubicBezTo>
                    <a:pt x="6558389" y="1141307"/>
                    <a:pt x="6540710" y="1151036"/>
                    <a:pt x="6521985" y="1151036"/>
                  </a:cubicBezTo>
                  <a:cubicBezTo>
                    <a:pt x="6334662" y="1151036"/>
                    <a:pt x="6147412" y="1143691"/>
                    <a:pt x="5960125" y="1140019"/>
                  </a:cubicBezTo>
                  <a:cubicBezTo>
                    <a:pt x="5832833" y="1114562"/>
                    <a:pt x="5960088" y="1137373"/>
                    <a:pt x="5717754" y="1117986"/>
                  </a:cubicBezTo>
                  <a:cubicBezTo>
                    <a:pt x="5664725" y="1113744"/>
                    <a:pt x="5615614" y="1104635"/>
                    <a:pt x="5563518" y="1095952"/>
                  </a:cubicBezTo>
                  <a:lnTo>
                    <a:pt x="4825388" y="1106969"/>
                  </a:lnTo>
                  <a:cubicBezTo>
                    <a:pt x="4647917" y="1111096"/>
                    <a:pt x="4663761" y="1111172"/>
                    <a:pt x="4538949" y="1129003"/>
                  </a:cubicBezTo>
                  <a:lnTo>
                    <a:pt x="3470313" y="1117986"/>
                  </a:lnTo>
                  <a:cubicBezTo>
                    <a:pt x="3455175" y="1117686"/>
                    <a:pt x="3441328" y="1108300"/>
                    <a:pt x="3426245" y="1106969"/>
                  </a:cubicBezTo>
                  <a:cubicBezTo>
                    <a:pt x="3316259" y="1097264"/>
                    <a:pt x="3095739" y="1084935"/>
                    <a:pt x="3095739" y="1084935"/>
                  </a:cubicBezTo>
                  <a:cubicBezTo>
                    <a:pt x="2980451" y="1046504"/>
                    <a:pt x="3089101" y="1079359"/>
                    <a:pt x="2809301" y="1062901"/>
                  </a:cubicBezTo>
                  <a:cubicBezTo>
                    <a:pt x="2768809" y="1060519"/>
                    <a:pt x="2728660" y="1053060"/>
                    <a:pt x="2688115" y="1051885"/>
                  </a:cubicBezTo>
                  <a:cubicBezTo>
                    <a:pt x="2475180" y="1045713"/>
                    <a:pt x="2262130" y="1044540"/>
                    <a:pt x="2049137" y="1040868"/>
                  </a:cubicBezTo>
                  <a:cubicBezTo>
                    <a:pt x="2030776" y="1037196"/>
                    <a:pt x="2012523" y="1032929"/>
                    <a:pt x="1994053" y="1029851"/>
                  </a:cubicBezTo>
                  <a:cubicBezTo>
                    <a:pt x="1968439" y="1025582"/>
                    <a:pt x="1942483" y="1023479"/>
                    <a:pt x="1916935" y="1018834"/>
                  </a:cubicBezTo>
                  <a:cubicBezTo>
                    <a:pt x="1902038" y="1016125"/>
                    <a:pt x="1887802" y="1010306"/>
                    <a:pt x="1872867" y="1007817"/>
                  </a:cubicBezTo>
                  <a:cubicBezTo>
                    <a:pt x="1843663" y="1002950"/>
                    <a:pt x="1814110" y="1000472"/>
                    <a:pt x="1784732" y="996800"/>
                  </a:cubicBezTo>
                  <a:cubicBezTo>
                    <a:pt x="1681188" y="970913"/>
                    <a:pt x="1788015" y="994924"/>
                    <a:pt x="1586429" y="974766"/>
                  </a:cubicBezTo>
                  <a:cubicBezTo>
                    <a:pt x="1564202" y="972543"/>
                    <a:pt x="1542440" y="966909"/>
                    <a:pt x="1520327" y="963750"/>
                  </a:cubicBezTo>
                  <a:cubicBezTo>
                    <a:pt x="1408619" y="947792"/>
                    <a:pt x="1462458" y="959238"/>
                    <a:pt x="1366091" y="941716"/>
                  </a:cubicBezTo>
                  <a:cubicBezTo>
                    <a:pt x="1347668" y="938366"/>
                    <a:pt x="1329173" y="935241"/>
                    <a:pt x="1311007" y="930699"/>
                  </a:cubicBezTo>
                  <a:cubicBezTo>
                    <a:pt x="1299741" y="927882"/>
                    <a:pt x="1289479" y="921122"/>
                    <a:pt x="1277956" y="919682"/>
                  </a:cubicBezTo>
                  <a:cubicBezTo>
                    <a:pt x="1201087" y="910073"/>
                    <a:pt x="1123751" y="904662"/>
                    <a:pt x="1046602" y="897648"/>
                  </a:cubicBezTo>
                  <a:lnTo>
                    <a:pt x="914400" y="886631"/>
                  </a:lnTo>
                  <a:cubicBezTo>
                    <a:pt x="896038" y="882959"/>
                    <a:pt x="877561" y="879825"/>
                    <a:pt x="859315" y="875615"/>
                  </a:cubicBezTo>
                  <a:cubicBezTo>
                    <a:pt x="829808" y="868806"/>
                    <a:pt x="801050" y="858559"/>
                    <a:pt x="771180" y="853581"/>
                  </a:cubicBezTo>
                  <a:cubicBezTo>
                    <a:pt x="734776" y="847514"/>
                    <a:pt x="697665" y="846876"/>
                    <a:pt x="661012" y="842564"/>
                  </a:cubicBezTo>
                  <a:cubicBezTo>
                    <a:pt x="635223" y="839530"/>
                    <a:pt x="609660" y="834768"/>
                    <a:pt x="583894" y="831547"/>
                  </a:cubicBezTo>
                  <a:cubicBezTo>
                    <a:pt x="550897" y="827422"/>
                    <a:pt x="517793" y="824202"/>
                    <a:pt x="484742" y="820530"/>
                  </a:cubicBezTo>
                  <a:cubicBezTo>
                    <a:pt x="367769" y="827841"/>
                    <a:pt x="160963" y="847000"/>
                    <a:pt x="55084" y="820530"/>
                  </a:cubicBezTo>
                  <a:cubicBezTo>
                    <a:pt x="36918" y="815989"/>
                    <a:pt x="48609" y="783612"/>
                    <a:pt x="44067" y="765446"/>
                  </a:cubicBezTo>
                  <a:cubicBezTo>
                    <a:pt x="30221" y="710062"/>
                    <a:pt x="37943" y="753199"/>
                    <a:pt x="11017" y="699345"/>
                  </a:cubicBezTo>
                  <a:cubicBezTo>
                    <a:pt x="5824" y="688958"/>
                    <a:pt x="3672" y="677311"/>
                    <a:pt x="0" y="666294"/>
                  </a:cubicBezTo>
                  <a:cubicBezTo>
                    <a:pt x="5375" y="634042"/>
                    <a:pt x="3261" y="590974"/>
                    <a:pt x="33050" y="567142"/>
                  </a:cubicBezTo>
                  <a:cubicBezTo>
                    <a:pt x="42118" y="559887"/>
                    <a:pt x="55084" y="559797"/>
                    <a:pt x="66101" y="556125"/>
                  </a:cubicBezTo>
                  <a:cubicBezTo>
                    <a:pt x="77118" y="545108"/>
                    <a:pt x="85532" y="530641"/>
                    <a:pt x="99152" y="523075"/>
                  </a:cubicBezTo>
                  <a:cubicBezTo>
                    <a:pt x="119455" y="511796"/>
                    <a:pt x="142721" y="506674"/>
                    <a:pt x="165253" y="501041"/>
                  </a:cubicBezTo>
                  <a:cubicBezTo>
                    <a:pt x="220586" y="487207"/>
                    <a:pt x="194956" y="494812"/>
                    <a:pt x="242371" y="479007"/>
                  </a:cubicBezTo>
                  <a:cubicBezTo>
                    <a:pt x="297455" y="482679"/>
                    <a:pt x="352467" y="487677"/>
                    <a:pt x="407624" y="490024"/>
                  </a:cubicBezTo>
                  <a:cubicBezTo>
                    <a:pt x="525088" y="495023"/>
                    <a:pt x="642774" y="494519"/>
                    <a:pt x="760164" y="501041"/>
                  </a:cubicBezTo>
                  <a:cubicBezTo>
                    <a:pt x="775282" y="501881"/>
                    <a:pt x="789384" y="509089"/>
                    <a:pt x="804231" y="512058"/>
                  </a:cubicBezTo>
                  <a:cubicBezTo>
                    <a:pt x="853339" y="521880"/>
                    <a:pt x="878157" y="522277"/>
                    <a:pt x="925417" y="534092"/>
                  </a:cubicBezTo>
                  <a:cubicBezTo>
                    <a:pt x="936683" y="536909"/>
                    <a:pt x="946864" y="544626"/>
                    <a:pt x="958467" y="545109"/>
                  </a:cubicBezTo>
                  <a:cubicBezTo>
                    <a:pt x="1123618" y="551990"/>
                    <a:pt x="1288973" y="552453"/>
                    <a:pt x="1454226" y="556125"/>
                  </a:cubicBezTo>
                  <a:cubicBezTo>
                    <a:pt x="1465243" y="559797"/>
                    <a:pt x="1475822" y="565233"/>
                    <a:pt x="1487277" y="567142"/>
                  </a:cubicBezTo>
                  <a:cubicBezTo>
                    <a:pt x="1661398" y="596162"/>
                    <a:pt x="1867214" y="571139"/>
                    <a:pt x="2027103" y="567142"/>
                  </a:cubicBezTo>
                  <a:cubicBezTo>
                    <a:pt x="2133697" y="549376"/>
                    <a:pt x="2144431" y="545109"/>
                    <a:pt x="2291508" y="545109"/>
                  </a:cubicBezTo>
                  <a:cubicBezTo>
                    <a:pt x="2607346" y="545109"/>
                    <a:pt x="2923156" y="551376"/>
                    <a:pt x="3238959" y="556125"/>
                  </a:cubicBezTo>
                  <a:lnTo>
                    <a:pt x="3756752" y="567142"/>
                  </a:lnTo>
                  <a:cubicBezTo>
                    <a:pt x="3892383" y="594269"/>
                    <a:pt x="3829846" y="583880"/>
                    <a:pt x="3944038" y="600193"/>
                  </a:cubicBezTo>
                  <a:lnTo>
                    <a:pt x="4241494" y="589176"/>
                  </a:lnTo>
                  <a:cubicBezTo>
                    <a:pt x="4296638" y="586550"/>
                    <a:pt x="4351609" y="580916"/>
                    <a:pt x="4406747" y="578159"/>
                  </a:cubicBezTo>
                  <a:lnTo>
                    <a:pt x="4682168" y="567142"/>
                  </a:lnTo>
                  <a:cubicBezTo>
                    <a:pt x="4931654" y="504770"/>
                    <a:pt x="4679068" y="564398"/>
                    <a:pt x="5354197" y="545109"/>
                  </a:cubicBezTo>
                  <a:cubicBezTo>
                    <a:pt x="5402059" y="543742"/>
                    <a:pt x="5449588" y="536317"/>
                    <a:pt x="5497417" y="534092"/>
                  </a:cubicBezTo>
                  <a:cubicBezTo>
                    <a:pt x="5607528" y="528971"/>
                    <a:pt x="5717754" y="526747"/>
                    <a:pt x="5827923" y="523075"/>
                  </a:cubicBezTo>
                  <a:cubicBezTo>
                    <a:pt x="5838940" y="519403"/>
                    <a:pt x="5852762" y="520269"/>
                    <a:pt x="5860973" y="512058"/>
                  </a:cubicBezTo>
                  <a:cubicBezTo>
                    <a:pt x="5869184" y="503846"/>
                    <a:pt x="5866015" y="488965"/>
                    <a:pt x="5871990" y="479007"/>
                  </a:cubicBezTo>
                  <a:cubicBezTo>
                    <a:pt x="5877334" y="470101"/>
                    <a:pt x="5855465" y="467991"/>
                    <a:pt x="5871990" y="456974"/>
                  </a:cubicBezTo>
                  <a:close/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71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Gramática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D6FD239-B5AC-407B-8F18-B213F0C9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641513"/>
            <a:ext cx="9834124" cy="5133859"/>
          </a:xfrm>
        </p:spPr>
        <p:txBody>
          <a:bodyPr anchor="t">
            <a:normAutofit/>
          </a:bodyPr>
          <a:lstStyle/>
          <a:p>
            <a:r>
              <a:rPr lang="es-ES" dirty="0"/>
              <a:t>Ejercicios con gramáticas:</a:t>
            </a:r>
          </a:p>
          <a:p>
            <a:r>
              <a:rPr lang="es-ES" b="0" dirty="0" err="1"/>
              <a:t>Grámatica</a:t>
            </a:r>
            <a:r>
              <a:rPr lang="es-ES" b="0" dirty="0"/>
              <a:t> que genera todos los </a:t>
            </a:r>
            <a:r>
              <a:rPr lang="es-ES" b="0" dirty="0" err="1"/>
              <a:t>nº</a:t>
            </a:r>
            <a:r>
              <a:rPr lang="es-ES" b="0" dirty="0"/>
              <a:t> pares:</a:t>
            </a:r>
          </a:p>
          <a:p>
            <a:pPr marL="360000" lvl="3" indent="0">
              <a:buNone/>
            </a:pPr>
            <a:r>
              <a:rPr lang="es-ES" sz="1600" b="0" i="1" dirty="0"/>
              <a:t>-truco, usaremos símbolos </a:t>
            </a:r>
            <a:r>
              <a:rPr lang="es-ES" sz="1600" b="0" i="1" dirty="0" err="1"/>
              <a:t>pseudoterminales</a:t>
            </a:r>
            <a:r>
              <a:rPr lang="es-ES" sz="1600" b="0" i="1" dirty="0"/>
              <a:t> que representan un grupo de terminales, por ejemplo </a:t>
            </a:r>
            <a:r>
              <a:rPr lang="es-ES" sz="1600" b="1" i="1" dirty="0">
                <a:solidFill>
                  <a:srgbClr val="FF0000"/>
                </a:solidFill>
              </a:rPr>
              <a:t>d</a:t>
            </a:r>
            <a:r>
              <a:rPr lang="es-ES" sz="1600" b="0" i="1" dirty="0"/>
              <a:t> representa 0,1,2,…,9</a:t>
            </a:r>
          </a:p>
          <a:p>
            <a:r>
              <a:rPr lang="es-ES" sz="2000" dirty="0"/>
              <a:t>G(N, T, P, S)</a:t>
            </a:r>
            <a:endParaRPr lang="es-ES" sz="2000" b="0" dirty="0"/>
          </a:p>
          <a:p>
            <a:pPr marL="720000" lvl="1"/>
            <a:r>
              <a:rPr lang="es-ES" b="1" dirty="0"/>
              <a:t>G</a:t>
            </a:r>
            <a:r>
              <a:rPr lang="es-ES" dirty="0"/>
              <a:t> ({S,A,B}, {</a:t>
            </a:r>
            <a:r>
              <a:rPr lang="es-ES" b="1" dirty="0">
                <a:solidFill>
                  <a:srgbClr val="FF0000"/>
                </a:solidFill>
              </a:rPr>
              <a:t>d</a:t>
            </a:r>
            <a:r>
              <a:rPr lang="es-ES" dirty="0"/>
              <a:t>}, {S</a:t>
            </a:r>
            <a:r>
              <a:rPr lang="es-ES" dirty="0">
                <a:sym typeface="Wingdings" panose="05000000000000000000" pitchFamily="2" charset="2"/>
              </a:rPr>
              <a:t>AB, AA d, </a:t>
            </a:r>
            <a:r>
              <a:rPr lang="es-ES" dirty="0" err="1">
                <a:sym typeface="Wingdings" panose="05000000000000000000" pitchFamily="2" charset="2"/>
              </a:rPr>
              <a:t>A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, A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0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2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4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6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8</a:t>
            </a:r>
            <a:r>
              <a:rPr lang="es-ES" dirty="0">
                <a:sym typeface="Wingdings" panose="05000000000000000000" pitchFamily="2" charset="2"/>
              </a:rPr>
              <a:t>}</a:t>
            </a:r>
            <a:r>
              <a:rPr lang="es-ES" dirty="0"/>
              <a:t>, S)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b="1" dirty="0">
                <a:latin typeface="arial" panose="020B0604020202020204" pitchFamily="34" charset="0"/>
                <a:sym typeface="Wingdings" panose="05000000000000000000" pitchFamily="2" charset="2"/>
              </a:rPr>
              <a:t>Hacer: Gramática que genera todos los números con al menos dos “5”</a:t>
            </a:r>
          </a:p>
          <a:p>
            <a:endParaRPr lang="es-ES" b="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FEC60B-BD21-4847-8103-04DF50B18BC1}"/>
              </a:ext>
            </a:extLst>
          </p:cNvPr>
          <p:cNvSpPr txBox="1"/>
          <p:nvPr/>
        </p:nvSpPr>
        <p:spPr>
          <a:xfrm>
            <a:off x="4421168" y="4632626"/>
            <a:ext cx="6577070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u="sng" dirty="0">
                <a:sym typeface="Wingdings" panose="05000000000000000000" pitchFamily="2" charset="2"/>
              </a:rPr>
              <a:t>A</a:t>
            </a:r>
            <a:r>
              <a:rPr lang="es-ES" dirty="0">
                <a:sym typeface="Wingdings" panose="05000000000000000000" pitchFamily="2" charset="2"/>
              </a:rPr>
              <a:t>B</a:t>
            </a:r>
          </a:p>
          <a:p>
            <a:r>
              <a:rPr lang="es-ES" dirty="0">
                <a:sym typeface="Wingdings" panose="05000000000000000000" pitchFamily="2" charset="2"/>
              </a:rPr>
              <a:t>  </a:t>
            </a:r>
            <a:r>
              <a:rPr lang="es-ES" dirty="0" err="1">
                <a:sym typeface="Wingdings" panose="05000000000000000000" pitchFamily="2" charset="2"/>
              </a:rPr>
              <a:t>AdB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i="1" dirty="0">
                <a:sym typeface="Wingdings" panose="05000000000000000000" pitchFamily="2" charset="2"/>
              </a:rPr>
              <a:t>(consideramos d=7) </a:t>
            </a:r>
            <a:r>
              <a:rPr lang="es-ES" u="sng" dirty="0">
                <a:sym typeface="Wingdings" panose="05000000000000000000" pitchFamily="2" charset="2"/>
              </a:rPr>
              <a:t>A</a:t>
            </a:r>
            <a:r>
              <a:rPr lang="es-ES" dirty="0">
                <a:sym typeface="Wingdings" panose="05000000000000000000" pitchFamily="2" charset="2"/>
              </a:rPr>
              <a:t>7B</a:t>
            </a:r>
          </a:p>
          <a:p>
            <a:r>
              <a:rPr lang="es-ES" dirty="0">
                <a:sym typeface="Wingdings" panose="05000000000000000000" pitchFamily="2" charset="2"/>
              </a:rPr>
              <a:t>			             7</a:t>
            </a:r>
            <a:r>
              <a:rPr lang="es-ES" u="sng" dirty="0">
                <a:sym typeface="Wingdings" panose="05000000000000000000" pitchFamily="2" charset="2"/>
              </a:rPr>
              <a:t>B</a:t>
            </a:r>
          </a:p>
          <a:p>
            <a:r>
              <a:rPr lang="es-ES" dirty="0">
                <a:sym typeface="Wingdings" panose="05000000000000000000" pitchFamily="2" charset="2"/>
              </a:rPr>
              <a:t>				         74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8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1175</Words>
  <Application>Microsoft Office PowerPoint</Application>
  <PresentationFormat>Panorámica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Meiryo</vt:lpstr>
      <vt:lpstr>arial</vt:lpstr>
      <vt:lpstr>Calibri</vt:lpstr>
      <vt:lpstr>Corbel</vt:lpstr>
      <vt:lpstr>Wingdings</vt:lpstr>
      <vt:lpstr>ShojiVTI</vt:lpstr>
      <vt:lpstr>Procesadores de Lenguajes</vt:lpstr>
      <vt:lpstr>Lenguajes</vt:lpstr>
      <vt:lpstr>Lenguajes</vt:lpstr>
      <vt:lpstr>Lenguajes</vt:lpstr>
      <vt:lpstr>Lenguajes</vt:lpstr>
      <vt:lpstr>Especificación de Lenguajes</vt:lpstr>
      <vt:lpstr>Gramática</vt:lpstr>
      <vt:lpstr>Gramática</vt:lpstr>
      <vt:lpstr>Gramática</vt:lpstr>
      <vt:lpstr>Procesadores de Lenguajes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de Lenguajes</dc:title>
  <dc:creator>juanpedro.caracavalente@upm.es</dc:creator>
  <cp:lastModifiedBy>Juan Pedro Valente</cp:lastModifiedBy>
  <cp:revision>31</cp:revision>
  <dcterms:created xsi:type="dcterms:W3CDTF">2020-09-02T09:46:01Z</dcterms:created>
  <dcterms:modified xsi:type="dcterms:W3CDTF">2021-09-07T09:33:02Z</dcterms:modified>
</cp:coreProperties>
</file>