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56" r:id="rId2"/>
    <p:sldId id="262" r:id="rId3"/>
    <p:sldId id="261" r:id="rId4"/>
    <p:sldId id="266" r:id="rId5"/>
    <p:sldId id="267" r:id="rId6"/>
    <p:sldId id="264" r:id="rId7"/>
    <p:sldId id="268" r:id="rId8"/>
    <p:sldId id="26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776"/>
    <a:srgbClr val="308054"/>
    <a:srgbClr val="3F7157"/>
    <a:srgbClr val="FDD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AD2DD-40CD-4870-A590-73BB9EDBC4E4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2CE-AE86-4E36-9975-7A91A9F517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B780D360-4D61-4D34-8035-3C4F6358000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158-D7B0-4108-9AE3-40C19BA50AA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E53EF1-E7E3-442A-80BA-84A91B4A486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8BD-1F2B-4116-B0AF-D68EF9E8FF2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1898-E7F5-4267-9920-D63C308728D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1AF-7744-48C6-AB02-DA7496F49205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99E6-D4E6-4624-805D-5E169BB3FCD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221D-760A-433A-80A0-3AFB246F114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2D0-F2D6-4201-AD48-3E8BF6B63F7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3B0BDC35-08B8-482A-93E9-449B3F6F056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55E19F59-E984-4EA8-B60C-10C58E199CA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51D5E3-A5B8-4BA2-B369-F44F364A2BD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047624" y="2667079"/>
            <a:ext cx="577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1.5 Fases de Análisis y Síntesis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472CCB-A2CC-4A69-A2C2-60EC072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Compiladores. Esquema de un Compilador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3166556" y="4251837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0ED3552-9108-4FB9-8923-F7F5B7B536FE}"/>
              </a:ext>
            </a:extLst>
          </p:cNvPr>
          <p:cNvSpPr/>
          <p:nvPr/>
        </p:nvSpPr>
        <p:spPr>
          <a:xfrm>
            <a:off x="5843146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Intermedio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A946359-D617-4509-8C86-764DC6D7DD55}"/>
              </a:ext>
            </a:extLst>
          </p:cNvPr>
          <p:cNvSpPr/>
          <p:nvPr/>
        </p:nvSpPr>
        <p:spPr>
          <a:xfrm>
            <a:off x="8272402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Objeto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6EF4C2-DC06-415C-917F-1C0B3BF71671}"/>
              </a:ext>
            </a:extLst>
          </p:cNvPr>
          <p:cNvSpPr/>
          <p:nvPr/>
        </p:nvSpPr>
        <p:spPr>
          <a:xfrm>
            <a:off x="8272402" y="2229822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Optimizador de Código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5404234" y="2229821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3419362" y="5798724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10388849" y="2205345"/>
            <a:ext cx="1715002" cy="162191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Código Objeto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5400000">
            <a:off x="2859352" y="3147247"/>
            <a:ext cx="482205" cy="13220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4922029" y="4543355"/>
            <a:ext cx="7120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374017AD-1EBD-4F46-A22A-2F7C556E98C4}"/>
              </a:ext>
            </a:extLst>
          </p:cNvPr>
          <p:cNvSpPr/>
          <p:nvPr/>
        </p:nvSpPr>
        <p:spPr>
          <a:xfrm>
            <a:off x="7641598" y="4538060"/>
            <a:ext cx="5596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34738EC-F461-4C86-BC15-F776CD4191FF}"/>
              </a:ext>
            </a:extLst>
          </p:cNvPr>
          <p:cNvSpPr/>
          <p:nvPr/>
        </p:nvSpPr>
        <p:spPr>
          <a:xfrm rot="16200000">
            <a:off x="8809887" y="3675998"/>
            <a:ext cx="470607" cy="874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EE286092-9E2D-4BD3-AA50-475CB5B5C9FA}"/>
              </a:ext>
            </a:extLst>
          </p:cNvPr>
          <p:cNvSpPr/>
          <p:nvPr/>
        </p:nvSpPr>
        <p:spPr>
          <a:xfrm>
            <a:off x="10004314" y="2911549"/>
            <a:ext cx="472714" cy="606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EA8B19D-2178-479D-AD7C-8215E91C4C6F}"/>
              </a:ext>
            </a:extLst>
          </p:cNvPr>
          <p:cNvCxnSpPr>
            <a:cxnSpLocks/>
          </p:cNvCxnSpPr>
          <p:nvPr/>
        </p:nvCxnSpPr>
        <p:spPr>
          <a:xfrm flipH="1" flipV="1">
            <a:off x="4075954" y="2565338"/>
            <a:ext cx="1328281" cy="3462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</p:cNvCxnSpPr>
          <p:nvPr/>
        </p:nvCxnSpPr>
        <p:spPr>
          <a:xfrm flipH="1">
            <a:off x="4060205" y="2938146"/>
            <a:ext cx="1344030" cy="8891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FBC0C16-90AB-4194-993C-9F42F8961FDA}"/>
              </a:ext>
            </a:extLst>
          </p:cNvPr>
          <p:cNvCxnSpPr>
            <a:cxnSpLocks/>
          </p:cNvCxnSpPr>
          <p:nvPr/>
        </p:nvCxnSpPr>
        <p:spPr>
          <a:xfrm flipH="1">
            <a:off x="6704178" y="2938146"/>
            <a:ext cx="345084" cy="1016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C2DB09E-1546-44EF-B99D-1511F670D380}"/>
              </a:ext>
            </a:extLst>
          </p:cNvPr>
          <p:cNvCxnSpPr>
            <a:cxnSpLocks/>
          </p:cNvCxnSpPr>
          <p:nvPr/>
        </p:nvCxnSpPr>
        <p:spPr>
          <a:xfrm>
            <a:off x="7049262" y="2911549"/>
            <a:ext cx="1152005" cy="107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3782AE5-D29C-4822-8560-1D9CC09F008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49262" y="2812585"/>
            <a:ext cx="1223140" cy="98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</p:cNvCxnSpPr>
          <p:nvPr/>
        </p:nvCxnSpPr>
        <p:spPr>
          <a:xfrm flipH="1">
            <a:off x="4389696" y="2911549"/>
            <a:ext cx="1014538" cy="13136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5B6FEC-D017-45E2-8DBF-E4033D56A8A6}"/>
              </a:ext>
            </a:extLst>
          </p:cNvPr>
          <p:cNvCxnSpPr>
            <a:cxnSpLocks/>
          </p:cNvCxnSpPr>
          <p:nvPr/>
        </p:nvCxnSpPr>
        <p:spPr>
          <a:xfrm flipH="1" flipV="1">
            <a:off x="2473302" y="3026101"/>
            <a:ext cx="962652" cy="27775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A41712D-972E-4264-A32D-EF7917CC50EA}"/>
              </a:ext>
            </a:extLst>
          </p:cNvPr>
          <p:cNvCxnSpPr>
            <a:cxnSpLocks/>
          </p:cNvCxnSpPr>
          <p:nvPr/>
        </p:nvCxnSpPr>
        <p:spPr>
          <a:xfrm flipH="1" flipV="1">
            <a:off x="2596848" y="4340898"/>
            <a:ext cx="839106" cy="14844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419362" y="4960162"/>
            <a:ext cx="569708" cy="838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</p:cNvCxnSpPr>
          <p:nvPr/>
        </p:nvCxnSpPr>
        <p:spPr>
          <a:xfrm flipV="1">
            <a:off x="5058918" y="5206337"/>
            <a:ext cx="713093" cy="6189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</p:cNvCxnSpPr>
          <p:nvPr/>
        </p:nvCxnSpPr>
        <p:spPr>
          <a:xfrm flipV="1">
            <a:off x="5058918" y="5253540"/>
            <a:ext cx="2862514" cy="5717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</p:cNvCxnSpPr>
          <p:nvPr/>
        </p:nvCxnSpPr>
        <p:spPr>
          <a:xfrm flipV="1">
            <a:off x="5058918" y="5347596"/>
            <a:ext cx="1055429" cy="4777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2344042" y="354351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27958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6405333" y="3446768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740094" y="1424433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740094" y="4989406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9181988" y="3059665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1040031" flipV="1">
            <a:off x="3797946" y="3160395"/>
            <a:ext cx="894823" cy="1566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8260140" y="3707489"/>
            <a:ext cx="762674" cy="1704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989070" y="1778596"/>
            <a:ext cx="751024" cy="45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5562608" y="2132758"/>
            <a:ext cx="11981" cy="6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5562608" y="2132758"/>
            <a:ext cx="1665239" cy="1314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3166556" y="2938147"/>
            <a:ext cx="2396052" cy="2051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5562608" y="4155093"/>
            <a:ext cx="1665239" cy="8343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860772" y="3498220"/>
            <a:ext cx="701836" cy="14911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4752075" y="2738443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575DE7DE-525C-480F-B59C-68425EE2FD60}"/>
              </a:ext>
            </a:extLst>
          </p:cNvPr>
          <p:cNvSpPr/>
          <p:nvPr/>
        </p:nvSpPr>
        <p:spPr>
          <a:xfrm rot="11550868" flipV="1">
            <a:off x="4091073" y="2642016"/>
            <a:ext cx="499491" cy="1928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153CDC-F2AB-4AD1-9767-563352F58D19}"/>
              </a:ext>
            </a:extLst>
          </p:cNvPr>
          <p:cNvSpPr txBox="1"/>
          <p:nvPr/>
        </p:nvSpPr>
        <p:spPr>
          <a:xfrm rot="1052613">
            <a:off x="3580528" y="3321503"/>
            <a:ext cx="116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Una palabra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849FE2C-6592-4EFA-99A2-9C333D476BDD}"/>
              </a:ext>
            </a:extLst>
          </p:cNvPr>
          <p:cNvSpPr txBox="1"/>
          <p:nvPr/>
        </p:nvSpPr>
        <p:spPr>
          <a:xfrm rot="698410">
            <a:off x="4062738" y="2442419"/>
            <a:ext cx="1040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Dame otra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1A7EDF0-4C2A-4235-A391-B8C2B81A2C60}"/>
              </a:ext>
            </a:extLst>
          </p:cNvPr>
          <p:cNvSpPr txBox="1"/>
          <p:nvPr/>
        </p:nvSpPr>
        <p:spPr>
          <a:xfrm>
            <a:off x="5212593" y="372199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Árbol </a:t>
            </a:r>
            <a:br>
              <a:rPr lang="es-ES" sz="1200" b="1" dirty="0"/>
            </a:br>
            <a:r>
              <a:rPr lang="es-ES" sz="1200" b="1" dirty="0"/>
              <a:t>Sintáctico</a:t>
            </a:r>
          </a:p>
        </p:txBody>
      </p:sp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3B572CA1-E980-41CB-BB7A-DBD1AB3B0459}"/>
              </a:ext>
            </a:extLst>
          </p:cNvPr>
          <p:cNvSpPr/>
          <p:nvPr/>
        </p:nvSpPr>
        <p:spPr>
          <a:xfrm rot="1656354" flipV="1">
            <a:off x="5640322" y="3617460"/>
            <a:ext cx="734552" cy="2237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" name="Pergamino: vertical 2">
            <a:extLst>
              <a:ext uri="{FF2B5EF4-FFF2-40B4-BE49-F238E27FC236}">
                <a16:creationId xmlns:a16="http://schemas.microsoft.com/office/drawing/2014/main" id="{2C5868B5-C783-482E-9AE1-09BF662A3946}"/>
              </a:ext>
            </a:extLst>
          </p:cNvPr>
          <p:cNvSpPr/>
          <p:nvPr/>
        </p:nvSpPr>
        <p:spPr>
          <a:xfrm>
            <a:off x="222294" y="3083249"/>
            <a:ext cx="7150537" cy="1056423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:= inicial + velocidad *60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9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6405333" y="3446768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740094" y="1424433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740094" y="4989406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9181988" y="3059665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1040031" flipV="1">
            <a:off x="3797946" y="3160395"/>
            <a:ext cx="894823" cy="1566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8260140" y="3707489"/>
            <a:ext cx="762674" cy="1704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989070" y="1778596"/>
            <a:ext cx="751024" cy="45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5562608" y="2132758"/>
            <a:ext cx="11981" cy="6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5562608" y="2132758"/>
            <a:ext cx="1665239" cy="1314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3166556" y="2938147"/>
            <a:ext cx="2396052" cy="2051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5562608" y="4155093"/>
            <a:ext cx="1665239" cy="8343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860772" y="3498220"/>
            <a:ext cx="701836" cy="14911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4752075" y="2738443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575DE7DE-525C-480F-B59C-68425EE2FD60}"/>
              </a:ext>
            </a:extLst>
          </p:cNvPr>
          <p:cNvSpPr/>
          <p:nvPr/>
        </p:nvSpPr>
        <p:spPr>
          <a:xfrm rot="11550868" flipV="1">
            <a:off x="4091073" y="2642016"/>
            <a:ext cx="499491" cy="1928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153CDC-F2AB-4AD1-9767-563352F58D19}"/>
              </a:ext>
            </a:extLst>
          </p:cNvPr>
          <p:cNvSpPr txBox="1"/>
          <p:nvPr/>
        </p:nvSpPr>
        <p:spPr>
          <a:xfrm rot="1052613">
            <a:off x="3580528" y="3321503"/>
            <a:ext cx="116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Una palabra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849FE2C-6592-4EFA-99A2-9C333D476BDD}"/>
              </a:ext>
            </a:extLst>
          </p:cNvPr>
          <p:cNvSpPr txBox="1"/>
          <p:nvPr/>
        </p:nvSpPr>
        <p:spPr>
          <a:xfrm rot="698410">
            <a:off x="4062738" y="2442419"/>
            <a:ext cx="1040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Dame otra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1A7EDF0-4C2A-4235-A391-B8C2B81A2C60}"/>
              </a:ext>
            </a:extLst>
          </p:cNvPr>
          <p:cNvSpPr txBox="1"/>
          <p:nvPr/>
        </p:nvSpPr>
        <p:spPr>
          <a:xfrm>
            <a:off x="5212593" y="372199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Árbol </a:t>
            </a:r>
            <a:br>
              <a:rPr lang="es-ES" sz="1200" b="1" dirty="0"/>
            </a:br>
            <a:r>
              <a:rPr lang="es-ES" sz="1200" b="1" dirty="0"/>
              <a:t>Sintáctico</a:t>
            </a:r>
          </a:p>
        </p:txBody>
      </p:sp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3B572CA1-E980-41CB-BB7A-DBD1AB3B0459}"/>
              </a:ext>
            </a:extLst>
          </p:cNvPr>
          <p:cNvSpPr/>
          <p:nvPr/>
        </p:nvSpPr>
        <p:spPr>
          <a:xfrm rot="1656354" flipV="1">
            <a:off x="5640322" y="3617460"/>
            <a:ext cx="734552" cy="2237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EA0AD7DF-BD7C-47D3-9FE9-0DBB4BC0FF0A}"/>
              </a:ext>
            </a:extLst>
          </p:cNvPr>
          <p:cNvSpPr txBox="1"/>
          <p:nvPr/>
        </p:nvSpPr>
        <p:spPr>
          <a:xfrm>
            <a:off x="187054" y="4297093"/>
            <a:ext cx="47426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&lt;identificador, </a:t>
            </a:r>
            <a:r>
              <a:rPr lang="es-ES" sz="2400" b="1" dirty="0" err="1"/>
              <a:t>punteroTS</a:t>
            </a:r>
            <a:r>
              <a:rPr lang="es-ES" sz="2400" b="1" dirty="0"/>
              <a:t>&gt;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7F31EB-D64D-4D51-802F-84B3431A4CD8}"/>
              </a:ext>
            </a:extLst>
          </p:cNvPr>
          <p:cNvSpPr txBox="1"/>
          <p:nvPr/>
        </p:nvSpPr>
        <p:spPr>
          <a:xfrm>
            <a:off x="162306" y="4902458"/>
            <a:ext cx="47426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&lt;</a:t>
            </a:r>
            <a:r>
              <a:rPr lang="es-ES" sz="2400" b="1" dirty="0" err="1"/>
              <a:t>operador_asignacion</a:t>
            </a:r>
            <a:r>
              <a:rPr lang="es-ES" sz="2400" b="1" dirty="0"/>
              <a:t>, -&gt;</a:t>
            </a:r>
          </a:p>
        </p:txBody>
      </p:sp>
      <p:sp>
        <p:nvSpPr>
          <p:cNvPr id="29" name="Pergamino: vertical 28">
            <a:extLst>
              <a:ext uri="{FF2B5EF4-FFF2-40B4-BE49-F238E27FC236}">
                <a16:creationId xmlns:a16="http://schemas.microsoft.com/office/drawing/2014/main" id="{7B77A6D5-35BB-4893-9A79-4FA12808C100}"/>
              </a:ext>
            </a:extLst>
          </p:cNvPr>
          <p:cNvSpPr/>
          <p:nvPr/>
        </p:nvSpPr>
        <p:spPr>
          <a:xfrm>
            <a:off x="-23934" y="1240439"/>
            <a:ext cx="5749936" cy="529937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:= inicial + velocidad *60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6405333" y="3446768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740094" y="1424433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740094" y="4989406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9181988" y="3059665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1040031" flipV="1">
            <a:off x="3797946" y="3160395"/>
            <a:ext cx="894823" cy="1566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8260140" y="3707489"/>
            <a:ext cx="762674" cy="1704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989070" y="1778596"/>
            <a:ext cx="751024" cy="45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5562608" y="2132758"/>
            <a:ext cx="11981" cy="6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5562608" y="2132758"/>
            <a:ext cx="1665239" cy="1314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3166556" y="2938147"/>
            <a:ext cx="2396052" cy="2051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5562608" y="4155093"/>
            <a:ext cx="1665239" cy="8343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860772" y="3498220"/>
            <a:ext cx="701836" cy="14911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4752075" y="2738443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575DE7DE-525C-480F-B59C-68425EE2FD60}"/>
              </a:ext>
            </a:extLst>
          </p:cNvPr>
          <p:cNvSpPr/>
          <p:nvPr/>
        </p:nvSpPr>
        <p:spPr>
          <a:xfrm rot="11550868" flipV="1">
            <a:off x="4091073" y="2642016"/>
            <a:ext cx="499491" cy="1928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153CDC-F2AB-4AD1-9767-563352F58D19}"/>
              </a:ext>
            </a:extLst>
          </p:cNvPr>
          <p:cNvSpPr txBox="1"/>
          <p:nvPr/>
        </p:nvSpPr>
        <p:spPr>
          <a:xfrm rot="1052613">
            <a:off x="3580528" y="3321503"/>
            <a:ext cx="116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Una palabra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849FE2C-6592-4EFA-99A2-9C333D476BDD}"/>
              </a:ext>
            </a:extLst>
          </p:cNvPr>
          <p:cNvSpPr txBox="1"/>
          <p:nvPr/>
        </p:nvSpPr>
        <p:spPr>
          <a:xfrm rot="698410">
            <a:off x="4062738" y="2442419"/>
            <a:ext cx="1040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Dame otra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1A7EDF0-4C2A-4235-A391-B8C2B81A2C60}"/>
              </a:ext>
            </a:extLst>
          </p:cNvPr>
          <p:cNvSpPr txBox="1"/>
          <p:nvPr/>
        </p:nvSpPr>
        <p:spPr>
          <a:xfrm>
            <a:off x="5212593" y="372199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Árbol </a:t>
            </a:r>
            <a:br>
              <a:rPr lang="es-ES" sz="1200" b="1" dirty="0"/>
            </a:br>
            <a:r>
              <a:rPr lang="es-ES" sz="1200" b="1" dirty="0"/>
              <a:t>Sintáctico</a:t>
            </a:r>
          </a:p>
        </p:txBody>
      </p:sp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3B572CA1-E980-41CB-BB7A-DBD1AB3B0459}"/>
              </a:ext>
            </a:extLst>
          </p:cNvPr>
          <p:cNvSpPr/>
          <p:nvPr/>
        </p:nvSpPr>
        <p:spPr>
          <a:xfrm rot="1656354" flipV="1">
            <a:off x="5640322" y="3617460"/>
            <a:ext cx="734552" cy="2237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404C04-0C72-43F2-BE36-49872582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10" y="1546478"/>
            <a:ext cx="9571717" cy="51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74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sz="3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6405333" y="3446768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740094" y="1424433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740094" y="4989406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9181988" y="3059665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1040031" flipV="1">
            <a:off x="3797946" y="3160395"/>
            <a:ext cx="894823" cy="1566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8260140" y="3707489"/>
            <a:ext cx="762674" cy="1704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989070" y="1778596"/>
            <a:ext cx="751024" cy="45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5562608" y="2132758"/>
            <a:ext cx="11981" cy="6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5562608" y="2132758"/>
            <a:ext cx="1665239" cy="1314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3166556" y="2938147"/>
            <a:ext cx="2396052" cy="2051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V="1">
            <a:off x="5562608" y="4155093"/>
            <a:ext cx="1665239" cy="8343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860772" y="3498220"/>
            <a:ext cx="701836" cy="14911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4752075" y="2738443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575DE7DE-525C-480F-B59C-68425EE2FD60}"/>
              </a:ext>
            </a:extLst>
          </p:cNvPr>
          <p:cNvSpPr/>
          <p:nvPr/>
        </p:nvSpPr>
        <p:spPr>
          <a:xfrm rot="11550868" flipV="1">
            <a:off x="4091073" y="2642016"/>
            <a:ext cx="499491" cy="1928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3153CDC-F2AB-4AD1-9767-563352F58D19}"/>
              </a:ext>
            </a:extLst>
          </p:cNvPr>
          <p:cNvSpPr txBox="1"/>
          <p:nvPr/>
        </p:nvSpPr>
        <p:spPr>
          <a:xfrm rot="1052613">
            <a:off x="3580528" y="3321503"/>
            <a:ext cx="116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Una palabra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8849FE2C-6592-4EFA-99A2-9C333D476BDD}"/>
              </a:ext>
            </a:extLst>
          </p:cNvPr>
          <p:cNvSpPr txBox="1"/>
          <p:nvPr/>
        </p:nvSpPr>
        <p:spPr>
          <a:xfrm rot="698410">
            <a:off x="4062738" y="2442419"/>
            <a:ext cx="1040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Dame otra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1A7EDF0-4C2A-4235-A391-B8C2B81A2C60}"/>
              </a:ext>
            </a:extLst>
          </p:cNvPr>
          <p:cNvSpPr txBox="1"/>
          <p:nvPr/>
        </p:nvSpPr>
        <p:spPr>
          <a:xfrm>
            <a:off x="5212593" y="372199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Árbol </a:t>
            </a:r>
            <a:br>
              <a:rPr lang="es-ES" sz="1200" b="1" dirty="0"/>
            </a:br>
            <a:r>
              <a:rPr lang="es-ES" sz="1200" b="1" dirty="0"/>
              <a:t>Sintáctico</a:t>
            </a:r>
          </a:p>
        </p:txBody>
      </p:sp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3B572CA1-E980-41CB-BB7A-DBD1AB3B0459}"/>
              </a:ext>
            </a:extLst>
          </p:cNvPr>
          <p:cNvSpPr/>
          <p:nvPr/>
        </p:nvSpPr>
        <p:spPr>
          <a:xfrm rot="1656354" flipV="1">
            <a:off x="5640322" y="3617460"/>
            <a:ext cx="734552" cy="2237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60E0E0F-E374-411E-AB33-19A42828DEF2}"/>
              </a:ext>
            </a:extLst>
          </p:cNvPr>
          <p:cNvGrpSpPr/>
          <p:nvPr/>
        </p:nvGrpSpPr>
        <p:grpSpPr>
          <a:xfrm>
            <a:off x="2393403" y="1355670"/>
            <a:ext cx="9571717" cy="5128367"/>
            <a:chOff x="1861837" y="864816"/>
            <a:chExt cx="9571717" cy="5128367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3C5E0B3-B219-4761-A82D-C0D30E80C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837" y="864816"/>
              <a:ext cx="9571717" cy="512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5398939-5569-49B8-AF49-5E8C7ACD0D24}"/>
                </a:ext>
              </a:extLst>
            </p:cNvPr>
            <p:cNvGrpSpPr/>
            <p:nvPr/>
          </p:nvGrpSpPr>
          <p:grpSpPr>
            <a:xfrm>
              <a:off x="2240181" y="2282413"/>
              <a:ext cx="9193373" cy="3362770"/>
              <a:chOff x="2240181" y="2282413"/>
              <a:chExt cx="9193373" cy="3362770"/>
            </a:xfrm>
          </p:grpSpPr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27C9ECD-385A-4A75-8B25-039029D13C4B}"/>
                  </a:ext>
                </a:extLst>
              </p:cNvPr>
              <p:cNvSpPr txBox="1"/>
              <p:nvPr/>
            </p:nvSpPr>
            <p:spPr>
              <a:xfrm>
                <a:off x="2240181" y="3048654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D20DA7-6F9E-4ED8-A6D9-136F10928FF4}"/>
                  </a:ext>
                </a:extLst>
              </p:cNvPr>
              <p:cNvSpPr txBox="1"/>
              <p:nvPr/>
            </p:nvSpPr>
            <p:spPr>
              <a:xfrm>
                <a:off x="4032927" y="4468627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5E59E5-05D4-46BA-92F3-72BFF317D4C3}"/>
                  </a:ext>
                </a:extLst>
              </p:cNvPr>
              <p:cNvSpPr txBox="1"/>
              <p:nvPr/>
            </p:nvSpPr>
            <p:spPr>
              <a:xfrm>
                <a:off x="6124055" y="5337406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35F46DD-C75D-4628-B5AD-D769F361BA71}"/>
                  </a:ext>
                </a:extLst>
              </p:cNvPr>
              <p:cNvSpPr txBox="1"/>
              <p:nvPr/>
            </p:nvSpPr>
            <p:spPr>
              <a:xfrm>
                <a:off x="9913978" y="5329145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167945-F774-4D46-A8BB-B93E92018265}"/>
                  </a:ext>
                </a:extLst>
              </p:cNvPr>
              <p:cNvSpPr txBox="1"/>
              <p:nvPr/>
            </p:nvSpPr>
            <p:spPr>
              <a:xfrm>
                <a:off x="10139595" y="4191242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8FC7EA-2679-4837-897E-794846A735CA}"/>
                  </a:ext>
                </a:extLst>
              </p:cNvPr>
              <p:cNvSpPr txBox="1"/>
              <p:nvPr/>
            </p:nvSpPr>
            <p:spPr>
              <a:xfrm>
                <a:off x="6319449" y="4243813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F8DF259-E77C-496D-8741-8F1743999F09}"/>
                  </a:ext>
                </a:extLst>
              </p:cNvPr>
              <p:cNvSpPr txBox="1"/>
              <p:nvPr/>
            </p:nvSpPr>
            <p:spPr>
              <a:xfrm>
                <a:off x="8728342" y="3112961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4FF71A1-6043-4A23-9163-9248CABA9A7B}"/>
                  </a:ext>
                </a:extLst>
              </p:cNvPr>
              <p:cNvSpPr txBox="1"/>
              <p:nvPr/>
            </p:nvSpPr>
            <p:spPr>
              <a:xfrm>
                <a:off x="6782540" y="2282413"/>
                <a:ext cx="12939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400" i="1" dirty="0">
                    <a:solidFill>
                      <a:srgbClr val="0070C0"/>
                    </a:solidFill>
                  </a:rPr>
                  <a:t>Tipo: entero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C9266C0-FBED-4F7F-BC99-A9E8889F00BB}"/>
                </a:ext>
              </a:extLst>
            </p:cNvPr>
            <p:cNvSpPr txBox="1"/>
            <p:nvPr/>
          </p:nvSpPr>
          <p:spPr>
            <a:xfrm>
              <a:off x="5111374" y="1407824"/>
              <a:ext cx="2024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1400" i="1">
                  <a:solidFill>
                    <a:srgbClr val="0070C0"/>
                  </a:solidFill>
                </a:defRPr>
              </a:lvl1pPr>
            </a:lstStyle>
            <a:p>
              <a:r>
                <a:rPr lang="es-ES" dirty="0"/>
                <a:t>Sentencia Correcta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74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Compiladores. Esquema de un Compilador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3166556" y="4251837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0ED3552-9108-4FB9-8923-F7F5B7B536FE}"/>
              </a:ext>
            </a:extLst>
          </p:cNvPr>
          <p:cNvSpPr/>
          <p:nvPr/>
        </p:nvSpPr>
        <p:spPr>
          <a:xfrm>
            <a:off x="5843146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Intermedio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A946359-D617-4509-8C86-764DC6D7DD55}"/>
              </a:ext>
            </a:extLst>
          </p:cNvPr>
          <p:cNvSpPr/>
          <p:nvPr/>
        </p:nvSpPr>
        <p:spPr>
          <a:xfrm>
            <a:off x="8272402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Objeto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6EF4C2-DC06-415C-917F-1C0B3BF71671}"/>
              </a:ext>
            </a:extLst>
          </p:cNvPr>
          <p:cNvSpPr/>
          <p:nvPr/>
        </p:nvSpPr>
        <p:spPr>
          <a:xfrm>
            <a:off x="8272402" y="2229822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Optimizador de Código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5404234" y="2229821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3419362" y="5798724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10388849" y="2205345"/>
            <a:ext cx="1715002" cy="162191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Código Objeto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5400000">
            <a:off x="2859352" y="3147247"/>
            <a:ext cx="482205" cy="13220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4922029" y="4543355"/>
            <a:ext cx="7120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374017AD-1EBD-4F46-A22A-2F7C556E98C4}"/>
              </a:ext>
            </a:extLst>
          </p:cNvPr>
          <p:cNvSpPr/>
          <p:nvPr/>
        </p:nvSpPr>
        <p:spPr>
          <a:xfrm>
            <a:off x="7641598" y="4538060"/>
            <a:ext cx="5596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34738EC-F461-4C86-BC15-F776CD4191FF}"/>
              </a:ext>
            </a:extLst>
          </p:cNvPr>
          <p:cNvSpPr/>
          <p:nvPr/>
        </p:nvSpPr>
        <p:spPr>
          <a:xfrm rot="16200000">
            <a:off x="8809887" y="3675998"/>
            <a:ext cx="470607" cy="874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EE286092-9E2D-4BD3-AA50-475CB5B5C9FA}"/>
              </a:ext>
            </a:extLst>
          </p:cNvPr>
          <p:cNvSpPr/>
          <p:nvPr/>
        </p:nvSpPr>
        <p:spPr>
          <a:xfrm>
            <a:off x="10004314" y="2911549"/>
            <a:ext cx="472714" cy="606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EA8B19D-2178-479D-AD7C-8215E91C4C6F}"/>
              </a:ext>
            </a:extLst>
          </p:cNvPr>
          <p:cNvCxnSpPr>
            <a:cxnSpLocks/>
          </p:cNvCxnSpPr>
          <p:nvPr/>
        </p:nvCxnSpPr>
        <p:spPr>
          <a:xfrm flipH="1" flipV="1">
            <a:off x="4075954" y="2565338"/>
            <a:ext cx="1328281" cy="3462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</p:cNvCxnSpPr>
          <p:nvPr/>
        </p:nvCxnSpPr>
        <p:spPr>
          <a:xfrm flipH="1">
            <a:off x="4060205" y="2938146"/>
            <a:ext cx="1344030" cy="8891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FBC0C16-90AB-4194-993C-9F42F8961FDA}"/>
              </a:ext>
            </a:extLst>
          </p:cNvPr>
          <p:cNvCxnSpPr>
            <a:cxnSpLocks/>
          </p:cNvCxnSpPr>
          <p:nvPr/>
        </p:nvCxnSpPr>
        <p:spPr>
          <a:xfrm flipH="1">
            <a:off x="6704178" y="2938146"/>
            <a:ext cx="345084" cy="1016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C2DB09E-1546-44EF-B99D-1511F670D380}"/>
              </a:ext>
            </a:extLst>
          </p:cNvPr>
          <p:cNvCxnSpPr>
            <a:cxnSpLocks/>
          </p:cNvCxnSpPr>
          <p:nvPr/>
        </p:nvCxnSpPr>
        <p:spPr>
          <a:xfrm>
            <a:off x="7049262" y="2911549"/>
            <a:ext cx="1152005" cy="107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3782AE5-D29C-4822-8560-1D9CC09F008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49262" y="2812585"/>
            <a:ext cx="1223140" cy="98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</p:cNvCxnSpPr>
          <p:nvPr/>
        </p:nvCxnSpPr>
        <p:spPr>
          <a:xfrm flipH="1">
            <a:off x="4389696" y="2911549"/>
            <a:ext cx="1014538" cy="13136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5B6FEC-D017-45E2-8DBF-E4033D56A8A6}"/>
              </a:ext>
            </a:extLst>
          </p:cNvPr>
          <p:cNvCxnSpPr>
            <a:cxnSpLocks/>
          </p:cNvCxnSpPr>
          <p:nvPr/>
        </p:nvCxnSpPr>
        <p:spPr>
          <a:xfrm flipH="1" flipV="1">
            <a:off x="2473302" y="3026101"/>
            <a:ext cx="962652" cy="27775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A41712D-972E-4264-A32D-EF7917CC50EA}"/>
              </a:ext>
            </a:extLst>
          </p:cNvPr>
          <p:cNvCxnSpPr>
            <a:cxnSpLocks/>
          </p:cNvCxnSpPr>
          <p:nvPr/>
        </p:nvCxnSpPr>
        <p:spPr>
          <a:xfrm flipH="1" flipV="1">
            <a:off x="2596848" y="4340898"/>
            <a:ext cx="839106" cy="14844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419362" y="4960162"/>
            <a:ext cx="569708" cy="838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</p:cNvCxnSpPr>
          <p:nvPr/>
        </p:nvCxnSpPr>
        <p:spPr>
          <a:xfrm flipV="1">
            <a:off x="5058918" y="5206337"/>
            <a:ext cx="713093" cy="6189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</p:cNvCxnSpPr>
          <p:nvPr/>
        </p:nvCxnSpPr>
        <p:spPr>
          <a:xfrm flipV="1">
            <a:off x="5058918" y="5253540"/>
            <a:ext cx="2862514" cy="5717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</p:cNvCxnSpPr>
          <p:nvPr/>
        </p:nvCxnSpPr>
        <p:spPr>
          <a:xfrm flipV="1">
            <a:off x="5058918" y="5347596"/>
            <a:ext cx="1055429" cy="4777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2344042" y="354351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353907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Fase de Síntesis: Traductor de Lenguajes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0ED3552-9108-4FB9-8923-F7F5B7B536FE}"/>
              </a:ext>
            </a:extLst>
          </p:cNvPr>
          <p:cNvSpPr/>
          <p:nvPr/>
        </p:nvSpPr>
        <p:spPr>
          <a:xfrm>
            <a:off x="2344042" y="248936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Intermedio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A946359-D617-4509-8C86-764DC6D7DD55}"/>
              </a:ext>
            </a:extLst>
          </p:cNvPr>
          <p:cNvSpPr/>
          <p:nvPr/>
        </p:nvSpPr>
        <p:spPr>
          <a:xfrm>
            <a:off x="4821036" y="3123925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Objeto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6EF4C2-DC06-415C-917F-1C0B3BF71671}"/>
              </a:ext>
            </a:extLst>
          </p:cNvPr>
          <p:cNvSpPr/>
          <p:nvPr/>
        </p:nvSpPr>
        <p:spPr>
          <a:xfrm>
            <a:off x="7504247" y="3123925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Optimizador de Código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142469" y="1424878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236404" y="5848102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10299274" y="3017630"/>
            <a:ext cx="1715002" cy="162191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Código Objeto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17271" y="2882948"/>
            <a:ext cx="482205" cy="134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 rot="2241275">
            <a:off x="4088020" y="3400048"/>
            <a:ext cx="7120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34738EC-F461-4C86-BC15-F776CD4191FF}"/>
              </a:ext>
            </a:extLst>
          </p:cNvPr>
          <p:cNvSpPr/>
          <p:nvPr/>
        </p:nvSpPr>
        <p:spPr>
          <a:xfrm>
            <a:off x="6704177" y="3607460"/>
            <a:ext cx="470607" cy="874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EE286092-9E2D-4BD3-AA50-475CB5B5C9FA}"/>
              </a:ext>
            </a:extLst>
          </p:cNvPr>
          <p:cNvSpPr/>
          <p:nvPr/>
        </p:nvSpPr>
        <p:spPr>
          <a:xfrm>
            <a:off x="9537248" y="3715233"/>
            <a:ext cx="472714" cy="606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EA8B19D-2178-479D-AD7C-8215E91C4C6F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 flipH="1">
            <a:off x="3166556" y="2133203"/>
            <a:ext cx="1798427" cy="356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4964983" y="2133203"/>
            <a:ext cx="678567" cy="99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4964983" y="2133203"/>
            <a:ext cx="3361778" cy="99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3166556" y="3654891"/>
            <a:ext cx="1892362" cy="2193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58918" y="4312230"/>
            <a:ext cx="3136392" cy="15358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5058918" y="4289450"/>
            <a:ext cx="584632" cy="15586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rgamino: vertical 3">
            <a:extLst>
              <a:ext uri="{FF2B5EF4-FFF2-40B4-BE49-F238E27FC236}">
                <a16:creationId xmlns:a16="http://schemas.microsoft.com/office/drawing/2014/main" id="{F267C586-0309-468F-B4D2-4A85D1B5E7B3}"/>
              </a:ext>
            </a:extLst>
          </p:cNvPr>
          <p:cNvSpPr/>
          <p:nvPr/>
        </p:nvSpPr>
        <p:spPr>
          <a:xfrm>
            <a:off x="245191" y="1845497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  <p:sp>
        <p:nvSpPr>
          <p:cNvPr id="21" name="Pergamino: vertical 20">
            <a:extLst>
              <a:ext uri="{FF2B5EF4-FFF2-40B4-BE49-F238E27FC236}">
                <a16:creationId xmlns:a16="http://schemas.microsoft.com/office/drawing/2014/main" id="{1D1E6E86-80C3-4C24-A2F3-62A917BE784F}"/>
              </a:ext>
            </a:extLst>
          </p:cNvPr>
          <p:cNvSpPr/>
          <p:nvPr/>
        </p:nvSpPr>
        <p:spPr>
          <a:xfrm>
            <a:off x="-141946" y="3504757"/>
            <a:ext cx="4372001" cy="2190275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t1=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nueva_temporal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t1=velocidad * 60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t2=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nueva_temporal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t2=inicial + t1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t2</a:t>
            </a:r>
          </a:p>
        </p:txBody>
      </p:sp>
      <p:sp>
        <p:nvSpPr>
          <p:cNvPr id="22" name="Pergamino: vertical 21">
            <a:extLst>
              <a:ext uri="{FF2B5EF4-FFF2-40B4-BE49-F238E27FC236}">
                <a16:creationId xmlns:a16="http://schemas.microsoft.com/office/drawing/2014/main" id="{3F17F882-0045-472E-8A48-10F1D29F7712}"/>
              </a:ext>
            </a:extLst>
          </p:cNvPr>
          <p:cNvSpPr/>
          <p:nvPr/>
        </p:nvSpPr>
        <p:spPr>
          <a:xfrm>
            <a:off x="6466064" y="1593116"/>
            <a:ext cx="5210693" cy="500391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:= inicial + velocidad *60</a:t>
            </a:r>
          </a:p>
        </p:txBody>
      </p:sp>
      <p:sp>
        <p:nvSpPr>
          <p:cNvPr id="3" name="Pergamino: vertical 2">
            <a:extLst>
              <a:ext uri="{FF2B5EF4-FFF2-40B4-BE49-F238E27FC236}">
                <a16:creationId xmlns:a16="http://schemas.microsoft.com/office/drawing/2014/main" id="{E256E6C3-C2EA-4A40-A402-955D49725C74}"/>
              </a:ext>
            </a:extLst>
          </p:cNvPr>
          <p:cNvSpPr/>
          <p:nvPr/>
        </p:nvSpPr>
        <p:spPr>
          <a:xfrm>
            <a:off x="3838151" y="3644806"/>
            <a:ext cx="4021910" cy="3051327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MOV #60, .R9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MUL #8[.IX], .R9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MOV .A, #12[.IX]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MOV #12[.IX], [.R9]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ADD #7[.IX], .R9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MOV .A, #13[.IX]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MOV #13[.IX], #6[.IX]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ergamino: vertical 5">
            <a:extLst>
              <a:ext uri="{FF2B5EF4-FFF2-40B4-BE49-F238E27FC236}">
                <a16:creationId xmlns:a16="http://schemas.microsoft.com/office/drawing/2014/main" id="{1E61F71A-4477-44DC-A250-0248FC18BD01}"/>
              </a:ext>
            </a:extLst>
          </p:cNvPr>
          <p:cNvSpPr/>
          <p:nvPr/>
        </p:nvSpPr>
        <p:spPr>
          <a:xfrm>
            <a:off x="8054271" y="3706317"/>
            <a:ext cx="4021910" cy="3051327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MOV #60, .R9</a:t>
            </a:r>
          </a:p>
          <a:p>
            <a:r>
              <a:rPr lang="es-ES" dirty="0"/>
              <a:t>MUL #8[.IX], .R9</a:t>
            </a:r>
          </a:p>
          <a:p>
            <a:r>
              <a:rPr lang="es-ES" strike="sngStrike" dirty="0"/>
              <a:t>MOV .A, #12[.IX]</a:t>
            </a:r>
          </a:p>
          <a:p>
            <a:r>
              <a:rPr lang="es-ES" strike="sngStrike" dirty="0"/>
              <a:t>MOV #12[.IX], [.R9]</a:t>
            </a:r>
          </a:p>
          <a:p>
            <a:r>
              <a:rPr lang="es-ES" dirty="0"/>
              <a:t>ADD #7[.IX], </a:t>
            </a:r>
            <a:r>
              <a:rPr lang="es-ES" dirty="0">
                <a:solidFill>
                  <a:srgbClr val="FF0000"/>
                </a:solidFill>
              </a:rPr>
              <a:t>.A</a:t>
            </a:r>
          </a:p>
          <a:p>
            <a:r>
              <a:rPr lang="es-ES" strike="sngStrike" dirty="0"/>
              <a:t>MOV .A, #13[.IX]</a:t>
            </a:r>
          </a:p>
          <a:p>
            <a:r>
              <a:rPr lang="es-ES" dirty="0"/>
              <a:t>MOV </a:t>
            </a:r>
            <a:r>
              <a:rPr lang="es-ES" dirty="0">
                <a:solidFill>
                  <a:srgbClr val="FF0000"/>
                </a:solidFill>
              </a:rPr>
              <a:t>.A</a:t>
            </a:r>
            <a:r>
              <a:rPr lang="es-ES" dirty="0"/>
              <a:t>, #6[.IX]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6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Fase de Síntesis: Traductor de Lenguajes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0ED3552-9108-4FB9-8923-F7F5B7B536FE}"/>
              </a:ext>
            </a:extLst>
          </p:cNvPr>
          <p:cNvSpPr/>
          <p:nvPr/>
        </p:nvSpPr>
        <p:spPr>
          <a:xfrm>
            <a:off x="2344042" y="248936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Intermedio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A946359-D617-4509-8C86-764DC6D7DD55}"/>
              </a:ext>
            </a:extLst>
          </p:cNvPr>
          <p:cNvSpPr/>
          <p:nvPr/>
        </p:nvSpPr>
        <p:spPr>
          <a:xfrm>
            <a:off x="4821036" y="3123925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Objeto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6EF4C2-DC06-415C-917F-1C0B3BF71671}"/>
              </a:ext>
            </a:extLst>
          </p:cNvPr>
          <p:cNvSpPr/>
          <p:nvPr/>
        </p:nvSpPr>
        <p:spPr>
          <a:xfrm>
            <a:off x="7504247" y="3123925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Optimizador de Código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4142469" y="1424878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4236404" y="5848102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10299274" y="3017630"/>
            <a:ext cx="1715002" cy="162191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Código Objeto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17271" y="2882948"/>
            <a:ext cx="482205" cy="134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 rot="2241275">
            <a:off x="4088020" y="3400048"/>
            <a:ext cx="7120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34738EC-F461-4C86-BC15-F776CD4191FF}"/>
              </a:ext>
            </a:extLst>
          </p:cNvPr>
          <p:cNvSpPr/>
          <p:nvPr/>
        </p:nvSpPr>
        <p:spPr>
          <a:xfrm>
            <a:off x="6704177" y="3607460"/>
            <a:ext cx="470607" cy="874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EE286092-9E2D-4BD3-AA50-475CB5B5C9FA}"/>
              </a:ext>
            </a:extLst>
          </p:cNvPr>
          <p:cNvSpPr/>
          <p:nvPr/>
        </p:nvSpPr>
        <p:spPr>
          <a:xfrm>
            <a:off x="9537248" y="3715233"/>
            <a:ext cx="472714" cy="606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EA8B19D-2178-479D-AD7C-8215E91C4C6F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 flipH="1">
            <a:off x="3166556" y="2133203"/>
            <a:ext cx="1798427" cy="356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4964983" y="2133203"/>
            <a:ext cx="678567" cy="99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4964983" y="2133203"/>
            <a:ext cx="3361778" cy="990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3166556" y="3654891"/>
            <a:ext cx="1892362" cy="2193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58918" y="4312230"/>
            <a:ext cx="3136392" cy="15358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5058918" y="4289450"/>
            <a:ext cx="584632" cy="15586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rgamino: vertical 3">
            <a:extLst>
              <a:ext uri="{FF2B5EF4-FFF2-40B4-BE49-F238E27FC236}">
                <a16:creationId xmlns:a16="http://schemas.microsoft.com/office/drawing/2014/main" id="{F267C586-0309-468F-B4D2-4A85D1B5E7B3}"/>
              </a:ext>
            </a:extLst>
          </p:cNvPr>
          <p:cNvSpPr/>
          <p:nvPr/>
        </p:nvSpPr>
        <p:spPr>
          <a:xfrm>
            <a:off x="245191" y="1845497"/>
            <a:ext cx="1715002" cy="162191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Árbol Sintáctico Anotado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46997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500</Words>
  <Application>Microsoft Office PowerPoint</Application>
  <PresentationFormat>Panorámica</PresentationFormat>
  <Paragraphs>127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Meiryo</vt:lpstr>
      <vt:lpstr>Calibri</vt:lpstr>
      <vt:lpstr>Corbel</vt:lpstr>
      <vt:lpstr>Courier New</vt:lpstr>
      <vt:lpstr>ShojiVTI</vt:lpstr>
      <vt:lpstr>Procesadores de Lenguajes</vt:lpstr>
      <vt:lpstr>Compiladores. Esquema de un Compilador</vt:lpstr>
      <vt:lpstr>Fase de Análisis: Procesador de Lenguajes</vt:lpstr>
      <vt:lpstr>Fase de Análisis: Procesador de Lenguajes</vt:lpstr>
      <vt:lpstr>Fase de Análisis: Procesador de Lenguajes</vt:lpstr>
      <vt:lpstr>Fase de Análisis: Procesador de Lenguajes</vt:lpstr>
      <vt:lpstr>Compiladores. Esquema de un Compilador</vt:lpstr>
      <vt:lpstr>Fase de Síntesis: Traductor de Lenguajes</vt:lpstr>
      <vt:lpstr>Fase de Síntesis: Traductor de Lenguajes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de Lenguajes</dc:title>
  <dc:creator>juanpedro.caracavalente@upm.es</dc:creator>
  <cp:lastModifiedBy>juanpedro.caracavalente@upm.es</cp:lastModifiedBy>
  <cp:revision>25</cp:revision>
  <dcterms:created xsi:type="dcterms:W3CDTF">2020-09-02T09:46:01Z</dcterms:created>
  <dcterms:modified xsi:type="dcterms:W3CDTF">2020-09-04T09:18:09Z</dcterms:modified>
</cp:coreProperties>
</file>