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iq4J4PrjOMPwgvjT0BHvHYXKU/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641" autoAdjust="0"/>
    <p:restoredTop sz="95118" autoAdjust="0"/>
  </p:normalViewPr>
  <p:slideViewPr>
    <p:cSldViewPr snapToGrid="0">
      <p:cViewPr>
        <p:scale>
          <a:sx n="33" d="100"/>
          <a:sy n="33" d="100"/>
        </p:scale>
        <p:origin x="2244" y="-3018"/>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7175" y="697225"/>
            <a:ext cx="4588075"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8175" y="4415775"/>
            <a:ext cx="5505425" cy="41833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8175" y="4415775"/>
            <a:ext cx="5505425" cy="4183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 name="Google Shape;23;p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1752603"/>
            <a:ext cx="3785616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000"/>
              <a:buFont typeface="Calibri"/>
              <a:buNone/>
              <a:defRPr sz="8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marR="0" lvl="0" indent="-736600" algn="l" rtl="0">
              <a:lnSpc>
                <a:spcPct val="90000"/>
              </a:lnSpc>
              <a:spcBef>
                <a:spcPts val="3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1pPr>
            <a:lvl2pPr marL="914400" marR="0" lvl="1" indent="-647700" algn="l" rtl="0">
              <a:lnSpc>
                <a:spcPct val="90000"/>
              </a:lnSpc>
              <a:spcBef>
                <a:spcPts val="1800"/>
              </a:spcBef>
              <a:spcAft>
                <a:spcPts val="0"/>
              </a:spcAft>
              <a:buClr>
                <a:schemeClr val="dk1"/>
              </a:buClr>
              <a:buSzPts val="6600"/>
              <a:buFont typeface="Arial"/>
              <a:buChar char="•"/>
              <a:defRPr sz="6600" b="0" i="0" u="none" strike="noStrike" cap="none">
                <a:solidFill>
                  <a:schemeClr val="dk1"/>
                </a:solidFill>
                <a:latin typeface="Calibri"/>
                <a:ea typeface="Calibri"/>
                <a:cs typeface="Calibri"/>
                <a:sym typeface="Calibri"/>
              </a:defRPr>
            </a:lvl2pPr>
            <a:lvl3pPr marL="1371600" marR="0" lvl="2" indent="-571500" algn="l" rtl="0">
              <a:lnSpc>
                <a:spcPct val="90000"/>
              </a:lnSpc>
              <a:spcBef>
                <a:spcPts val="18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3pPr>
            <a:lvl4pPr marL="1828800" marR="0" lvl="3" indent="-533400" algn="l" rtl="0">
              <a:lnSpc>
                <a:spcPct val="90000"/>
              </a:lnSpc>
              <a:spcBef>
                <a:spcPts val="18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4pPr>
            <a:lvl5pPr marL="2286000" marR="0" lvl="4" indent="-533400" algn="l" rtl="0">
              <a:lnSpc>
                <a:spcPct val="90000"/>
              </a:lnSpc>
              <a:spcBef>
                <a:spcPts val="18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0510481"/>
            <a:ext cx="9875520" cy="1752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59" y="30510481"/>
            <a:ext cx="14813280" cy="1752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59" y="30510481"/>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2"/>
          <p:cNvSpPr/>
          <p:nvPr/>
        </p:nvSpPr>
        <p:spPr>
          <a:xfrm>
            <a:off x="43159681" y="0"/>
            <a:ext cx="731520" cy="32918401"/>
          </a:xfrm>
          <a:prstGeom prst="rect">
            <a:avLst/>
          </a:prstGeom>
          <a:solidFill>
            <a:srgbClr val="DBDBDB"/>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2"/>
          <p:cNvSpPr/>
          <p:nvPr/>
        </p:nvSpPr>
        <p:spPr>
          <a:xfrm>
            <a:off x="-3" y="0"/>
            <a:ext cx="731520" cy="32918401"/>
          </a:xfrm>
          <a:prstGeom prst="rect">
            <a:avLst/>
          </a:prstGeom>
          <a:solidFill>
            <a:srgbClr val="DBDBDB"/>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43891199" cy="4114800"/>
          </a:xfrm>
          <a:prstGeom prst="rect">
            <a:avLst/>
          </a:prstGeom>
          <a:solidFill>
            <a:srgbClr val="2F5496"/>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2"/>
          <p:cNvSpPr/>
          <p:nvPr/>
        </p:nvSpPr>
        <p:spPr>
          <a:xfrm>
            <a:off x="0" y="28803600"/>
            <a:ext cx="43891199" cy="4114800"/>
          </a:xfrm>
          <a:prstGeom prst="rect">
            <a:avLst/>
          </a:prstGeom>
          <a:solidFill>
            <a:srgbClr val="B3C6E7"/>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Google Shape;15;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This poster template is 36” high by 48” wide. It can be used to print any poster with a 3:4 aspect ratio.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Placeholders: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Image Quality: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800"/>
              </a:spcBef>
              <a:spcAft>
                <a:spcPts val="0"/>
              </a:spcAft>
              <a:buClr>
                <a:srgbClr val="000000"/>
              </a:buClr>
              <a:buSzPts val="3600"/>
              <a:buFont typeface="Arial"/>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sz="1400" b="0" i="0" u="none" strike="noStrike" cap="none">
              <a:solidFill>
                <a:srgbClr val="000000"/>
              </a:solidFill>
              <a:latin typeface="Arial"/>
              <a:ea typeface="Arial"/>
              <a:cs typeface="Arial"/>
              <a:sym typeface="Arial"/>
            </a:endParaRPr>
          </a:p>
        </p:txBody>
      </p:sp>
      <p:grpSp>
        <p:nvGrpSpPr>
          <p:cNvPr id="16" name="Google Shape;16;p2"/>
          <p:cNvGrpSpPr/>
          <p:nvPr/>
        </p:nvGrpSpPr>
        <p:grpSpPr>
          <a:xfrm>
            <a:off x="44805600" y="0"/>
            <a:ext cx="9601200" cy="32918399"/>
            <a:chOff x="33832800" y="0"/>
            <a:chExt cx="12801600" cy="43891199"/>
          </a:xfrm>
        </p:grpSpPr>
        <p:sp>
          <p:nvSpPr>
            <p:cNvPr id="17" name="Google Shape;17;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Printing Your Poster: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sz="1400" b="0" i="0" u="none" strike="noStrike" cap="none">
                <a:solidFill>
                  <a:srgbClr val="000000"/>
                </a:solidFill>
                <a:latin typeface="Arial"/>
                <a:ea typeface="Arial"/>
                <a:cs typeface="Arial"/>
                <a:sym typeface="Arial"/>
              </a:endParaRPr>
            </a:p>
          </p:txBody>
        </p:sp>
        <p:pic>
          <p:nvPicPr>
            <p:cNvPr id="18" name="Google Shape;18;p2"/>
            <p:cNvPicPr preferRelativeResize="0"/>
            <p:nvPr/>
          </p:nvPicPr>
          <p:blipFill rotWithShape="1">
            <a:blip r:embed="rId3">
              <a:alphaModFix/>
            </a:blip>
            <a:srcRect/>
            <a:stretch/>
          </p:blipFill>
          <p:spPr>
            <a:xfrm>
              <a:off x="34281341" y="9260274"/>
              <a:ext cx="11904515" cy="10246926"/>
            </a:xfrm>
            <a:prstGeom prst="rect">
              <a:avLst/>
            </a:prstGeom>
            <a:noFill/>
            <a:ln>
              <a:noFill/>
            </a:ln>
          </p:spPr>
        </p:pic>
      </p:grpSp>
      <p:pic>
        <p:nvPicPr>
          <p:cNvPr id="19" name="Google Shape;19;p2"/>
          <p:cNvPicPr preferRelativeResize="0"/>
          <p:nvPr/>
        </p:nvPicPr>
        <p:blipFill rotWithShape="1">
          <a:blip r:embed="rId4">
            <a:alphaModFix/>
          </a:blip>
          <a:srcRect/>
          <a:stretch/>
        </p:blipFill>
        <p:spPr>
          <a:xfrm>
            <a:off x="38404800" y="32613600"/>
            <a:ext cx="5297435" cy="1859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snap.stanford.edu/data/wikispeedia.html."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geeksforgeeks.org/greedy-algorithms/" TargetMode="External"/><Relationship Id="rId11" Type="http://schemas.openxmlformats.org/officeDocument/2006/relationships/image" Target="../media/image7.png"/><Relationship Id="rId5" Type="http://schemas.openxmlformats.org/officeDocument/2006/relationships/hyperlink" Target="https://en.wikipedia.org/wiki/International_Monetary_Fun" TargetMode="Externa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https://en.wikipedia.org/wiki/Centrality"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 name="矩形 1">
            <a:extLst>
              <a:ext uri="{FF2B5EF4-FFF2-40B4-BE49-F238E27FC236}">
                <a16:creationId xmlns:a16="http://schemas.microsoft.com/office/drawing/2014/main" id="{87424A97-97BA-4820-9181-54FDEA5C47CA}"/>
              </a:ext>
            </a:extLst>
          </p:cNvPr>
          <p:cNvSpPr/>
          <p:nvPr/>
        </p:nvSpPr>
        <p:spPr>
          <a:xfrm>
            <a:off x="742949" y="28608403"/>
            <a:ext cx="42422537" cy="4309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Google Shape;25;p1"/>
          <p:cNvSpPr txBox="1"/>
          <p:nvPr/>
        </p:nvSpPr>
        <p:spPr>
          <a:xfrm>
            <a:off x="8168640" y="154870"/>
            <a:ext cx="27432000" cy="2908371"/>
          </a:xfrm>
          <a:prstGeom prst="rect">
            <a:avLst/>
          </a:prstGeom>
          <a:noFill/>
          <a:ln>
            <a:noFill/>
          </a:ln>
        </p:spPr>
        <p:txBody>
          <a:bodyPr spcFirstLastPara="1" wrap="square" lIns="137125" tIns="342825" rIns="137125" bIns="342825" anchor="ctr"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chemeClr val="lt1"/>
                </a:solidFill>
                <a:latin typeface="Calibri"/>
                <a:ea typeface="Calibri"/>
                <a:cs typeface="Calibri"/>
                <a:sym typeface="Calibri"/>
              </a:rPr>
              <a:t>Wikipedia Links Network Analysis </a:t>
            </a:r>
            <a:endParaRPr sz="1400" b="0" i="0" u="none" strike="noStrike" cap="none">
              <a:solidFill>
                <a:srgbClr val="000000"/>
              </a:solidFill>
              <a:latin typeface="Arial"/>
              <a:ea typeface="Arial"/>
              <a:cs typeface="Arial"/>
              <a:sym typeface="Arial"/>
            </a:endParaRPr>
          </a:p>
        </p:txBody>
      </p:sp>
      <p:sp>
        <p:nvSpPr>
          <p:cNvPr id="26" name="Google Shape;26;p1"/>
          <p:cNvSpPr txBox="1"/>
          <p:nvPr/>
        </p:nvSpPr>
        <p:spPr>
          <a:xfrm>
            <a:off x="8229600" y="2400300"/>
            <a:ext cx="27432000" cy="1219200"/>
          </a:xfrm>
          <a:prstGeom prst="rect">
            <a:avLst/>
          </a:prstGeom>
          <a:noFill/>
          <a:ln>
            <a:noFill/>
          </a:ln>
        </p:spPr>
        <p:txBody>
          <a:bodyPr spcFirstLastPara="1" wrap="square" lIns="137125" tIns="137125" rIns="137125" bIns="1371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lt1"/>
                </a:solidFill>
                <a:latin typeface="Calibri"/>
                <a:ea typeface="Calibri"/>
                <a:cs typeface="Calibri"/>
                <a:sym typeface="Calibri"/>
              </a:rPr>
              <a:t>Haoyuan Cao, Kalvin Goode, Hongquan Zhang, Jialu Zhao</a:t>
            </a:r>
            <a:endParaRPr sz="40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lt1"/>
                </a:solidFill>
                <a:latin typeface="Calibri"/>
                <a:ea typeface="Calibri"/>
                <a:cs typeface="Calibri"/>
                <a:sym typeface="Calibri"/>
              </a:rPr>
              <a:t>ECE 227 Big Network Data</a:t>
            </a:r>
            <a:endParaRPr sz="1400" b="0" i="0" u="none" strike="noStrike" cap="none">
              <a:solidFill>
                <a:srgbClr val="000000"/>
              </a:solidFill>
              <a:latin typeface="Arial"/>
              <a:ea typeface="Arial"/>
              <a:cs typeface="Arial"/>
              <a:sym typeface="Arial"/>
            </a:endParaRPr>
          </a:p>
        </p:txBody>
      </p:sp>
      <p:sp>
        <p:nvSpPr>
          <p:cNvPr id="27" name="Google Shape;27;p1"/>
          <p:cNvSpPr txBox="1"/>
          <p:nvPr/>
        </p:nvSpPr>
        <p:spPr>
          <a:xfrm>
            <a:off x="29260825" y="29358255"/>
            <a:ext cx="13887426" cy="3560145"/>
          </a:xfrm>
          <a:prstGeom prst="rect">
            <a:avLst/>
          </a:prstGeom>
          <a:noFill/>
          <a:ln w="9525" cap="flat" cmpd="sng">
            <a:solidFill>
              <a:schemeClr val="dk1"/>
            </a:solidFill>
            <a:prstDash val="solid"/>
            <a:round/>
            <a:headEnd type="none" w="sm" len="sm"/>
            <a:tailEnd type="none" w="sm" len="sm"/>
          </a:ln>
        </p:spPr>
        <p:txBody>
          <a:bodyPr spcFirstLastPara="1" wrap="square" lIns="68550" tIns="68550" rIns="68550" bIns="68550" anchor="t" anchorCtr="0">
            <a:spAutoFit/>
          </a:bodyPr>
          <a:lstStyle/>
          <a:p>
            <a:pPr marL="0" marR="0" lvl="0" indent="0" algn="l" rtl="0">
              <a:lnSpc>
                <a:spcPct val="115000"/>
              </a:lnSpc>
              <a:spcBef>
                <a:spcPts val="0"/>
              </a:spcBef>
              <a:spcAft>
                <a:spcPts val="0"/>
              </a:spcAft>
              <a:buNone/>
            </a:pPr>
            <a:r>
              <a:rPr lang="en-US" sz="2000" dirty="0">
                <a:latin typeface="Calibri"/>
                <a:ea typeface="Calibri"/>
                <a:cs typeface="Calibri"/>
                <a:sym typeface="Calibri"/>
              </a:rPr>
              <a:t>1. </a:t>
            </a:r>
            <a:r>
              <a:rPr lang="en-US" sz="2000" dirty="0" err="1">
                <a:latin typeface="Calibri"/>
                <a:ea typeface="Calibri"/>
                <a:cs typeface="Calibri"/>
                <a:sym typeface="Calibri"/>
              </a:rPr>
              <a:t>Wikispeedia</a:t>
            </a:r>
            <a:r>
              <a:rPr lang="en-US" sz="2000" dirty="0">
                <a:latin typeface="Calibri"/>
                <a:ea typeface="Calibri"/>
                <a:cs typeface="Calibri"/>
                <a:sym typeface="Calibri"/>
              </a:rPr>
              <a:t> navigation paths. (n.d.). Retrieved from </a:t>
            </a:r>
            <a:r>
              <a:rPr lang="en-US" sz="2000" u="sng" dirty="0">
                <a:solidFill>
                  <a:schemeClr val="hlink"/>
                </a:solidFill>
                <a:latin typeface="Calibri"/>
                <a:ea typeface="Calibri"/>
                <a:cs typeface="Calibri"/>
                <a:sym typeface="Calibri"/>
                <a:hlinkClick r:id="rId3"/>
              </a:rPr>
              <a:t>https://snap.stanford.edu/data/wikispeedia.html</a:t>
            </a:r>
            <a:r>
              <a:rPr lang="en-US" sz="2000" dirty="0">
                <a:latin typeface="Calibri"/>
                <a:ea typeface="Calibri"/>
                <a:cs typeface="Calibri"/>
                <a:sym typeface="Calibri"/>
              </a:rPr>
              <a:t>.</a:t>
            </a:r>
            <a:endParaRPr sz="2000" dirty="0">
              <a:latin typeface="Calibri"/>
              <a:ea typeface="Calibri"/>
              <a:cs typeface="Calibri"/>
              <a:sym typeface="Calibri"/>
            </a:endParaRPr>
          </a:p>
          <a:p>
            <a:pPr marL="0" marR="0" lvl="0" indent="0" algn="l" rtl="0">
              <a:lnSpc>
                <a:spcPct val="115000"/>
              </a:lnSpc>
              <a:spcBef>
                <a:spcPts val="0"/>
              </a:spcBef>
              <a:spcAft>
                <a:spcPts val="0"/>
              </a:spcAft>
              <a:buNone/>
            </a:pPr>
            <a:r>
              <a:rPr lang="en-US" sz="2000" dirty="0">
                <a:latin typeface="Calibri"/>
                <a:ea typeface="Calibri"/>
                <a:cs typeface="Calibri"/>
                <a:sym typeface="Calibri"/>
              </a:rPr>
              <a:t>2. </a:t>
            </a:r>
            <a:r>
              <a:rPr lang="en-US" sz="2000" i="0" u="none" strike="noStrike" cap="none" dirty="0">
                <a:latin typeface="Calibri"/>
                <a:ea typeface="Calibri"/>
                <a:cs typeface="Calibri"/>
                <a:sym typeface="Calibri"/>
              </a:rPr>
              <a:t>Robert West and Jure </a:t>
            </a:r>
            <a:r>
              <a:rPr lang="en-US" sz="2000" i="0" u="none" strike="noStrike" cap="none" dirty="0" err="1">
                <a:latin typeface="Calibri"/>
                <a:ea typeface="Calibri"/>
                <a:cs typeface="Calibri"/>
                <a:sym typeface="Calibri"/>
              </a:rPr>
              <a:t>Leskovec</a:t>
            </a:r>
            <a:r>
              <a:rPr lang="en-US" sz="2000" i="0" u="none" strike="noStrike" cap="none" dirty="0">
                <a:latin typeface="Calibri"/>
                <a:ea typeface="Calibri"/>
                <a:cs typeface="Calibri"/>
                <a:sym typeface="Calibri"/>
              </a:rPr>
              <a:t>: Human Wayfinding in Information Networks. 21st International World Wide Web Conference (WWW), 2012.</a:t>
            </a:r>
            <a:endParaRPr sz="2000" dirty="0">
              <a:latin typeface="Calibri"/>
              <a:ea typeface="Calibri"/>
              <a:cs typeface="Calibri"/>
              <a:sym typeface="Calibri"/>
            </a:endParaRPr>
          </a:p>
          <a:p>
            <a:pPr marL="0" marR="0" lvl="0" indent="0" algn="l" rtl="0">
              <a:lnSpc>
                <a:spcPct val="115000"/>
              </a:lnSpc>
              <a:spcBef>
                <a:spcPts val="0"/>
              </a:spcBef>
              <a:spcAft>
                <a:spcPts val="0"/>
              </a:spcAft>
              <a:buNone/>
            </a:pPr>
            <a:r>
              <a:rPr lang="en-US" sz="2000" dirty="0">
                <a:latin typeface="Calibri"/>
                <a:ea typeface="Calibri"/>
                <a:cs typeface="Calibri"/>
                <a:sym typeface="Calibri"/>
              </a:rPr>
              <a:t>3. </a:t>
            </a:r>
            <a:r>
              <a:rPr lang="en-US" sz="2000" i="0" u="none" strike="noStrike" cap="none" dirty="0">
                <a:latin typeface="Calibri"/>
                <a:ea typeface="Calibri"/>
                <a:cs typeface="Calibri"/>
                <a:sym typeface="Calibri"/>
              </a:rPr>
              <a:t>Robert West, Joelle </a:t>
            </a:r>
            <a:r>
              <a:rPr lang="en-US" sz="2000" i="0" u="none" strike="noStrike" cap="none" dirty="0" err="1">
                <a:latin typeface="Calibri"/>
                <a:ea typeface="Calibri"/>
                <a:cs typeface="Calibri"/>
                <a:sym typeface="Calibri"/>
              </a:rPr>
              <a:t>Pineau</a:t>
            </a:r>
            <a:r>
              <a:rPr lang="en-US" sz="2000" i="0" u="none" strike="noStrike" cap="none" dirty="0">
                <a:latin typeface="Calibri"/>
                <a:ea typeface="Calibri"/>
                <a:cs typeface="Calibri"/>
                <a:sym typeface="Calibri"/>
              </a:rPr>
              <a:t>, and </a:t>
            </a:r>
            <a:r>
              <a:rPr lang="en-US" sz="2000" i="0" u="none" strike="noStrike" cap="none" dirty="0" err="1">
                <a:latin typeface="Calibri"/>
                <a:ea typeface="Calibri"/>
                <a:cs typeface="Calibri"/>
                <a:sym typeface="Calibri"/>
              </a:rPr>
              <a:t>Doina</a:t>
            </a:r>
            <a:r>
              <a:rPr lang="en-US" sz="2000" i="0" u="none" strike="noStrike" cap="none" dirty="0">
                <a:latin typeface="Calibri"/>
                <a:ea typeface="Calibri"/>
                <a:cs typeface="Calibri"/>
                <a:sym typeface="Calibri"/>
              </a:rPr>
              <a:t> </a:t>
            </a:r>
            <a:r>
              <a:rPr lang="en-US" sz="2000" i="0" u="none" strike="noStrike" cap="none" dirty="0" err="1">
                <a:latin typeface="Calibri"/>
                <a:ea typeface="Calibri"/>
                <a:cs typeface="Calibri"/>
                <a:sym typeface="Calibri"/>
              </a:rPr>
              <a:t>Precup</a:t>
            </a:r>
            <a:r>
              <a:rPr lang="en-US" sz="2000" i="0" u="none" strike="noStrike" cap="none" dirty="0">
                <a:latin typeface="Calibri"/>
                <a:ea typeface="Calibri"/>
                <a:cs typeface="Calibri"/>
                <a:sym typeface="Calibri"/>
              </a:rPr>
              <a:t>: </a:t>
            </a:r>
            <a:r>
              <a:rPr lang="en-US" sz="2000" i="0" u="none" strike="noStrike" cap="none" dirty="0" err="1">
                <a:latin typeface="Calibri"/>
                <a:ea typeface="Calibri"/>
                <a:cs typeface="Calibri"/>
                <a:sym typeface="Calibri"/>
              </a:rPr>
              <a:t>Wikispeedia</a:t>
            </a:r>
            <a:r>
              <a:rPr lang="en-US" sz="2000" i="0" u="none" strike="noStrike" cap="none" dirty="0">
                <a:latin typeface="Calibri"/>
                <a:ea typeface="Calibri"/>
                <a:cs typeface="Calibri"/>
                <a:sym typeface="Calibri"/>
              </a:rPr>
              <a:t>: An Online Game for Inferring Semantic Distances between Concepts. 21st International Joint Conference on Artificial Intelligence (IJCAI), 2009.</a:t>
            </a:r>
            <a:endParaRPr sz="20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r>
              <a:rPr lang="en-US" sz="2000" dirty="0">
                <a:latin typeface="Calibri"/>
                <a:ea typeface="Calibri"/>
                <a:cs typeface="Calibri"/>
                <a:sym typeface="Calibri"/>
              </a:rPr>
              <a:t>4. </a:t>
            </a:r>
            <a:r>
              <a:rPr lang="en-US" sz="2000" i="0" u="none" strike="noStrike" cap="none" dirty="0">
                <a:latin typeface="Calibri"/>
                <a:ea typeface="Calibri"/>
                <a:cs typeface="Calibri"/>
                <a:sym typeface="Calibri"/>
              </a:rPr>
              <a:t>Centrality. (2019, September 15). Retrieved from</a:t>
            </a:r>
            <a:r>
              <a:rPr lang="en-US" sz="2000" i="0" strike="noStrike" cap="none" dirty="0">
                <a:latin typeface="Calibri"/>
                <a:ea typeface="Calibri"/>
                <a:cs typeface="Calibri"/>
                <a:sym typeface="Calibri"/>
              </a:rPr>
              <a:t> </a:t>
            </a:r>
            <a:r>
              <a:rPr lang="en-US" sz="2000" i="0" strike="noStrike" cap="none" dirty="0">
                <a:uFill>
                  <a:noFill/>
                </a:uFill>
                <a:latin typeface="Calibri"/>
                <a:ea typeface="Calibri"/>
                <a:cs typeface="Calibri"/>
                <a:sym typeface="Calibri"/>
                <a:hlinkClick r:id="rId4"/>
              </a:rPr>
              <a:t>https://en.wikipedia.org/wiki/Centrality</a:t>
            </a:r>
            <a:r>
              <a:rPr lang="en-US" sz="2000" i="0" strike="noStrike" cap="none" dirty="0">
                <a:latin typeface="Calibri"/>
                <a:ea typeface="Calibri"/>
                <a:cs typeface="Calibri"/>
                <a:sym typeface="Calibri"/>
              </a:rPr>
              <a:t>.</a:t>
            </a:r>
            <a:endParaRPr sz="2000" i="0" strike="noStrike" cap="none"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5. </a:t>
            </a:r>
            <a:r>
              <a:rPr lang="en-US" sz="2000" i="0" u="none" strike="noStrike" cap="none" dirty="0">
                <a:latin typeface="Calibri"/>
                <a:ea typeface="Calibri"/>
                <a:cs typeface="Calibri"/>
                <a:sym typeface="Calibri"/>
              </a:rPr>
              <a:t>International Monetary Fund. (2019, November 26). Retrieved from </a:t>
            </a:r>
            <a:r>
              <a:rPr lang="en-US" sz="2000" i="0" strike="noStrike" cap="none" dirty="0">
                <a:uFill>
                  <a:noFill/>
                </a:uFill>
                <a:latin typeface="Calibri"/>
                <a:ea typeface="Calibri"/>
                <a:cs typeface="Calibri"/>
                <a:sym typeface="Calibri"/>
                <a:hlinkClick r:id="rId5"/>
              </a:rPr>
              <a:t>https://en.wikipedia.org/wiki/International_Monetary_Fun</a:t>
            </a:r>
            <a:endParaRPr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6. Greedy Algorithms. (n.d.). Retrieved from </a:t>
            </a:r>
            <a:r>
              <a:rPr lang="en-US" sz="2000" u="sng" dirty="0">
                <a:solidFill>
                  <a:schemeClr val="hlink"/>
                </a:solidFill>
                <a:latin typeface="Calibri"/>
                <a:ea typeface="Calibri"/>
                <a:cs typeface="Calibri"/>
                <a:sym typeface="Calibri"/>
                <a:hlinkClick r:id="rId6"/>
              </a:rPr>
              <a:t>https://www.geeksforgeeks.org/greedy-algorithms/</a:t>
            </a:r>
            <a:r>
              <a:rPr lang="en-US" sz="2000" dirty="0">
                <a:latin typeface="Calibri"/>
                <a:ea typeface="Calibri"/>
                <a:cs typeface="Calibri"/>
                <a:sym typeface="Calibri"/>
              </a:rPr>
              <a:t>.</a:t>
            </a:r>
            <a:endParaRPr sz="2000" dirty="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900" dirty="0">
              <a:solidFill>
                <a:schemeClr val="lt1"/>
              </a:solidFill>
              <a:highlight>
                <a:srgbClr val="F7F7F7"/>
              </a:highlight>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p:txBody>
      </p:sp>
      <p:sp>
        <p:nvSpPr>
          <p:cNvPr id="28" name="Google Shape;28;p1"/>
          <p:cNvSpPr txBox="1"/>
          <p:nvPr/>
        </p:nvSpPr>
        <p:spPr>
          <a:xfrm>
            <a:off x="29296472" y="28611856"/>
            <a:ext cx="3390900" cy="746400"/>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chemeClr val="dk1"/>
                </a:solidFill>
                <a:latin typeface="Calibri"/>
                <a:ea typeface="Calibri"/>
                <a:cs typeface="Calibri"/>
                <a:sym typeface="Calibri"/>
              </a:rPr>
              <a:t>References</a:t>
            </a:r>
            <a:endParaRPr sz="1400" b="0" i="0" u="none" strike="noStrike" cap="none" dirty="0">
              <a:solidFill>
                <a:srgbClr val="000000"/>
              </a:solidFill>
              <a:latin typeface="Arial"/>
              <a:ea typeface="Arial"/>
              <a:cs typeface="Arial"/>
              <a:sym typeface="Arial"/>
            </a:endParaRPr>
          </a:p>
        </p:txBody>
      </p:sp>
      <p:sp>
        <p:nvSpPr>
          <p:cNvPr id="29" name="Google Shape;29;p1"/>
          <p:cNvSpPr txBox="1"/>
          <p:nvPr/>
        </p:nvSpPr>
        <p:spPr>
          <a:xfrm>
            <a:off x="1463075" y="5486403"/>
            <a:ext cx="13167300" cy="3293139"/>
          </a:xfrm>
          <a:prstGeom prst="rect">
            <a:avLst/>
          </a:prstGeom>
          <a:solidFill>
            <a:schemeClr val="lt1"/>
          </a:solidFill>
          <a:ln w="12700" cap="flat" cmpd="sng">
            <a:solidFill>
              <a:srgbClr val="2F5496"/>
            </a:solidFill>
            <a:prstDash val="solid"/>
            <a:round/>
            <a:headEnd type="none" w="sm" len="sm"/>
            <a:tailEnd type="none" w="sm" len="sm"/>
          </a:ln>
        </p:spPr>
        <p:txBody>
          <a:bodyPr spcFirstLastPara="1" wrap="square" lIns="137125" tIns="137125" rIns="137125" bIns="137125" anchor="t" anchorCtr="0">
            <a:spAutoFit/>
          </a:bodyPr>
          <a:lstStyle/>
          <a:p>
            <a:pPr marL="0" marR="0" lvl="0" indent="0" algn="l" rtl="0">
              <a:lnSpc>
                <a:spcPct val="100000"/>
              </a:lnSpc>
              <a:spcBef>
                <a:spcPts val="0"/>
              </a:spcBef>
              <a:spcAft>
                <a:spcPts val="0"/>
              </a:spcAft>
              <a:buNone/>
            </a:pPr>
            <a:r>
              <a:rPr lang="en-US" sz="2800" b="0" i="0" u="none" strike="noStrike" cap="none" dirty="0">
                <a:solidFill>
                  <a:schemeClr val="dk1"/>
                </a:solidFill>
                <a:latin typeface="Calibri"/>
                <a:ea typeface="Calibri"/>
                <a:cs typeface="Calibri"/>
                <a:sym typeface="Calibri"/>
              </a:rPr>
              <a:t>Wikipedia is one of the largest online encyclopedia and there are more than 5,000,000 articles in English. In each Wikipedia’s article, it provides links referencing other articles to offer additional information for users. In result, articles generate a big cross-referencing network. In this project, we are interested in investigating the most important articles from common knowledge using multiple methods in this Wikipedia network. The network has 4582 articles and 106647 links between them. Lastly, we interpret the results to understand essential concept in human society.</a:t>
            </a:r>
            <a:endParaRPr sz="2800" b="0" i="0" u="none" strike="noStrike" cap="none" dirty="0">
              <a:solidFill>
                <a:schemeClr val="dk1"/>
              </a:solidFill>
              <a:latin typeface="Arial"/>
              <a:ea typeface="Arial"/>
              <a:cs typeface="Arial"/>
              <a:sym typeface="Arial"/>
            </a:endParaRPr>
          </a:p>
        </p:txBody>
      </p:sp>
      <p:sp>
        <p:nvSpPr>
          <p:cNvPr id="30" name="Google Shape;30;p1"/>
          <p:cNvSpPr/>
          <p:nvPr/>
        </p:nvSpPr>
        <p:spPr>
          <a:xfrm>
            <a:off x="1463040" y="4754880"/>
            <a:ext cx="13167360" cy="731520"/>
          </a:xfrm>
          <a:prstGeom prst="rect">
            <a:avLst/>
          </a:prstGeom>
          <a:solidFill>
            <a:srgbClr val="2F5496"/>
          </a:solidFill>
          <a:ln w="12700" cap="flat" cmpd="sng">
            <a:solidFill>
              <a:srgbClr val="2F5496"/>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alibri"/>
                <a:ea typeface="Calibri"/>
                <a:cs typeface="Calibri"/>
                <a:sym typeface="Calibri"/>
              </a:rPr>
              <a:t>Objective</a:t>
            </a:r>
            <a:endParaRPr sz="1400" b="0" i="0" u="none" strike="noStrike" cap="none">
              <a:solidFill>
                <a:srgbClr val="000000"/>
              </a:solidFill>
              <a:latin typeface="Arial"/>
              <a:ea typeface="Arial"/>
              <a:cs typeface="Arial"/>
              <a:sym typeface="Arial"/>
            </a:endParaRPr>
          </a:p>
        </p:txBody>
      </p:sp>
      <p:sp>
        <p:nvSpPr>
          <p:cNvPr id="31" name="Google Shape;31;p1"/>
          <p:cNvSpPr txBox="1"/>
          <p:nvPr/>
        </p:nvSpPr>
        <p:spPr>
          <a:xfrm>
            <a:off x="15353333" y="5454523"/>
            <a:ext cx="13167300" cy="11156830"/>
          </a:xfrm>
          <a:prstGeom prst="rect">
            <a:avLst/>
          </a:prstGeom>
          <a:solidFill>
            <a:schemeClr val="lt1"/>
          </a:solidFill>
          <a:ln w="12700" cap="flat" cmpd="sng">
            <a:solidFill>
              <a:srgbClr val="2F5496"/>
            </a:solidFill>
            <a:prstDash val="solid"/>
            <a:round/>
            <a:headEnd type="none" w="sm" len="sm"/>
            <a:tailEnd type="none" w="sm" len="sm"/>
          </a:ln>
        </p:spPr>
        <p:txBody>
          <a:bodyPr spcFirstLastPara="1" wrap="square" lIns="137125" tIns="137125" rIns="137125" bIns="137125" anchor="t" anchorCtr="0">
            <a:spAutoFit/>
          </a:bodyPr>
          <a:lstStyle/>
          <a:p>
            <a:pPr marL="533400" marR="0" lvl="0" indent="-457200" algn="l" rtl="0">
              <a:lnSpc>
                <a:spcPct val="100000"/>
              </a:lnSpc>
              <a:spcBef>
                <a:spcPts val="0"/>
              </a:spcBef>
              <a:spcAft>
                <a:spcPts val="0"/>
              </a:spcAft>
              <a:buClr>
                <a:schemeClr val="dk1"/>
              </a:buClr>
              <a:buSzPts val="2400"/>
              <a:buFont typeface="Arial"/>
              <a:buAutoNum type="alphaUcPeriod"/>
            </a:pPr>
            <a:r>
              <a:rPr lang="en-US" sz="2800" b="0" i="0" u="none" strike="noStrike" cap="none" dirty="0">
                <a:solidFill>
                  <a:schemeClr val="dk1"/>
                </a:solidFill>
                <a:latin typeface="Calibri"/>
                <a:ea typeface="Calibri"/>
                <a:cs typeface="Calibri"/>
                <a:sym typeface="Calibri"/>
              </a:rPr>
              <a:t>Degree distribution </a:t>
            </a:r>
            <a:endParaRPr sz="28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800" b="0" i="0" u="none" strike="noStrike" cap="none" dirty="0">
                <a:solidFill>
                  <a:schemeClr val="dk1"/>
                </a:solidFill>
                <a:latin typeface="Calibri"/>
                <a:ea typeface="Calibri"/>
                <a:cs typeface="Calibri"/>
                <a:sym typeface="Calibri"/>
              </a:rPr>
              <a:t>From Figure 1. and Figure 2., the followings are the properties in this degree distribution:</a:t>
            </a:r>
            <a:endParaRPr sz="2800" b="0" i="0" u="none" strike="noStrike" cap="none" dirty="0">
              <a:solidFill>
                <a:schemeClr val="dk1"/>
              </a:solidFill>
              <a:latin typeface="Calibri"/>
              <a:ea typeface="Calibri"/>
              <a:cs typeface="Calibri"/>
              <a:sym typeface="Calibri"/>
            </a:endParaRPr>
          </a:p>
          <a:p>
            <a:pPr marL="1371600" marR="0" lvl="0" indent="-381000" algn="l" rtl="0">
              <a:lnSpc>
                <a:spcPct val="115000"/>
              </a:lnSpc>
              <a:spcBef>
                <a:spcPts val="0"/>
              </a:spcBef>
              <a:spcAft>
                <a:spcPts val="0"/>
              </a:spcAft>
              <a:buClr>
                <a:schemeClr val="dk1"/>
              </a:buClr>
              <a:buSzPts val="2400"/>
              <a:buFont typeface="Calibri"/>
              <a:buAutoNum type="arabicParenBoth"/>
            </a:pPr>
            <a:r>
              <a:rPr lang="en-US" sz="2800" b="0" i="0" u="none" strike="noStrike" cap="none" dirty="0">
                <a:solidFill>
                  <a:schemeClr val="dk1"/>
                </a:solidFill>
                <a:latin typeface="Calibri"/>
                <a:ea typeface="Calibri"/>
                <a:cs typeface="Calibri"/>
                <a:sym typeface="Calibri"/>
              </a:rPr>
              <a:t>Most nodes(links) have degree 10.</a:t>
            </a:r>
            <a:endParaRPr sz="2800" b="0" i="0" u="none" strike="noStrike" cap="none" dirty="0">
              <a:solidFill>
                <a:schemeClr val="dk1"/>
              </a:solidFill>
              <a:latin typeface="Calibri"/>
              <a:ea typeface="Calibri"/>
              <a:cs typeface="Calibri"/>
              <a:sym typeface="Calibri"/>
            </a:endParaRPr>
          </a:p>
          <a:p>
            <a:pPr marL="1371600" marR="0" lvl="0" indent="-381000" algn="l" rtl="0">
              <a:lnSpc>
                <a:spcPct val="115000"/>
              </a:lnSpc>
              <a:spcBef>
                <a:spcPts val="0"/>
              </a:spcBef>
              <a:spcAft>
                <a:spcPts val="0"/>
              </a:spcAft>
              <a:buClr>
                <a:schemeClr val="dk1"/>
              </a:buClr>
              <a:buSzPts val="2400"/>
              <a:buFont typeface="Calibri"/>
              <a:buAutoNum type="arabicParenBoth"/>
            </a:pPr>
            <a:r>
              <a:rPr lang="en-US" sz="2800" b="0" i="0" u="none" strike="noStrike" cap="none" dirty="0">
                <a:solidFill>
                  <a:schemeClr val="dk1"/>
                </a:solidFill>
                <a:latin typeface="Calibri"/>
                <a:ea typeface="Calibri"/>
                <a:cs typeface="Calibri"/>
                <a:sym typeface="Calibri"/>
              </a:rPr>
              <a:t>The largest degree is about 1000.</a:t>
            </a:r>
            <a:endParaRPr sz="2800" b="0" i="0" u="none" strike="noStrike" cap="none" dirty="0">
              <a:solidFill>
                <a:schemeClr val="dk1"/>
              </a:solidFill>
              <a:latin typeface="Calibri"/>
              <a:ea typeface="Calibri"/>
              <a:cs typeface="Calibri"/>
              <a:sym typeface="Calibri"/>
            </a:endParaRPr>
          </a:p>
          <a:p>
            <a:pPr marL="1371600" marR="0" lvl="0" indent="-381000" algn="l" rtl="0">
              <a:lnSpc>
                <a:spcPct val="115000"/>
              </a:lnSpc>
              <a:spcBef>
                <a:spcPts val="0"/>
              </a:spcBef>
              <a:spcAft>
                <a:spcPts val="0"/>
              </a:spcAft>
              <a:buClr>
                <a:schemeClr val="dk1"/>
              </a:buClr>
              <a:buSzPts val="2400"/>
              <a:buFont typeface="Calibri"/>
              <a:buAutoNum type="arabicParenBoth"/>
            </a:pPr>
            <a:r>
              <a:rPr lang="en-US" sz="2800" b="0" i="0" u="none" strike="noStrike" cap="none" dirty="0">
                <a:solidFill>
                  <a:schemeClr val="dk1"/>
                </a:solidFill>
                <a:latin typeface="Calibri"/>
                <a:ea typeface="Calibri"/>
                <a:cs typeface="Calibri"/>
                <a:sym typeface="Calibri"/>
              </a:rPr>
              <a:t>Country-related articles tends to have high degrees.</a:t>
            </a:r>
            <a:endParaRPr sz="2800" b="0" i="0" u="none" strike="noStrike" cap="none" dirty="0">
              <a:solidFill>
                <a:schemeClr val="dk1"/>
              </a:solidFill>
              <a:latin typeface="Calibri"/>
              <a:ea typeface="Calibri"/>
              <a:cs typeface="Calibri"/>
              <a:sym typeface="Calibri"/>
            </a:endParaRPr>
          </a:p>
          <a:p>
            <a:pPr marL="1371600" marR="0" lvl="0" indent="-381000" algn="l" rtl="0">
              <a:lnSpc>
                <a:spcPct val="115000"/>
              </a:lnSpc>
              <a:spcBef>
                <a:spcPts val="0"/>
              </a:spcBef>
              <a:spcAft>
                <a:spcPts val="0"/>
              </a:spcAft>
              <a:buClr>
                <a:schemeClr val="dk1"/>
              </a:buClr>
              <a:buSzPts val="2400"/>
              <a:buFont typeface="Calibri"/>
              <a:buAutoNum type="arabicParenBoth"/>
            </a:pPr>
            <a:r>
              <a:rPr lang="en-US" sz="2800" b="0" i="0" u="none" strike="noStrike" cap="none" dirty="0">
                <a:solidFill>
                  <a:schemeClr val="dk1"/>
                </a:solidFill>
                <a:latin typeface="Calibri"/>
                <a:ea typeface="Calibri"/>
                <a:cs typeface="Calibri"/>
                <a:sym typeface="Calibri"/>
              </a:rPr>
              <a:t>Articles are likely to mention United States, European countries, and World War II.</a:t>
            </a:r>
            <a:endParaRPr sz="2800" b="0" i="0" u="none" strike="noStrike" cap="none" dirty="0">
              <a:solidFill>
                <a:schemeClr val="dk1"/>
              </a:solidFill>
              <a:latin typeface="Calibri"/>
              <a:ea typeface="Calibri"/>
              <a:cs typeface="Calibri"/>
              <a:sym typeface="Calibri"/>
            </a:endParaRPr>
          </a:p>
          <a:p>
            <a:pPr marL="1371600" marR="0" lvl="0" indent="-381000" algn="l" rtl="0">
              <a:lnSpc>
                <a:spcPct val="115000"/>
              </a:lnSpc>
              <a:spcBef>
                <a:spcPts val="0"/>
              </a:spcBef>
              <a:spcAft>
                <a:spcPts val="0"/>
              </a:spcAft>
              <a:buClr>
                <a:schemeClr val="dk1"/>
              </a:buClr>
              <a:buSzPts val="2400"/>
              <a:buFont typeface="Calibri"/>
              <a:buAutoNum type="arabicParenBoth"/>
            </a:pPr>
            <a:r>
              <a:rPr lang="en-US" sz="2800" b="0" i="0" u="none" strike="noStrike" cap="none" dirty="0">
                <a:solidFill>
                  <a:schemeClr val="dk1"/>
                </a:solidFill>
                <a:latin typeface="Calibri"/>
                <a:ea typeface="Calibri"/>
                <a:cs typeface="Calibri"/>
                <a:sym typeface="Calibri"/>
              </a:rPr>
              <a:t>Links with physical presence, some of them also have large degrees like water, earth, gold, currency, sun, human and plant. There are some common features for all of them:</a:t>
            </a:r>
            <a:endParaRPr sz="2800" b="0" i="0" u="none" strike="noStrike" cap="none" dirty="0">
              <a:solidFill>
                <a:schemeClr val="dk1"/>
              </a:solidFill>
              <a:latin typeface="Calibri"/>
              <a:ea typeface="Calibri"/>
              <a:cs typeface="Calibri"/>
              <a:sym typeface="Calibri"/>
            </a:endParaRPr>
          </a:p>
          <a:p>
            <a:pPr marL="2743200" marR="0" lvl="1" indent="-381000" algn="l" rtl="0">
              <a:lnSpc>
                <a:spcPct val="115000"/>
              </a:lnSpc>
              <a:spcBef>
                <a:spcPts val="0"/>
              </a:spcBef>
              <a:spcAft>
                <a:spcPts val="0"/>
              </a:spcAft>
              <a:buClr>
                <a:schemeClr val="dk1"/>
              </a:buClr>
              <a:buSzPts val="2400"/>
              <a:buFont typeface="Calibri"/>
              <a:buChar char="◆"/>
            </a:pPr>
            <a:r>
              <a:rPr lang="en-US" sz="2800" b="0" i="0" u="none" strike="noStrike" cap="none" dirty="0">
                <a:solidFill>
                  <a:schemeClr val="dk1"/>
                </a:solidFill>
                <a:latin typeface="Calibri"/>
                <a:ea typeface="Calibri"/>
                <a:cs typeface="Calibri"/>
                <a:sym typeface="Calibri"/>
              </a:rPr>
              <a:t>Refer to a large class</a:t>
            </a:r>
            <a:endParaRPr sz="2800" b="0" i="0" u="none" strike="noStrike" cap="none" dirty="0">
              <a:solidFill>
                <a:schemeClr val="dk1"/>
              </a:solidFill>
              <a:latin typeface="Calibri"/>
              <a:ea typeface="Calibri"/>
              <a:cs typeface="Calibri"/>
              <a:sym typeface="Calibri"/>
            </a:endParaRPr>
          </a:p>
          <a:p>
            <a:pPr marL="2743200" marR="0" lvl="1" indent="-381000" algn="l" rtl="0">
              <a:lnSpc>
                <a:spcPct val="115000"/>
              </a:lnSpc>
              <a:spcBef>
                <a:spcPts val="0"/>
              </a:spcBef>
              <a:spcAft>
                <a:spcPts val="0"/>
              </a:spcAft>
              <a:buClr>
                <a:schemeClr val="dk1"/>
              </a:buClr>
              <a:buSzPts val="2400"/>
              <a:buFont typeface="Calibri"/>
              <a:buChar char="◆"/>
            </a:pPr>
            <a:r>
              <a:rPr lang="en-US" sz="2800" b="0" i="0" u="none" strike="noStrike" cap="none" dirty="0">
                <a:solidFill>
                  <a:schemeClr val="dk1"/>
                </a:solidFill>
                <a:latin typeface="Calibri"/>
                <a:ea typeface="Calibri"/>
                <a:cs typeface="Calibri"/>
                <a:sym typeface="Calibri"/>
              </a:rPr>
              <a:t>Has meaningful concept to cultures through the history (Four elements for ancient Greeks, Five elements in traditional Chinese philosophy)</a:t>
            </a:r>
            <a:endParaRPr sz="2800" b="0" i="0" u="none" strike="noStrike" cap="none" dirty="0">
              <a:solidFill>
                <a:schemeClr val="dk1"/>
              </a:solidFill>
              <a:latin typeface="Calibri"/>
              <a:ea typeface="Calibri"/>
              <a:cs typeface="Calibri"/>
              <a:sym typeface="Calibri"/>
            </a:endParaRPr>
          </a:p>
          <a:p>
            <a:pPr marL="2743200" marR="0" lvl="1" indent="-381000" algn="l" rtl="0">
              <a:lnSpc>
                <a:spcPct val="115000"/>
              </a:lnSpc>
              <a:spcBef>
                <a:spcPts val="0"/>
              </a:spcBef>
              <a:spcAft>
                <a:spcPts val="0"/>
              </a:spcAft>
              <a:buClr>
                <a:schemeClr val="dk1"/>
              </a:buClr>
              <a:buSzPts val="2400"/>
              <a:buFont typeface="Calibri"/>
              <a:buChar char="◆"/>
            </a:pPr>
            <a:r>
              <a:rPr lang="en-US" sz="2800" b="0" i="0" u="none" strike="noStrike" cap="none" dirty="0">
                <a:solidFill>
                  <a:schemeClr val="dk1"/>
                </a:solidFill>
                <a:latin typeface="Calibri"/>
                <a:ea typeface="Calibri"/>
                <a:cs typeface="Calibri"/>
                <a:sym typeface="Calibri"/>
              </a:rPr>
              <a:t>About the fundamental and vital objects to survival (sun and water produce plant, plant produces animals, human eat plant, animals and water)</a:t>
            </a:r>
            <a:endParaRPr sz="2800" b="0" i="0" u="none" strike="noStrike" cap="none" dirty="0">
              <a:solidFill>
                <a:schemeClr val="dk1"/>
              </a:solidFill>
              <a:latin typeface="Calibri"/>
              <a:ea typeface="Calibri"/>
              <a:cs typeface="Calibri"/>
              <a:sym typeface="Calibri"/>
            </a:endParaRPr>
          </a:p>
          <a:p>
            <a:pPr marL="76200" marR="0" lvl="0" indent="0" algn="l" rtl="0">
              <a:lnSpc>
                <a:spcPct val="100000"/>
              </a:lnSpc>
              <a:spcBef>
                <a:spcPts val="0"/>
              </a:spcBef>
              <a:spcAft>
                <a:spcPts val="0"/>
              </a:spcAft>
              <a:buNone/>
            </a:pPr>
            <a:r>
              <a:rPr lang="en-US" altLang="zh-TW" sz="2800" dirty="0">
                <a:solidFill>
                  <a:schemeClr val="dk1"/>
                </a:solidFill>
                <a:latin typeface="Calibri"/>
                <a:ea typeface="Calibri"/>
                <a:cs typeface="Calibri"/>
                <a:sym typeface="Calibri"/>
              </a:rPr>
              <a:t>B</a:t>
            </a:r>
            <a:r>
              <a:rPr lang="en-US" sz="2800" b="0" i="0" u="none" strike="noStrike" cap="none" dirty="0">
                <a:solidFill>
                  <a:schemeClr val="dk1"/>
                </a:solidFill>
                <a:latin typeface="Calibri"/>
                <a:ea typeface="Calibri"/>
                <a:cs typeface="Calibri"/>
                <a:sym typeface="Calibri"/>
              </a:rPr>
              <a:t>.  Category </a:t>
            </a:r>
            <a:endParaRPr sz="2800" b="0" i="0" u="none" strike="noStrike" cap="none" dirty="0">
              <a:solidFill>
                <a:schemeClr val="dk1"/>
              </a:solidFill>
              <a:latin typeface="Calibri"/>
              <a:ea typeface="Calibri"/>
              <a:cs typeface="Calibri"/>
              <a:sym typeface="Calibri"/>
            </a:endParaRPr>
          </a:p>
          <a:p>
            <a:pPr marL="76200" marR="0" lvl="0" indent="0" algn="l" rtl="0">
              <a:lnSpc>
                <a:spcPct val="100000"/>
              </a:lnSpc>
              <a:spcBef>
                <a:spcPts val="0"/>
              </a:spcBef>
              <a:spcAft>
                <a:spcPts val="0"/>
              </a:spcAft>
              <a:buNone/>
            </a:pPr>
            <a:r>
              <a:rPr lang="en-US" sz="2800" b="0" i="0" u="none" strike="noStrike" cap="none" dirty="0">
                <a:solidFill>
                  <a:schemeClr val="dk1"/>
                </a:solidFill>
                <a:latin typeface="Calibri"/>
                <a:ea typeface="Calibri"/>
                <a:cs typeface="Calibri"/>
                <a:sym typeface="Calibri"/>
              </a:rPr>
              <a:t>      Every article has a category, we calculated the amount of articles in different categories and showed it in Figure 5. and Figure 6. </a:t>
            </a:r>
            <a:endParaRPr sz="2800" dirty="0"/>
          </a:p>
          <a:p>
            <a:pPr marL="457200" marR="0" lvl="0" indent="0" algn="l" rtl="0">
              <a:lnSpc>
                <a:spcPct val="100000"/>
              </a:lnSpc>
              <a:spcBef>
                <a:spcPts val="0"/>
              </a:spcBef>
              <a:spcAft>
                <a:spcPts val="0"/>
              </a:spcAft>
              <a:buClr>
                <a:srgbClr val="000000"/>
              </a:buClr>
              <a:buSzPts val="2400"/>
              <a:buFont typeface="Arial"/>
              <a:buNone/>
            </a:pPr>
            <a:r>
              <a:rPr lang="en-US" sz="2800" b="0" i="0" u="none" strike="noStrike" cap="none" dirty="0">
                <a:solidFill>
                  <a:schemeClr val="dk1"/>
                </a:solidFill>
                <a:latin typeface="Calibri"/>
                <a:ea typeface="Calibri"/>
                <a:cs typeface="Calibri"/>
                <a:sym typeface="Calibri"/>
              </a:rPr>
              <a:t>(1) Science has the most amount of articles in Wiki.</a:t>
            </a:r>
            <a:endParaRPr sz="28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800" b="0" i="0" u="none" strike="noStrike" cap="none" dirty="0">
                <a:solidFill>
                  <a:schemeClr val="dk1"/>
                </a:solidFill>
                <a:latin typeface="Calibri"/>
                <a:ea typeface="Calibri"/>
                <a:cs typeface="Calibri"/>
                <a:sym typeface="Calibri"/>
              </a:rPr>
              <a:t>(2) Art has the least amount in Wiki articles. </a:t>
            </a:r>
            <a:endParaRPr sz="2800" b="0" i="0" u="none" strike="noStrike" cap="none" dirty="0">
              <a:solidFill>
                <a:schemeClr val="dk1"/>
              </a:solidFill>
              <a:latin typeface="Calibri"/>
              <a:ea typeface="Calibri"/>
              <a:cs typeface="Calibri"/>
              <a:sym typeface="Calibri"/>
            </a:endParaRPr>
          </a:p>
        </p:txBody>
      </p:sp>
      <p:sp>
        <p:nvSpPr>
          <p:cNvPr id="32" name="Google Shape;32;p1"/>
          <p:cNvSpPr/>
          <p:nvPr/>
        </p:nvSpPr>
        <p:spPr>
          <a:xfrm>
            <a:off x="1463075" y="8821431"/>
            <a:ext cx="13167300" cy="731400"/>
          </a:xfrm>
          <a:prstGeom prst="rect">
            <a:avLst/>
          </a:prstGeom>
          <a:solidFill>
            <a:srgbClr val="2F5496"/>
          </a:solidFill>
          <a:ln w="12700" cap="flat" cmpd="sng">
            <a:solidFill>
              <a:srgbClr val="2F5496"/>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chemeClr val="lt1"/>
                </a:solidFill>
                <a:latin typeface="Calibri"/>
                <a:ea typeface="Calibri"/>
                <a:cs typeface="Calibri"/>
                <a:sym typeface="Calibri"/>
              </a:rPr>
              <a:t>Theory</a:t>
            </a:r>
            <a:endParaRPr sz="1400" b="0" i="0" u="none" strike="noStrike" cap="none" dirty="0">
              <a:solidFill>
                <a:srgbClr val="000000"/>
              </a:solidFill>
              <a:latin typeface="Arial"/>
              <a:ea typeface="Arial"/>
              <a:cs typeface="Arial"/>
              <a:sym typeface="Arial"/>
            </a:endParaRPr>
          </a:p>
        </p:txBody>
      </p:sp>
      <p:sp>
        <p:nvSpPr>
          <p:cNvPr id="33" name="Google Shape;33;p1"/>
          <p:cNvSpPr txBox="1"/>
          <p:nvPr/>
        </p:nvSpPr>
        <p:spPr>
          <a:xfrm>
            <a:off x="29260825" y="5481975"/>
            <a:ext cx="13167300" cy="17881748"/>
          </a:xfrm>
          <a:prstGeom prst="rect">
            <a:avLst/>
          </a:prstGeom>
          <a:solidFill>
            <a:schemeClr val="lt1"/>
          </a:solidFill>
          <a:ln w="12700" cap="flat" cmpd="sng">
            <a:solidFill>
              <a:srgbClr val="2F5496"/>
            </a:solidFill>
            <a:prstDash val="solid"/>
            <a:round/>
            <a:headEnd type="none" w="sm" len="sm"/>
            <a:tailEnd type="none" w="sm" len="sm"/>
          </a:ln>
        </p:spPr>
        <p:txBody>
          <a:bodyPr spcFirstLastPara="1" wrap="square" lIns="137125" tIns="137125" rIns="137125" bIns="1371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600" b="0" i="0" u="none" strike="noStrike" cap="none" dirty="0">
                <a:solidFill>
                  <a:schemeClr val="dk1"/>
                </a:solidFill>
                <a:latin typeface="Calibri"/>
                <a:ea typeface="Calibri"/>
                <a:cs typeface="Calibri"/>
                <a:sym typeface="Calibri"/>
              </a:rPr>
              <a:t>A. Degree distribution </a:t>
            </a:r>
            <a:endParaRPr sz="26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600" b="0" i="0" u="none" strike="noStrike" cap="none" dirty="0">
                <a:solidFill>
                  <a:schemeClr val="dk1"/>
                </a:solidFill>
                <a:latin typeface="Calibri"/>
                <a:ea typeface="Calibri"/>
                <a:cs typeface="Calibri"/>
                <a:sym typeface="Calibri"/>
              </a:rPr>
              <a:t>Political topics or political problems have a dominant position than others that have topics in natural resources and animals. For example, World War II is ranked as seventh place in degree. It has large influence on modern world. It directly accelerating global agriculture and productivity, which is critical to economy.</a:t>
            </a:r>
            <a:endParaRPr sz="26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600" b="0" i="0" u="none" strike="noStrike" cap="none" dirty="0">
                <a:solidFill>
                  <a:schemeClr val="dk1"/>
                </a:solidFill>
                <a:latin typeface="Calibri"/>
                <a:ea typeface="Calibri"/>
                <a:cs typeface="Calibri"/>
                <a:sym typeface="Calibri"/>
              </a:rPr>
              <a:t>The distribution is peaked in degrees between 10 and 20 and has long tail reaching 500 degree or more. This indicates that nodes with degree within 20 follow Poisson distribution while other nodes follows power law distribution. </a:t>
            </a:r>
            <a:endParaRPr sz="26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600" b="0" i="0" u="none" strike="noStrike" cap="none" dirty="0">
                <a:solidFill>
                  <a:schemeClr val="dk1"/>
                </a:solidFill>
                <a:latin typeface="Calibri"/>
                <a:ea typeface="Calibri"/>
                <a:cs typeface="Calibri"/>
                <a:sym typeface="Calibri"/>
              </a:rPr>
              <a:t>One reason that most articles have at most 20 degree is that they are not related to critical or popular topics like politics and nature. In addition, some concepts were developed during contemporary period and thus have short history to make connection with others. For example, articles related to computers are presented in this network because all of us know the importance to the world. However, when compared with topics in politics after </a:t>
            </a:r>
            <a:r>
              <a:rPr lang="en-US" sz="2600" b="0" i="0" u="none" strike="noStrike" cap="none" dirty="0" err="1">
                <a:solidFill>
                  <a:schemeClr val="dk1"/>
                </a:solidFill>
                <a:latin typeface="Calibri"/>
                <a:ea typeface="Calibri"/>
                <a:cs typeface="Calibri"/>
                <a:sym typeface="Calibri"/>
              </a:rPr>
              <a:t>after</a:t>
            </a:r>
            <a:r>
              <a:rPr lang="en-US" sz="2600" b="0" i="0" u="none" strike="noStrike" cap="none" dirty="0">
                <a:solidFill>
                  <a:schemeClr val="dk1"/>
                </a:solidFill>
                <a:latin typeface="Calibri"/>
                <a:ea typeface="Calibri"/>
                <a:cs typeface="Calibri"/>
                <a:sym typeface="Calibri"/>
              </a:rPr>
              <a:t> world war II, computer is still in its infant age resulted in less degree in the network.</a:t>
            </a:r>
            <a:endParaRPr sz="26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600" b="0" i="0" u="none" strike="noStrike" cap="none" dirty="0">
                <a:solidFill>
                  <a:schemeClr val="dk1"/>
                </a:solidFill>
                <a:latin typeface="Calibri"/>
                <a:ea typeface="Calibri"/>
                <a:cs typeface="Calibri"/>
                <a:sym typeface="Calibri"/>
              </a:rPr>
              <a:t>Another explanation is that most articles tend to be in stagnation if they are related to physical object, creations or compositions. For instance, Abacus is a calculating tool that was mainly use before the invention of computer. Obviously, Abacus has long history, so it is possible to have a great number of connections with others. However, article ‘Abacus’ only has 17 connections. Articles on physical object has small degree due to its narrow fields. It is rare to include other articles in the future since its definition won’t change. </a:t>
            </a:r>
            <a:endParaRPr sz="26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600" b="0" i="0" u="none" strike="noStrike" cap="none" dirty="0">
                <a:solidFill>
                  <a:schemeClr val="dk1"/>
                </a:solidFill>
                <a:latin typeface="Calibri"/>
                <a:ea typeface="Calibri"/>
                <a:cs typeface="Calibri"/>
                <a:sym typeface="Calibri"/>
              </a:rPr>
              <a:t>Articles with higher degree tend to have higher visitors in any given period it </a:t>
            </a:r>
            <a:r>
              <a:rPr lang="en-US" sz="2600" b="0" i="0" u="none" strike="noStrike" cap="none" dirty="0">
                <a:solidFill>
                  <a:schemeClr val="dk1"/>
                </a:solidFill>
                <a:highlight>
                  <a:srgbClr val="FF0000"/>
                </a:highlight>
                <a:latin typeface="Calibri"/>
                <a:ea typeface="Calibri"/>
                <a:cs typeface="Calibri"/>
                <a:sym typeface="Calibri"/>
              </a:rPr>
              <a:t>(figure X). </a:t>
            </a:r>
            <a:r>
              <a:rPr lang="en-US" sz="2600" b="0" i="0" u="none" strike="noStrike" cap="none" dirty="0">
                <a:solidFill>
                  <a:schemeClr val="dk1"/>
                </a:solidFill>
                <a:latin typeface="Calibri"/>
                <a:ea typeface="Calibri"/>
                <a:cs typeface="Calibri"/>
                <a:sym typeface="Calibri"/>
              </a:rPr>
              <a:t>Not only it confirms the importance to human society, but also shows visitors are likely to visit the articles using existing connects from other similar articles. </a:t>
            </a:r>
            <a:endParaRPr sz="2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600" b="0" i="0" u="none" strike="noStrike" cap="none" dirty="0">
                <a:solidFill>
                  <a:schemeClr val="dk1"/>
                </a:solidFill>
                <a:latin typeface="Calibri"/>
                <a:ea typeface="Calibri"/>
                <a:cs typeface="Calibri"/>
                <a:sym typeface="Calibri"/>
              </a:rPr>
              <a:t>B.  Category </a:t>
            </a:r>
            <a:endParaRPr sz="26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600" b="0" i="0" u="none" strike="noStrike" cap="none" dirty="0">
                <a:solidFill>
                  <a:schemeClr val="dk1"/>
                </a:solidFill>
                <a:latin typeface="Calibri"/>
                <a:ea typeface="Calibri"/>
                <a:cs typeface="Calibri"/>
                <a:sym typeface="Calibri"/>
              </a:rPr>
              <a:t>From previous analysis, we know that the United States is the most important article among Wiki network. By category, we found that most articles are related to science and geography. We believe it is because society has spent much of the resource on science, and there are opportunities related to science. On the other hand, compared to science, art has the least amount of articles. Possible reasons are that many artworks are less known to people, and concepts in art do not expand rapidly compare to science.</a:t>
            </a:r>
            <a:endParaRPr sz="2600" dirty="0"/>
          </a:p>
          <a:p>
            <a:pPr marL="457200" marR="0" lvl="0" indent="-381000" algn="l" rtl="0">
              <a:lnSpc>
                <a:spcPct val="100000"/>
              </a:lnSpc>
              <a:spcBef>
                <a:spcPts val="0"/>
              </a:spcBef>
              <a:spcAft>
                <a:spcPts val="0"/>
              </a:spcAft>
              <a:buClr>
                <a:schemeClr val="dk1"/>
              </a:buClr>
              <a:buSzPts val="2400"/>
              <a:buFont typeface="Calibri"/>
              <a:buChar char="●"/>
            </a:pPr>
            <a:r>
              <a:rPr lang="en-US" sz="2600" b="0" i="0" u="none" strike="noStrike" cap="none" dirty="0">
                <a:solidFill>
                  <a:schemeClr val="dk1"/>
                </a:solidFill>
                <a:highlight>
                  <a:srgbClr val="FF0000"/>
                </a:highlight>
                <a:latin typeface="Calibri"/>
                <a:ea typeface="Calibri"/>
                <a:cs typeface="Calibri"/>
                <a:sym typeface="Calibri"/>
              </a:rPr>
              <a:t>Figure X, Y, Z </a:t>
            </a:r>
            <a:r>
              <a:rPr lang="en-US" sz="2600" b="0" i="0" u="none" strike="noStrike" cap="none" dirty="0">
                <a:solidFill>
                  <a:schemeClr val="dk1"/>
                </a:solidFill>
                <a:latin typeface="Calibri"/>
                <a:ea typeface="Calibri"/>
                <a:cs typeface="Calibri"/>
                <a:sym typeface="Calibri"/>
              </a:rPr>
              <a:t>shows articles with large degree in religion, science and geography, respectively. In religion, unsurprisingly, we see that Christianity has the largest degree, while Roman Catholic Church is next. These two concepts has great influence in many cultures and history. Thus, other articles forms connection with these when it has history related to them. In science, Animal has highest degree. Its sub-category ‘Bird’ and ‘Chordate’ are also in the rank. In geography, the graph shows much more articles with high degree than other two categories. US, UK and Europe have largest degree indicate the term has been mentioned by thousands of articles. Even though the history of them is not long, most of the knowledge is related to them still shows their contribution to human society.</a:t>
            </a:r>
            <a:endParaRPr sz="2600" dirty="0"/>
          </a:p>
          <a:p>
            <a:pPr marL="0" marR="0" lvl="0" indent="0" algn="l" rtl="0">
              <a:lnSpc>
                <a:spcPct val="100000"/>
              </a:lnSpc>
              <a:spcBef>
                <a:spcPts val="0"/>
              </a:spcBef>
              <a:spcAft>
                <a:spcPts val="0"/>
              </a:spcAft>
              <a:buNone/>
            </a:pPr>
            <a:r>
              <a:rPr lang="en-US" sz="2600" b="0" i="0" u="none" strike="noStrike" cap="none" dirty="0">
                <a:solidFill>
                  <a:schemeClr val="dk1"/>
                </a:solidFill>
                <a:latin typeface="Calibri"/>
                <a:ea typeface="Calibri"/>
                <a:cs typeface="Calibri"/>
                <a:sym typeface="Calibri"/>
              </a:rPr>
              <a:t>C.  Community</a:t>
            </a:r>
            <a:endParaRPr sz="2600" dirty="0"/>
          </a:p>
          <a:p>
            <a:pPr marL="457200" marR="0" lvl="0" indent="-381000" algn="l" rtl="0">
              <a:lnSpc>
                <a:spcPct val="100000"/>
              </a:lnSpc>
              <a:spcBef>
                <a:spcPts val="0"/>
              </a:spcBef>
              <a:spcAft>
                <a:spcPts val="0"/>
              </a:spcAft>
              <a:buClr>
                <a:schemeClr val="dk1"/>
              </a:buClr>
              <a:buSzPts val="2400"/>
              <a:buFont typeface="Calibri"/>
              <a:buChar char="●"/>
            </a:pPr>
            <a:r>
              <a:rPr lang="en-US" sz="2600" b="0" i="0" u="none" strike="noStrike" cap="none" dirty="0">
                <a:solidFill>
                  <a:schemeClr val="dk1"/>
                </a:solidFill>
                <a:latin typeface="Calibri"/>
                <a:ea typeface="Calibri"/>
                <a:cs typeface="Calibri"/>
                <a:sym typeface="Calibri"/>
              </a:rPr>
              <a:t>Using greedy approach, the network is divided into seven subgraphs. In </a:t>
            </a:r>
            <a:r>
              <a:rPr lang="en-US" sz="2600" b="0" i="0" u="none" strike="noStrike" cap="none" dirty="0">
                <a:solidFill>
                  <a:schemeClr val="dk1"/>
                </a:solidFill>
                <a:highlight>
                  <a:srgbClr val="FF0000"/>
                </a:highlight>
                <a:latin typeface="Calibri"/>
                <a:ea typeface="Calibri"/>
                <a:cs typeface="Calibri"/>
                <a:sym typeface="Calibri"/>
              </a:rPr>
              <a:t>Figure X,</a:t>
            </a:r>
            <a:r>
              <a:rPr lang="en-US" sz="2600" b="0" i="0" u="none" strike="noStrike" cap="none" dirty="0">
                <a:solidFill>
                  <a:schemeClr val="dk1"/>
                </a:solidFill>
                <a:latin typeface="Calibri"/>
                <a:ea typeface="Calibri"/>
                <a:cs typeface="Calibri"/>
                <a:sym typeface="Calibri"/>
              </a:rPr>
              <a:t> it shows different communities with distinct color of article. With careful observation, article is assigned one of the communities if it has closer relationship with England, east culture, Europe, Human, Animal, Natural Resource and America.</a:t>
            </a:r>
            <a:endParaRPr sz="2600" b="0" i="0" u="none" strike="noStrike" cap="none" dirty="0">
              <a:solidFill>
                <a:schemeClr val="dk1"/>
              </a:solidFill>
              <a:latin typeface="Calibri"/>
              <a:ea typeface="Calibri"/>
              <a:cs typeface="Calibri"/>
              <a:sym typeface="Calibri"/>
            </a:endParaRPr>
          </a:p>
        </p:txBody>
      </p:sp>
      <p:sp>
        <p:nvSpPr>
          <p:cNvPr id="34" name="Google Shape;34;p1"/>
          <p:cNvSpPr/>
          <p:nvPr/>
        </p:nvSpPr>
        <p:spPr>
          <a:xfrm>
            <a:off x="29260825" y="4754938"/>
            <a:ext cx="13167300" cy="731400"/>
          </a:xfrm>
          <a:prstGeom prst="rect">
            <a:avLst/>
          </a:prstGeom>
          <a:solidFill>
            <a:srgbClr val="2F5496"/>
          </a:solidFill>
          <a:ln w="12700" cap="flat" cmpd="sng">
            <a:solidFill>
              <a:srgbClr val="2F5496"/>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alibri"/>
                <a:ea typeface="Calibri"/>
                <a:cs typeface="Calibri"/>
                <a:sym typeface="Calibri"/>
              </a:rPr>
              <a:t>Discussion</a:t>
            </a:r>
            <a:endParaRPr sz="1400" b="0" i="0" u="none" strike="noStrike" cap="none">
              <a:solidFill>
                <a:srgbClr val="000000"/>
              </a:solidFill>
              <a:latin typeface="Arial"/>
              <a:ea typeface="Arial"/>
              <a:cs typeface="Arial"/>
              <a:sym typeface="Arial"/>
            </a:endParaRPr>
          </a:p>
        </p:txBody>
      </p:sp>
      <p:sp>
        <p:nvSpPr>
          <p:cNvPr id="35" name="Google Shape;35;p1"/>
          <p:cNvSpPr txBox="1"/>
          <p:nvPr/>
        </p:nvSpPr>
        <p:spPr>
          <a:xfrm>
            <a:off x="29260825" y="24148570"/>
            <a:ext cx="13167300" cy="4278024"/>
          </a:xfrm>
          <a:prstGeom prst="rect">
            <a:avLst/>
          </a:prstGeom>
          <a:solidFill>
            <a:schemeClr val="lt1"/>
          </a:solidFill>
          <a:ln w="12700" cap="flat" cmpd="sng">
            <a:solidFill>
              <a:srgbClr val="2F5496"/>
            </a:solidFill>
            <a:prstDash val="solid"/>
            <a:round/>
            <a:headEnd type="none" w="sm" len="sm"/>
            <a:tailEnd type="none" w="sm" len="sm"/>
          </a:ln>
        </p:spPr>
        <p:txBody>
          <a:bodyPr spcFirstLastPara="1" wrap="square" lIns="137125" tIns="137125" rIns="137125" bIns="137125" anchor="t" anchorCtr="0">
            <a:spAutoFit/>
          </a:bodyPr>
          <a:lstStyle/>
          <a:p>
            <a:pPr marL="342900" marR="0" lvl="0" indent="-342900" algn="l" rtl="0">
              <a:lnSpc>
                <a:spcPct val="100000"/>
              </a:lnSpc>
              <a:spcBef>
                <a:spcPts val="0"/>
              </a:spcBef>
              <a:spcAft>
                <a:spcPts val="0"/>
              </a:spcAft>
              <a:buClr>
                <a:srgbClr val="000000"/>
              </a:buClr>
              <a:buSzPts val="2400"/>
              <a:buFont typeface="Arial"/>
              <a:buChar char="•"/>
            </a:pPr>
            <a:r>
              <a:rPr lang="en-US" sz="2600" b="0" i="0" u="none" strike="noStrike" cap="none" dirty="0">
                <a:solidFill>
                  <a:srgbClr val="000000"/>
                </a:solidFill>
                <a:latin typeface="Calibri" panose="020F0502020204030204" pitchFamily="34" charset="0"/>
                <a:sym typeface="Arial"/>
              </a:rPr>
              <a:t>Wikipedia, the largest encyclopedia in the world, contains records of almost all subjects exits in this human society. Our work is trying to systematically analyze this network by modeling it as a cross-referencing network and gain insight using knowledge learned in graph theory. </a:t>
            </a:r>
            <a:endParaRPr sz="2600" dirty="0">
              <a:latin typeface="Calibri" panose="020F0502020204030204" pitchFamily="34" charset="0"/>
            </a:endParaRPr>
          </a:p>
          <a:p>
            <a:pPr marL="342900" marR="0" lvl="0" indent="-342900" algn="l" rtl="0">
              <a:lnSpc>
                <a:spcPct val="100000"/>
              </a:lnSpc>
              <a:spcBef>
                <a:spcPts val="0"/>
              </a:spcBef>
              <a:spcAft>
                <a:spcPts val="0"/>
              </a:spcAft>
              <a:buClr>
                <a:srgbClr val="000000"/>
              </a:buClr>
              <a:buSzPts val="2400"/>
              <a:buFont typeface="Arial"/>
              <a:buChar char="•"/>
            </a:pPr>
            <a:r>
              <a:rPr lang="en-US" sz="2600" b="0" i="0" u="none" strike="noStrike" cap="none" dirty="0">
                <a:solidFill>
                  <a:srgbClr val="000000"/>
                </a:solidFill>
                <a:latin typeface="Calibri" panose="020F0502020204030204" pitchFamily="34" charset="0"/>
                <a:sym typeface="Arial"/>
              </a:rPr>
              <a:t>Countries show top centralities in the graph. United States, especially, is the most important article measured by either degree centrality or betweenness centrality. This indicates that country is one of the most important, if it is not the top one, attribute of all subjects in human society. The concept of country plays an extremely important rule in the human history. Among all these countries, United States shows the largest impact. </a:t>
            </a:r>
            <a:endParaRPr sz="2600" dirty="0">
              <a:latin typeface="Calibri" panose="020F0502020204030204" pitchFamily="34" charset="0"/>
            </a:endParaRPr>
          </a:p>
          <a:p>
            <a:pPr marL="342900" marR="0" lvl="0" indent="-342900" algn="l" rtl="0">
              <a:lnSpc>
                <a:spcPct val="100000"/>
              </a:lnSpc>
              <a:spcBef>
                <a:spcPts val="0"/>
              </a:spcBef>
              <a:spcAft>
                <a:spcPts val="0"/>
              </a:spcAft>
              <a:buClr>
                <a:srgbClr val="000000"/>
              </a:buClr>
              <a:buSzPts val="2400"/>
              <a:buFont typeface="Arial"/>
              <a:buChar char="•"/>
            </a:pPr>
            <a:r>
              <a:rPr lang="en-US" sz="2600" b="0" i="0" u="none" strike="noStrike" cap="none" dirty="0">
                <a:solidFill>
                  <a:srgbClr val="000000"/>
                </a:solidFill>
                <a:latin typeface="Calibri" panose="020F0502020204030204" pitchFamily="34" charset="0"/>
                <a:sym typeface="Arial"/>
              </a:rPr>
              <a:t>Subjects categorized in science occupies more than one fifth of all subjects. Arts, however, accounts for about less than 4 percent. </a:t>
            </a:r>
            <a:endParaRPr sz="2600" b="0" i="0" u="none" strike="noStrike" cap="none" dirty="0">
              <a:solidFill>
                <a:srgbClr val="000000"/>
              </a:solidFill>
              <a:latin typeface="Calibri" panose="020F0502020204030204" pitchFamily="34" charset="0"/>
              <a:sym typeface="Arial"/>
            </a:endParaRPr>
          </a:p>
        </p:txBody>
      </p:sp>
      <p:sp>
        <p:nvSpPr>
          <p:cNvPr id="36" name="Google Shape;36;p1"/>
          <p:cNvSpPr/>
          <p:nvPr/>
        </p:nvSpPr>
        <p:spPr>
          <a:xfrm>
            <a:off x="29260825" y="23382930"/>
            <a:ext cx="13167300" cy="731400"/>
          </a:xfrm>
          <a:prstGeom prst="rect">
            <a:avLst/>
          </a:prstGeom>
          <a:solidFill>
            <a:srgbClr val="2F5496"/>
          </a:solidFill>
          <a:ln w="12700" cap="flat" cmpd="sng">
            <a:solidFill>
              <a:srgbClr val="2F5496"/>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chemeClr val="lt1"/>
                </a:solidFill>
                <a:latin typeface="Calibri"/>
                <a:ea typeface="Calibri"/>
                <a:cs typeface="Calibri"/>
                <a:sym typeface="Calibri"/>
              </a:rPr>
              <a:t>Conclusions</a:t>
            </a:r>
            <a:endParaRPr sz="1400" b="0" i="0" u="none" strike="noStrike" cap="none" dirty="0">
              <a:solidFill>
                <a:srgbClr val="000000"/>
              </a:solidFill>
              <a:latin typeface="Arial"/>
              <a:ea typeface="Arial"/>
              <a:cs typeface="Arial"/>
              <a:sym typeface="Arial"/>
            </a:endParaRPr>
          </a:p>
        </p:txBody>
      </p:sp>
      <p:sp>
        <p:nvSpPr>
          <p:cNvPr id="37" name="Google Shape;37;p1"/>
          <p:cNvSpPr/>
          <p:nvPr/>
        </p:nvSpPr>
        <p:spPr>
          <a:xfrm>
            <a:off x="15370567" y="4723123"/>
            <a:ext cx="13167300" cy="731400"/>
          </a:xfrm>
          <a:prstGeom prst="rect">
            <a:avLst/>
          </a:prstGeom>
          <a:solidFill>
            <a:srgbClr val="2F5496"/>
          </a:solidFill>
          <a:ln w="12700" cap="flat" cmpd="sng">
            <a:solidFill>
              <a:srgbClr val="2F5496"/>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alibri"/>
                <a:ea typeface="Calibri"/>
                <a:cs typeface="Calibri"/>
                <a:sym typeface="Calibri"/>
              </a:rPr>
              <a:t>Results</a:t>
            </a:r>
            <a:endParaRPr sz="1400" b="0" i="0" u="none" strike="noStrike" cap="none">
              <a:solidFill>
                <a:srgbClr val="000000"/>
              </a:solidFill>
              <a:latin typeface="Arial"/>
              <a:ea typeface="Arial"/>
              <a:cs typeface="Arial"/>
              <a:sym typeface="Arial"/>
            </a:endParaRPr>
          </a:p>
        </p:txBody>
      </p:sp>
      <p:pic>
        <p:nvPicPr>
          <p:cNvPr id="38" name="Google Shape;38;p1"/>
          <p:cNvPicPr preferRelativeResize="0"/>
          <p:nvPr/>
        </p:nvPicPr>
        <p:blipFill rotWithShape="1">
          <a:blip r:embed="rId7">
            <a:alphaModFix/>
          </a:blip>
          <a:srcRect/>
          <a:stretch/>
        </p:blipFill>
        <p:spPr>
          <a:xfrm>
            <a:off x="603250" y="1104188"/>
            <a:ext cx="8699500" cy="2032000"/>
          </a:xfrm>
          <a:prstGeom prst="rect">
            <a:avLst/>
          </a:prstGeom>
          <a:noFill/>
          <a:ln>
            <a:noFill/>
          </a:ln>
        </p:spPr>
      </p:pic>
      <p:sp>
        <p:nvSpPr>
          <p:cNvPr id="39" name="Google Shape;39;p1"/>
          <p:cNvSpPr txBox="1"/>
          <p:nvPr/>
        </p:nvSpPr>
        <p:spPr>
          <a:xfrm>
            <a:off x="1463075" y="9567667"/>
            <a:ext cx="13167300" cy="4505796"/>
          </a:xfrm>
          <a:prstGeom prst="rect">
            <a:avLst/>
          </a:prstGeom>
          <a:solidFill>
            <a:schemeClr val="lt1"/>
          </a:solidFill>
          <a:ln w="12700" cap="flat" cmpd="sng">
            <a:solidFill>
              <a:srgbClr val="2F5496"/>
            </a:solidFill>
            <a:prstDash val="solid"/>
            <a:round/>
            <a:headEnd type="none" w="sm" len="sm"/>
            <a:tailEnd type="none" w="sm" len="sm"/>
          </a:ln>
        </p:spPr>
        <p:txBody>
          <a:bodyPr spcFirstLastPara="1" wrap="square" lIns="137125" tIns="137125" rIns="137125" bIns="1371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800" b="0" i="0" u="none" strike="noStrike" cap="none" dirty="0">
                <a:solidFill>
                  <a:schemeClr val="dk1"/>
                </a:solidFill>
                <a:latin typeface="Calibri"/>
                <a:ea typeface="Calibri"/>
                <a:cs typeface="Calibri"/>
                <a:sym typeface="Calibri"/>
              </a:rPr>
              <a:t>There are 2 important network analysis methods that we learned in class that can be used in this wiki network analysis:</a:t>
            </a:r>
            <a:endParaRPr sz="2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800" b="0" i="0" u="none" strike="noStrike" cap="none" dirty="0">
                <a:solidFill>
                  <a:schemeClr val="dk1"/>
                </a:solidFill>
                <a:latin typeface="Calibri"/>
                <a:ea typeface="Calibri"/>
                <a:cs typeface="Calibri"/>
                <a:sym typeface="Calibri"/>
              </a:rPr>
              <a:t>(1) Degree </a:t>
            </a:r>
            <a:r>
              <a:rPr lang="en-US" sz="2800" dirty="0">
                <a:solidFill>
                  <a:schemeClr val="dk1"/>
                </a:solidFill>
                <a:latin typeface="Calibri"/>
                <a:ea typeface="Calibri"/>
                <a:cs typeface="Calibri"/>
                <a:sym typeface="Calibri"/>
              </a:rPr>
              <a:t>centrality</a:t>
            </a:r>
            <a:endParaRPr sz="2800" b="0" i="0" u="none" strike="noStrike" cap="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800" dirty="0">
                <a:solidFill>
                  <a:schemeClr val="dk1"/>
                </a:solidFill>
                <a:latin typeface="Calibri"/>
                <a:ea typeface="Calibri"/>
                <a:cs typeface="Calibri"/>
                <a:sym typeface="Calibri"/>
              </a:rPr>
              <a:t>Degree centrality is defined as the number of links incident upon a node. </a:t>
            </a:r>
            <a:endParaRPr sz="2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800" dirty="0">
                <a:solidFill>
                  <a:schemeClr val="dk1"/>
                </a:solidFill>
                <a:latin typeface="Calibri"/>
                <a:ea typeface="Calibri"/>
                <a:cs typeface="Calibri"/>
                <a:sym typeface="Calibri"/>
              </a:rPr>
              <a:t>A node is more important if it’s more connected. </a:t>
            </a:r>
            <a:endParaRPr sz="2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2800" dirty="0">
                <a:solidFill>
                  <a:schemeClr val="dk1"/>
                </a:solidFill>
                <a:latin typeface="Calibri"/>
                <a:ea typeface="Calibri"/>
                <a:cs typeface="Calibri"/>
                <a:sym typeface="Calibri"/>
              </a:rPr>
              <a:t>(2) Greedy Algorithm </a:t>
            </a:r>
            <a:endParaRPr sz="2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2800" dirty="0">
                <a:solidFill>
                  <a:schemeClr val="dk1"/>
                </a:solidFill>
                <a:latin typeface="Calibri"/>
                <a:ea typeface="Calibri"/>
                <a:cs typeface="Calibri"/>
                <a:sym typeface="Calibri"/>
              </a:rPr>
              <a:t>Greedy algorithms build up a solution part by part and they always choose the next part that provide the most obvious and immediate benefit. So problems with greedy algorithm where choosing locally optimal also leads to global solution are best fit for greedy. </a:t>
            </a:r>
            <a:endParaRPr sz="2800" dirty="0">
              <a:solidFill>
                <a:schemeClr val="dk1"/>
              </a:solidFill>
              <a:latin typeface="Calibri"/>
              <a:ea typeface="Calibri"/>
              <a:cs typeface="Calibri"/>
              <a:sym typeface="Calibri"/>
            </a:endParaRPr>
          </a:p>
        </p:txBody>
      </p:sp>
      <p:pic>
        <p:nvPicPr>
          <p:cNvPr id="40" name="Google Shape;40;p1"/>
          <p:cNvPicPr preferRelativeResize="0"/>
          <p:nvPr/>
        </p:nvPicPr>
        <p:blipFill rotWithShape="1">
          <a:blip r:embed="rId8">
            <a:alphaModFix/>
          </a:blip>
          <a:srcRect l="12892" t="3865" r="11134" b="5546"/>
          <a:stretch/>
        </p:blipFill>
        <p:spPr>
          <a:xfrm>
            <a:off x="12373253" y="17087217"/>
            <a:ext cx="8070428" cy="8052662"/>
          </a:xfrm>
          <a:prstGeom prst="rect">
            <a:avLst/>
          </a:prstGeom>
          <a:noFill/>
          <a:ln>
            <a:noFill/>
          </a:ln>
        </p:spPr>
      </p:pic>
      <p:sp>
        <p:nvSpPr>
          <p:cNvPr id="41" name="Google Shape;41;p1"/>
          <p:cNvSpPr txBox="1"/>
          <p:nvPr/>
        </p:nvSpPr>
        <p:spPr>
          <a:xfrm>
            <a:off x="20063116" y="26871303"/>
            <a:ext cx="7782663" cy="377977"/>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Figure 1.</a:t>
            </a:r>
            <a:r>
              <a:rPr lang="en-US" sz="2400" b="0" i="0" u="none" strike="noStrike" cap="none" dirty="0">
                <a:solidFill>
                  <a:schemeClr val="dk1"/>
                </a:solidFill>
                <a:latin typeface="Calibri"/>
                <a:ea typeface="Calibri"/>
                <a:cs typeface="Calibri"/>
                <a:sym typeface="Calibri"/>
              </a:rPr>
              <a:t> Wiki Network Visualization by Degree</a:t>
            </a:r>
            <a:r>
              <a:rPr lang="zh-TW" altLang="en-US" sz="2400" b="0" i="0" u="none" strike="noStrike" cap="none" dirty="0">
                <a:solidFill>
                  <a:schemeClr val="dk1"/>
                </a:solidFill>
                <a:latin typeface="Calibri"/>
                <a:ea typeface="Calibri"/>
                <a:cs typeface="Calibri"/>
                <a:sym typeface="Calibri"/>
              </a:rPr>
              <a:t> </a:t>
            </a:r>
            <a:r>
              <a:rPr lang="en-US" altLang="zh-TW" sz="2400" b="0" i="0" u="none" strike="noStrike" cap="none" dirty="0">
                <a:solidFill>
                  <a:schemeClr val="dk1"/>
                </a:solidFill>
                <a:latin typeface="Calibri"/>
                <a:ea typeface="Calibri"/>
                <a:cs typeface="Calibri"/>
                <a:sym typeface="Calibri"/>
              </a:rPr>
              <a:t>and</a:t>
            </a:r>
            <a:r>
              <a:rPr lang="zh-TW" altLang="en-US" sz="2400" b="0" i="0" u="none" strike="noStrike" cap="none" dirty="0">
                <a:solidFill>
                  <a:schemeClr val="dk1"/>
                </a:solidFill>
                <a:latin typeface="Calibri"/>
                <a:ea typeface="Calibri"/>
                <a:cs typeface="Calibri"/>
                <a:sym typeface="Calibri"/>
              </a:rPr>
              <a:t> </a:t>
            </a:r>
            <a:r>
              <a:rPr lang="en-US" altLang="zh-TW" sz="2400" b="0" i="0" u="none" strike="noStrike" cap="none" dirty="0">
                <a:solidFill>
                  <a:schemeClr val="dk1"/>
                </a:solidFill>
                <a:latin typeface="Calibri"/>
                <a:ea typeface="Calibri"/>
                <a:cs typeface="Calibri"/>
                <a:sym typeface="Calibri"/>
              </a:rPr>
              <a:t>Category</a:t>
            </a:r>
          </a:p>
        </p:txBody>
      </p:sp>
      <p:pic>
        <p:nvPicPr>
          <p:cNvPr id="42" name="Google Shape;42;p1"/>
          <p:cNvPicPr preferRelativeResize="0"/>
          <p:nvPr/>
        </p:nvPicPr>
        <p:blipFill rotWithShape="1">
          <a:blip r:embed="rId9">
            <a:alphaModFix/>
          </a:blip>
          <a:srcRect/>
          <a:stretch/>
        </p:blipFill>
        <p:spPr>
          <a:xfrm>
            <a:off x="1257075" y="14257701"/>
            <a:ext cx="6101417" cy="3846548"/>
          </a:xfrm>
          <a:prstGeom prst="rect">
            <a:avLst/>
          </a:prstGeom>
          <a:noFill/>
          <a:ln>
            <a:noFill/>
          </a:ln>
        </p:spPr>
      </p:pic>
      <p:pic>
        <p:nvPicPr>
          <p:cNvPr id="43" name="Google Shape;43;p1"/>
          <p:cNvPicPr preferRelativeResize="0"/>
          <p:nvPr/>
        </p:nvPicPr>
        <p:blipFill rotWithShape="1">
          <a:blip r:embed="rId10">
            <a:alphaModFix/>
          </a:blip>
          <a:srcRect/>
          <a:stretch/>
        </p:blipFill>
        <p:spPr>
          <a:xfrm>
            <a:off x="8551378" y="14330891"/>
            <a:ext cx="5701651" cy="3614797"/>
          </a:xfrm>
          <a:prstGeom prst="rect">
            <a:avLst/>
          </a:prstGeom>
          <a:noFill/>
          <a:ln>
            <a:noFill/>
          </a:ln>
        </p:spPr>
      </p:pic>
      <p:pic>
        <p:nvPicPr>
          <p:cNvPr id="44" name="Google Shape;44;p1" descr="一張含有 文字, 地圖 的圖片&#10;&#10;自動產生的描述"/>
          <p:cNvPicPr preferRelativeResize="0"/>
          <p:nvPr/>
        </p:nvPicPr>
        <p:blipFill rotWithShape="1">
          <a:blip r:embed="rId11">
            <a:alphaModFix/>
          </a:blip>
          <a:srcRect l="7565" r="18132"/>
          <a:stretch/>
        </p:blipFill>
        <p:spPr>
          <a:xfrm>
            <a:off x="21007321" y="16953310"/>
            <a:ext cx="8070428" cy="8304231"/>
          </a:xfrm>
          <a:prstGeom prst="rect">
            <a:avLst/>
          </a:prstGeom>
          <a:noFill/>
          <a:ln>
            <a:noFill/>
          </a:ln>
        </p:spPr>
      </p:pic>
      <p:pic>
        <p:nvPicPr>
          <p:cNvPr id="45" name="Google Shape;45;p1" descr="一張含有 文字 的圖片&#10;&#10;自動產生的描述"/>
          <p:cNvPicPr preferRelativeResize="0"/>
          <p:nvPr/>
        </p:nvPicPr>
        <p:blipFill rotWithShape="1">
          <a:blip r:embed="rId12">
            <a:alphaModFix/>
          </a:blip>
          <a:srcRect/>
          <a:stretch/>
        </p:blipFill>
        <p:spPr>
          <a:xfrm>
            <a:off x="14812699" y="27181416"/>
            <a:ext cx="6504550" cy="5492849"/>
          </a:xfrm>
          <a:prstGeom prst="rect">
            <a:avLst/>
          </a:prstGeom>
          <a:noFill/>
          <a:ln>
            <a:noFill/>
          </a:ln>
        </p:spPr>
      </p:pic>
      <p:pic>
        <p:nvPicPr>
          <p:cNvPr id="47" name="Google Shape;47;p1" descr="一張含有 文字 的圖片&#10;&#10;自動產生的描述"/>
          <p:cNvPicPr preferRelativeResize="0"/>
          <p:nvPr/>
        </p:nvPicPr>
        <p:blipFill rotWithShape="1">
          <a:blip r:embed="rId13">
            <a:alphaModFix/>
          </a:blip>
          <a:srcRect/>
          <a:stretch/>
        </p:blipFill>
        <p:spPr>
          <a:xfrm>
            <a:off x="1257075" y="27414436"/>
            <a:ext cx="5418099" cy="3970251"/>
          </a:xfrm>
          <a:prstGeom prst="rect">
            <a:avLst/>
          </a:prstGeom>
          <a:noFill/>
          <a:ln>
            <a:noFill/>
          </a:ln>
        </p:spPr>
      </p:pic>
      <p:pic>
        <p:nvPicPr>
          <p:cNvPr id="48" name="Google Shape;48;p1"/>
          <p:cNvPicPr preferRelativeResize="0"/>
          <p:nvPr/>
        </p:nvPicPr>
        <p:blipFill rotWithShape="1">
          <a:blip r:embed="rId14">
            <a:alphaModFix/>
          </a:blip>
          <a:srcRect/>
          <a:stretch/>
        </p:blipFill>
        <p:spPr>
          <a:xfrm>
            <a:off x="8396561" y="27685298"/>
            <a:ext cx="6324600" cy="3970247"/>
          </a:xfrm>
          <a:prstGeom prst="rect">
            <a:avLst/>
          </a:prstGeom>
          <a:noFill/>
          <a:ln>
            <a:noFill/>
          </a:ln>
        </p:spPr>
      </p:pic>
      <p:pic>
        <p:nvPicPr>
          <p:cNvPr id="49" name="Google Shape;49;p1" descr="一張含有 文字, 報紙 的圖片&#10;&#10;自動產生的描述"/>
          <p:cNvPicPr preferRelativeResize="0"/>
          <p:nvPr/>
        </p:nvPicPr>
        <p:blipFill rotWithShape="1">
          <a:blip r:embed="rId15">
            <a:alphaModFix/>
          </a:blip>
          <a:srcRect/>
          <a:stretch/>
        </p:blipFill>
        <p:spPr>
          <a:xfrm>
            <a:off x="1756847" y="19222894"/>
            <a:ext cx="8070428" cy="5876833"/>
          </a:xfrm>
          <a:prstGeom prst="rect">
            <a:avLst/>
          </a:prstGeom>
          <a:noFill/>
          <a:ln>
            <a:noFill/>
          </a:ln>
        </p:spPr>
      </p:pic>
      <p:sp>
        <p:nvSpPr>
          <p:cNvPr id="51" name="Google Shape;51;p1"/>
          <p:cNvSpPr txBox="1"/>
          <p:nvPr/>
        </p:nvSpPr>
        <p:spPr>
          <a:xfrm>
            <a:off x="2026740" y="32105206"/>
            <a:ext cx="6141900" cy="4386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Figure </a:t>
            </a:r>
            <a:r>
              <a:rPr lang="en-US" sz="2400" b="1" dirty="0">
                <a:solidFill>
                  <a:schemeClr val="dk1"/>
                </a:solidFill>
                <a:latin typeface="Calibri"/>
                <a:ea typeface="Calibri"/>
                <a:cs typeface="Calibri"/>
                <a:sym typeface="Calibri"/>
              </a:rPr>
              <a:t>3</a:t>
            </a:r>
            <a:r>
              <a:rPr lang="en-US" sz="2400" b="1" i="0" u="none" strike="noStrike" cap="none" dirty="0">
                <a:solidFill>
                  <a:schemeClr val="dk1"/>
                </a:solidFill>
                <a:latin typeface="Calibri"/>
                <a:ea typeface="Calibri"/>
                <a:cs typeface="Calibri"/>
                <a:sym typeface="Calibri"/>
              </a:rPr>
              <a:t>.</a:t>
            </a:r>
            <a:r>
              <a:rPr lang="en-US" sz="2400" b="0" i="0" u="none" strike="noStrike" cap="none" dirty="0">
                <a:solidFill>
                  <a:schemeClr val="dk1"/>
                </a:solidFill>
                <a:latin typeface="Calibri"/>
                <a:ea typeface="Calibri"/>
                <a:cs typeface="Calibri"/>
                <a:sym typeface="Calibri"/>
              </a:rPr>
              <a:t> Wiki Network Visualization </a:t>
            </a:r>
            <a:endParaRPr sz="1400" b="0" i="0" u="none" strike="noStrike" cap="none" dirty="0">
              <a:solidFill>
                <a:srgbClr val="000000"/>
              </a:solidFill>
              <a:latin typeface="Arial"/>
              <a:ea typeface="Arial"/>
              <a:cs typeface="Arial"/>
              <a:sym typeface="Arial"/>
            </a:endParaRPr>
          </a:p>
        </p:txBody>
      </p:sp>
      <p:sp>
        <p:nvSpPr>
          <p:cNvPr id="52" name="Google Shape;52;p1"/>
          <p:cNvSpPr txBox="1"/>
          <p:nvPr/>
        </p:nvSpPr>
        <p:spPr>
          <a:xfrm>
            <a:off x="15320886" y="31883490"/>
            <a:ext cx="6141900" cy="4386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Figure </a:t>
            </a:r>
            <a:r>
              <a:rPr lang="en-US" sz="2400" b="1" dirty="0">
                <a:solidFill>
                  <a:schemeClr val="dk1"/>
                </a:solidFill>
                <a:latin typeface="Calibri"/>
                <a:ea typeface="Calibri"/>
                <a:cs typeface="Calibri"/>
                <a:sym typeface="Calibri"/>
              </a:rPr>
              <a:t>7</a:t>
            </a:r>
            <a:r>
              <a:rPr lang="en-US" sz="2400" b="1" i="0" u="none" strike="noStrike" cap="none" dirty="0">
                <a:solidFill>
                  <a:schemeClr val="dk1"/>
                </a:solidFill>
                <a:latin typeface="Calibri"/>
                <a:ea typeface="Calibri"/>
                <a:cs typeface="Calibri"/>
                <a:sym typeface="Calibri"/>
              </a:rPr>
              <a:t>.</a:t>
            </a:r>
            <a:r>
              <a:rPr lang="en-US" sz="2400" b="0" i="0" u="none" strike="noStrike" cap="none" dirty="0">
                <a:solidFill>
                  <a:schemeClr val="dk1"/>
                </a:solidFill>
                <a:latin typeface="Calibri"/>
                <a:ea typeface="Calibri"/>
                <a:cs typeface="Calibri"/>
                <a:sym typeface="Calibri"/>
              </a:rPr>
              <a:t> Wiki Network Visualization by Degree</a:t>
            </a:r>
            <a:endParaRPr sz="1400" b="0" i="0" u="none" strike="noStrike" cap="none" dirty="0">
              <a:solidFill>
                <a:srgbClr val="000000"/>
              </a:solidFill>
              <a:latin typeface="Arial"/>
              <a:ea typeface="Arial"/>
              <a:cs typeface="Arial"/>
              <a:sym typeface="Arial"/>
            </a:endParaRPr>
          </a:p>
        </p:txBody>
      </p:sp>
      <p:sp>
        <p:nvSpPr>
          <p:cNvPr id="53" name="Google Shape;53;p1"/>
          <p:cNvSpPr txBox="1"/>
          <p:nvPr/>
        </p:nvSpPr>
        <p:spPr>
          <a:xfrm>
            <a:off x="8284962" y="17947386"/>
            <a:ext cx="6141900" cy="4386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Figure </a:t>
            </a:r>
            <a:r>
              <a:rPr lang="en-US" sz="2400" b="1" dirty="0">
                <a:solidFill>
                  <a:schemeClr val="dk1"/>
                </a:solidFill>
                <a:latin typeface="Calibri"/>
                <a:ea typeface="Calibri"/>
                <a:cs typeface="Calibri"/>
                <a:sym typeface="Calibri"/>
              </a:rPr>
              <a:t>6</a:t>
            </a:r>
            <a:r>
              <a:rPr lang="en-US" sz="2400" b="1" i="0" u="none" strike="noStrike" cap="none" dirty="0">
                <a:solidFill>
                  <a:schemeClr val="dk1"/>
                </a:solidFill>
                <a:latin typeface="Calibri"/>
                <a:ea typeface="Calibri"/>
                <a:cs typeface="Calibri"/>
                <a:sym typeface="Calibri"/>
              </a:rPr>
              <a:t>.</a:t>
            </a:r>
            <a:r>
              <a:rPr lang="en-US" sz="2400" b="0" i="0" u="none" strike="noStrike" cap="none" dirty="0">
                <a:solidFill>
                  <a:schemeClr val="dk1"/>
                </a:solidFill>
                <a:latin typeface="Calibri"/>
                <a:ea typeface="Calibri"/>
                <a:cs typeface="Calibri"/>
                <a:sym typeface="Calibri"/>
              </a:rPr>
              <a:t> Wiki Network </a:t>
            </a:r>
            <a:r>
              <a:rPr lang="en-US" sz="2400" dirty="0">
                <a:solidFill>
                  <a:schemeClr val="dk1"/>
                </a:solidFill>
                <a:latin typeface="Calibri"/>
                <a:ea typeface="Calibri"/>
                <a:cs typeface="Calibri"/>
                <a:sym typeface="Calibri"/>
              </a:rPr>
              <a:t>Category Distribution</a:t>
            </a:r>
            <a:endParaRPr sz="1400" b="0" i="0" u="none" strike="noStrike" cap="none" dirty="0">
              <a:solidFill>
                <a:srgbClr val="000000"/>
              </a:solidFill>
              <a:latin typeface="Arial"/>
              <a:ea typeface="Arial"/>
              <a:cs typeface="Arial"/>
              <a:sym typeface="Arial"/>
            </a:endParaRPr>
          </a:p>
        </p:txBody>
      </p:sp>
      <p:sp>
        <p:nvSpPr>
          <p:cNvPr id="54" name="Google Shape;54;p1"/>
          <p:cNvSpPr txBox="1"/>
          <p:nvPr/>
        </p:nvSpPr>
        <p:spPr>
          <a:xfrm>
            <a:off x="1386391" y="18015146"/>
            <a:ext cx="6141900" cy="4386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Figure .</a:t>
            </a:r>
            <a:r>
              <a:rPr lang="en-US" sz="2400" b="0" i="0" u="none" strike="noStrike" cap="none" dirty="0">
                <a:solidFill>
                  <a:schemeClr val="dk1"/>
                </a:solidFill>
                <a:latin typeface="Calibri"/>
                <a:ea typeface="Calibri"/>
                <a:cs typeface="Calibri"/>
                <a:sym typeface="Calibri"/>
              </a:rPr>
              <a:t> Wiki Network </a:t>
            </a:r>
            <a:r>
              <a:rPr lang="en-US" sz="2400" dirty="0">
                <a:solidFill>
                  <a:schemeClr val="dk1"/>
                </a:solidFill>
                <a:latin typeface="Calibri"/>
                <a:ea typeface="Calibri"/>
                <a:cs typeface="Calibri"/>
                <a:sym typeface="Calibri"/>
              </a:rPr>
              <a:t>Degree Plot</a:t>
            </a:r>
            <a:endParaRPr sz="1400" b="0" i="0" u="none" strike="noStrike" cap="none" dirty="0">
              <a:solidFill>
                <a:srgbClr val="000000"/>
              </a:solidFill>
              <a:latin typeface="Arial"/>
              <a:ea typeface="Arial"/>
              <a:cs typeface="Arial"/>
              <a:sym typeface="Arial"/>
            </a:endParaRPr>
          </a:p>
        </p:txBody>
      </p:sp>
      <p:sp>
        <p:nvSpPr>
          <p:cNvPr id="55" name="Google Shape;55;p1"/>
          <p:cNvSpPr txBox="1"/>
          <p:nvPr/>
        </p:nvSpPr>
        <p:spPr>
          <a:xfrm>
            <a:off x="9264520" y="31775048"/>
            <a:ext cx="6141900" cy="4386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Figure 5.</a:t>
            </a:r>
            <a:r>
              <a:rPr lang="en-US" sz="2400" b="0" i="0" u="none" strike="noStrike" cap="none" dirty="0">
                <a:solidFill>
                  <a:schemeClr val="dk1"/>
                </a:solidFill>
                <a:latin typeface="Calibri"/>
                <a:ea typeface="Calibri"/>
                <a:cs typeface="Calibri"/>
                <a:sym typeface="Calibri"/>
              </a:rPr>
              <a:t> Wiki Network Visualization by Degree</a:t>
            </a:r>
            <a:endParaRPr sz="1400" b="0" i="0" u="none" strike="noStrike" cap="none" dirty="0">
              <a:solidFill>
                <a:srgbClr val="000000"/>
              </a:solidFill>
              <a:latin typeface="Arial"/>
              <a:ea typeface="Arial"/>
              <a:cs typeface="Arial"/>
              <a:sym typeface="Arial"/>
            </a:endParaRPr>
          </a:p>
        </p:txBody>
      </p:sp>
      <p:sp>
        <p:nvSpPr>
          <p:cNvPr id="56" name="Google Shape;56;p1"/>
          <p:cNvSpPr txBox="1"/>
          <p:nvPr/>
        </p:nvSpPr>
        <p:spPr>
          <a:xfrm>
            <a:off x="11379450" y="26176803"/>
            <a:ext cx="6141900" cy="4386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Figure </a:t>
            </a:r>
            <a:r>
              <a:rPr lang="en-US" sz="2400" b="1" dirty="0">
                <a:solidFill>
                  <a:schemeClr val="dk1"/>
                </a:solidFill>
                <a:latin typeface="Calibri"/>
                <a:ea typeface="Calibri"/>
                <a:cs typeface="Calibri"/>
                <a:sym typeface="Calibri"/>
              </a:rPr>
              <a:t>4</a:t>
            </a:r>
            <a:r>
              <a:rPr lang="en-US" sz="2400" b="1" i="0" u="none" strike="noStrike" cap="none" dirty="0">
                <a:solidFill>
                  <a:schemeClr val="dk1"/>
                </a:solidFill>
                <a:latin typeface="Calibri"/>
                <a:ea typeface="Calibri"/>
                <a:cs typeface="Calibri"/>
                <a:sym typeface="Calibri"/>
              </a:rPr>
              <a:t>.</a:t>
            </a:r>
            <a:r>
              <a:rPr lang="en-US" sz="2400" b="0" i="0" u="none" strike="noStrike" cap="none" dirty="0">
                <a:solidFill>
                  <a:schemeClr val="dk1"/>
                </a:solidFill>
                <a:latin typeface="Calibri"/>
                <a:ea typeface="Calibri"/>
                <a:cs typeface="Calibri"/>
                <a:sym typeface="Calibri"/>
              </a:rPr>
              <a:t> Wiki Network Visualization by Degree</a:t>
            </a:r>
            <a:endParaRPr sz="1400" b="0" i="0" u="none" strike="noStrike" cap="none" dirty="0">
              <a:solidFill>
                <a:srgbClr val="000000"/>
              </a:solidFill>
              <a:latin typeface="Arial"/>
              <a:ea typeface="Arial"/>
              <a:cs typeface="Arial"/>
              <a:sym typeface="Arial"/>
            </a:endParaRPr>
          </a:p>
        </p:txBody>
      </p:sp>
      <p:sp>
        <p:nvSpPr>
          <p:cNvPr id="57" name="Google Shape;57;p1"/>
          <p:cNvSpPr txBox="1"/>
          <p:nvPr/>
        </p:nvSpPr>
        <p:spPr>
          <a:xfrm>
            <a:off x="23030277" y="32140054"/>
            <a:ext cx="6141900" cy="4386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Figure </a:t>
            </a:r>
            <a:r>
              <a:rPr lang="en-US" sz="2400" b="1" dirty="0">
                <a:solidFill>
                  <a:schemeClr val="dk1"/>
                </a:solidFill>
                <a:latin typeface="Calibri"/>
                <a:ea typeface="Calibri"/>
                <a:cs typeface="Calibri"/>
                <a:sym typeface="Calibri"/>
              </a:rPr>
              <a:t>9</a:t>
            </a:r>
            <a:r>
              <a:rPr lang="en-US" sz="2400" b="1" i="0" u="none" strike="noStrike" cap="none" dirty="0">
                <a:solidFill>
                  <a:schemeClr val="dk1"/>
                </a:solidFill>
                <a:latin typeface="Calibri"/>
                <a:ea typeface="Calibri"/>
                <a:cs typeface="Calibri"/>
                <a:sym typeface="Calibri"/>
              </a:rPr>
              <a:t>.</a:t>
            </a:r>
            <a:r>
              <a:rPr lang="en-US" sz="2400" b="0" i="0" u="none" strike="noStrike" cap="none" dirty="0">
                <a:solidFill>
                  <a:schemeClr val="dk1"/>
                </a:solidFill>
                <a:latin typeface="Calibri"/>
                <a:ea typeface="Calibri"/>
                <a:cs typeface="Calibri"/>
                <a:sym typeface="Calibri"/>
              </a:rPr>
              <a:t> Wiki Network Visualization by Degree</a:t>
            </a:r>
            <a:endParaRPr sz="1400" b="0" i="0" u="none" strike="noStrike" cap="none" dirty="0">
              <a:solidFill>
                <a:srgbClr val="000000"/>
              </a:solidFill>
              <a:latin typeface="Arial"/>
              <a:ea typeface="Arial"/>
              <a:cs typeface="Arial"/>
              <a:sym typeface="Arial"/>
            </a:endParaRPr>
          </a:p>
        </p:txBody>
      </p:sp>
      <p:sp>
        <p:nvSpPr>
          <p:cNvPr id="58" name="Google Shape;58;p1"/>
          <p:cNvSpPr txBox="1"/>
          <p:nvPr/>
        </p:nvSpPr>
        <p:spPr>
          <a:xfrm>
            <a:off x="2951876" y="26856746"/>
            <a:ext cx="6141900" cy="4386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Figure </a:t>
            </a:r>
            <a:r>
              <a:rPr lang="en-US" sz="2400" b="1">
                <a:solidFill>
                  <a:schemeClr val="dk1"/>
                </a:solidFill>
                <a:latin typeface="Calibri"/>
                <a:ea typeface="Calibri"/>
                <a:cs typeface="Calibri"/>
                <a:sym typeface="Calibri"/>
              </a:rPr>
              <a:t>8</a:t>
            </a:r>
            <a:r>
              <a:rPr lang="en-US" sz="2400" b="1" i="0" u="none" strike="noStrike" cap="none">
                <a:solidFill>
                  <a:schemeClr val="dk1"/>
                </a:solidFill>
                <a:latin typeface="Calibri"/>
                <a:ea typeface="Calibri"/>
                <a:cs typeface="Calibri"/>
                <a:sym typeface="Calibri"/>
              </a:rPr>
              <a:t>.</a:t>
            </a:r>
            <a:r>
              <a:rPr lang="en-US" sz="2400" b="0" i="0" u="none" strike="noStrike" cap="none">
                <a:solidFill>
                  <a:schemeClr val="dk1"/>
                </a:solidFill>
                <a:latin typeface="Calibri"/>
                <a:ea typeface="Calibri"/>
                <a:cs typeface="Calibri"/>
                <a:sym typeface="Calibri"/>
              </a:rPr>
              <a:t> Wiki Network Visualization by Degree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1475</Words>
  <Application>Microsoft Office PowerPoint</Application>
  <PresentationFormat>自訂</PresentationFormat>
  <Paragraphs>60</Paragraphs>
  <Slides>1</Slides>
  <Notes>1</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vt:i4>
      </vt:variant>
    </vt:vector>
  </HeadingPairs>
  <TitlesOfParts>
    <vt:vector size="4" baseType="lpstr">
      <vt:lpstr>Arial</vt:lpstr>
      <vt:lpstr>Calibri</vt:lpstr>
      <vt:lpstr>Office Theme</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Jay Larson</dc:creator>
  <cp:lastModifiedBy>Kalvin</cp:lastModifiedBy>
  <cp:revision>12</cp:revision>
  <dcterms:created xsi:type="dcterms:W3CDTF">2013-02-10T21:14:48Z</dcterms:created>
  <dcterms:modified xsi:type="dcterms:W3CDTF">2019-12-04T05:26:40Z</dcterms:modified>
</cp:coreProperties>
</file>