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3" r:id="rId7"/>
    <p:sldId id="261" r:id="rId8"/>
    <p:sldId id="262" r:id="rId9"/>
    <p:sldId id="271" r:id="rId10"/>
    <p:sldId id="267" r:id="rId11"/>
    <p:sldId id="272" r:id="rId12"/>
    <p:sldId id="260" r:id="rId13"/>
    <p:sldId id="264" r:id="rId14"/>
    <p:sldId id="273" r:id="rId15"/>
    <p:sldId id="265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demus.michaeld@gmail.com" userId="1d1d363b69d102e9" providerId="LiveId" clId="{CE5DCAA8-6037-48B1-AA9C-D4A075281895}"/>
    <pc:docChg chg="undo custSel modSld">
      <pc:chgData name="nicodemus.michaeld@gmail.com" userId="1d1d363b69d102e9" providerId="LiveId" clId="{CE5DCAA8-6037-48B1-AA9C-D4A075281895}" dt="2020-12-05T22:46:20.831" v="3" actId="5793"/>
      <pc:docMkLst>
        <pc:docMk/>
      </pc:docMkLst>
      <pc:sldChg chg="modSp mod">
        <pc:chgData name="nicodemus.michaeld@gmail.com" userId="1d1d363b69d102e9" providerId="LiveId" clId="{CE5DCAA8-6037-48B1-AA9C-D4A075281895}" dt="2020-12-05T22:46:20.831" v="3" actId="5793"/>
        <pc:sldMkLst>
          <pc:docMk/>
          <pc:sldMk cId="1720741832" sldId="256"/>
        </pc:sldMkLst>
        <pc:spChg chg="mod">
          <ac:chgData name="nicodemus.michaeld@gmail.com" userId="1d1d363b69d102e9" providerId="LiveId" clId="{CE5DCAA8-6037-48B1-AA9C-D4A075281895}" dt="2020-12-05T22:46:20.831" v="3" actId="5793"/>
          <ac:spMkLst>
            <pc:docMk/>
            <pc:sldMk cId="1720741832" sldId="256"/>
            <ac:spMk id="3" creationId="{C5BF65C4-D709-4553-95C4-3E25FE4959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FB09D-87DF-44A5-BE86-6773FFD3953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01230-BF5B-4C81-A951-0DEA5C3D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59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532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0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81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E518CBA-D8B4-47B2-892B-826C26D1B46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5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6DFD2-154D-4CB2-9BD2-82F80F25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533"/>
            <a:ext cx="6520543" cy="4504620"/>
          </a:xfrm>
        </p:spPr>
        <p:txBody>
          <a:bodyPr>
            <a:normAutofit/>
          </a:bodyPr>
          <a:lstStyle/>
          <a:p>
            <a:r>
              <a:rPr lang="en-US" sz="6700" dirty="0">
                <a:latin typeface="Britannic Bold" panose="020B0903060703020204" pitchFamily="34" charset="0"/>
              </a:rPr>
              <a:t>Predicting Car Values on Craigslist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F65C4-D709-4553-95C4-3E25FE49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7" y="5168453"/>
            <a:ext cx="6178473" cy="8418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u="sng" dirty="0">
                <a:solidFill>
                  <a:schemeClr val="bg2"/>
                </a:solidFill>
              </a:rPr>
              <a:t>Michigan Technological University</a:t>
            </a:r>
          </a:p>
          <a:p>
            <a:pPr marL="342900" indent="-342900" algn="l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chemeClr val="bg2"/>
                </a:solidFill>
              </a:rPr>
              <a:t>Michael Nicodemus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holding, sitting, dark, umbrella&#10;&#10;Description automatically generated">
            <a:extLst>
              <a:ext uri="{FF2B5EF4-FFF2-40B4-BE49-F238E27FC236}">
                <a16:creationId xmlns:a16="http://schemas.microsoft.com/office/drawing/2014/main" id="{6CD46C71-B682-4764-8EC5-663B2B976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1" r="5409"/>
          <a:stretch/>
        </p:blipFill>
        <p:spPr>
          <a:xfrm>
            <a:off x="6314613" y="-4864"/>
            <a:ext cx="5877385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74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BB73D-9DCD-4538-A0D9-BFFAEA781B08}"/>
              </a:ext>
            </a:extLst>
          </p:cNvPr>
          <p:cNvSpPr txBox="1"/>
          <p:nvPr/>
        </p:nvSpPr>
        <p:spPr>
          <a:xfrm>
            <a:off x="3790335" y="1231506"/>
            <a:ext cx="7464874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800" dirty="0">
                <a:solidFill>
                  <a:schemeClr val="tx2"/>
                </a:solidFill>
                <a:latin typeface="Britannic Bold" panose="020B0903060703020204" pitchFamily="34" charset="0"/>
                <a:ea typeface="+mj-ea"/>
                <a:cs typeface="+mj-cs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27696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80B4C8-61D1-4474-B993-0E1D19172606}"/>
              </a:ext>
            </a:extLst>
          </p:cNvPr>
          <p:cNvSpPr txBox="1"/>
          <p:nvPr/>
        </p:nvSpPr>
        <p:spPr>
          <a:xfrm>
            <a:off x="1548581" y="1295679"/>
            <a:ext cx="10316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Categorical Predictors coded as dummy variables.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Find near zero variance of categorical variables.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Imputation of missing values.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/>
              <a:t>Used KNN imputation.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Transform, center and scale quantitative values.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/>
              <a:t>Used Box Cox transformation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/>
              <a:t>Then Spatial sign.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Principal component analysis on quantitative variables.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04348-2B37-46CE-B597-D7428369F990}"/>
              </a:ext>
            </a:extLst>
          </p:cNvPr>
          <p:cNvSpPr txBox="1"/>
          <p:nvPr/>
        </p:nvSpPr>
        <p:spPr>
          <a:xfrm>
            <a:off x="1548581" y="184355"/>
            <a:ext cx="10110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Preprocessing Tasks</a:t>
            </a:r>
          </a:p>
        </p:txBody>
      </p:sp>
    </p:spTree>
    <p:extLst>
      <p:ext uri="{BB962C8B-B14F-4D97-AF65-F5344CB8AC3E}">
        <p14:creationId xmlns:p14="http://schemas.microsoft.com/office/powerpoint/2010/main" val="158664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4839-85A2-45B4-BAF2-E7A8466C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585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ritannic Bold" panose="020B0903060703020204" pitchFamily="34" charset="0"/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75BF-6C98-4E38-ADD8-91D49A7C1FC0}"/>
              </a:ext>
            </a:extLst>
          </p:cNvPr>
          <p:cNvSpPr txBox="1"/>
          <p:nvPr/>
        </p:nvSpPr>
        <p:spPr>
          <a:xfrm>
            <a:off x="887506" y="1743635"/>
            <a:ext cx="66738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important task was to impute data into missing fields such as odometer readings.  Approximately 25% did not have a valid response.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First attempt involved developing a linear model to predict mileage based on year, price and various categorical variables. The model did not perform well and returned an adjusted R squared score of 0.41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Used KNN to impute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spatial scaling to account for odometer and price outliers. This seemed valid since there is a population of vehicles in both high mileage and high price categories. There is no reason to think that these observations are anomalies or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PCA to test for strong correlations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200F-F8E9-4978-A66E-E84C268D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29" y="382384"/>
            <a:ext cx="10952918" cy="1631241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Principal Component Analysis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8B9D4-FFD9-423D-930B-4B55D54F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9" y="1676272"/>
            <a:ext cx="3505689" cy="296268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7262B9-AF04-4290-8888-3FC6F2F3B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67" y="1676272"/>
            <a:ext cx="3505689" cy="296268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219C52-6EF5-4007-8364-3C69379F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58" y="1676272"/>
            <a:ext cx="3505689" cy="2962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BFEEE-7F05-4696-8739-D00F80EABC4C}"/>
              </a:ext>
            </a:extLst>
          </p:cNvPr>
          <p:cNvSpPr txBox="1"/>
          <p:nvPr/>
        </p:nvSpPr>
        <p:spPr>
          <a:xfrm>
            <a:off x="1642188" y="5206482"/>
            <a:ext cx="8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components plotted against each other. No strong correlations appear to exist.</a:t>
            </a:r>
          </a:p>
        </p:txBody>
      </p:sp>
    </p:spTree>
    <p:extLst>
      <p:ext uri="{BB962C8B-B14F-4D97-AF65-F5344CB8AC3E}">
        <p14:creationId xmlns:p14="http://schemas.microsoft.com/office/powerpoint/2010/main" val="252914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BB73D-9DCD-4538-A0D9-BFFAEA781B08}"/>
              </a:ext>
            </a:extLst>
          </p:cNvPr>
          <p:cNvSpPr txBox="1"/>
          <p:nvPr/>
        </p:nvSpPr>
        <p:spPr>
          <a:xfrm>
            <a:off x="3790335" y="1231506"/>
            <a:ext cx="7464874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800" dirty="0">
                <a:solidFill>
                  <a:schemeClr val="tx2"/>
                </a:solidFill>
                <a:latin typeface="Britannic Bold" panose="020B0903060703020204" pitchFamily="34" charset="0"/>
                <a:ea typeface="+mj-ea"/>
                <a:cs typeface="+mj-cs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2069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9E28-5BE3-4402-9D6D-8E1B6A24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Regression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A857F-03E3-44E7-9A94-D4EF50ECB59F}"/>
              </a:ext>
            </a:extLst>
          </p:cNvPr>
          <p:cNvSpPr txBox="1"/>
          <p:nvPr/>
        </p:nvSpPr>
        <p:spPr>
          <a:xfrm>
            <a:off x="1251678" y="1734283"/>
            <a:ext cx="70426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Elastic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Neural Network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63948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90E9-1375-4A75-B8F7-9793E948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1F2CFD96-CD07-4080-86E2-1708E84477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852886"/>
                  </p:ext>
                </p:extLst>
              </p:nvPr>
            </p:nvGraphicFramePr>
            <p:xfrm>
              <a:off x="3386667" y="2110437"/>
              <a:ext cx="5418666" cy="865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4869397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577856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 squared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117455"/>
                      </a:ext>
                    </a:extLst>
                  </a:tr>
                  <a:tr h="494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2.749×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5.747×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2377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1F2CFD96-CD07-4080-86E2-1708E84477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852886"/>
                  </p:ext>
                </p:extLst>
              </p:nvPr>
            </p:nvGraphicFramePr>
            <p:xfrm>
              <a:off x="3386667" y="2110437"/>
              <a:ext cx="5418666" cy="8657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4869397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577856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 squared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0117455"/>
                      </a:ext>
                    </a:extLst>
                  </a:tr>
                  <a:tr h="494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488" r="-10089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80488" r="-89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377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D10213-7280-4AB7-BC95-1B2EF8B10477}"/>
              </a:ext>
            </a:extLst>
          </p:cNvPr>
          <p:cNvSpPr txBox="1"/>
          <p:nvPr/>
        </p:nvSpPr>
        <p:spPr>
          <a:xfrm>
            <a:off x="6096000" y="4983484"/>
            <a:ext cx="549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Clearly a bad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7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0901-EE11-4F83-8251-AF500914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Ridge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B8996-B0AB-4148-969F-4F06FF6040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5385" y="1282696"/>
            <a:ext cx="7181230" cy="3839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60C8351-1AC7-44C8-AF60-1E0C215A9D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499623"/>
                  </p:ext>
                </p:extLst>
              </p:nvPr>
            </p:nvGraphicFramePr>
            <p:xfrm>
              <a:off x="2032000" y="5520265"/>
              <a:ext cx="8127999" cy="892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1803431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62219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28821289"/>
                        </a:ext>
                      </a:extLst>
                    </a:gridCol>
                  </a:tblGrid>
                  <a:tr h="526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R-squared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Lambda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286892"/>
                      </a:ext>
                    </a:extLst>
                  </a:tr>
                  <a:tr h="221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7.969 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503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60C8351-1AC7-44C8-AF60-1E0C215A9D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499623"/>
                  </p:ext>
                </p:extLst>
              </p:nvPr>
            </p:nvGraphicFramePr>
            <p:xfrm>
              <a:off x="2032000" y="5520265"/>
              <a:ext cx="8127999" cy="892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1803431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62219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28821289"/>
                        </a:ext>
                      </a:extLst>
                    </a:gridCol>
                  </a:tblGrid>
                  <a:tr h="526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R-squared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Lambda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2868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53333" r="-20067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53333" r="-101126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3333" r="-8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03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14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0FF1-1705-4651-A945-8F1FE2C9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64A88-1EA5-453D-9C7A-7F0546B86D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6566" y="1302080"/>
            <a:ext cx="7226757" cy="3863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2E9E1ABC-134D-4222-B239-97E9CBAE6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011782"/>
                  </p:ext>
                </p:extLst>
              </p:nvPr>
            </p:nvGraphicFramePr>
            <p:xfrm>
              <a:off x="2032000" y="5520265"/>
              <a:ext cx="8127999" cy="892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1803431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62219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28821289"/>
                        </a:ext>
                      </a:extLst>
                    </a:gridCol>
                  </a:tblGrid>
                  <a:tr h="526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R-squared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Lambda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2868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7.607 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0.0504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503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2E9E1ABC-134D-4222-B239-97E9CBAE6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011782"/>
                  </p:ext>
                </p:extLst>
              </p:nvPr>
            </p:nvGraphicFramePr>
            <p:xfrm>
              <a:off x="2032000" y="5520265"/>
              <a:ext cx="8127999" cy="892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21803431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62219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28821289"/>
                        </a:ext>
                      </a:extLst>
                    </a:gridCol>
                  </a:tblGrid>
                  <a:tr h="526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R-squared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Lambda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2868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53333" r="-200674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53333" r="-101126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3333" r="-89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03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374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571A-2C46-4973-90CD-03A9BB4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Elastic net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9EF17B38-3B11-4FD9-AD04-B85488CFB30D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453" y="1382111"/>
            <a:ext cx="7657094" cy="409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9DAF80-1AB4-4489-B3FC-2FB91CC3F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086278"/>
                  </p:ext>
                </p:extLst>
              </p:nvPr>
            </p:nvGraphicFramePr>
            <p:xfrm>
              <a:off x="2032000" y="5741492"/>
              <a:ext cx="8128000" cy="892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18034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62219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288212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95364275"/>
                        </a:ext>
                      </a:extLst>
                    </a:gridCol>
                  </a:tblGrid>
                  <a:tr h="526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R-squared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Lambda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2868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6.961 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0.0426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2469.87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503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9DAF80-1AB4-4489-B3FC-2FB91CC3F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086278"/>
                  </p:ext>
                </p:extLst>
              </p:nvPr>
            </p:nvGraphicFramePr>
            <p:xfrm>
              <a:off x="2032000" y="5741492"/>
              <a:ext cx="8128000" cy="892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180343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62219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288212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95364275"/>
                        </a:ext>
                      </a:extLst>
                    </a:gridCol>
                  </a:tblGrid>
                  <a:tr h="526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R-squared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Lambda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2868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50820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50820" r="-2015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0820" r="-1008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50820" r="-120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03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44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5A4C-AECC-4928-A467-6F5E8430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ritannic Bold" panose="020B090306070302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69E8D-F792-4867-A9EF-CA57C6A4AE64}"/>
              </a:ext>
            </a:extLst>
          </p:cNvPr>
          <p:cNvSpPr txBox="1"/>
          <p:nvPr/>
        </p:nvSpPr>
        <p:spPr>
          <a:xfrm>
            <a:off x="1031545" y="1874517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People often sell items on Craigslist far under market value with the goal of selling it quickly. This research looks at vehicle data posted to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Develop a model that can recognize when a vehicle is undervalued.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Interpret online automobile market trends.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Source: https://www.kaggle.com/austinreese/craigslist-carstrucks-data</a:t>
            </a:r>
          </a:p>
        </p:txBody>
      </p:sp>
    </p:spTree>
    <p:extLst>
      <p:ext uri="{BB962C8B-B14F-4D97-AF65-F5344CB8AC3E}">
        <p14:creationId xmlns:p14="http://schemas.microsoft.com/office/powerpoint/2010/main" val="178036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8CF8-62C0-4AF1-80AE-248CBF72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1" y="263524"/>
            <a:ext cx="10552176" cy="100199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ritannic Bold" panose="020B0903060703020204" pitchFamily="34" charset="0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34411-1720-4199-B402-2ABF156EE1ED}"/>
              </a:ext>
            </a:extLst>
          </p:cNvPr>
          <p:cNvSpPr txBox="1"/>
          <p:nvPr/>
        </p:nvSpPr>
        <p:spPr>
          <a:xfrm>
            <a:off x="2091017" y="1397675"/>
            <a:ext cx="8009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required fields when posting on Craigslist, resulting in extremely messy data. </a:t>
            </a:r>
          </a:p>
          <a:p>
            <a:endParaRPr lang="en-US" dirty="0"/>
          </a:p>
          <a:p>
            <a:r>
              <a:rPr lang="en-US" dirty="0"/>
              <a:t>Majority of Preprocessing tasks were Imputation, Centering, and Scaling</a:t>
            </a:r>
          </a:p>
          <a:p>
            <a:r>
              <a:rPr lang="en-US" dirty="0"/>
              <a:t>Data size: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&gt;400,000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26 fields.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 continuous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23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relatively few continuous variables make it hard to produce a model that is easily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27959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3CF7-D1B7-4175-8D4B-FC5AB807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 dirty="0">
                <a:latin typeface="Britannic Bold" panose="020B0903060703020204" pitchFamily="34" charset="0"/>
              </a:rPr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80858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5286-7D2F-46D3-815A-BCD58C1B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00" y="116541"/>
            <a:ext cx="10552176" cy="79794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ritannic Bold" panose="020B0903060703020204" pitchFamily="34" charset="0"/>
              </a:rPr>
              <a:t>Data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1D9B84C-7C1E-418C-A5BA-5BE6BD1C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53612"/>
              </p:ext>
            </p:extLst>
          </p:nvPr>
        </p:nvGraphicFramePr>
        <p:xfrm>
          <a:off x="2137508" y="1231004"/>
          <a:ext cx="8127999" cy="495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967">
                  <a:extLst>
                    <a:ext uri="{9D8B030D-6E8A-4147-A177-3AD203B41FA5}">
                      <a16:colId xmlns:a16="http://schemas.microsoft.com/office/drawing/2014/main" val="920926044"/>
                    </a:ext>
                  </a:extLst>
                </a:gridCol>
                <a:gridCol w="1348417">
                  <a:extLst>
                    <a:ext uri="{9D8B030D-6E8A-4147-A177-3AD203B41FA5}">
                      <a16:colId xmlns:a16="http://schemas.microsoft.com/office/drawing/2014/main" val="2156169842"/>
                    </a:ext>
                  </a:extLst>
                </a:gridCol>
                <a:gridCol w="4884615">
                  <a:extLst>
                    <a:ext uri="{9D8B030D-6E8A-4147-A177-3AD203B41FA5}">
                      <a16:colId xmlns:a16="http://schemas.microsoft.com/office/drawing/2014/main" val="674436110"/>
                    </a:ext>
                  </a:extLst>
                </a:gridCol>
              </a:tblGrid>
              <a:tr h="367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11906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Price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Listing price in US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3668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the vehicle was manufactured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11660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Odometer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miles driven on the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59928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83136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2741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fuel used (gas/diesel)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26377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cylinders in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63078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wheel drive, Four wheel drive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448555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maintenance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2054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Automatic/Manual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11583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car. SUV, Sedan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4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3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6067-7FC6-4CF6-A133-A7E3E86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902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</a:rPr>
              <a:t>Non-Predictive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5126F5-18E8-4C5F-8B89-376870D78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98916"/>
              </p:ext>
            </p:extLst>
          </p:nvPr>
        </p:nvGraphicFramePr>
        <p:xfrm>
          <a:off x="1547446" y="1985758"/>
          <a:ext cx="9205545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515">
                  <a:extLst>
                    <a:ext uri="{9D8B030D-6E8A-4147-A177-3AD203B41FA5}">
                      <a16:colId xmlns:a16="http://schemas.microsoft.com/office/drawing/2014/main" val="124973474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766709812"/>
                    </a:ext>
                  </a:extLst>
                </a:gridCol>
                <a:gridCol w="4484076">
                  <a:extLst>
                    <a:ext uri="{9D8B030D-6E8A-4147-A177-3AD203B41FA5}">
                      <a16:colId xmlns:a16="http://schemas.microsoft.com/office/drawing/2014/main" val="305853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0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Latitude/Longitude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GPS coordinates of where the vehicle is 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29452"/>
                  </a:ext>
                </a:extLst>
              </a:tr>
              <a:tr h="309230">
                <a:tc>
                  <a:txBody>
                    <a:bodyPr/>
                    <a:lstStyle/>
                    <a:p>
                      <a:r>
                        <a:rPr lang="en-US" dirty="0"/>
                        <a:t>State/County/Region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Geographical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URL/Image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7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identifying number of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724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5507D2-B562-46C4-9D7F-12A8C9B79BD3}"/>
              </a:ext>
            </a:extLst>
          </p:cNvPr>
          <p:cNvSpPr txBox="1"/>
          <p:nvPr/>
        </p:nvSpPr>
        <p:spPr>
          <a:xfrm>
            <a:off x="1547446" y="5334976"/>
            <a:ext cx="561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Some of this data may have some predictive power but to improve interpretability we exclude these for now.</a:t>
            </a:r>
          </a:p>
        </p:txBody>
      </p:sp>
    </p:spTree>
    <p:extLst>
      <p:ext uri="{BB962C8B-B14F-4D97-AF65-F5344CB8AC3E}">
        <p14:creationId xmlns:p14="http://schemas.microsoft.com/office/powerpoint/2010/main" val="512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909BC-C19D-40EC-940A-EC1C5A31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" y="3813409"/>
            <a:ext cx="3468673" cy="25417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55CE3-3BA0-4547-ADC4-B089B25D1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0" y="3813409"/>
            <a:ext cx="3468672" cy="254169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9B451-CC56-4B7E-985F-DB5A4C477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" y="1057338"/>
            <a:ext cx="3468673" cy="2541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14AC43-2CF6-49D4-9CD1-66934204AF3F}"/>
              </a:ext>
            </a:extLst>
          </p:cNvPr>
          <p:cNvSpPr txBox="1"/>
          <p:nvPr/>
        </p:nvSpPr>
        <p:spPr>
          <a:xfrm>
            <a:off x="8368952" y="3961396"/>
            <a:ext cx="3238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 of 500 accounts shows how odometer and price are distributed as well as how the mileage relates to the year and the price.</a:t>
            </a:r>
          </a:p>
          <a:p>
            <a:endParaRPr lang="en-US" dirty="0"/>
          </a:p>
          <a:p>
            <a:r>
              <a:rPr lang="en-US" dirty="0"/>
              <a:t>Both predictors are heavily skewed.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54EF20-AFA3-4C26-84A4-CC3DF6990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0" y="1057338"/>
            <a:ext cx="3468672" cy="254169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16681DF-9FEA-4B83-89D0-D954208A9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23" y="1057338"/>
            <a:ext cx="3583659" cy="25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63F94-C5A2-49B9-AFA7-5B85DEA77305}"/>
              </a:ext>
            </a:extLst>
          </p:cNvPr>
          <p:cNvSpPr txBox="1"/>
          <p:nvPr/>
        </p:nvSpPr>
        <p:spPr>
          <a:xfrm>
            <a:off x="2259156" y="572892"/>
            <a:ext cx="767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Britannic Bold" panose="020B0903060703020204" pitchFamily="34" charset="0"/>
              </a:rPr>
              <a:t>Single Variable Boxplots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48BA7-02E4-4493-A1D1-762825F999C8}"/>
              </a:ext>
            </a:extLst>
          </p:cNvPr>
          <p:cNvSpPr txBox="1"/>
          <p:nvPr/>
        </p:nvSpPr>
        <p:spPr>
          <a:xfrm>
            <a:off x="2259156" y="5345664"/>
            <a:ext cx="504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outliers lead us to use the spatial sign transformation on the two quantitative predictors.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5B17C-4BB9-4D76-97E4-3CDDBFD4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65" y="1947656"/>
            <a:ext cx="3505689" cy="2962688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025193-3F0D-4963-ADFF-6A5D0872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47" y="1939599"/>
            <a:ext cx="350568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4784-1D30-4FCA-9FD0-E4EDDDEB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Models (of cars) </a:t>
            </a:r>
            <a:br>
              <a:rPr lang="en-US" sz="5400" dirty="0">
                <a:latin typeface="Britannic Bold" panose="020B0903060703020204" pitchFamily="34" charset="0"/>
              </a:rPr>
            </a:br>
            <a:r>
              <a:rPr lang="en-US" sz="5400" dirty="0">
                <a:latin typeface="Britannic Bold" panose="020B0903060703020204" pitchFamily="34" charset="0"/>
              </a:rPr>
              <a:t>and Types (also cars)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949E52-125A-4CCF-9CA6-688061F0F82B}"/>
              </a:ext>
            </a:extLst>
          </p:cNvPr>
          <p:cNvSpPr/>
          <p:nvPr/>
        </p:nvSpPr>
        <p:spPr>
          <a:xfrm>
            <a:off x="1555261" y="1977292"/>
            <a:ext cx="6322647" cy="21257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1A56DF4-6489-4B61-B9F7-1A18DB27F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33" y="2345180"/>
            <a:ext cx="5681964" cy="1390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8D7D-BA90-4B7E-9AC5-08430C0E00A0}"/>
              </a:ext>
            </a:extLst>
          </p:cNvPr>
          <p:cNvSpPr txBox="1"/>
          <p:nvPr/>
        </p:nvSpPr>
        <p:spPr>
          <a:xfrm>
            <a:off x="1555261" y="4542322"/>
            <a:ext cx="677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of a car is important in predicting it’s asking price. Since both Camaros and Ferraris are of the same type (sports car), clearly the model would be a better predictor. However, there are simply too many models to be able to incorporate into a model (model model).</a:t>
            </a:r>
          </a:p>
        </p:txBody>
      </p:sp>
    </p:spTree>
    <p:extLst>
      <p:ext uri="{BB962C8B-B14F-4D97-AF65-F5344CB8AC3E}">
        <p14:creationId xmlns:p14="http://schemas.microsoft.com/office/powerpoint/2010/main" val="6606991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652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Britannic Bold</vt:lpstr>
      <vt:lpstr>Calibri</vt:lpstr>
      <vt:lpstr>Cambria Math</vt:lpstr>
      <vt:lpstr>Courier New</vt:lpstr>
      <vt:lpstr>Gill Sans MT</vt:lpstr>
      <vt:lpstr>Impact</vt:lpstr>
      <vt:lpstr>Wingdings</vt:lpstr>
      <vt:lpstr>Badge</vt:lpstr>
      <vt:lpstr>Predicting Car Values on Craigslist</vt:lpstr>
      <vt:lpstr>Introduction</vt:lpstr>
      <vt:lpstr>Challenges</vt:lpstr>
      <vt:lpstr>Exploring the data</vt:lpstr>
      <vt:lpstr>Data</vt:lpstr>
      <vt:lpstr>Non-Predictive data</vt:lpstr>
      <vt:lpstr>PowerPoint Presentation</vt:lpstr>
      <vt:lpstr>PowerPoint Presentation</vt:lpstr>
      <vt:lpstr>Models (of cars)  and Types (also cars)</vt:lpstr>
      <vt:lpstr>PowerPoint Presentation</vt:lpstr>
      <vt:lpstr>PowerPoint Presentation</vt:lpstr>
      <vt:lpstr>Preprocessing</vt:lpstr>
      <vt:lpstr>Principal Component Analysis</vt:lpstr>
      <vt:lpstr>PowerPoint Presentation</vt:lpstr>
      <vt:lpstr>Regression Models</vt:lpstr>
      <vt:lpstr>Linear Model</vt:lpstr>
      <vt:lpstr>Ridge Regression</vt:lpstr>
      <vt:lpstr>LASSO</vt:lpstr>
      <vt:lpstr>Elastic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Values on Craigslist</dc:title>
  <dc:creator>nicodemus.michaeld@gmail.com</dc:creator>
  <cp:lastModifiedBy>nicodemus.michaeld@gmail.com</cp:lastModifiedBy>
  <cp:revision>11</cp:revision>
  <dcterms:created xsi:type="dcterms:W3CDTF">2020-10-11T07:34:28Z</dcterms:created>
  <dcterms:modified xsi:type="dcterms:W3CDTF">2020-12-05T22:46:25Z</dcterms:modified>
</cp:coreProperties>
</file>