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2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9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9BC33-F9AC-ED4E-A355-541AFE38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045AEB-5782-4D40-8E49-6DEE3DD1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E8E211-2956-9947-BBF7-1F56F6EB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F145CC-C5B8-B948-9803-7E3FABA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67756-54DB-3648-B62E-A640D55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B2E62-1EA6-2842-A342-DD3A45E6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A70D3E-A876-C94B-8EAD-EC542E33B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B451A5-2FD4-F44B-BF29-47737CFE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D43D26-3778-314C-8E09-CC5FD7F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930DEC-E750-934D-96FF-09B94541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3574F5-6ED5-CB40-A14E-51A0B2FA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9572C2-CC0D-A249-8E94-B6477C8F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0E7A-B704-0841-B0EB-F7052A67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FB8536-0AB9-EC4F-968A-FA00422F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3BDB0-9B0D-2947-8AA2-483C1851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5EA6D-9604-2B4D-852D-640097A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5946A-7650-A744-9C68-1BFED86C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8F9AF3-3419-8A4D-AFDC-FC308C2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497DA6-E470-FA40-8F4E-4187928B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D3C6E7-2FB0-4D40-B7F0-A402293B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274A5-3E28-7C4C-B3AF-80285159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3348CA-94C7-F44E-B7CD-8D96DF1D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C4466E-8CF4-F644-A0F3-24DD2CAE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6C0E96-E045-3B4A-8E42-4B91317F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4291A-6A03-454C-91BE-F83A1F14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F3AF0-B7C1-8D4C-9726-B9366372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50330-7C05-184B-81DC-0F8E84AAA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269E5B-C045-2B44-A890-1136EAB2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2B1A22-EF3B-1A4F-94B6-4A5AF351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5CB540-92E5-1B43-B8DF-8BECEA0F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6F1E62-681D-0345-83B0-477C41D3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E7731-A198-CB4C-B016-2879AC87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8A3178-9030-4947-93A1-62665799B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4A5173-6C81-BC41-9F9F-ED2644BB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D63B57-589C-8C4B-AF7C-664B63B7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D3937E-59E9-7746-8C16-472F2A4C0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33E99BA-F4F3-9A4F-B6F4-643A2C92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F13EC0-93FA-CD40-80B0-B11762BD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A98C72-F83A-9345-A790-6936DFF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F9954-2868-594A-A285-7E283E2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48FFEA-B946-9E4B-8483-C57EC298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5D1276-0CFD-6943-8979-74E4C2B6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39902D-0DC7-8D48-B236-C1A1098D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3A7E419-E583-7B48-8B12-EDCF4496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B2154F-25CF-F74D-93E4-C86E2472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19A264-6394-9748-9CC5-CA98B7AB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08ADA-E83A-B345-A65D-93002392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D5D9F-67ED-9A4E-89C6-03FB85B3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3244A1-D2E2-1741-AE81-77CB5A9A0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0A1BBC-8645-364E-BD91-8BC857AE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1FB1EC-5A2E-6447-BEE2-45E0FAB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280089-53D0-6A46-A225-E5AF5B1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82123-1BAC-6746-8D29-6E2476EA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F71D2C1-AF4B-4B44-BD12-E19A5E08F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4B5782-68A9-574A-8ED8-ADE0FA4E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BFB6F7-14C4-9749-9FC3-A0C54010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8736BD-53F8-DB44-B829-046A41C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0D3171-87E6-7347-9BE5-9F8E53F6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06E87F-1CE9-1A41-8B93-10B468E1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0CFFFD-5BA6-F441-812F-2E63E35B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F2DC78-31FD-274B-AA30-D299282F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16A4-A550-B549-B837-18193B6B6BC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9DFC23-2BA0-9D4B-8F2C-63F55566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566497-C15B-0249-98EC-7ABE075A5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40A7-35F1-F447-9EE9-D7A90A9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10" Type="http://schemas.openxmlformats.org/officeDocument/2006/relationships/image" Target="../media/image6.jp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C475749F-F487-4EFB-ABC7-C1359590E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E9BAB-3856-2843-B9F3-B161A31F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615" y="4087378"/>
            <a:ext cx="4923917" cy="1529232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CrossFit center in </a:t>
            </a:r>
            <a:r>
              <a:rPr lang="en-US" sz="48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769E05-86E9-7648-B70A-E9498655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5" y="5664761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Coursera Capstone Project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xmlns="" id="{C373A42B-E21B-4649-9C17-4755575F6A73}"/>
              </a:ext>
            </a:extLst>
          </p:cNvPr>
          <p:cNvSpPr txBox="1">
            <a:spLocks/>
          </p:cNvSpPr>
          <p:nvPr/>
        </p:nvSpPr>
        <p:spPr>
          <a:xfrm>
            <a:off x="7529885" y="6242324"/>
            <a:ext cx="4165290" cy="61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By Nicolas de Wergifosse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6" y="370735"/>
            <a:ext cx="6771412" cy="39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5E8922-8B20-514C-AFE0-421A340D2627}"/>
              </a:ext>
            </a:extLst>
          </p:cNvPr>
          <p:cNvSpPr/>
          <p:nvPr/>
        </p:nvSpPr>
        <p:spPr>
          <a:xfrm>
            <a:off x="0" y="1"/>
            <a:ext cx="12192000" cy="13970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A921A5B-558A-BC40-B4D4-A45CE6388B68}"/>
              </a:ext>
            </a:extLst>
          </p:cNvPr>
          <p:cNvSpPr/>
          <p:nvPr/>
        </p:nvSpPr>
        <p:spPr>
          <a:xfrm>
            <a:off x="0" y="6692900"/>
            <a:ext cx="12192000" cy="23495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7C0CE0-9DCC-D445-BBBC-E6A202E4AD0C}"/>
              </a:ext>
            </a:extLst>
          </p:cNvPr>
          <p:cNvSpPr txBox="1"/>
          <p:nvPr/>
        </p:nvSpPr>
        <p:spPr>
          <a:xfrm>
            <a:off x="393700" y="441038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WHY ? </a:t>
            </a:r>
            <a:endParaRPr lang="en-US" sz="32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4579CD1-9BEC-AA4D-B3E3-0A2E2B3B10A2}"/>
              </a:ext>
            </a:extLst>
          </p:cNvPr>
          <p:cNvSpPr txBox="1"/>
          <p:nvPr/>
        </p:nvSpPr>
        <p:spPr>
          <a:xfrm>
            <a:off x="647699" y="1326892"/>
            <a:ext cx="42821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Hard to find good </a:t>
            </a: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CrossFit center in the North of Paris</a:t>
            </a: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CrossFit makes thousands of new adepts every year</a:t>
            </a: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Millennials and Gen Z love </a:t>
            </a: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being fit and visible on social network</a:t>
            </a: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Most </a:t>
            </a: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popular CrossFit centers are 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concentrated in </a:t>
            </a: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city center and in South of Paris.</a:t>
            </a:r>
          </a:p>
          <a:p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  <a:sym typeface="Wingdings" pitchFamily="2" charset="2"/>
              </a:rPr>
              <a:t> All these represent a great business opportunity to capture the growth in </a:t>
            </a: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  <a:sym typeface="Wingdings" pitchFamily="2" charset="2"/>
              </a:rPr>
              <a:t>CrossFit affiliation.</a:t>
            </a: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91" y="1326892"/>
            <a:ext cx="5883217" cy="47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5E8922-8B20-514C-AFE0-421A340D2627}"/>
              </a:ext>
            </a:extLst>
          </p:cNvPr>
          <p:cNvSpPr/>
          <p:nvPr/>
        </p:nvSpPr>
        <p:spPr>
          <a:xfrm>
            <a:off x="0" y="1"/>
            <a:ext cx="12192000" cy="13970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A921A5B-558A-BC40-B4D4-A45CE6388B68}"/>
              </a:ext>
            </a:extLst>
          </p:cNvPr>
          <p:cNvSpPr/>
          <p:nvPr/>
        </p:nvSpPr>
        <p:spPr>
          <a:xfrm>
            <a:off x="0" y="6692900"/>
            <a:ext cx="12192000" cy="23495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7C0CE0-9DCC-D445-BBBC-E6A202E4AD0C}"/>
              </a:ext>
            </a:extLst>
          </p:cNvPr>
          <p:cNvSpPr txBox="1"/>
          <p:nvPr/>
        </p:nvSpPr>
        <p:spPr>
          <a:xfrm>
            <a:off x="393700" y="441038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BUSINESS CRITERIA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4579CD1-9BEC-AA4D-B3E3-0A2E2B3B10A2}"/>
              </a:ext>
            </a:extLst>
          </p:cNvPr>
          <p:cNvSpPr txBox="1"/>
          <p:nvPr/>
        </p:nvSpPr>
        <p:spPr>
          <a:xfrm>
            <a:off x="1032009" y="1427971"/>
            <a:ext cx="4109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Distance from other </a:t>
            </a:r>
            <a:r>
              <a:rPr lang="en-US" sz="2000" b="1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CrossFit centers</a:t>
            </a:r>
            <a:endParaRPr lang="en-US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r>
              <a:rPr lang="en-US" sz="2000" i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further the better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B05441-6DEC-C649-B1F5-D08FE7ADAEF2}"/>
              </a:ext>
            </a:extLst>
          </p:cNvPr>
          <p:cNvSpPr txBox="1"/>
          <p:nvPr/>
        </p:nvSpPr>
        <p:spPr>
          <a:xfrm>
            <a:off x="5852116" y="3919157"/>
            <a:ext cx="577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Proximity to </a:t>
            </a:r>
            <a:r>
              <a:rPr lang="en-US" sz="2000" b="1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office </a:t>
            </a:r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buildings</a:t>
            </a:r>
          </a:p>
          <a:p>
            <a:pPr algn="ctr"/>
            <a:r>
              <a:rPr lang="en-US" sz="2000" i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These individuals </a:t>
            </a:r>
            <a:r>
              <a:rPr lang="en-US" sz="2000" i="1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like going for a training session </a:t>
            </a:r>
            <a:endParaRPr lang="en-US" sz="2000" i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6B967A2-70BB-5C4E-96DD-090E2D8C60D0}"/>
              </a:ext>
            </a:extLst>
          </p:cNvPr>
          <p:cNvSpPr txBox="1"/>
          <p:nvPr/>
        </p:nvSpPr>
        <p:spPr>
          <a:xfrm>
            <a:off x="6599967" y="1381188"/>
            <a:ext cx="385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High population density</a:t>
            </a:r>
          </a:p>
          <a:p>
            <a:pPr algn="ctr"/>
            <a:r>
              <a:rPr lang="en-US" sz="2000" i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Represents higher customer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C1AADF-0EAC-6E49-9733-FA53F73D753E}"/>
              </a:ext>
            </a:extLst>
          </p:cNvPr>
          <p:cNvSpPr txBox="1"/>
          <p:nvPr/>
        </p:nvSpPr>
        <p:spPr>
          <a:xfrm>
            <a:off x="562623" y="3897571"/>
            <a:ext cx="506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Acceptable commercial property </a:t>
            </a:r>
            <a:r>
              <a:rPr lang="en-US" sz="2000" b="1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prices</a:t>
            </a:r>
            <a:endParaRPr lang="en-US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r>
              <a:rPr lang="en-US" sz="2000" i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Minimizing costs will maximize profits</a:t>
            </a:r>
          </a:p>
        </p:txBody>
      </p:sp>
      <p:pic>
        <p:nvPicPr>
          <p:cNvPr id="3" name="Graphic 2" descr="Group of people">
            <a:extLst>
              <a:ext uri="{FF2B5EF4-FFF2-40B4-BE49-F238E27FC236}">
                <a16:creationId xmlns:a16="http://schemas.microsoft.com/office/drawing/2014/main" xmlns="" id="{3FF513E4-1DFD-EB43-AFD8-8F5933462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79007" y="2229398"/>
            <a:ext cx="1299248" cy="1299248"/>
          </a:xfrm>
          <a:prstGeom prst="rect">
            <a:avLst/>
          </a:prstGeom>
        </p:spPr>
      </p:pic>
      <p:pic>
        <p:nvPicPr>
          <p:cNvPr id="5" name="Graphic 4" descr="City">
            <a:extLst>
              <a:ext uri="{FF2B5EF4-FFF2-40B4-BE49-F238E27FC236}">
                <a16:creationId xmlns:a16="http://schemas.microsoft.com/office/drawing/2014/main" xmlns="" id="{3B7D07BF-832B-E042-9D2A-E10CB7851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10591" y="4602890"/>
            <a:ext cx="1595743" cy="1595743"/>
          </a:xfrm>
          <a:prstGeom prst="rect">
            <a:avLst/>
          </a:prstGeom>
        </p:spPr>
      </p:pic>
      <p:pic>
        <p:nvPicPr>
          <p:cNvPr id="18" name="Graphic 17" descr="Dollar">
            <a:extLst>
              <a:ext uri="{FF2B5EF4-FFF2-40B4-BE49-F238E27FC236}">
                <a16:creationId xmlns:a16="http://schemas.microsoft.com/office/drawing/2014/main" xmlns="" id="{0F8AF783-A635-C84F-AF5A-EE9FFA225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444994" y="4814944"/>
            <a:ext cx="1218375" cy="1218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41" y="2068269"/>
            <a:ext cx="1238880" cy="14543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942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5E8922-8B20-514C-AFE0-421A340D2627}"/>
              </a:ext>
            </a:extLst>
          </p:cNvPr>
          <p:cNvSpPr/>
          <p:nvPr/>
        </p:nvSpPr>
        <p:spPr>
          <a:xfrm>
            <a:off x="0" y="1"/>
            <a:ext cx="12192000" cy="13970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A921A5B-558A-BC40-B4D4-A45CE6388B68}"/>
              </a:ext>
            </a:extLst>
          </p:cNvPr>
          <p:cNvSpPr/>
          <p:nvPr/>
        </p:nvSpPr>
        <p:spPr>
          <a:xfrm>
            <a:off x="0" y="6692900"/>
            <a:ext cx="12192000" cy="23495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7C0CE0-9DCC-D445-BBBC-E6A202E4AD0C}"/>
              </a:ext>
            </a:extLst>
          </p:cNvPr>
          <p:cNvSpPr txBox="1"/>
          <p:nvPr/>
        </p:nvSpPr>
        <p:spPr>
          <a:xfrm>
            <a:off x="393700" y="441038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4C2898-42F9-6044-9C19-7BA66D2E02F5}"/>
              </a:ext>
            </a:extLst>
          </p:cNvPr>
          <p:cNvSpPr txBox="1"/>
          <p:nvPr/>
        </p:nvSpPr>
        <p:spPr>
          <a:xfrm>
            <a:off x="4419600" y="1570927"/>
            <a:ext cx="730758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Clean up data: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Generating single data frame after compiling information from various sources</a:t>
            </a:r>
          </a:p>
          <a:p>
            <a:pPr marL="457200" indent="-457200">
              <a:buAutoNum type="arabicPeriod"/>
            </a:pP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Determining </a:t>
            </a:r>
            <a:r>
              <a:rPr lang="en-US" sz="2000" b="1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centers within </a:t>
            </a:r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each arrondissement: 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Using the Foursquare API, </a:t>
            </a: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run 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 query to extract information related to CrossFit and Fitness centers already opened in Paris Arrondissements.</a:t>
            </a:r>
          </a:p>
          <a:p>
            <a:pPr marL="457200" indent="-457200">
              <a:buAutoNum type="arabicPeriod"/>
            </a:pP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Identifying and analyzing other factors: 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Here, we looked at factors such as population density and </a:t>
            </a:r>
            <a:r>
              <a:rPr lang="en-US" sz="2000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property prices 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to use in conjunction with location data for best evaluation.</a:t>
            </a:r>
            <a:endParaRPr lang="en-US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4" name="Graphic 3" descr="Chevron arrows">
            <a:extLst>
              <a:ext uri="{FF2B5EF4-FFF2-40B4-BE49-F238E27FC236}">
                <a16:creationId xmlns:a16="http://schemas.microsoft.com/office/drawing/2014/main" xmlns="" id="{B95DB44A-864E-904A-946F-285E097FD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0" y="1291184"/>
            <a:ext cx="4960692" cy="49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6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5E8922-8B20-514C-AFE0-421A340D2627}"/>
              </a:ext>
            </a:extLst>
          </p:cNvPr>
          <p:cNvSpPr/>
          <p:nvPr/>
        </p:nvSpPr>
        <p:spPr>
          <a:xfrm>
            <a:off x="0" y="1"/>
            <a:ext cx="12192000" cy="13970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A921A5B-558A-BC40-B4D4-A45CE6388B68}"/>
              </a:ext>
            </a:extLst>
          </p:cNvPr>
          <p:cNvSpPr/>
          <p:nvPr/>
        </p:nvSpPr>
        <p:spPr>
          <a:xfrm>
            <a:off x="0" y="6692900"/>
            <a:ext cx="12192000" cy="234950"/>
          </a:xfrm>
          <a:prstGeom prst="rect">
            <a:avLst/>
          </a:prstGeom>
          <a:solidFill>
            <a:srgbClr val="CF9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7C0CE0-9DCC-D445-BBBC-E6A202E4AD0C}"/>
              </a:ext>
            </a:extLst>
          </p:cNvPr>
          <p:cNvSpPr txBox="1"/>
          <p:nvPr/>
        </p:nvSpPr>
        <p:spPr>
          <a:xfrm>
            <a:off x="393700" y="441038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4C2898-42F9-6044-9C19-7BA66D2E02F5}"/>
              </a:ext>
            </a:extLst>
          </p:cNvPr>
          <p:cNvSpPr txBox="1"/>
          <p:nvPr/>
        </p:nvSpPr>
        <p:spPr>
          <a:xfrm>
            <a:off x="393700" y="1182231"/>
            <a:ext cx="598764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By </a:t>
            </a:r>
            <a:r>
              <a:rPr lang="en-US" sz="2000" b="1" i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investigating location data, property prices, and population densities, it is possible to come to the conclusion that the 18th or 19th arrondissements would pose as the best location to open a CrossFit center. </a:t>
            </a:r>
            <a:r>
              <a:rPr lang="en-US" sz="2000" b="1" i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 particular, the </a:t>
            </a:r>
            <a:r>
              <a:rPr lang="en-US" sz="2000" b="1" i="1" u="sng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19th arrondissement </a:t>
            </a:r>
            <a:r>
              <a:rPr lang="en-US" sz="2000" b="1" i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serves as a very interesting opportunity because of the following reasons:</a:t>
            </a:r>
            <a:endParaRPr lang="nl-BE" sz="2000" b="1" i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endParaRPr lang="en-HK" sz="2000" b="1" i="1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endParaRPr lang="en-HK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 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other CrossFit center in the neighborhood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Other gyms/fitness centers are 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running successful 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 the area, meaning the target customers are there. </a:t>
            </a:r>
            <a:endParaRPr lang="en-US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AutoNum type="arabicPeriod"/>
            </a:pPr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population density is as high as in the South of Paris were the concept of CrossFit centers has already been a success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Lower property price compared to surrounding Arrondissements. 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migration wave to the North of Paris has started and better to be there in time before prices reach Paris regular property prices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.</a:t>
            </a:r>
            <a:endParaRPr lang="en-HK" sz="20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18" y="733425"/>
            <a:ext cx="4750021" cy="54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9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 Thin</vt:lpstr>
      <vt:lpstr>Wingdings</vt:lpstr>
      <vt:lpstr>Office Theme</vt:lpstr>
      <vt:lpstr>CrossFit center in Paris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Specialty Coffee Shop in Paris</dc:title>
  <dc:creator>Davina CHANG</dc:creator>
  <cp:lastModifiedBy>De Wergifosse, Nicolas</cp:lastModifiedBy>
  <cp:revision>10</cp:revision>
  <cp:lastPrinted>2020-04-20T13:59:21Z</cp:lastPrinted>
  <dcterms:created xsi:type="dcterms:W3CDTF">2020-04-20T13:35:39Z</dcterms:created>
  <dcterms:modified xsi:type="dcterms:W3CDTF">2020-05-08T15:26:59Z</dcterms:modified>
</cp:coreProperties>
</file>