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28346400" cy="39319200"/>
  <p:notesSz cx="9144000" cy="6858000"/>
  <p:defaultTextStyle>
    <a:defPPr>
      <a:defRPr lang="en-US"/>
    </a:defPPr>
    <a:lvl1pPr algn="l" defTabSz="1736725" rtl="0" fontAlgn="base">
      <a:spcBef>
        <a:spcPct val="0"/>
      </a:spcBef>
      <a:spcAft>
        <a:spcPct val="0"/>
      </a:spcAft>
      <a:defRPr sz="6900" kern="1200">
        <a:solidFill>
          <a:schemeClr val="tx1"/>
        </a:solidFill>
        <a:latin typeface="Calibri" charset="0"/>
        <a:ea typeface="ＭＳ Ｐゴシック" charset="-128"/>
        <a:cs typeface="+mn-cs"/>
      </a:defRPr>
    </a:lvl1pPr>
    <a:lvl2pPr marL="1736725" indent="-1314450" algn="l" defTabSz="1736725" rtl="0" fontAlgn="base">
      <a:spcBef>
        <a:spcPct val="0"/>
      </a:spcBef>
      <a:spcAft>
        <a:spcPct val="0"/>
      </a:spcAft>
      <a:defRPr sz="6900" kern="1200">
        <a:solidFill>
          <a:schemeClr val="tx1"/>
        </a:solidFill>
        <a:latin typeface="Calibri" charset="0"/>
        <a:ea typeface="ＭＳ Ｐゴシック" charset="-128"/>
        <a:cs typeface="+mn-cs"/>
      </a:defRPr>
    </a:lvl2pPr>
    <a:lvl3pPr marL="3478213" indent="-2630488" algn="l" defTabSz="1736725" rtl="0" fontAlgn="base">
      <a:spcBef>
        <a:spcPct val="0"/>
      </a:spcBef>
      <a:spcAft>
        <a:spcPct val="0"/>
      </a:spcAft>
      <a:defRPr sz="6900" kern="1200">
        <a:solidFill>
          <a:schemeClr val="tx1"/>
        </a:solidFill>
        <a:latin typeface="Calibri" charset="0"/>
        <a:ea typeface="ＭＳ Ｐゴシック" charset="-128"/>
        <a:cs typeface="+mn-cs"/>
      </a:defRPr>
    </a:lvl3pPr>
    <a:lvl4pPr marL="5216525" indent="-3949700" algn="l" defTabSz="1736725" rtl="0" fontAlgn="base">
      <a:spcBef>
        <a:spcPct val="0"/>
      </a:spcBef>
      <a:spcAft>
        <a:spcPct val="0"/>
      </a:spcAft>
      <a:defRPr sz="6900" kern="1200">
        <a:solidFill>
          <a:schemeClr val="tx1"/>
        </a:solidFill>
        <a:latin typeface="Calibri" charset="0"/>
        <a:ea typeface="ＭＳ Ｐゴシック" charset="-128"/>
        <a:cs typeface="+mn-cs"/>
      </a:defRPr>
    </a:lvl4pPr>
    <a:lvl5pPr marL="6958013" indent="-5265738" algn="l" defTabSz="1736725" rtl="0" fontAlgn="base">
      <a:spcBef>
        <a:spcPct val="0"/>
      </a:spcBef>
      <a:spcAft>
        <a:spcPct val="0"/>
      </a:spcAft>
      <a:defRPr sz="6900" kern="1200">
        <a:solidFill>
          <a:schemeClr val="tx1"/>
        </a:solidFill>
        <a:latin typeface="Calibri" charset="0"/>
        <a:ea typeface="ＭＳ Ｐゴシック" charset="-128"/>
        <a:cs typeface="+mn-cs"/>
      </a:defRPr>
    </a:lvl5pPr>
    <a:lvl6pPr marL="2286000" algn="l" defTabSz="914400" rtl="0" eaLnBrk="1" latinLnBrk="0" hangingPunct="1">
      <a:defRPr sz="6900" kern="1200">
        <a:solidFill>
          <a:schemeClr val="tx1"/>
        </a:solidFill>
        <a:latin typeface="Calibri" charset="0"/>
        <a:ea typeface="ＭＳ Ｐゴシック" charset="-128"/>
        <a:cs typeface="+mn-cs"/>
      </a:defRPr>
    </a:lvl6pPr>
    <a:lvl7pPr marL="2743200" algn="l" defTabSz="914400" rtl="0" eaLnBrk="1" latinLnBrk="0" hangingPunct="1">
      <a:defRPr sz="6900" kern="1200">
        <a:solidFill>
          <a:schemeClr val="tx1"/>
        </a:solidFill>
        <a:latin typeface="Calibri" charset="0"/>
        <a:ea typeface="ＭＳ Ｐゴシック" charset="-128"/>
        <a:cs typeface="+mn-cs"/>
      </a:defRPr>
    </a:lvl7pPr>
    <a:lvl8pPr marL="3200400" algn="l" defTabSz="914400" rtl="0" eaLnBrk="1" latinLnBrk="0" hangingPunct="1">
      <a:defRPr sz="6900" kern="1200">
        <a:solidFill>
          <a:schemeClr val="tx1"/>
        </a:solidFill>
        <a:latin typeface="Calibri" charset="0"/>
        <a:ea typeface="ＭＳ Ｐゴシック" charset="-128"/>
        <a:cs typeface="+mn-cs"/>
      </a:defRPr>
    </a:lvl8pPr>
    <a:lvl9pPr marL="3657600" algn="l" defTabSz="914400" rtl="0" eaLnBrk="1" latinLnBrk="0" hangingPunct="1">
      <a:defRPr sz="69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2384">
          <p15:clr>
            <a:srgbClr val="A4A3A4"/>
          </p15:clr>
        </p15:guide>
        <p15:guide id="2" pos="89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p:restoredTop sz="94634"/>
  </p:normalViewPr>
  <p:slideViewPr>
    <p:cSldViewPr snapToGrid="0" snapToObjects="1">
      <p:cViewPr>
        <p:scale>
          <a:sx n="39" d="100"/>
          <a:sy n="39" d="100"/>
        </p:scale>
        <p:origin x="760" y="-4616"/>
      </p:cViewPr>
      <p:guideLst>
        <p:guide orient="horz" pos="12384"/>
        <p:guide pos="8957"/>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95FFE268-36BD-B943-899B-4FAF522D9EC4}" type="datetime1">
              <a:rPr lang="en-US" altLang="en-US"/>
              <a:pPr/>
              <a:t>5/2/16</a:t>
            </a:fld>
            <a:endParaRPr lang="en-US" altLang="en-US"/>
          </a:p>
        </p:txBody>
      </p:sp>
      <p:sp>
        <p:nvSpPr>
          <p:cNvPr id="4" name="Footer Placeholder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60F6F9D0-4CCD-E942-BDDA-7FFC883F131C}" type="slidenum">
              <a:rPr lang="en-US" altLang="en-US"/>
              <a:pPr/>
              <a:t>‹#›</a:t>
            </a:fld>
            <a:endParaRPr lang="en-US" altLang="en-US"/>
          </a:p>
        </p:txBody>
      </p:sp>
    </p:spTree>
    <p:extLst>
      <p:ext uri="{BB962C8B-B14F-4D97-AF65-F5344CB8AC3E}">
        <p14:creationId xmlns:p14="http://schemas.microsoft.com/office/powerpoint/2010/main" val="15253310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A74BA15B-62B4-8743-BE64-FE55FC68969C}" type="datetime1">
              <a:rPr lang="en-US" altLang="en-US"/>
              <a:pPr/>
              <a:t>5/2/16</a:t>
            </a:fld>
            <a:endParaRPr lang="en-US" altLang="en-US"/>
          </a:p>
        </p:txBody>
      </p:sp>
      <p:sp>
        <p:nvSpPr>
          <p:cNvPr id="4" name="Slide Image Placeholder 3"/>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2EEC60DF-C2C2-F840-AA09-392D38E1547F}" type="slidenum">
              <a:rPr lang="en-US" altLang="en-US"/>
              <a:pPr/>
              <a:t>‹#›</a:t>
            </a:fld>
            <a:endParaRPr lang="en-US" altLang="en-US"/>
          </a:p>
        </p:txBody>
      </p:sp>
    </p:spTree>
    <p:extLst>
      <p:ext uri="{BB962C8B-B14F-4D97-AF65-F5344CB8AC3E}">
        <p14:creationId xmlns:p14="http://schemas.microsoft.com/office/powerpoint/2010/main" val="1169470796"/>
      </p:ext>
    </p:extLst>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ＭＳ Ｐゴシック" charset="0"/>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2pPr>
    <a:lvl3pPr marL="34782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3pPr>
    <a:lvl4pPr marL="52165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4pPr>
    <a:lvl5pPr marL="69580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6386"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tLang="en-US">
              <a:ea typeface="ＭＳ Ｐゴシック" charset="-128"/>
            </a:endParaRPr>
          </a:p>
        </p:txBody>
      </p:sp>
    </p:spTree>
    <p:extLst>
      <p:ext uri="{BB962C8B-B14F-4D97-AF65-F5344CB8AC3E}">
        <p14:creationId xmlns:p14="http://schemas.microsoft.com/office/powerpoint/2010/main" val="172629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2214441"/>
            <a:ext cx="24094440" cy="8428143"/>
          </a:xfrm>
        </p:spPr>
        <p:txBody>
          <a:bodyPr/>
          <a:lstStyle/>
          <a:p>
            <a:r>
              <a:rPr lang="en-US"/>
              <a:t>Click to edit Master title style</a:t>
            </a:r>
          </a:p>
        </p:txBody>
      </p:sp>
      <p:sp>
        <p:nvSpPr>
          <p:cNvPr id="3" name="Subtitle 2"/>
          <p:cNvSpPr>
            <a:spLocks noGrp="1"/>
          </p:cNvSpPr>
          <p:nvPr>
            <p:ph type="subTitle" idx="1"/>
          </p:nvPr>
        </p:nvSpPr>
        <p:spPr>
          <a:xfrm>
            <a:off x="4251960" y="22280880"/>
            <a:ext cx="19842480" cy="10048240"/>
          </a:xfrm>
        </p:spPr>
        <p:txBody>
          <a:bodyPr/>
          <a:lstStyle>
            <a:lvl1pPr marL="0" indent="0" algn="ctr">
              <a:buNone/>
              <a:defRPr>
                <a:solidFill>
                  <a:schemeClr val="tx1">
                    <a:tint val="75000"/>
                  </a:schemeClr>
                </a:solidFill>
              </a:defRPr>
            </a:lvl1pPr>
            <a:lvl2pPr marL="1739805" indent="0" algn="ctr">
              <a:buNone/>
              <a:defRPr>
                <a:solidFill>
                  <a:schemeClr val="tx1">
                    <a:tint val="75000"/>
                  </a:schemeClr>
                </a:solidFill>
              </a:defRPr>
            </a:lvl2pPr>
            <a:lvl3pPr marL="3479610" indent="0" algn="ctr">
              <a:buNone/>
              <a:defRPr>
                <a:solidFill>
                  <a:schemeClr val="tx1">
                    <a:tint val="75000"/>
                  </a:schemeClr>
                </a:solidFill>
              </a:defRPr>
            </a:lvl3pPr>
            <a:lvl4pPr marL="5219414" indent="0" algn="ctr">
              <a:buNone/>
              <a:defRPr>
                <a:solidFill>
                  <a:schemeClr val="tx1">
                    <a:tint val="75000"/>
                  </a:schemeClr>
                </a:solidFill>
              </a:defRPr>
            </a:lvl4pPr>
            <a:lvl5pPr marL="6959220" indent="0" algn="ctr">
              <a:buNone/>
              <a:defRPr>
                <a:solidFill>
                  <a:schemeClr val="tx1">
                    <a:tint val="75000"/>
                  </a:schemeClr>
                </a:solidFill>
              </a:defRPr>
            </a:lvl5pPr>
            <a:lvl6pPr marL="8699024" indent="0" algn="ctr">
              <a:buNone/>
              <a:defRPr>
                <a:solidFill>
                  <a:schemeClr val="tx1">
                    <a:tint val="75000"/>
                  </a:schemeClr>
                </a:solidFill>
              </a:defRPr>
            </a:lvl6pPr>
            <a:lvl7pPr marL="10438830" indent="0" algn="ctr">
              <a:buNone/>
              <a:defRPr>
                <a:solidFill>
                  <a:schemeClr val="tx1">
                    <a:tint val="75000"/>
                  </a:schemeClr>
                </a:solidFill>
              </a:defRPr>
            </a:lvl7pPr>
            <a:lvl8pPr marL="12178633" indent="0" algn="ctr">
              <a:buNone/>
              <a:defRPr>
                <a:solidFill>
                  <a:schemeClr val="tx1">
                    <a:tint val="75000"/>
                  </a:schemeClr>
                </a:solidFill>
              </a:defRPr>
            </a:lvl8pPr>
            <a:lvl9pPr marL="139184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739FCE71-20F0-524C-BBC6-56EA4E5FF77F}"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A2190BB-EBBF-E04E-A8A2-B0E29426CFEC}" type="slidenum">
              <a:rPr lang="en-US" altLang="en-US"/>
              <a:pPr/>
              <a:t>‹#›</a:t>
            </a:fld>
            <a:endParaRPr lang="en-US" altLang="en-US"/>
          </a:p>
        </p:txBody>
      </p:sp>
    </p:spTree>
    <p:extLst>
      <p:ext uri="{BB962C8B-B14F-4D97-AF65-F5344CB8AC3E}">
        <p14:creationId xmlns:p14="http://schemas.microsoft.com/office/powerpoint/2010/main" val="130838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51B0CE1-B699-7B4F-81D2-5D7776CD409C}"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C199A83-BCCB-3742-848F-9519D4A4EBB3}" type="slidenum">
              <a:rPr lang="en-US" altLang="en-US"/>
              <a:pPr/>
              <a:t>‹#›</a:t>
            </a:fld>
            <a:endParaRPr lang="en-US" altLang="en-US"/>
          </a:p>
        </p:txBody>
      </p:sp>
    </p:spTree>
    <p:extLst>
      <p:ext uri="{BB962C8B-B14F-4D97-AF65-F5344CB8AC3E}">
        <p14:creationId xmlns:p14="http://schemas.microsoft.com/office/powerpoint/2010/main" val="20990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574594"/>
            <a:ext cx="6377940" cy="335487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7320" y="1574594"/>
            <a:ext cx="18661380" cy="335487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AB09550-0561-5746-AF8E-404006012F92}"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F17503B-10A9-C245-B357-E66EC1CC1704}" type="slidenum">
              <a:rPr lang="en-US" altLang="en-US"/>
              <a:pPr/>
              <a:t>‹#›</a:t>
            </a:fld>
            <a:endParaRPr lang="en-US" altLang="en-US"/>
          </a:p>
        </p:txBody>
      </p:sp>
    </p:spTree>
    <p:extLst>
      <p:ext uri="{BB962C8B-B14F-4D97-AF65-F5344CB8AC3E}">
        <p14:creationId xmlns:p14="http://schemas.microsoft.com/office/powerpoint/2010/main" val="164592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3C69164-585D-A446-A39E-E28D3BB5115B}"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E1825C8-5507-4D46-9D25-5BEDD4B70EAE}" type="slidenum">
              <a:rPr lang="en-US" altLang="en-US"/>
              <a:pPr/>
              <a:t>‹#›</a:t>
            </a:fld>
            <a:endParaRPr lang="en-US" altLang="en-US"/>
          </a:p>
        </p:txBody>
      </p:sp>
    </p:spTree>
    <p:extLst>
      <p:ext uri="{BB962C8B-B14F-4D97-AF65-F5344CB8AC3E}">
        <p14:creationId xmlns:p14="http://schemas.microsoft.com/office/powerpoint/2010/main" val="185976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1" y="25266229"/>
            <a:ext cx="24094440" cy="7809230"/>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239171" y="16665158"/>
            <a:ext cx="24094440" cy="8601073"/>
          </a:xfrm>
        </p:spPr>
        <p:txBody>
          <a:bodyPr anchor="b"/>
          <a:lstStyle>
            <a:lvl1pPr marL="0" indent="0">
              <a:buNone/>
              <a:defRPr sz="7600">
                <a:solidFill>
                  <a:schemeClr val="tx1">
                    <a:tint val="75000"/>
                  </a:schemeClr>
                </a:solidFill>
              </a:defRPr>
            </a:lvl1pPr>
            <a:lvl2pPr marL="1739805" indent="0">
              <a:buNone/>
              <a:defRPr sz="6900">
                <a:solidFill>
                  <a:schemeClr val="tx1">
                    <a:tint val="75000"/>
                  </a:schemeClr>
                </a:solidFill>
              </a:defRPr>
            </a:lvl2pPr>
            <a:lvl3pPr marL="3479610" indent="0">
              <a:buNone/>
              <a:defRPr sz="6100">
                <a:solidFill>
                  <a:schemeClr val="tx1">
                    <a:tint val="75000"/>
                  </a:schemeClr>
                </a:solidFill>
              </a:defRPr>
            </a:lvl3pPr>
            <a:lvl4pPr marL="5219414" indent="0">
              <a:buNone/>
              <a:defRPr sz="5200">
                <a:solidFill>
                  <a:schemeClr val="tx1">
                    <a:tint val="75000"/>
                  </a:schemeClr>
                </a:solidFill>
              </a:defRPr>
            </a:lvl4pPr>
            <a:lvl5pPr marL="6959220" indent="0">
              <a:buNone/>
              <a:defRPr sz="5200">
                <a:solidFill>
                  <a:schemeClr val="tx1">
                    <a:tint val="75000"/>
                  </a:schemeClr>
                </a:solidFill>
              </a:defRPr>
            </a:lvl5pPr>
            <a:lvl6pPr marL="8699024" indent="0">
              <a:buNone/>
              <a:defRPr sz="5200">
                <a:solidFill>
                  <a:schemeClr val="tx1">
                    <a:tint val="75000"/>
                  </a:schemeClr>
                </a:solidFill>
              </a:defRPr>
            </a:lvl6pPr>
            <a:lvl7pPr marL="10438830" indent="0">
              <a:buNone/>
              <a:defRPr sz="5200">
                <a:solidFill>
                  <a:schemeClr val="tx1">
                    <a:tint val="75000"/>
                  </a:schemeClr>
                </a:solidFill>
              </a:defRPr>
            </a:lvl7pPr>
            <a:lvl8pPr marL="12178633" indent="0">
              <a:buNone/>
              <a:defRPr sz="5200">
                <a:solidFill>
                  <a:schemeClr val="tx1">
                    <a:tint val="75000"/>
                  </a:schemeClr>
                </a:solidFill>
              </a:defRPr>
            </a:lvl8pPr>
            <a:lvl9pPr marL="13918438" indent="0">
              <a:buNone/>
              <a:defRPr sz="5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777B4B7-7608-764B-BB8A-479D219F7DC6}" type="datetime1">
              <a:rPr lang="en-US" altLang="en-US"/>
              <a:pPr/>
              <a:t>5/2/16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DEEEAFD-5B38-1640-86C7-B80E1642C4B8}" type="slidenum">
              <a:rPr lang="en-US" altLang="en-US"/>
              <a:pPr/>
              <a:t>‹#›</a:t>
            </a:fld>
            <a:endParaRPr lang="en-US" altLang="en-US"/>
          </a:p>
        </p:txBody>
      </p:sp>
    </p:spTree>
    <p:extLst>
      <p:ext uri="{BB962C8B-B14F-4D97-AF65-F5344CB8AC3E}">
        <p14:creationId xmlns:p14="http://schemas.microsoft.com/office/powerpoint/2010/main" val="47057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73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4094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EC94A4-CFF3-4743-9BD5-B46E8566953F}" type="datetime1">
              <a:rPr lang="en-US" altLang="en-US"/>
              <a:pPr/>
              <a:t>5/2/16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067783-17BE-914D-919D-BD89D2E2F537}" type="slidenum">
              <a:rPr lang="en-US" altLang="en-US"/>
              <a:pPr/>
              <a:t>‹#›</a:t>
            </a:fld>
            <a:endParaRPr lang="en-US" altLang="en-US"/>
          </a:p>
        </p:txBody>
      </p:sp>
    </p:spTree>
    <p:extLst>
      <p:ext uri="{BB962C8B-B14F-4D97-AF65-F5344CB8AC3E}">
        <p14:creationId xmlns:p14="http://schemas.microsoft.com/office/powerpoint/2010/main" val="198991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320" y="8801317"/>
            <a:ext cx="12524584"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4" name="Content Placeholder 3"/>
          <p:cNvSpPr>
            <a:spLocks noGrp="1"/>
          </p:cNvSpPr>
          <p:nvPr>
            <p:ph sz="half" idx="2"/>
          </p:nvPr>
        </p:nvSpPr>
        <p:spPr>
          <a:xfrm>
            <a:off x="1417320" y="12469284"/>
            <a:ext cx="12524584"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580" y="8801317"/>
            <a:ext cx="12529503"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4399580" y="12469284"/>
            <a:ext cx="12529503"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6E8F57FC-AF5F-844F-9BFE-A71E2F30E1AF}" type="datetime1">
              <a:rPr lang="en-US" altLang="en-US"/>
              <a:pPr/>
              <a:t>5/2/16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6F25E896-728C-C94A-9EC0-627207CD0F71}" type="slidenum">
              <a:rPr lang="en-US" altLang="en-US"/>
              <a:pPr/>
              <a:t>‹#›</a:t>
            </a:fld>
            <a:endParaRPr lang="en-US" altLang="en-US"/>
          </a:p>
        </p:txBody>
      </p:sp>
    </p:spTree>
    <p:extLst>
      <p:ext uri="{BB962C8B-B14F-4D97-AF65-F5344CB8AC3E}">
        <p14:creationId xmlns:p14="http://schemas.microsoft.com/office/powerpoint/2010/main" val="165757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75B793-9546-2149-8BE6-822F429D43D0}" type="datetime1">
              <a:rPr lang="en-US" altLang="en-US"/>
              <a:pPr/>
              <a:t>5/2/16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7443D8D-52F6-3041-842F-E87F8AE9E910}" type="slidenum">
              <a:rPr lang="en-US" altLang="en-US"/>
              <a:pPr/>
              <a:t>‹#›</a:t>
            </a:fld>
            <a:endParaRPr lang="en-US" altLang="en-US"/>
          </a:p>
        </p:txBody>
      </p:sp>
    </p:spTree>
    <p:extLst>
      <p:ext uri="{BB962C8B-B14F-4D97-AF65-F5344CB8AC3E}">
        <p14:creationId xmlns:p14="http://schemas.microsoft.com/office/powerpoint/2010/main" val="174441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3F9044E-26A5-D040-A076-C10FA85276FA}" type="datetime1">
              <a:rPr lang="en-US" altLang="en-US"/>
              <a:pPr/>
              <a:t>5/2/16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3D5BA489-4DB0-C84A-B4F4-933FB198DB7B}" type="slidenum">
              <a:rPr lang="en-US" altLang="en-US"/>
              <a:pPr/>
              <a:t>‹#›</a:t>
            </a:fld>
            <a:endParaRPr lang="en-US" altLang="en-US"/>
          </a:p>
        </p:txBody>
      </p:sp>
    </p:spTree>
    <p:extLst>
      <p:ext uri="{BB962C8B-B14F-4D97-AF65-F5344CB8AC3E}">
        <p14:creationId xmlns:p14="http://schemas.microsoft.com/office/powerpoint/2010/main" val="97427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565487"/>
            <a:ext cx="9325771" cy="6662420"/>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1082655" y="1565490"/>
            <a:ext cx="15846425" cy="33557849"/>
          </a:xfrm>
        </p:spPr>
        <p:txBody>
          <a:bodyPr/>
          <a:lstStyle>
            <a:lvl1pPr>
              <a:defRPr sz="12200"/>
            </a:lvl1pPr>
            <a:lvl2pPr>
              <a:defRPr sz="107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322" y="8227910"/>
            <a:ext cx="9325771" cy="26895429"/>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2116066-EF60-D14D-BBBA-0AE38FE02DCE}" type="datetime1">
              <a:rPr lang="en-US" altLang="en-US"/>
              <a:pPr/>
              <a:t>5/2/16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CA24AA3-A620-7941-AC19-51509FFDD347}" type="slidenum">
              <a:rPr lang="en-US" altLang="en-US"/>
              <a:pPr/>
              <a:t>‹#›</a:t>
            </a:fld>
            <a:endParaRPr lang="en-US" altLang="en-US"/>
          </a:p>
        </p:txBody>
      </p:sp>
    </p:spTree>
    <p:extLst>
      <p:ext uri="{BB962C8B-B14F-4D97-AF65-F5344CB8AC3E}">
        <p14:creationId xmlns:p14="http://schemas.microsoft.com/office/powerpoint/2010/main" val="675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4" y="27523440"/>
            <a:ext cx="17007840" cy="3249299"/>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5556094" y="3513243"/>
            <a:ext cx="17007840" cy="23591520"/>
          </a:xfrm>
        </p:spPr>
        <p:txBody>
          <a:bodyPr rtlCol="0">
            <a:normAutofit/>
          </a:bodyPr>
          <a:lstStyle>
            <a:lvl1pPr marL="0" indent="0">
              <a:buNone/>
              <a:defRPr sz="12200"/>
            </a:lvl1pPr>
            <a:lvl2pPr marL="1739805" indent="0">
              <a:buNone/>
              <a:defRPr sz="10700"/>
            </a:lvl2pPr>
            <a:lvl3pPr marL="3479610" indent="0">
              <a:buNone/>
              <a:defRPr sz="9100"/>
            </a:lvl3pPr>
            <a:lvl4pPr marL="5219414" indent="0">
              <a:buNone/>
              <a:defRPr sz="7600"/>
            </a:lvl4pPr>
            <a:lvl5pPr marL="6959220" indent="0">
              <a:buNone/>
              <a:defRPr sz="7600"/>
            </a:lvl5pPr>
            <a:lvl6pPr marL="8699024" indent="0">
              <a:buNone/>
              <a:defRPr sz="7600"/>
            </a:lvl6pPr>
            <a:lvl7pPr marL="10438830" indent="0">
              <a:buNone/>
              <a:defRPr sz="7600"/>
            </a:lvl7pPr>
            <a:lvl8pPr marL="12178633" indent="0">
              <a:buNone/>
              <a:defRPr sz="7600"/>
            </a:lvl8pPr>
            <a:lvl9pPr marL="13918438" indent="0">
              <a:buNone/>
              <a:defRPr sz="7600"/>
            </a:lvl9pPr>
          </a:lstStyle>
          <a:p>
            <a:pPr lvl="0"/>
            <a:endParaRPr lang="en-US" noProof="0"/>
          </a:p>
        </p:txBody>
      </p:sp>
      <p:sp>
        <p:nvSpPr>
          <p:cNvPr id="4" name="Text Placeholder 3"/>
          <p:cNvSpPr>
            <a:spLocks noGrp="1"/>
          </p:cNvSpPr>
          <p:nvPr>
            <p:ph type="body" sz="half" idx="2"/>
          </p:nvPr>
        </p:nvSpPr>
        <p:spPr>
          <a:xfrm>
            <a:off x="5556094" y="30772740"/>
            <a:ext cx="17007840" cy="4614543"/>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837B32C-F72B-7149-BD54-14C526319BC8}" type="datetime1">
              <a:rPr lang="en-US" altLang="en-US"/>
              <a:pPr/>
              <a:t>5/2/16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54428D-7FBF-6141-BBCC-01099BC8D492}" type="slidenum">
              <a:rPr lang="en-US" altLang="en-US"/>
              <a:pPr/>
              <a:t>‹#›</a:t>
            </a:fld>
            <a:endParaRPr lang="en-US" altLang="en-US"/>
          </a:p>
        </p:txBody>
      </p:sp>
    </p:spTree>
    <p:extLst>
      <p:ext uri="{BB962C8B-B14F-4D97-AF65-F5344CB8AC3E}">
        <p14:creationId xmlns:p14="http://schemas.microsoft.com/office/powerpoint/2010/main" val="1781809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17638" y="1576388"/>
            <a:ext cx="25511125" cy="6553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347962" tIns="173980" rIns="347962" bIns="17398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417638" y="9174163"/>
            <a:ext cx="25511125" cy="25950862"/>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347962" tIns="173980" rIns="347962" bIns="1739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4176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defTabSz="1738313">
              <a:defRPr sz="4500">
                <a:solidFill>
                  <a:srgbClr val="898989"/>
                </a:solidFill>
              </a:defRPr>
            </a:lvl1pPr>
          </a:lstStyle>
          <a:p>
            <a:fld id="{D34F2321-8496-B740-A10C-1D854EDBA0E3}" type="datetime1">
              <a:rPr lang="en-US" altLang="en-US"/>
              <a:pPr/>
              <a:t>5/2/16</a:t>
            </a:fld>
            <a:endParaRPr lang="en-US" altLang="en-US"/>
          </a:p>
        </p:txBody>
      </p:sp>
      <p:sp>
        <p:nvSpPr>
          <p:cNvPr id="5" name="Footer Placeholder 4"/>
          <p:cNvSpPr>
            <a:spLocks noGrp="1"/>
          </p:cNvSpPr>
          <p:nvPr>
            <p:ph type="ftr" sz="quarter" idx="3"/>
          </p:nvPr>
        </p:nvSpPr>
        <p:spPr>
          <a:xfrm>
            <a:off x="9685338" y="36444238"/>
            <a:ext cx="8975725" cy="2093912"/>
          </a:xfrm>
          <a:prstGeom prst="rect">
            <a:avLst/>
          </a:prstGeom>
        </p:spPr>
        <p:txBody>
          <a:bodyPr vert="horz" wrap="square" lIns="347962" tIns="173980" rIns="347962" bIns="173980" numCol="1" anchor="ctr" anchorCtr="0" compatLnSpc="1">
            <a:prstTxWarp prst="textNoShape">
              <a:avLst/>
            </a:prstTxWarp>
          </a:bodyPr>
          <a:lstStyle>
            <a:lvl1pPr algn="ctr" defTabSz="1738498">
              <a:defRPr sz="4500">
                <a:solidFill>
                  <a:srgbClr val="898989"/>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203152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algn="r" defTabSz="1738313">
              <a:defRPr sz="4500">
                <a:solidFill>
                  <a:srgbClr val="898989"/>
                </a:solidFill>
              </a:defRPr>
            </a:lvl1pPr>
          </a:lstStyle>
          <a:p>
            <a:fld id="{2001CC3F-2005-3B4D-9204-E1C13AE1CE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6725" rtl="0" eaLnBrk="0" fontAlgn="base" hangingPunct="0">
        <a:spcBef>
          <a:spcPct val="0"/>
        </a:spcBef>
        <a:spcAft>
          <a:spcPct val="0"/>
        </a:spcAft>
        <a:defRPr sz="16800" kern="1200">
          <a:solidFill>
            <a:schemeClr val="tx1"/>
          </a:solidFill>
          <a:latin typeface="+mj-lt"/>
          <a:ea typeface="ＭＳ Ｐゴシック" charset="0"/>
          <a:cs typeface="ＭＳ Ｐゴシック" charset="0"/>
        </a:defRPr>
      </a:lvl1pPr>
      <a:lvl2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2pPr>
      <a:lvl3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3pPr>
      <a:lvl4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4pPr>
      <a:lvl5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5pPr>
      <a:lvl6pPr marL="422878"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6pPr>
      <a:lvl7pPr marL="845756"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7pPr>
      <a:lvl8pPr marL="1268634"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8pPr>
      <a:lvl9pPr marL="1691512"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9pPr>
    </p:titleStyle>
    <p:bodyStyle>
      <a:lvl1pPr marL="1303338" indent="-1303338" algn="l" defTabSz="1736725" rtl="0" eaLnBrk="0" fontAlgn="base" hangingPunct="0">
        <a:spcBef>
          <a:spcPct val="20000"/>
        </a:spcBef>
        <a:spcAft>
          <a:spcPct val="0"/>
        </a:spcAft>
        <a:buFont typeface="Arial" charset="0"/>
        <a:buChar char="•"/>
        <a:defRPr sz="12200" kern="1200">
          <a:solidFill>
            <a:schemeClr val="tx1"/>
          </a:solidFill>
          <a:latin typeface="+mn-lt"/>
          <a:ea typeface="ＭＳ Ｐゴシック" charset="0"/>
          <a:cs typeface="ＭＳ Ｐゴシック" charset="0"/>
        </a:defRPr>
      </a:lvl1pPr>
      <a:lvl2pPr marL="2824163" indent="-1085850" algn="l" defTabSz="1736725" rtl="0" eaLnBrk="0" fontAlgn="base" hangingPunct="0">
        <a:spcBef>
          <a:spcPct val="20000"/>
        </a:spcBef>
        <a:spcAft>
          <a:spcPct val="0"/>
        </a:spcAft>
        <a:buFont typeface="Arial" charset="0"/>
        <a:buChar char="–"/>
        <a:defRPr sz="10700" kern="1200">
          <a:solidFill>
            <a:schemeClr val="tx1"/>
          </a:solidFill>
          <a:latin typeface="+mn-lt"/>
          <a:ea typeface="ＭＳ Ｐゴシック" charset="0"/>
          <a:cs typeface="+mn-cs"/>
        </a:defRPr>
      </a:lvl2pPr>
      <a:lvl3pPr marL="4346575" indent="-866775" algn="l" defTabSz="1736725" rtl="0" eaLnBrk="0" fontAlgn="base" hangingPunct="0">
        <a:spcBef>
          <a:spcPct val="20000"/>
        </a:spcBef>
        <a:spcAft>
          <a:spcPct val="0"/>
        </a:spcAft>
        <a:buFont typeface="Arial" charset="0"/>
        <a:buChar char="•"/>
        <a:defRPr sz="9100" kern="1200">
          <a:solidFill>
            <a:schemeClr val="tx1"/>
          </a:solidFill>
          <a:latin typeface="+mn-lt"/>
          <a:ea typeface="ＭＳ Ｐゴシック" charset="0"/>
          <a:cs typeface="+mn-cs"/>
        </a:defRPr>
      </a:lvl3pPr>
      <a:lvl4pPr marL="6088063" indent="-866775" algn="l" defTabSz="1736725" rtl="0" eaLnBrk="0" fontAlgn="base" hangingPunct="0">
        <a:spcBef>
          <a:spcPct val="20000"/>
        </a:spcBef>
        <a:spcAft>
          <a:spcPct val="0"/>
        </a:spcAft>
        <a:buFont typeface="Arial" charset="0"/>
        <a:buChar char="–"/>
        <a:defRPr sz="7600" kern="1200">
          <a:solidFill>
            <a:schemeClr val="tx1"/>
          </a:solidFill>
          <a:latin typeface="+mn-lt"/>
          <a:ea typeface="ＭＳ Ｐゴシック" charset="0"/>
          <a:cs typeface="+mn-cs"/>
        </a:defRPr>
      </a:lvl4pPr>
      <a:lvl5pPr marL="7826375" indent="-866775" algn="l" defTabSz="1736725" rtl="0" eaLnBrk="0" fontAlgn="base" hangingPunct="0">
        <a:spcBef>
          <a:spcPct val="20000"/>
        </a:spcBef>
        <a:spcAft>
          <a:spcPct val="0"/>
        </a:spcAft>
        <a:buFont typeface="Arial" charset="0"/>
        <a:buChar char="»"/>
        <a:defRPr sz="7600" kern="1200">
          <a:solidFill>
            <a:schemeClr val="tx1"/>
          </a:solidFill>
          <a:latin typeface="+mn-lt"/>
          <a:ea typeface="ＭＳ Ｐゴシック" charset="0"/>
          <a:cs typeface="+mn-cs"/>
        </a:defRPr>
      </a:lvl5pPr>
      <a:lvl6pPr marL="9568927" indent="-869902" algn="l" defTabSz="1739805" rtl="0" eaLnBrk="1" latinLnBrk="0" hangingPunct="1">
        <a:spcBef>
          <a:spcPct val="20000"/>
        </a:spcBef>
        <a:buFont typeface="Arial"/>
        <a:buChar char="•"/>
        <a:defRPr sz="7600" kern="1200">
          <a:solidFill>
            <a:schemeClr val="tx1"/>
          </a:solidFill>
          <a:latin typeface="+mn-lt"/>
          <a:ea typeface="+mn-ea"/>
          <a:cs typeface="+mn-cs"/>
        </a:defRPr>
      </a:lvl6pPr>
      <a:lvl7pPr marL="11308732" indent="-869902" algn="l" defTabSz="1739805" rtl="0" eaLnBrk="1" latinLnBrk="0" hangingPunct="1">
        <a:spcBef>
          <a:spcPct val="20000"/>
        </a:spcBef>
        <a:buFont typeface="Arial"/>
        <a:buChar char="•"/>
        <a:defRPr sz="7600" kern="1200">
          <a:solidFill>
            <a:schemeClr val="tx1"/>
          </a:solidFill>
          <a:latin typeface="+mn-lt"/>
          <a:ea typeface="+mn-ea"/>
          <a:cs typeface="+mn-cs"/>
        </a:defRPr>
      </a:lvl7pPr>
      <a:lvl8pPr marL="13048536" indent="-869902" algn="l" defTabSz="1739805" rtl="0" eaLnBrk="1" latinLnBrk="0" hangingPunct="1">
        <a:spcBef>
          <a:spcPct val="20000"/>
        </a:spcBef>
        <a:buFont typeface="Arial"/>
        <a:buChar char="•"/>
        <a:defRPr sz="7600" kern="1200">
          <a:solidFill>
            <a:schemeClr val="tx1"/>
          </a:solidFill>
          <a:latin typeface="+mn-lt"/>
          <a:ea typeface="+mn-ea"/>
          <a:cs typeface="+mn-cs"/>
        </a:defRPr>
      </a:lvl8pPr>
      <a:lvl9pPr marL="14788341" indent="-869902" algn="l" defTabSz="1739805"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9805" rtl="0" eaLnBrk="1" latinLnBrk="0" hangingPunct="1">
        <a:defRPr sz="6900" kern="1200">
          <a:solidFill>
            <a:schemeClr val="tx1"/>
          </a:solidFill>
          <a:latin typeface="+mn-lt"/>
          <a:ea typeface="+mn-ea"/>
          <a:cs typeface="+mn-cs"/>
        </a:defRPr>
      </a:lvl1pPr>
      <a:lvl2pPr marL="1739805" algn="l" defTabSz="1739805" rtl="0" eaLnBrk="1" latinLnBrk="0" hangingPunct="1">
        <a:defRPr sz="6900" kern="1200">
          <a:solidFill>
            <a:schemeClr val="tx1"/>
          </a:solidFill>
          <a:latin typeface="+mn-lt"/>
          <a:ea typeface="+mn-ea"/>
          <a:cs typeface="+mn-cs"/>
        </a:defRPr>
      </a:lvl2pPr>
      <a:lvl3pPr marL="3479610" algn="l" defTabSz="1739805" rtl="0" eaLnBrk="1" latinLnBrk="0" hangingPunct="1">
        <a:defRPr sz="6900" kern="1200">
          <a:solidFill>
            <a:schemeClr val="tx1"/>
          </a:solidFill>
          <a:latin typeface="+mn-lt"/>
          <a:ea typeface="+mn-ea"/>
          <a:cs typeface="+mn-cs"/>
        </a:defRPr>
      </a:lvl3pPr>
      <a:lvl4pPr marL="5219414" algn="l" defTabSz="1739805" rtl="0" eaLnBrk="1" latinLnBrk="0" hangingPunct="1">
        <a:defRPr sz="6900" kern="1200">
          <a:solidFill>
            <a:schemeClr val="tx1"/>
          </a:solidFill>
          <a:latin typeface="+mn-lt"/>
          <a:ea typeface="+mn-ea"/>
          <a:cs typeface="+mn-cs"/>
        </a:defRPr>
      </a:lvl4pPr>
      <a:lvl5pPr marL="6959220" algn="l" defTabSz="1739805" rtl="0" eaLnBrk="1" latinLnBrk="0" hangingPunct="1">
        <a:defRPr sz="6900" kern="1200">
          <a:solidFill>
            <a:schemeClr val="tx1"/>
          </a:solidFill>
          <a:latin typeface="+mn-lt"/>
          <a:ea typeface="+mn-ea"/>
          <a:cs typeface="+mn-cs"/>
        </a:defRPr>
      </a:lvl5pPr>
      <a:lvl6pPr marL="8699024" algn="l" defTabSz="1739805" rtl="0" eaLnBrk="1" latinLnBrk="0" hangingPunct="1">
        <a:defRPr sz="6900" kern="1200">
          <a:solidFill>
            <a:schemeClr val="tx1"/>
          </a:solidFill>
          <a:latin typeface="+mn-lt"/>
          <a:ea typeface="+mn-ea"/>
          <a:cs typeface="+mn-cs"/>
        </a:defRPr>
      </a:lvl6pPr>
      <a:lvl7pPr marL="10438830" algn="l" defTabSz="1739805" rtl="0" eaLnBrk="1" latinLnBrk="0" hangingPunct="1">
        <a:defRPr sz="6900" kern="1200">
          <a:solidFill>
            <a:schemeClr val="tx1"/>
          </a:solidFill>
          <a:latin typeface="+mn-lt"/>
          <a:ea typeface="+mn-ea"/>
          <a:cs typeface="+mn-cs"/>
        </a:defRPr>
      </a:lvl7pPr>
      <a:lvl8pPr marL="12178633" algn="l" defTabSz="1739805" rtl="0" eaLnBrk="1" latinLnBrk="0" hangingPunct="1">
        <a:defRPr sz="6900" kern="1200">
          <a:solidFill>
            <a:schemeClr val="tx1"/>
          </a:solidFill>
          <a:latin typeface="+mn-lt"/>
          <a:ea typeface="+mn-ea"/>
          <a:cs typeface="+mn-cs"/>
        </a:defRPr>
      </a:lvl8pPr>
      <a:lvl9pPr marL="13918438" algn="l" defTabSz="1739805"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 descr="seas_shield_transparent.eps"/>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0768073" y="2420613"/>
            <a:ext cx="2290365" cy="26120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2" name="TextBox 27"/>
          <p:cNvSpPr txBox="1">
            <a:spLocks noChangeArrowheads="1"/>
          </p:cNvSpPr>
          <p:nvPr/>
        </p:nvSpPr>
        <p:spPr bwMode="auto">
          <a:xfrm>
            <a:off x="2446973" y="848219"/>
            <a:ext cx="24154765" cy="13165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8000" b="1" dirty="0">
                <a:latin typeface="+mn-lt"/>
              </a:rPr>
              <a:t>Human Activity Recognition using Time Series Analysis</a:t>
            </a:r>
          </a:p>
        </p:txBody>
      </p:sp>
      <p:sp>
        <p:nvSpPr>
          <p:cNvPr id="29" name="TextBox 28"/>
          <p:cNvSpPr txBox="1"/>
          <p:nvPr/>
        </p:nvSpPr>
        <p:spPr>
          <a:xfrm>
            <a:off x="652462" y="6321736"/>
            <a:ext cx="9264650" cy="2026618"/>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a:solidFill>
                  <a:srgbClr val="FF0000"/>
                </a:solidFill>
                <a:latin typeface="Arial" charset="0"/>
                <a:cs typeface="Arial" charset="0"/>
              </a:rPr>
              <a:t>Introduction</a:t>
            </a:r>
          </a:p>
        </p:txBody>
      </p:sp>
      <p:sp>
        <p:nvSpPr>
          <p:cNvPr id="15364" name="TextBox 27"/>
          <p:cNvSpPr txBox="1">
            <a:spLocks noChangeArrowheads="1"/>
          </p:cNvSpPr>
          <p:nvPr/>
        </p:nvSpPr>
        <p:spPr bwMode="auto">
          <a:xfrm>
            <a:off x="1363663" y="2994025"/>
            <a:ext cx="16811625" cy="2547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4400" dirty="0" err="1">
                <a:latin typeface="Helvetica" charset="0"/>
              </a:rPr>
              <a:t>Virgile</a:t>
            </a:r>
            <a:r>
              <a:rPr lang="en-US" altLang="en-US" sz="4400" dirty="0">
                <a:latin typeface="Helvetica" charset="0"/>
              </a:rPr>
              <a:t> Audi, Nicolas </a:t>
            </a:r>
            <a:r>
              <a:rPr lang="en-US" altLang="en-US" sz="4400" dirty="0" err="1">
                <a:latin typeface="Helvetica" charset="0"/>
              </a:rPr>
              <a:t>Drizard</a:t>
            </a:r>
            <a:r>
              <a:rPr lang="en-US" altLang="en-US" sz="4400" dirty="0">
                <a:latin typeface="Helvetica" charset="0"/>
              </a:rPr>
              <a:t> &amp; Louie Hoang</a:t>
            </a:r>
          </a:p>
          <a:p>
            <a:pPr eaLnBrk="1" hangingPunct="1"/>
            <a:r>
              <a:rPr lang="en-US" altLang="en-US" sz="4400" dirty="0">
                <a:latin typeface="Helvetica" charset="0"/>
              </a:rPr>
              <a:t>[</a:t>
            </a:r>
            <a:r>
              <a:rPr lang="en-US" altLang="en-US" sz="4400" dirty="0" err="1">
                <a:latin typeface="Helvetica" charset="0"/>
              </a:rPr>
              <a:t>vaudi</a:t>
            </a:r>
            <a:r>
              <a:rPr lang="en-US" altLang="en-US" sz="4400" dirty="0">
                <a:latin typeface="Helvetica" charset="0"/>
              </a:rPr>
              <a:t>, </a:t>
            </a:r>
            <a:r>
              <a:rPr lang="en-US" altLang="en-US" sz="4400" dirty="0" err="1">
                <a:latin typeface="Helvetica" charset="0"/>
              </a:rPr>
              <a:t>nicolasdrizard</a:t>
            </a:r>
            <a:r>
              <a:rPr lang="en-US" altLang="en-US" sz="4400" dirty="0">
                <a:latin typeface="Helvetica" charset="0"/>
              </a:rPr>
              <a:t>, </a:t>
            </a:r>
            <a:r>
              <a:rPr lang="en-US" altLang="en-US" sz="4400" dirty="0" err="1">
                <a:latin typeface="Helvetica" charset="0"/>
              </a:rPr>
              <a:t>lhoang</a:t>
            </a:r>
            <a:r>
              <a:rPr lang="en-US" altLang="en-US" sz="4400" dirty="0">
                <a:latin typeface="Helvetica" charset="0"/>
              </a:rPr>
              <a:t>]@</a:t>
            </a:r>
            <a:r>
              <a:rPr lang="en-US" altLang="en-US" sz="4400" dirty="0" err="1">
                <a:latin typeface="Helvetica" charset="0"/>
              </a:rPr>
              <a:t>g.harvard.edu</a:t>
            </a:r>
            <a:endParaRPr lang="en-US" altLang="en-US" sz="4400" dirty="0">
              <a:latin typeface="Helvetica" charset="0"/>
            </a:endParaRPr>
          </a:p>
          <a:p>
            <a:pPr eaLnBrk="1" hangingPunct="1">
              <a:lnSpc>
                <a:spcPct val="150000"/>
              </a:lnSpc>
            </a:pPr>
            <a:r>
              <a:rPr lang="en-US" altLang="en-US" sz="4800" b="1" dirty="0">
                <a:solidFill>
                  <a:srgbClr val="FF0000"/>
                </a:solidFill>
                <a:latin typeface="Helvetica" charset="0"/>
              </a:rPr>
              <a:t>AM 207 - </a:t>
            </a:r>
            <a:r>
              <a:rPr lang="en-US" altLang="en-US" sz="4800" b="1" dirty="0">
                <a:latin typeface="Helvetica" charset="0"/>
              </a:rPr>
              <a:t>Spring 2016</a:t>
            </a:r>
          </a:p>
        </p:txBody>
      </p:sp>
      <p:sp>
        <p:nvSpPr>
          <p:cNvPr id="15" name="Rectangle 14"/>
          <p:cNvSpPr/>
          <p:nvPr/>
        </p:nvSpPr>
        <p:spPr>
          <a:xfrm>
            <a:off x="12032060" y="5460709"/>
            <a:ext cx="13619163" cy="3180768"/>
          </a:xfrm>
          <a:prstGeom prst="rect">
            <a:avLst/>
          </a:prstGeom>
          <a:ln/>
        </p:spPr>
        <p:style>
          <a:lnRef idx="2">
            <a:schemeClr val="dk1"/>
          </a:lnRef>
          <a:fillRef idx="1">
            <a:schemeClr val="lt1"/>
          </a:fillRef>
          <a:effectRef idx="0">
            <a:schemeClr val="dk1"/>
          </a:effectRef>
          <a:fontRef idx="minor">
            <a:schemeClr val="dk1"/>
          </a:fontRef>
        </p:style>
        <p:txBody>
          <a:bodyPr lIns="84576" tIns="42288" rIns="84576" bIns="42288" anchor="ctr"/>
          <a:lstStyle/>
          <a:p>
            <a:pPr algn="ctr" defTabSz="1738498">
              <a:defRPr/>
            </a:pPr>
            <a:r>
              <a:rPr lang="en-US" sz="4800" dirty="0">
                <a:ln>
                  <a:solidFill>
                    <a:sysClr val="windowText" lastClr="000000"/>
                  </a:solidFill>
                </a:ln>
                <a:solidFill>
                  <a:sysClr val="windowText" lastClr="000000"/>
                </a:solidFill>
                <a:ea typeface="ＭＳ Ｐゴシック" charset="0"/>
                <a:cs typeface="ＭＳ Ｐゴシック" charset="0"/>
              </a:rPr>
              <a:t>In this project, we studied various techniques to classify time series for Human activity recognition including Conditional Random Fields, Hidden Markov Models and Max-Entropy Models. </a:t>
            </a:r>
            <a:endParaRPr lang="en-US" sz="4800" dirty="0">
              <a:solidFill>
                <a:srgbClr val="FFFFFF"/>
              </a:solidFill>
              <a:ea typeface="ＭＳ Ｐゴシック" charset="0"/>
              <a:cs typeface="ＭＳ Ｐゴシック" charset="0"/>
            </a:endParaRPr>
          </a:p>
        </p:txBody>
      </p:sp>
      <p:sp>
        <p:nvSpPr>
          <p:cNvPr id="20" name="Rectangle 19"/>
          <p:cNvSpPr/>
          <p:nvPr/>
        </p:nvSpPr>
        <p:spPr>
          <a:xfrm>
            <a:off x="1247775" y="9390063"/>
            <a:ext cx="7524750" cy="2515393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a:defRPr/>
            </a:pPr>
            <a:endParaRPr lang="en-US">
              <a:solidFill>
                <a:srgbClr val="FFFFFF"/>
              </a:solidFill>
              <a:ea typeface="ＭＳ Ｐゴシック" charset="0"/>
              <a:cs typeface="ＭＳ Ｐゴシック" charset="0"/>
            </a:endParaRPr>
          </a:p>
        </p:txBody>
      </p:sp>
      <p:sp>
        <p:nvSpPr>
          <p:cNvPr id="34" name="TextBox 33"/>
          <p:cNvSpPr txBox="1"/>
          <p:nvPr/>
        </p:nvSpPr>
        <p:spPr>
          <a:xfrm>
            <a:off x="19028065" y="29370078"/>
            <a:ext cx="8943450" cy="1965062"/>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000" b="1" dirty="0">
                <a:solidFill>
                  <a:srgbClr val="FF0000"/>
                </a:solidFill>
                <a:latin typeface="Arial" charset="0"/>
                <a:cs typeface="Arial" charset="0"/>
              </a:rPr>
              <a:t>Experiments and Results</a:t>
            </a:r>
          </a:p>
        </p:txBody>
      </p:sp>
      <p:sp>
        <p:nvSpPr>
          <p:cNvPr id="35" name="TextBox 34"/>
          <p:cNvSpPr txBox="1"/>
          <p:nvPr/>
        </p:nvSpPr>
        <p:spPr>
          <a:xfrm>
            <a:off x="19095988" y="8969464"/>
            <a:ext cx="8641889" cy="2857615"/>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a:solidFill>
                  <a:srgbClr val="FF0000"/>
                </a:solidFill>
                <a:latin typeface="Arial" charset="0"/>
                <a:cs typeface="Arial" charset="0"/>
              </a:rPr>
              <a:t>MLP and Simulated Annealing</a:t>
            </a:r>
          </a:p>
        </p:txBody>
      </p:sp>
      <p:sp>
        <p:nvSpPr>
          <p:cNvPr id="37" name="TextBox 36"/>
          <p:cNvSpPr txBox="1"/>
          <p:nvPr/>
        </p:nvSpPr>
        <p:spPr>
          <a:xfrm>
            <a:off x="880108" y="29244603"/>
            <a:ext cx="8013700" cy="2026618"/>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smtClean="0">
                <a:solidFill>
                  <a:srgbClr val="FF0000"/>
                </a:solidFill>
                <a:latin typeface="Arial" charset="0"/>
                <a:cs typeface="Arial" charset="0"/>
              </a:rPr>
              <a:t>Bibliography</a:t>
            </a:r>
            <a:endParaRPr lang="en-US" sz="5400" b="1" dirty="0">
              <a:solidFill>
                <a:srgbClr val="FF0000"/>
              </a:solidFill>
              <a:latin typeface="Arial" charset="0"/>
              <a:cs typeface="Arial" charset="0"/>
            </a:endParaRPr>
          </a:p>
        </p:txBody>
      </p:sp>
      <p:sp>
        <p:nvSpPr>
          <p:cNvPr id="15383" name="TextBox 42"/>
          <p:cNvSpPr txBox="1">
            <a:spLocks noChangeArrowheads="1"/>
          </p:cNvSpPr>
          <p:nvPr/>
        </p:nvSpPr>
        <p:spPr bwMode="auto">
          <a:xfrm>
            <a:off x="924799" y="31574316"/>
            <a:ext cx="7924317" cy="7195041"/>
          </a:xfrm>
          <a:prstGeom prst="rect">
            <a:avLst/>
          </a:prstGeom>
          <a:noFill/>
          <a:ln w="3175">
            <a:solidFill>
              <a:schemeClr val="bg1">
                <a:lumMod val="50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square" lIns="84576" tIns="42288" rIns="84576" bIns="42288">
            <a:spAutoFit/>
          </a:bodyPr>
          <a:lstStyle>
            <a:lvl1pPr marL="457200" indent="-457200"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spcAft>
                <a:spcPts val="550"/>
              </a:spcAft>
            </a:pPr>
            <a:r>
              <a:rPr lang="en-US" sz="2400" dirty="0" err="1"/>
              <a:t>Anguita</a:t>
            </a:r>
            <a:r>
              <a:rPr lang="en-US" sz="2400" dirty="0"/>
              <a:t> et al.. A Public Domain Dataset for Human Activity Recognition Using Smartphones. </a:t>
            </a:r>
            <a:r>
              <a:rPr lang="en-US" sz="2400" i="1" dirty="0"/>
              <a:t>21th European Symposium on Artificial Neural Networks, Computational Intelligence and Machine Learning</a:t>
            </a:r>
            <a:r>
              <a:rPr lang="en-US" sz="2400" dirty="0"/>
              <a:t>, ESANN 2013..</a:t>
            </a:r>
          </a:p>
          <a:p>
            <a:pPr eaLnBrk="1" hangingPunct="1">
              <a:spcAft>
                <a:spcPts val="550"/>
              </a:spcAft>
            </a:pPr>
            <a:r>
              <a:rPr lang="en-US" sz="2400" dirty="0"/>
              <a:t>Arnaud et al. MLP Neural Networks Optimization through Simulated Annealing in a Hybrid Approach for Time Series Prediction. </a:t>
            </a:r>
            <a:r>
              <a:rPr lang="en-US" sz="2400" i="1" dirty="0"/>
              <a:t>V </a:t>
            </a:r>
            <a:r>
              <a:rPr lang="en-US" sz="2400" i="1" dirty="0" err="1"/>
              <a:t>Encontro</a:t>
            </a:r>
            <a:r>
              <a:rPr lang="en-US" sz="2400" i="1" dirty="0"/>
              <a:t> </a:t>
            </a:r>
            <a:r>
              <a:rPr lang="en-US" sz="2400" i="1" dirty="0" err="1"/>
              <a:t>Nacional</a:t>
            </a:r>
            <a:r>
              <a:rPr lang="en-US" sz="2400" i="1" dirty="0"/>
              <a:t> de </a:t>
            </a:r>
            <a:r>
              <a:rPr lang="en-US" sz="2400" i="1" dirty="0" err="1"/>
              <a:t>Inteligencia</a:t>
            </a:r>
            <a:r>
              <a:rPr lang="en-US" sz="2400" i="1" dirty="0"/>
              <a:t> Artificial. ENIA 2005.</a:t>
            </a:r>
            <a:endParaRPr lang="en-US" sz="2400" dirty="0"/>
          </a:p>
          <a:p>
            <a:pPr eaLnBrk="1" hangingPunct="1">
              <a:spcAft>
                <a:spcPts val="550"/>
              </a:spcAft>
            </a:pPr>
            <a:r>
              <a:rPr lang="en-US" sz="2400" dirty="0"/>
              <a:t>Kevin P </a:t>
            </a:r>
            <a:r>
              <a:rPr lang="en-US" sz="2400" dirty="0" smtClean="0"/>
              <a:t>Murphy, Machine </a:t>
            </a:r>
            <a:r>
              <a:rPr lang="en-US" sz="2400" dirty="0"/>
              <a:t>learning: a probabilistic </a:t>
            </a:r>
            <a:r>
              <a:rPr lang="en-US" sz="2400" dirty="0" smtClean="0"/>
              <a:t>perspective, </a:t>
            </a:r>
            <a:r>
              <a:rPr lang="en-US" sz="2400" dirty="0" smtClean="0"/>
              <a:t>2012</a:t>
            </a:r>
          </a:p>
          <a:p>
            <a:pPr eaLnBrk="1" hangingPunct="1">
              <a:spcAft>
                <a:spcPts val="550"/>
              </a:spcAft>
            </a:pPr>
            <a:r>
              <a:rPr lang="en-US" sz="2400" dirty="0" smtClean="0"/>
              <a:t>Human </a:t>
            </a:r>
            <a:r>
              <a:rPr lang="en-US" sz="2400" dirty="0" smtClean="0"/>
              <a:t>Activity Recognition Using Smartphone Sensors With </a:t>
            </a:r>
            <a:r>
              <a:rPr lang="en-US" sz="2400" dirty="0"/>
              <a:t>T</a:t>
            </a:r>
            <a:r>
              <a:rPr lang="en-US" sz="2400" dirty="0" smtClean="0"/>
              <a:t>wo-Stage Continuous Hidden Markov Models</a:t>
            </a:r>
          </a:p>
          <a:p>
            <a:pPr eaLnBrk="1" hangingPunct="1">
              <a:spcAft>
                <a:spcPts val="550"/>
              </a:spcAft>
            </a:pPr>
            <a:r>
              <a:rPr lang="en-US" sz="2400" dirty="0"/>
              <a:t>	</a:t>
            </a:r>
            <a:r>
              <a:rPr lang="en-US" sz="2400" dirty="0" err="1" smtClean="0"/>
              <a:t>Charissa</a:t>
            </a:r>
            <a:r>
              <a:rPr lang="en-US" sz="2400" dirty="0" smtClean="0"/>
              <a:t> A. </a:t>
            </a:r>
            <a:r>
              <a:rPr lang="en-US" sz="2400" dirty="0" err="1" smtClean="0"/>
              <a:t>Ronao</a:t>
            </a:r>
            <a:r>
              <a:rPr lang="en-US" sz="2400" dirty="0" smtClean="0"/>
              <a:t>, Sung-</a:t>
            </a:r>
            <a:r>
              <a:rPr lang="en-US" sz="2400" dirty="0" err="1" smtClean="0"/>
              <a:t>Bao</a:t>
            </a:r>
            <a:r>
              <a:rPr lang="en-US" sz="2400" dirty="0" smtClean="0"/>
              <a:t> Cho</a:t>
            </a:r>
          </a:p>
          <a:p>
            <a:pPr eaLnBrk="1" hangingPunct="1">
              <a:spcAft>
                <a:spcPts val="550"/>
              </a:spcAft>
            </a:pPr>
            <a:r>
              <a:rPr lang="en-US" sz="2400" dirty="0" smtClean="0"/>
              <a:t>	2014 10</a:t>
            </a:r>
            <a:r>
              <a:rPr lang="en-US" sz="2400" baseline="30000" dirty="0" smtClean="0"/>
              <a:t>th</a:t>
            </a:r>
            <a:r>
              <a:rPr lang="en-US" sz="2400" dirty="0" smtClean="0"/>
              <a:t> International Conference on Natural </a:t>
            </a:r>
            <a:r>
              <a:rPr lang="en-US" sz="2400" dirty="0" smtClean="0"/>
              <a:t>Computation</a:t>
            </a:r>
          </a:p>
          <a:p>
            <a:pPr eaLnBrk="1" hangingPunct="1">
              <a:spcAft>
                <a:spcPts val="550"/>
              </a:spcAft>
            </a:pPr>
            <a:r>
              <a:rPr lang="en-US" sz="2400" dirty="0"/>
              <a:t>Lafferty, John, Andrew McCallum, and Fernando CN Pereira. "Conditional random fields: Probabilistic models for segmenting and labeling sequence data." (2001</a:t>
            </a:r>
            <a:r>
              <a:rPr lang="en-US" sz="2400" dirty="0" smtClean="0"/>
              <a:t>).</a:t>
            </a:r>
            <a:endParaRPr lang="en-US" sz="2400" dirty="0"/>
          </a:p>
        </p:txBody>
      </p:sp>
      <p:sp>
        <p:nvSpPr>
          <p:cNvPr id="15387" name="TextBox 45"/>
          <p:cNvSpPr txBox="1">
            <a:spLocks noChangeArrowheads="1"/>
          </p:cNvSpPr>
          <p:nvPr/>
        </p:nvSpPr>
        <p:spPr bwMode="auto">
          <a:xfrm>
            <a:off x="647302" y="8896136"/>
            <a:ext cx="9067800" cy="8718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just" eaLnBrk="1" hangingPunct="1"/>
            <a:r>
              <a:rPr lang="en-US" altLang="en-US" sz="3300" dirty="0">
                <a:latin typeface="+mj-lt"/>
              </a:rPr>
              <a:t>Sensor-based activity recognition integrates the area of sensor networks with novel data mining and machine learning techniques to model a wide range of human activities. </a:t>
            </a:r>
          </a:p>
          <a:p>
            <a:pPr algn="just" eaLnBrk="1" hangingPunct="1"/>
            <a:r>
              <a:rPr lang="en-US" altLang="en-US" sz="3300" dirty="0">
                <a:latin typeface="+mj-lt"/>
              </a:rPr>
              <a:t>	</a:t>
            </a:r>
          </a:p>
          <a:p>
            <a:pPr algn="just" eaLnBrk="1" hangingPunct="1"/>
            <a:r>
              <a:rPr lang="en-US" altLang="en-US" sz="3300" dirty="0">
                <a:latin typeface="+mj-lt"/>
              </a:rPr>
              <a:t>In this project, we were interested in modeling the UCI HAR dataset and comparing various models such as Conditional Random Fields and Markov Models. To model transitions probabilities, we resorted to different techniques such as Gaussian fitting as well as Multi-Layer </a:t>
            </a:r>
            <a:r>
              <a:rPr lang="en-US" altLang="en-US" sz="3300" dirty="0" err="1">
                <a:latin typeface="+mj-lt"/>
              </a:rPr>
              <a:t>Perceptrons</a:t>
            </a:r>
            <a:r>
              <a:rPr lang="en-US" altLang="en-US" sz="3300" dirty="0">
                <a:latin typeface="+mj-lt"/>
              </a:rPr>
              <a:t>. </a:t>
            </a:r>
          </a:p>
          <a:p>
            <a:pPr algn="just" eaLnBrk="1" hangingPunct="1"/>
            <a:endParaRPr lang="en-US" altLang="en-US" sz="3300" dirty="0">
              <a:latin typeface="+mj-lt"/>
            </a:endParaRPr>
          </a:p>
          <a:p>
            <a:pPr algn="just" eaLnBrk="1" hangingPunct="1"/>
            <a:r>
              <a:rPr lang="en-US" altLang="en-US" sz="3300" dirty="0">
                <a:latin typeface="+mj-lt"/>
              </a:rPr>
              <a:t>The latter sparked the question of how to find the MLP’s most suitable architecture: how many layers? what hidden dimensions to choose? We investigated this issue by implementing a simulated annealing algorithm to find the ‘best’ architecture. </a:t>
            </a:r>
          </a:p>
        </p:txBody>
      </p:sp>
      <p:sp>
        <p:nvSpPr>
          <p:cNvPr id="33" name="TextBox 32"/>
          <p:cNvSpPr txBox="1"/>
          <p:nvPr/>
        </p:nvSpPr>
        <p:spPr>
          <a:xfrm>
            <a:off x="10014276" y="9105072"/>
            <a:ext cx="8847138" cy="2026618"/>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a:solidFill>
                  <a:srgbClr val="FF0000"/>
                </a:solidFill>
                <a:latin typeface="Arial" charset="0"/>
                <a:cs typeface="Arial" charset="0"/>
              </a:rPr>
              <a:t>The Models</a:t>
            </a:r>
          </a:p>
        </p:txBody>
      </p:sp>
      <p:pic>
        <p:nvPicPr>
          <p:cNvPr id="15392" name="Picture 19" descr="IACSshieldrednoback.ps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469393" y="2432442"/>
            <a:ext cx="2181830" cy="2648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TextBox 39"/>
          <p:cNvSpPr txBox="1"/>
          <p:nvPr/>
        </p:nvSpPr>
        <p:spPr>
          <a:xfrm>
            <a:off x="377825" y="17828200"/>
            <a:ext cx="9264650" cy="2026618"/>
          </a:xfrm>
          <a:prstGeom prst="rect">
            <a:avLst/>
          </a:prstGeom>
          <a:solidFill>
            <a:schemeClr val="bg1">
              <a:lumMod val="65000"/>
            </a:schemeClr>
          </a:solidFill>
        </p:spPr>
        <p:txBody>
          <a:bodyPr wrap="square"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algn="ctr" defTabSz="1738498" eaLnBrk="1" hangingPunct="1">
              <a:defRPr/>
            </a:pPr>
            <a:r>
              <a:rPr lang="en-US" sz="5400" b="1" dirty="0">
                <a:solidFill>
                  <a:srgbClr val="FF0000"/>
                </a:solidFill>
                <a:latin typeface="Arial" charset="0"/>
                <a:cs typeface="Arial" charset="0"/>
              </a:rPr>
              <a:t>The Data</a:t>
            </a:r>
          </a:p>
        </p:txBody>
      </p:sp>
      <p:sp>
        <p:nvSpPr>
          <p:cNvPr id="42" name="TextBox 45"/>
          <p:cNvSpPr txBox="1">
            <a:spLocks noChangeArrowheads="1"/>
          </p:cNvSpPr>
          <p:nvPr/>
        </p:nvSpPr>
        <p:spPr bwMode="auto">
          <a:xfrm>
            <a:off x="476250" y="20011965"/>
            <a:ext cx="9067800" cy="802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576" tIns="42288" rIns="84576" bIns="42288" numCol="1">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just" eaLnBrk="1" hangingPunct="1"/>
            <a:r>
              <a:rPr lang="en-US" altLang="en-US" sz="3300" dirty="0">
                <a:latin typeface="+mj-lt"/>
              </a:rPr>
              <a:t>The data was collected by a group of 30 individuals who performed 6 activities wearing a smartphone:</a:t>
            </a:r>
          </a:p>
          <a:p>
            <a:pPr algn="just" eaLnBrk="1" hangingPunct="1"/>
            <a:endParaRPr lang="en-US" altLang="en-US" sz="3300" dirty="0">
              <a:latin typeface="+mj-lt"/>
            </a:endParaRPr>
          </a:p>
          <a:p>
            <a:pPr algn="just" eaLnBrk="1" hangingPunct="1"/>
            <a:endParaRPr lang="en-US" altLang="en-US" sz="3300" dirty="0">
              <a:latin typeface="+mj-lt"/>
            </a:endParaRPr>
          </a:p>
          <a:p>
            <a:pPr algn="just" eaLnBrk="1" hangingPunct="1"/>
            <a:endParaRPr lang="en-US" altLang="en-US" sz="3300" dirty="0">
              <a:latin typeface="+mj-lt"/>
            </a:endParaRPr>
          </a:p>
          <a:p>
            <a:pPr algn="just" eaLnBrk="1" hangingPunct="1"/>
            <a:endParaRPr lang="en-US" altLang="en-US" sz="3300" dirty="0">
              <a:latin typeface="+mj-lt"/>
            </a:endParaRPr>
          </a:p>
          <a:p>
            <a:pPr algn="just" eaLnBrk="1" hangingPunct="1"/>
            <a:endParaRPr lang="en-US" altLang="en-US" sz="3300" dirty="0">
              <a:latin typeface="+mj-lt"/>
            </a:endParaRPr>
          </a:p>
          <a:p>
            <a:pPr algn="just" eaLnBrk="1" hangingPunct="1"/>
            <a:r>
              <a:rPr lang="en-US" altLang="en-US" sz="3300" dirty="0">
                <a:latin typeface="+mj-lt"/>
              </a:rPr>
              <a:t>For each time step, we were given a </a:t>
            </a:r>
            <a:r>
              <a:rPr lang="en-US" altLang="en-US" sz="3300" dirty="0" smtClean="0">
                <a:latin typeface="+mj-lt"/>
              </a:rPr>
              <a:t>label and</a:t>
            </a:r>
            <a:r>
              <a:rPr lang="en-US" altLang="en-US" sz="3300" dirty="0">
                <a:latin typeface="+mj-lt"/>
              </a:rPr>
              <a:t> a</a:t>
            </a:r>
            <a:r>
              <a:rPr lang="en-US" altLang="en-US" sz="3300" dirty="0" smtClean="0">
                <a:latin typeface="+mj-lt"/>
              </a:rPr>
              <a:t> </a:t>
            </a:r>
            <a:r>
              <a:rPr lang="en-US" altLang="en-US" sz="3300" dirty="0">
                <a:latin typeface="+mj-lt"/>
              </a:rPr>
              <a:t>561-feature vector with time and frequency domain </a:t>
            </a:r>
            <a:r>
              <a:rPr lang="en-US" altLang="en-US" sz="3300" dirty="0" smtClean="0">
                <a:latin typeface="+mj-lt"/>
              </a:rPr>
              <a:t>variables computing from the </a:t>
            </a:r>
            <a:r>
              <a:rPr lang="en-US" altLang="en-US" sz="3300" dirty="0" err="1" smtClean="0">
                <a:latin typeface="+mj-lt"/>
              </a:rPr>
              <a:t>triaxial</a:t>
            </a:r>
            <a:r>
              <a:rPr lang="en-US" altLang="en-US" sz="3300" dirty="0" smtClean="0">
                <a:latin typeface="+mj-lt"/>
              </a:rPr>
              <a:t> </a:t>
            </a:r>
            <a:r>
              <a:rPr lang="en-US" altLang="en-US" sz="3300" dirty="0" smtClean="0">
                <a:latin typeface="+mj-lt"/>
              </a:rPr>
              <a:t>acceleration </a:t>
            </a:r>
            <a:r>
              <a:rPr lang="en-US" altLang="en-US" sz="3300" dirty="0" smtClean="0">
                <a:latin typeface="+mj-lt"/>
              </a:rPr>
              <a:t>and angular </a:t>
            </a:r>
            <a:r>
              <a:rPr lang="en-US" altLang="en-US" sz="3300" dirty="0" smtClean="0">
                <a:latin typeface="+mj-lt"/>
              </a:rPr>
              <a:t>velocity </a:t>
            </a:r>
            <a:r>
              <a:rPr lang="en-US" altLang="en-US" sz="3300" dirty="0" smtClean="0">
                <a:latin typeface="+mj-lt"/>
              </a:rPr>
              <a:t>from the sensors</a:t>
            </a:r>
            <a:endParaRPr lang="en-US" altLang="en-US" sz="3300" dirty="0">
              <a:latin typeface="+mj-lt"/>
            </a:endParaRPr>
          </a:p>
          <a:p>
            <a:pPr algn="just" eaLnBrk="1" hangingPunct="1"/>
            <a:endParaRPr lang="en-US" altLang="en-US" sz="3300" dirty="0">
              <a:latin typeface="+mj-lt"/>
            </a:endParaRPr>
          </a:p>
          <a:p>
            <a:pPr algn="ctr" eaLnBrk="1" hangingPunct="1"/>
            <a:r>
              <a:rPr lang="en-US" altLang="en-US" sz="4000" b="1" dirty="0">
                <a:latin typeface="+mj-lt"/>
              </a:rPr>
              <a:t>The objective of this project was to be able to classify any given time series into these 6 classes.</a:t>
            </a:r>
          </a:p>
        </p:txBody>
      </p:sp>
      <p:sp>
        <p:nvSpPr>
          <p:cNvPr id="2" name="Rectangle 1"/>
          <p:cNvSpPr/>
          <p:nvPr/>
        </p:nvSpPr>
        <p:spPr>
          <a:xfrm>
            <a:off x="377825" y="25882951"/>
            <a:ext cx="9264650" cy="2312199"/>
          </a:xfrm>
          <a:prstGeom prst="rect">
            <a:avLst/>
          </a:prstGeom>
          <a:solidFill>
            <a:schemeClr val="accent2">
              <a:lumMod val="60000"/>
              <a:lumOff val="40000"/>
              <a:alpha val="19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5"/>
          <p:cNvSpPr txBox="1">
            <a:spLocks noChangeArrowheads="1"/>
          </p:cNvSpPr>
          <p:nvPr/>
        </p:nvSpPr>
        <p:spPr bwMode="auto">
          <a:xfrm>
            <a:off x="10012199" y="11512385"/>
            <a:ext cx="8696324" cy="25861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marL="742950" indent="-742950" algn="ctr" eaLnBrk="1" hangingPunct="1">
              <a:buFontTx/>
              <a:buAutoNum type="alphaUcPeriod"/>
            </a:pPr>
            <a:r>
              <a:rPr lang="en-US" altLang="en-US" sz="4000" u="sng" dirty="0"/>
              <a:t>Hidden-Markov </a:t>
            </a:r>
            <a:r>
              <a:rPr lang="en-US" altLang="en-US" sz="4000" u="sng" dirty="0" smtClean="0"/>
              <a:t>Models</a:t>
            </a:r>
          </a:p>
          <a:p>
            <a:pPr algn="ctr" eaLnBrk="1" hangingPunct="1"/>
            <a:endParaRPr lang="en-US" altLang="en-US" sz="4000" u="sng" dirty="0"/>
          </a:p>
          <a:p>
            <a:pPr algn="just" eaLnBrk="1" hangingPunct="1"/>
            <a:r>
              <a:rPr lang="en-US" altLang="en-US" sz="3300" dirty="0" smtClean="0">
                <a:latin typeface="+mn-lt"/>
              </a:rPr>
              <a:t>HMM consists of a discrete-time, discrete-state Markov chain with hidden states s(t) and an observation model p(x(t) | z(t)).</a:t>
            </a:r>
          </a:p>
          <a:p>
            <a:pPr algn="just" eaLnBrk="1" hangingPunct="1"/>
            <a:r>
              <a:rPr lang="en-US" altLang="en-US" sz="3300" dirty="0" smtClean="0">
                <a:latin typeface="+mn-lt"/>
              </a:rPr>
              <a:t>The observations are assumed independent.</a:t>
            </a:r>
          </a:p>
          <a:p>
            <a:pPr algn="just" eaLnBrk="1" hangingPunct="1"/>
            <a:r>
              <a:rPr lang="en-US" altLang="en-US" sz="3300" dirty="0" smtClean="0">
                <a:latin typeface="+mn-lt"/>
              </a:rPr>
              <a:t>The joint distribution of the model is:</a:t>
            </a:r>
          </a:p>
          <a:p>
            <a:pPr algn="just" eaLnBrk="1" hangingPunct="1"/>
            <a:endParaRPr lang="en-US" altLang="en-US" sz="3300" dirty="0">
              <a:latin typeface="+mn-lt"/>
            </a:endParaRPr>
          </a:p>
          <a:p>
            <a:pPr algn="just" eaLnBrk="1" hangingPunct="1"/>
            <a:endParaRPr lang="en-US" altLang="en-US" sz="3300" dirty="0" smtClean="0">
              <a:latin typeface="+mn-lt"/>
            </a:endParaRPr>
          </a:p>
          <a:p>
            <a:pPr algn="just" eaLnBrk="1" hangingPunct="1"/>
            <a:r>
              <a:rPr lang="en-US" altLang="en-US" sz="3300" dirty="0" smtClean="0">
                <a:latin typeface="+mn-lt"/>
              </a:rPr>
              <a:t>We focused on two tasks here: </a:t>
            </a:r>
            <a:r>
              <a:rPr lang="en-US" altLang="en-US" sz="3300" b="1" dirty="0" smtClean="0">
                <a:latin typeface="+mn-lt"/>
              </a:rPr>
              <a:t>Decoding </a:t>
            </a:r>
            <a:r>
              <a:rPr lang="en-US" altLang="en-US" sz="3300" dirty="0" smtClean="0">
                <a:latin typeface="+mn-lt"/>
              </a:rPr>
              <a:t>(i.e. </a:t>
            </a:r>
            <a:r>
              <a:rPr lang="en-US" altLang="en-US" sz="3300" dirty="0" smtClean="0">
                <a:latin typeface="+mn-lt"/>
              </a:rPr>
              <a:t>inferring </a:t>
            </a:r>
            <a:r>
              <a:rPr lang="en-US" altLang="en-US" sz="3300" dirty="0" smtClean="0">
                <a:latin typeface="+mn-lt"/>
              </a:rPr>
              <a:t>the most probable states sequence given observations and an HMM) with the Viterbi algorithm and </a:t>
            </a:r>
            <a:r>
              <a:rPr lang="en-US" altLang="en-US" sz="3300" b="1" dirty="0" smtClean="0">
                <a:latin typeface="+mn-lt"/>
              </a:rPr>
              <a:t>Training</a:t>
            </a:r>
            <a:r>
              <a:rPr lang="en-US" altLang="en-US" sz="3300" dirty="0" smtClean="0">
                <a:latin typeface="+mn-lt"/>
              </a:rPr>
              <a:t> (i.e. learning the best HMM parameters given an observation sequence and an initial HMM) with the Baum-Welch algorithm</a:t>
            </a:r>
            <a:r>
              <a:rPr lang="en-US" altLang="en-US" sz="3300" dirty="0" smtClean="0">
                <a:latin typeface="+mn-lt"/>
              </a:rPr>
              <a:t>.</a:t>
            </a:r>
            <a:endParaRPr lang="en-US" altLang="en-US" sz="3300" u="sng" dirty="0">
              <a:latin typeface="+mn-lt"/>
            </a:endParaRPr>
          </a:p>
          <a:p>
            <a:pPr algn="just" eaLnBrk="1" hangingPunct="1"/>
            <a:endParaRPr lang="en-US" altLang="en-US" sz="4000" u="sng" dirty="0" smtClean="0">
              <a:latin typeface="+mj-lt"/>
            </a:endParaRPr>
          </a:p>
          <a:p>
            <a:pPr marL="742950" indent="-742950" algn="ctr" eaLnBrk="1" hangingPunct="1">
              <a:buFont typeface="+mj-lt"/>
              <a:buAutoNum type="alphaUcPeriod" startAt="2"/>
            </a:pPr>
            <a:r>
              <a:rPr lang="en-US" altLang="en-US" sz="4000" u="sng" dirty="0" smtClean="0">
                <a:latin typeface="+mj-lt"/>
              </a:rPr>
              <a:t>Conditional </a:t>
            </a:r>
            <a:r>
              <a:rPr lang="en-US" altLang="en-US" sz="4000" u="sng" dirty="0">
                <a:latin typeface="+mj-lt"/>
              </a:rPr>
              <a:t>Random Fields</a:t>
            </a:r>
          </a:p>
          <a:p>
            <a:pPr marL="742950" indent="-742950" algn="ctr" eaLnBrk="1" hangingPunct="1">
              <a:buAutoNum type="alphaUcPeriod" startAt="2"/>
            </a:pPr>
            <a:endParaRPr lang="en-US" altLang="en-US" sz="4000" u="sng" dirty="0">
              <a:latin typeface="+mj-lt"/>
            </a:endParaRPr>
          </a:p>
          <a:p>
            <a:pPr marL="742950" indent="-742950" algn="ctr" eaLnBrk="1" hangingPunct="1">
              <a:buAutoNum type="alphaUcPeriod" startAt="2"/>
            </a:pPr>
            <a:endParaRPr lang="en-US" altLang="en-US" sz="4000" u="sng" dirty="0">
              <a:latin typeface="+mj-lt"/>
            </a:endParaRPr>
          </a:p>
          <a:p>
            <a:pPr marL="742950" indent="-742950" algn="ctr" eaLnBrk="1" hangingPunct="1">
              <a:buAutoNum type="alphaUcPeriod" startAt="2"/>
            </a:pPr>
            <a:endParaRPr lang="en-US" altLang="en-US" sz="4000" u="sng" dirty="0">
              <a:latin typeface="+mj-lt"/>
            </a:endParaRPr>
          </a:p>
          <a:p>
            <a:pPr marL="742950" indent="-742950" algn="ctr" eaLnBrk="1" hangingPunct="1">
              <a:buAutoNum type="alphaUcPeriod" startAt="2"/>
            </a:pPr>
            <a:endParaRPr lang="en-US" altLang="en-US" sz="4000" u="sng" dirty="0" smtClean="0">
              <a:latin typeface="+mj-lt"/>
            </a:endParaRPr>
          </a:p>
          <a:p>
            <a:pPr marL="742950" indent="-742950" algn="ctr" eaLnBrk="1" hangingPunct="1">
              <a:buAutoNum type="alphaUcPeriod" startAt="2"/>
            </a:pPr>
            <a:endParaRPr lang="en-US" altLang="en-US" sz="4000" u="sng" dirty="0">
              <a:latin typeface="+mj-lt"/>
            </a:endParaRPr>
          </a:p>
          <a:p>
            <a:pPr eaLnBrk="1" hangingPunct="1"/>
            <a:r>
              <a:rPr lang="en-US" sz="3300" dirty="0"/>
              <a:t>CRF is a discriminative sequence model and a generalization of HMM. Its optimization space is over all possible sequence </a:t>
            </a:r>
            <a:r>
              <a:rPr lang="en-US" sz="3300" dirty="0" err="1"/>
              <a:t>labelings</a:t>
            </a:r>
            <a:r>
              <a:rPr lang="en-US" sz="3300" dirty="0" smtClean="0"/>
              <a:t>:</a:t>
            </a:r>
          </a:p>
          <a:p>
            <a:pPr eaLnBrk="1" hangingPunct="1"/>
            <a:endParaRPr lang="en-US" altLang="en-US" sz="4000" u="sng" dirty="0" smtClean="0">
              <a:latin typeface="+mj-lt"/>
            </a:endParaRPr>
          </a:p>
          <a:p>
            <a:pPr eaLnBrk="1" hangingPunct="1"/>
            <a:endParaRPr lang="en-US" altLang="en-US" sz="4000" u="sng" dirty="0">
              <a:latin typeface="+mj-lt"/>
            </a:endParaRPr>
          </a:p>
          <a:p>
            <a:pPr algn="ctr" eaLnBrk="1" hangingPunct="1"/>
            <a:endParaRPr lang="en-US" altLang="en-US" sz="4000" dirty="0">
              <a:latin typeface="+mj-lt"/>
            </a:endParaRPr>
          </a:p>
          <a:p>
            <a:pPr algn="ctr" eaLnBrk="1" hangingPunct="1"/>
            <a:r>
              <a:rPr lang="en-US" altLang="en-US" sz="4000" dirty="0" smtClean="0">
                <a:latin typeface="+mj-lt"/>
              </a:rPr>
              <a:t>C.  </a:t>
            </a:r>
            <a:r>
              <a:rPr lang="en-US" altLang="en-US" sz="4000" u="sng" dirty="0" smtClean="0">
                <a:latin typeface="+mj-lt"/>
              </a:rPr>
              <a:t>Max-Entropy </a:t>
            </a:r>
            <a:r>
              <a:rPr lang="en-US" altLang="en-US" sz="4000" u="sng" dirty="0">
                <a:latin typeface="+mj-lt"/>
              </a:rPr>
              <a:t>Markov Models</a:t>
            </a:r>
          </a:p>
          <a:p>
            <a:pPr algn="just" eaLnBrk="1" hangingPunct="1"/>
            <a:endParaRPr lang="en-US" altLang="en-US" sz="4000" u="sng" dirty="0">
              <a:latin typeface="+mj-lt"/>
            </a:endParaRPr>
          </a:p>
          <a:p>
            <a:pPr algn="just" eaLnBrk="1" hangingPunct="1"/>
            <a:r>
              <a:rPr lang="en-US" sz="3300" dirty="0"/>
              <a:t>The objective of the MEMM is to find a distribution over the possible activities using features of the current observation and the previous activity recognized at each time step:</a:t>
            </a:r>
          </a:p>
          <a:p>
            <a:pPr algn="ctr" eaLnBrk="1" hangingPunct="1"/>
            <a:endParaRPr lang="en-US" sz="3300" dirty="0"/>
          </a:p>
          <a:p>
            <a:pPr algn="ctr" eaLnBrk="1" hangingPunct="1"/>
            <a:r>
              <a:rPr lang="en-US" sz="3300" i="1" dirty="0"/>
              <a:t>P(</a:t>
            </a:r>
            <a:r>
              <a:rPr lang="en-US" sz="3300" i="1" dirty="0" err="1"/>
              <a:t>a</a:t>
            </a:r>
            <a:r>
              <a:rPr lang="en-US" sz="3300" i="1" baseline="-25000" dirty="0" err="1"/>
              <a:t>i</a:t>
            </a:r>
            <a:r>
              <a:rPr lang="en-US" sz="3300" i="1" dirty="0"/>
              <a:t>  | a</a:t>
            </a:r>
            <a:r>
              <a:rPr lang="en-US" sz="3300" i="1" baseline="-25000" dirty="0"/>
              <a:t>i-1</a:t>
            </a:r>
            <a:r>
              <a:rPr lang="en-US" sz="3300" i="1" dirty="0"/>
              <a:t>, </a:t>
            </a:r>
            <a:r>
              <a:rPr lang="en-US" sz="3300" i="1" dirty="0" err="1"/>
              <a:t>o</a:t>
            </a:r>
            <a:r>
              <a:rPr lang="en-US" sz="3300" i="1" baseline="-25000" dirty="0" err="1"/>
              <a:t>i</a:t>
            </a:r>
            <a:r>
              <a:rPr lang="en-US" sz="3300" i="1" dirty="0"/>
              <a:t>) = </a:t>
            </a:r>
            <a:r>
              <a:rPr lang="en-US" sz="3300" dirty="0" err="1"/>
              <a:t>softmax</a:t>
            </a:r>
            <a:r>
              <a:rPr lang="en-US" sz="3300" dirty="0"/>
              <a:t>(</a:t>
            </a:r>
            <a:r>
              <a:rPr lang="en-US" sz="3300" i="1" dirty="0"/>
              <a:t>f(a</a:t>
            </a:r>
            <a:r>
              <a:rPr lang="en-US" sz="3300" i="1" baseline="-25000" dirty="0"/>
              <a:t>i-1</a:t>
            </a:r>
            <a:r>
              <a:rPr lang="en-US" sz="3300" i="1" dirty="0"/>
              <a:t>, </a:t>
            </a:r>
            <a:r>
              <a:rPr lang="en-US" sz="3300" i="1" dirty="0" err="1"/>
              <a:t>o</a:t>
            </a:r>
            <a:r>
              <a:rPr lang="en-US" sz="3300" i="1" baseline="-25000" dirty="0" err="1"/>
              <a:t>i</a:t>
            </a:r>
            <a:r>
              <a:rPr lang="en-US" sz="3300" dirty="0"/>
              <a:t>))</a:t>
            </a:r>
          </a:p>
          <a:p>
            <a:pPr algn="ctr" eaLnBrk="1" hangingPunct="1"/>
            <a:endParaRPr lang="en-US" sz="3300" i="1" dirty="0"/>
          </a:p>
          <a:p>
            <a:pPr algn="just" eaLnBrk="1" hangingPunct="1"/>
            <a:r>
              <a:rPr lang="en-US" sz="3300" dirty="0"/>
              <a:t>Where </a:t>
            </a:r>
            <a:r>
              <a:rPr lang="en-US" sz="3300" i="1" dirty="0"/>
              <a:t>f(a, o</a:t>
            </a:r>
            <a:r>
              <a:rPr lang="en-US" sz="3300" dirty="0"/>
              <a:t>) </a:t>
            </a:r>
            <a:r>
              <a:rPr lang="en-US" sz="3300" dirty="0">
                <a:latin typeface="+mn-lt"/>
              </a:rPr>
              <a:t>is the result yielded by the MLP. An MLP is a model that processes information through a series of interconnected computational nodes, such as linear transformation or activation layer that can propagate information in the network. This allows to skip the feature selection step.</a:t>
            </a:r>
          </a:p>
          <a:p>
            <a:pPr algn="just" eaLnBrk="1" hangingPunct="1"/>
            <a:endParaRPr lang="en-US" sz="3300" dirty="0">
              <a:latin typeface="+mn-lt"/>
            </a:endParaRPr>
          </a:p>
          <a:p>
            <a:pPr algn="just" eaLnBrk="1" hangingPunct="1"/>
            <a:endParaRPr lang="en-US" sz="3300" dirty="0">
              <a:latin typeface="+mn-lt"/>
            </a:endParaRPr>
          </a:p>
          <a:p>
            <a:pPr algn="just" eaLnBrk="1" hangingPunct="1"/>
            <a:endParaRPr lang="en-US" sz="33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082707300"/>
              </p:ext>
            </p:extLst>
          </p:nvPr>
        </p:nvGraphicFramePr>
        <p:xfrm>
          <a:off x="19253159" y="34787777"/>
          <a:ext cx="8238728" cy="2286000"/>
        </p:xfrm>
        <a:graphic>
          <a:graphicData uri="http://schemas.openxmlformats.org/drawingml/2006/table">
            <a:tbl>
              <a:tblPr firstRow="1" bandRow="1">
                <a:tableStyleId>{5C22544A-7EE6-4342-B048-85BDC9FD1C3A}</a:tableStyleId>
              </a:tblPr>
              <a:tblGrid>
                <a:gridCol w="2059682">
                  <a:extLst>
                    <a:ext uri="{9D8B030D-6E8A-4147-A177-3AD203B41FA5}">
                      <a16:colId xmlns="" xmlns:a16="http://schemas.microsoft.com/office/drawing/2014/main" val="20000"/>
                    </a:ext>
                  </a:extLst>
                </a:gridCol>
                <a:gridCol w="2059682">
                  <a:extLst>
                    <a:ext uri="{9D8B030D-6E8A-4147-A177-3AD203B41FA5}">
                      <a16:colId xmlns="" xmlns:a16="http://schemas.microsoft.com/office/drawing/2014/main" val="20001"/>
                    </a:ext>
                  </a:extLst>
                </a:gridCol>
                <a:gridCol w="2059682">
                  <a:extLst>
                    <a:ext uri="{9D8B030D-6E8A-4147-A177-3AD203B41FA5}">
                      <a16:colId xmlns="" xmlns:a16="http://schemas.microsoft.com/office/drawing/2014/main" val="20002"/>
                    </a:ext>
                  </a:extLst>
                </a:gridCol>
                <a:gridCol w="2059682">
                  <a:extLst>
                    <a:ext uri="{9D8B030D-6E8A-4147-A177-3AD203B41FA5}">
                      <a16:colId xmlns="" xmlns:a16="http://schemas.microsoft.com/office/drawing/2014/main" val="20003"/>
                    </a:ext>
                  </a:extLst>
                </a:gridCol>
              </a:tblGrid>
              <a:tr h="979065">
                <a:tc>
                  <a:txBody>
                    <a:bodyPr/>
                    <a:lstStyle/>
                    <a:p>
                      <a:endParaRPr lang="en-US" dirty="0"/>
                    </a:p>
                  </a:txBody>
                  <a:tcPr>
                    <a:solidFill>
                      <a:schemeClr val="bg1"/>
                    </a:solidFill>
                  </a:tcPr>
                </a:tc>
                <a:tc>
                  <a:txBody>
                    <a:bodyPr/>
                    <a:lstStyle/>
                    <a:p>
                      <a:r>
                        <a:rPr lang="en-US" sz="6000" dirty="0"/>
                        <a:t>CRF</a:t>
                      </a:r>
                    </a:p>
                  </a:txBody>
                  <a:tcPr anchor="ctr" anchorCtr="1"/>
                </a:tc>
                <a:tc>
                  <a:txBody>
                    <a:bodyPr/>
                    <a:lstStyle/>
                    <a:p>
                      <a:r>
                        <a:rPr lang="en-US" sz="5400" dirty="0"/>
                        <a:t>HMM</a:t>
                      </a:r>
                    </a:p>
                  </a:txBody>
                  <a:tcPr anchor="ctr" anchorCtr="1"/>
                </a:tc>
                <a:tc>
                  <a:txBody>
                    <a:bodyPr/>
                    <a:lstStyle/>
                    <a:p>
                      <a:r>
                        <a:rPr lang="en-US" sz="4400" dirty="0"/>
                        <a:t>MEMM</a:t>
                      </a:r>
                    </a:p>
                  </a:txBody>
                  <a:tcPr anchor="ctr" anchorCtr="1"/>
                </a:tc>
                <a:extLst>
                  <a:ext uri="{0D108BD9-81ED-4DB2-BD59-A6C34878D82A}">
                    <a16:rowId xmlns="" xmlns:a16="http://schemas.microsoft.com/office/drawing/2014/main" val="10000"/>
                  </a:ext>
                </a:extLst>
              </a:tr>
              <a:tr h="951820">
                <a:tc>
                  <a:txBody>
                    <a:bodyPr/>
                    <a:lstStyle/>
                    <a:p>
                      <a:r>
                        <a:rPr lang="en-US" sz="3600" b="1" dirty="0"/>
                        <a:t>Accuracy</a:t>
                      </a:r>
                    </a:p>
                  </a:txBody>
                  <a:tcPr anchor="ctr" anchorCtr="1">
                    <a:solidFill>
                      <a:schemeClr val="tx2">
                        <a:lumMod val="60000"/>
                        <a:lumOff val="40000"/>
                      </a:schemeClr>
                    </a:solidFill>
                  </a:tcPr>
                </a:tc>
                <a:tc>
                  <a:txBody>
                    <a:bodyPr/>
                    <a:lstStyle/>
                    <a:p>
                      <a:endParaRPr lang="en-US" dirty="0"/>
                    </a:p>
                  </a:txBody>
                  <a:tcPr anchor="ctr" anchorCtr="1"/>
                </a:tc>
                <a:tc>
                  <a:txBody>
                    <a:bodyPr/>
                    <a:lstStyle/>
                    <a:p>
                      <a:endParaRPr lang="en-US" dirty="0"/>
                    </a:p>
                  </a:txBody>
                  <a:tcPr anchor="ctr" anchorCtr="1"/>
                </a:tc>
                <a:tc>
                  <a:txBody>
                    <a:bodyPr/>
                    <a:lstStyle/>
                    <a:p>
                      <a:r>
                        <a:rPr lang="en-US" sz="4400" dirty="0"/>
                        <a:t>92.9%</a:t>
                      </a:r>
                    </a:p>
                  </a:txBody>
                  <a:tcPr anchor="ctr" anchorCtr="1"/>
                </a:tc>
                <a:extLst>
                  <a:ext uri="{0D108BD9-81ED-4DB2-BD59-A6C34878D82A}">
                    <a16:rowId xmlns="" xmlns:a16="http://schemas.microsoft.com/office/drawing/2014/main" val="10001"/>
                  </a:ext>
                </a:extLst>
              </a:tr>
            </a:tbl>
          </a:graphicData>
        </a:graphic>
      </p:graphicFrame>
      <p:sp>
        <p:nvSpPr>
          <p:cNvPr id="44" name="TextBox 45"/>
          <p:cNvSpPr txBox="1">
            <a:spLocks noChangeArrowheads="1"/>
          </p:cNvSpPr>
          <p:nvPr/>
        </p:nvSpPr>
        <p:spPr bwMode="auto">
          <a:xfrm>
            <a:off x="19217827" y="31409651"/>
            <a:ext cx="8145381" cy="3132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ctr" eaLnBrk="1" hangingPunct="1"/>
            <a:r>
              <a:rPr lang="en-US" altLang="en-US" sz="3300" dirty="0">
                <a:latin typeface="+mj-lt"/>
              </a:rPr>
              <a:t>Data was split into a training and testing with a 70-30 ratio. We also held-out 10% of the training data as validation set. </a:t>
            </a:r>
          </a:p>
          <a:p>
            <a:pPr algn="ctr" eaLnBrk="1" hangingPunct="1"/>
            <a:endParaRPr lang="en-US" altLang="en-US" sz="3300" dirty="0">
              <a:latin typeface="+mj-lt"/>
            </a:endParaRPr>
          </a:p>
          <a:p>
            <a:pPr algn="ctr" eaLnBrk="1" hangingPunct="1"/>
            <a:r>
              <a:rPr lang="en-US" altLang="en-US" sz="3300" dirty="0">
                <a:latin typeface="+mj-lt"/>
              </a:rPr>
              <a:t>We used Python for the CRF and HMM and </a:t>
            </a:r>
            <a:r>
              <a:rPr lang="en-US" altLang="en-US" sz="3300" dirty="0" err="1">
                <a:latin typeface="+mj-lt"/>
              </a:rPr>
              <a:t>Lua</a:t>
            </a:r>
            <a:r>
              <a:rPr lang="en-US" altLang="en-US" sz="3300" dirty="0">
                <a:latin typeface="+mj-lt"/>
              </a:rPr>
              <a:t> for the MEMM</a:t>
            </a:r>
          </a:p>
        </p:txBody>
      </p:sp>
      <p:sp>
        <p:nvSpPr>
          <p:cNvPr id="45" name="TextBox 38"/>
          <p:cNvSpPr txBox="1">
            <a:spLocks noChangeArrowheads="1"/>
          </p:cNvSpPr>
          <p:nvPr/>
        </p:nvSpPr>
        <p:spPr bwMode="auto">
          <a:xfrm>
            <a:off x="18651072" y="37385223"/>
            <a:ext cx="10418762" cy="593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dirty="0">
                <a:latin typeface="Arial" charset="0"/>
              </a:rPr>
              <a:t>Table 3. </a:t>
            </a:r>
            <a:r>
              <a:rPr lang="en-US" altLang="en-US" sz="3300" dirty="0">
                <a:latin typeface="Arial" charset="0"/>
              </a:rPr>
              <a:t>Accuracy on the predicted test sequence</a:t>
            </a:r>
          </a:p>
        </p:txBody>
      </p:sp>
      <p:sp>
        <p:nvSpPr>
          <p:cNvPr id="5" name="TextBox 4"/>
          <p:cNvSpPr txBox="1"/>
          <p:nvPr/>
        </p:nvSpPr>
        <p:spPr>
          <a:xfrm>
            <a:off x="2159000" y="21149418"/>
            <a:ext cx="6251574" cy="4662815"/>
          </a:xfrm>
          <a:prstGeom prst="rect">
            <a:avLst/>
          </a:prstGeom>
          <a:noFill/>
        </p:spPr>
        <p:txBody>
          <a:bodyPr wrap="square" numCol="2" rtlCol="0">
            <a:spAutoFit/>
          </a:bodyPr>
          <a:lstStyle/>
          <a:p>
            <a:pPr marL="457200" indent="-457200" algn="just" eaLnBrk="1" hangingPunct="1">
              <a:buFont typeface="Arial" charset="0"/>
              <a:buChar char="•"/>
            </a:pPr>
            <a:r>
              <a:rPr lang="en-US" altLang="en-US" sz="3300" dirty="0"/>
              <a:t>Walking</a:t>
            </a:r>
          </a:p>
          <a:p>
            <a:pPr marL="457200" indent="-457200" algn="just" eaLnBrk="1" hangingPunct="1">
              <a:buFont typeface="Arial" charset="0"/>
              <a:buChar char="•"/>
            </a:pPr>
            <a:r>
              <a:rPr lang="en-US" altLang="en-US" sz="3300" dirty="0"/>
              <a:t>Walking Upstairs</a:t>
            </a:r>
          </a:p>
          <a:p>
            <a:pPr marL="457200" indent="-457200" algn="just" eaLnBrk="1" hangingPunct="1">
              <a:buFont typeface="Arial" charset="0"/>
              <a:buChar char="•"/>
            </a:pPr>
            <a:r>
              <a:rPr lang="en-US" altLang="en-US" sz="3300" dirty="0"/>
              <a:t>Sitting</a:t>
            </a:r>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endParaRPr lang="en-US" altLang="en-US" sz="3300" dirty="0"/>
          </a:p>
          <a:p>
            <a:pPr marL="457200" indent="-457200" algn="just" eaLnBrk="1" hangingPunct="1">
              <a:buFont typeface="Arial" charset="0"/>
              <a:buChar char="•"/>
            </a:pPr>
            <a:r>
              <a:rPr lang="en-US" altLang="en-US" sz="3300" dirty="0"/>
              <a:t>Standing</a:t>
            </a:r>
          </a:p>
          <a:p>
            <a:pPr marL="457200" indent="-457200" algn="just" eaLnBrk="1" hangingPunct="1">
              <a:buFont typeface="Arial" charset="0"/>
              <a:buChar char="•"/>
            </a:pPr>
            <a:r>
              <a:rPr lang="en-US" altLang="en-US" sz="3300" dirty="0"/>
              <a:t>Laying </a:t>
            </a:r>
          </a:p>
          <a:p>
            <a:pPr marL="457200" indent="-457200" algn="just">
              <a:buFont typeface="Arial" charset="0"/>
              <a:buChar char="•"/>
            </a:pPr>
            <a:r>
              <a:rPr lang="en-US" altLang="en-US" sz="3300" dirty="0"/>
              <a:t>Walking Downstairs</a:t>
            </a:r>
          </a:p>
          <a:p>
            <a:pPr marL="457200" indent="-457200" algn="just" eaLnBrk="1" hangingPunct="1">
              <a:buFont typeface="Arial" charset="0"/>
              <a:buChar char="•"/>
            </a:pPr>
            <a:endParaRPr lang="en-US" altLang="en-US" sz="3300" dirty="0"/>
          </a:p>
          <a:p>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1367" y="35719267"/>
            <a:ext cx="8724807" cy="1626129"/>
          </a:xfrm>
          <a:prstGeom prst="rect">
            <a:avLst/>
          </a:prstGeom>
          <a:ln>
            <a:solidFill>
              <a:schemeClr val="accent2">
                <a:lumMod val="75000"/>
              </a:schemeClr>
            </a:solidFill>
          </a:ln>
        </p:spPr>
      </p:pic>
      <p:sp>
        <p:nvSpPr>
          <p:cNvPr id="47" name="TextBox 38"/>
          <p:cNvSpPr txBox="1">
            <a:spLocks noChangeArrowheads="1"/>
          </p:cNvSpPr>
          <p:nvPr/>
        </p:nvSpPr>
        <p:spPr bwMode="auto">
          <a:xfrm>
            <a:off x="9715102" y="37460958"/>
            <a:ext cx="8925945" cy="5876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dirty="0">
                <a:latin typeface="Arial" charset="0"/>
              </a:rPr>
              <a:t>Figure 1. </a:t>
            </a:r>
            <a:r>
              <a:rPr lang="en-US" altLang="en-US" sz="3300" dirty="0">
                <a:latin typeface="Arial" charset="0"/>
              </a:rPr>
              <a:t>Example of simple MLP architecture</a:t>
            </a:r>
          </a:p>
        </p:txBody>
      </p:sp>
      <p:sp>
        <p:nvSpPr>
          <p:cNvPr id="49" name="TextBox 45"/>
          <p:cNvSpPr txBox="1">
            <a:spLocks noChangeArrowheads="1"/>
          </p:cNvSpPr>
          <p:nvPr/>
        </p:nvSpPr>
        <p:spPr bwMode="auto">
          <a:xfrm>
            <a:off x="19028065" y="12189432"/>
            <a:ext cx="8709812" cy="3132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just" eaLnBrk="1" hangingPunct="1"/>
            <a:r>
              <a:rPr lang="en-US" altLang="en-US" sz="3300" dirty="0">
                <a:latin typeface="+mj-lt"/>
              </a:rPr>
              <a:t>Choosing the architecture of an neural network is more an art than a science. We developed a simulated annealing algorithm to explore in a more systematic the range of possible architectures. The pseudo code is presented below:</a:t>
            </a:r>
          </a:p>
        </p:txBody>
      </p:sp>
      <p:sp>
        <p:nvSpPr>
          <p:cNvPr id="9" name="TextBox 8"/>
          <p:cNvSpPr txBox="1"/>
          <p:nvPr/>
        </p:nvSpPr>
        <p:spPr>
          <a:xfrm>
            <a:off x="19158595" y="15354394"/>
            <a:ext cx="8448752" cy="8279190"/>
          </a:xfrm>
          <a:prstGeom prst="rect">
            <a:avLst/>
          </a:prstGeom>
          <a:noFill/>
        </p:spPr>
        <p:txBody>
          <a:bodyPr wrap="square" rtlCol="0">
            <a:spAutoFit/>
          </a:bodyPr>
          <a:lstStyle/>
          <a:p>
            <a:r>
              <a:rPr lang="en-US" sz="2800" b="1" u="sng" dirty="0">
                <a:latin typeface="Courier New" charset="0"/>
                <a:ea typeface="Courier New" charset="0"/>
                <a:cs typeface="Courier New" charset="0"/>
              </a:rPr>
              <a:t>Preliminary</a:t>
            </a:r>
            <a:r>
              <a:rPr lang="en-US" sz="2800" dirty="0">
                <a:latin typeface="Courier New" charset="0"/>
                <a:ea typeface="Courier New" charset="0"/>
                <a:cs typeface="Courier New" charset="0"/>
              </a:rPr>
              <a:t>: Choose a “maximal” architecture to prune</a:t>
            </a:r>
          </a:p>
          <a:p>
            <a:pPr marL="514350" indent="-514350">
              <a:buAutoNum type="arabicPeriod"/>
            </a:pPr>
            <a:endParaRPr lang="en-US" sz="2800" dirty="0">
              <a:latin typeface="Courier New" charset="0"/>
              <a:ea typeface="Courier New" charset="0"/>
              <a:cs typeface="Courier New" charset="0"/>
            </a:endParaRPr>
          </a:p>
          <a:p>
            <a:pPr marL="514350" indent="-514350">
              <a:buAutoNum type="arabicPeriod"/>
            </a:pPr>
            <a:r>
              <a:rPr lang="en-US" sz="2800" dirty="0">
                <a:latin typeface="Courier New" charset="0"/>
                <a:ea typeface="Courier New" charset="0"/>
                <a:cs typeface="Courier New" charset="0"/>
              </a:rPr>
              <a:t> Select a </a:t>
            </a:r>
            <a:r>
              <a:rPr lang="en-US" sz="2800" b="1" dirty="0">
                <a:latin typeface="Courier New" charset="0"/>
                <a:ea typeface="Courier New" charset="0"/>
                <a:cs typeface="Courier New" charset="0"/>
              </a:rPr>
              <a:t>subset</a:t>
            </a:r>
            <a:r>
              <a:rPr lang="en-US" sz="2800" dirty="0">
                <a:latin typeface="Courier New" charset="0"/>
                <a:ea typeface="Courier New" charset="0"/>
                <a:cs typeface="Courier New" charset="0"/>
              </a:rPr>
              <a:t> of this architecture as initial architecture and </a:t>
            </a:r>
            <a:r>
              <a:rPr lang="en-US" sz="2800" b="1" dirty="0">
                <a:latin typeface="Courier New" charset="0"/>
                <a:ea typeface="Courier New" charset="0"/>
                <a:cs typeface="Courier New" charset="0"/>
              </a:rPr>
              <a:t>train</a:t>
            </a:r>
            <a:r>
              <a:rPr lang="en-US" sz="2800" dirty="0">
                <a:latin typeface="Courier New" charset="0"/>
                <a:ea typeface="Courier New" charset="0"/>
                <a:cs typeface="Courier New" charset="0"/>
              </a:rPr>
              <a:t> the model</a:t>
            </a:r>
          </a:p>
          <a:p>
            <a:pPr marL="514350" indent="-514350">
              <a:buAutoNum type="arabicPeriod"/>
            </a:pPr>
            <a:r>
              <a:rPr lang="en-US" sz="2800" dirty="0">
                <a:latin typeface="Courier New" charset="0"/>
                <a:ea typeface="Courier New" charset="0"/>
                <a:cs typeface="Courier New" charset="0"/>
              </a:rPr>
              <a:t> Evaluate the </a:t>
            </a:r>
            <a:r>
              <a:rPr lang="en-US" sz="2800" b="1" dirty="0">
                <a:latin typeface="Courier New" charset="0"/>
                <a:ea typeface="Courier New" charset="0"/>
                <a:cs typeface="Courier New" charset="0"/>
              </a:rPr>
              <a:t>cost</a:t>
            </a:r>
            <a:r>
              <a:rPr lang="en-US" sz="2800" dirty="0">
                <a:latin typeface="Courier New" charset="0"/>
                <a:ea typeface="Courier New" charset="0"/>
                <a:cs typeface="Courier New" charset="0"/>
              </a:rPr>
              <a:t> </a:t>
            </a:r>
            <a:r>
              <a:rPr lang="en-US" sz="2800" b="1" dirty="0" err="1">
                <a:latin typeface="Courier New" charset="0"/>
                <a:ea typeface="Courier New" charset="0"/>
                <a:cs typeface="Courier New" charset="0"/>
              </a:rPr>
              <a:t>C</a:t>
            </a:r>
            <a:r>
              <a:rPr lang="en-US" sz="2800" b="1" baseline="-25000" dirty="0" err="1">
                <a:latin typeface="Courier New" charset="0"/>
                <a:ea typeface="Courier New" charset="0"/>
                <a:cs typeface="Courier New" charset="0"/>
              </a:rPr>
              <a:t>curr</a:t>
            </a:r>
            <a:r>
              <a:rPr lang="en-US" sz="2800" dirty="0">
                <a:latin typeface="Courier New" charset="0"/>
                <a:ea typeface="Courier New" charset="0"/>
                <a:cs typeface="Courier New" charset="0"/>
              </a:rPr>
              <a:t> associated with this model</a:t>
            </a:r>
          </a:p>
          <a:p>
            <a:pPr marL="514350" indent="-514350">
              <a:buAutoNum type="arabicPeriod"/>
            </a:pPr>
            <a:r>
              <a:rPr lang="en-US" sz="2800" dirty="0">
                <a:latin typeface="Courier New" charset="0"/>
                <a:ea typeface="Courier New" charset="0"/>
                <a:cs typeface="Courier New" charset="0"/>
              </a:rPr>
              <a:t> </a:t>
            </a:r>
            <a:r>
              <a:rPr lang="en-US" sz="2800" b="1" dirty="0">
                <a:latin typeface="Courier New" charset="0"/>
                <a:ea typeface="Courier New" charset="0"/>
                <a:cs typeface="Courier New" charset="0"/>
              </a:rPr>
              <a:t>Sample</a:t>
            </a:r>
            <a:r>
              <a:rPr lang="en-US" sz="2800" dirty="0">
                <a:latin typeface="Courier New" charset="0"/>
                <a:ea typeface="Courier New" charset="0"/>
                <a:cs typeface="Courier New" charset="0"/>
              </a:rPr>
              <a:t> a new architecture by </a:t>
            </a:r>
            <a:r>
              <a:rPr lang="en-US" sz="2800" b="1" dirty="0">
                <a:latin typeface="Courier New" charset="0"/>
                <a:ea typeface="Courier New" charset="0"/>
                <a:cs typeface="Courier New" charset="0"/>
              </a:rPr>
              <a:t>perturbing</a:t>
            </a:r>
            <a:r>
              <a:rPr lang="en-US" sz="2800" dirty="0">
                <a:latin typeface="Courier New" charset="0"/>
                <a:ea typeface="Courier New" charset="0"/>
                <a:cs typeface="Courier New" charset="0"/>
              </a:rPr>
              <a:t> the current one and evaluate the cost </a:t>
            </a:r>
            <a:r>
              <a:rPr lang="en-US" sz="2800" b="1" dirty="0" err="1">
                <a:latin typeface="Courier New" charset="0"/>
                <a:ea typeface="Courier New" charset="0"/>
                <a:cs typeface="Courier New" charset="0"/>
              </a:rPr>
              <a:t>C</a:t>
            </a:r>
            <a:r>
              <a:rPr lang="en-US" sz="2800" b="1" baseline="-25000" dirty="0" err="1">
                <a:latin typeface="Courier New" charset="0"/>
                <a:ea typeface="Courier New" charset="0"/>
                <a:cs typeface="Courier New" charset="0"/>
              </a:rPr>
              <a:t>new</a:t>
            </a:r>
            <a:r>
              <a:rPr lang="en-US" sz="2800" dirty="0">
                <a:latin typeface="Courier New" charset="0"/>
                <a:ea typeface="Courier New" charset="0"/>
                <a:cs typeface="Courier New" charset="0"/>
              </a:rPr>
              <a:t> after training</a:t>
            </a:r>
            <a:endParaRPr lang="en-US" sz="2800" b="1" baseline="-25000" dirty="0">
              <a:latin typeface="Courier New" charset="0"/>
              <a:ea typeface="Courier New" charset="0"/>
              <a:cs typeface="Courier New" charset="0"/>
            </a:endParaRPr>
          </a:p>
          <a:p>
            <a:pPr marL="514350" indent="-514350">
              <a:buAutoNum type="arabicPeriod"/>
            </a:pPr>
            <a:r>
              <a:rPr lang="en-US" sz="2800" dirty="0">
                <a:latin typeface="Courier New" charset="0"/>
                <a:ea typeface="Courier New" charset="0"/>
                <a:cs typeface="Courier New" charset="0"/>
              </a:rPr>
              <a:t> Accept this new architecture with probability:</a:t>
            </a:r>
          </a:p>
          <a:p>
            <a:endParaRPr lang="en-US" sz="2800" dirty="0">
              <a:latin typeface="Courier New" charset="0"/>
              <a:ea typeface="Courier New" charset="0"/>
              <a:cs typeface="Courier New" charset="0"/>
            </a:endParaRPr>
          </a:p>
          <a:p>
            <a:pPr algn="ctr"/>
            <a:r>
              <a:rPr lang="en-US" sz="2800" b="1" dirty="0" err="1">
                <a:latin typeface="Courier New" charset="0"/>
                <a:ea typeface="Courier New" charset="0"/>
                <a:cs typeface="Courier New" charset="0"/>
              </a:rPr>
              <a:t>exp</a:t>
            </a:r>
            <a:r>
              <a:rPr lang="en-US" sz="2800" b="1" dirty="0">
                <a:latin typeface="Courier New" charset="0"/>
                <a:ea typeface="Courier New" charset="0"/>
                <a:cs typeface="Courier New" charset="0"/>
              </a:rPr>
              <a:t>(-(</a:t>
            </a:r>
            <a:r>
              <a:rPr lang="en-US" sz="2800" b="1" dirty="0" err="1">
                <a:latin typeface="Courier New" charset="0"/>
                <a:ea typeface="Courier New" charset="0"/>
                <a:cs typeface="Courier New" charset="0"/>
              </a:rPr>
              <a:t>C</a:t>
            </a:r>
            <a:r>
              <a:rPr lang="en-US" sz="2800" b="1" baseline="-25000" dirty="0" err="1">
                <a:latin typeface="Courier New" charset="0"/>
                <a:ea typeface="Courier New" charset="0"/>
                <a:cs typeface="Courier New" charset="0"/>
              </a:rPr>
              <a:t>new</a:t>
            </a:r>
            <a:r>
              <a:rPr lang="en-US" sz="2800" b="1" dirty="0" err="1">
                <a:latin typeface="Courier New" charset="0"/>
                <a:ea typeface="Courier New" charset="0"/>
                <a:cs typeface="Courier New" charset="0"/>
              </a:rPr>
              <a:t>-C</a:t>
            </a:r>
            <a:r>
              <a:rPr lang="en-US" sz="2800" b="1" baseline="-25000" dirty="0" err="1">
                <a:latin typeface="Courier New" charset="0"/>
                <a:ea typeface="Courier New" charset="0"/>
                <a:cs typeface="Courier New" charset="0"/>
              </a:rPr>
              <a:t>curr</a:t>
            </a:r>
            <a:r>
              <a:rPr lang="en-US" sz="2800" b="1" dirty="0">
                <a:latin typeface="Courier New" charset="0"/>
                <a:ea typeface="Courier New" charset="0"/>
                <a:cs typeface="Courier New" charset="0"/>
              </a:rPr>
              <a:t>)/T)</a:t>
            </a:r>
          </a:p>
          <a:p>
            <a:pPr algn="ctr"/>
            <a:endParaRPr lang="en-US" sz="2800" dirty="0">
              <a:latin typeface="Courier New" charset="0"/>
              <a:ea typeface="Courier New" charset="0"/>
              <a:cs typeface="Courier New" charset="0"/>
            </a:endParaRPr>
          </a:p>
          <a:p>
            <a:pPr algn="ctr"/>
            <a:r>
              <a:rPr lang="en-US" sz="2800" dirty="0">
                <a:latin typeface="Courier New" charset="0"/>
                <a:ea typeface="Courier New" charset="0"/>
                <a:cs typeface="Courier New" charset="0"/>
              </a:rPr>
              <a:t> where T is a ‘temperature’ parameter       </a:t>
            </a:r>
          </a:p>
          <a:p>
            <a:pPr lvl="1"/>
            <a:r>
              <a:rPr lang="en-US" sz="2800" dirty="0">
                <a:latin typeface="Courier New" charset="0"/>
                <a:ea typeface="Courier New" charset="0"/>
                <a:cs typeface="Courier New" charset="0"/>
              </a:rPr>
              <a:t>that dictates the acceptance rate</a:t>
            </a:r>
          </a:p>
          <a:p>
            <a:pPr lvl="1"/>
            <a:r>
              <a:rPr lang="en-US" sz="2800" dirty="0">
                <a:latin typeface="Courier New" charset="0"/>
                <a:ea typeface="Courier New" charset="0"/>
                <a:cs typeface="Courier New" charset="0"/>
              </a:rPr>
              <a:t>5. Repeat (2 – 4) until convergence </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48197" y="23666156"/>
            <a:ext cx="7061918" cy="4695764"/>
          </a:xfrm>
          <a:prstGeom prst="rect">
            <a:avLst/>
          </a:prstGeom>
        </p:spPr>
      </p:pic>
      <p:sp>
        <p:nvSpPr>
          <p:cNvPr id="52" name="TextBox 38"/>
          <p:cNvSpPr txBox="1">
            <a:spLocks noChangeArrowheads="1"/>
          </p:cNvSpPr>
          <p:nvPr/>
        </p:nvSpPr>
        <p:spPr bwMode="auto">
          <a:xfrm>
            <a:off x="19253159" y="28552042"/>
            <a:ext cx="8925945" cy="5876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dirty="0">
                <a:latin typeface="Arial" charset="0"/>
              </a:rPr>
              <a:t>Figure 2. </a:t>
            </a:r>
            <a:r>
              <a:rPr lang="en-US" altLang="en-US" sz="3300" dirty="0">
                <a:latin typeface="Arial" charset="0"/>
              </a:rPr>
              <a:t>SA for different initial architectures</a:t>
            </a:r>
          </a:p>
        </p:txBody>
      </p:sp>
      <p:pic>
        <p:nvPicPr>
          <p:cNvPr id="3" name="Picture 2"/>
          <p:cNvPicPr>
            <a:picLocks noChangeAspect="1"/>
          </p:cNvPicPr>
          <p:nvPr/>
        </p:nvPicPr>
        <p:blipFill>
          <a:blip r:embed="rId7"/>
          <a:stretch>
            <a:fillRect/>
          </a:stretch>
        </p:blipFill>
        <p:spPr>
          <a:xfrm>
            <a:off x="11059692" y="21272991"/>
            <a:ext cx="6902450" cy="2531346"/>
          </a:xfrm>
          <a:prstGeom prst="rect">
            <a:avLst/>
          </a:prstGeom>
        </p:spPr>
      </p:pic>
      <p:pic>
        <p:nvPicPr>
          <p:cNvPr id="7" name="Picture 6"/>
          <p:cNvPicPr>
            <a:picLocks noChangeAspect="1"/>
          </p:cNvPicPr>
          <p:nvPr/>
        </p:nvPicPr>
        <p:blipFill>
          <a:blip r:embed="rId8"/>
          <a:stretch>
            <a:fillRect/>
          </a:stretch>
        </p:blipFill>
        <p:spPr>
          <a:xfrm>
            <a:off x="10002927" y="25639111"/>
            <a:ext cx="8573247" cy="1522352"/>
          </a:xfrm>
          <a:prstGeom prst="rect">
            <a:avLst/>
          </a:prstGeom>
        </p:spPr>
      </p:pic>
      <p:pic>
        <p:nvPicPr>
          <p:cNvPr id="11" name="Picture 10" descr="Capture d’écran 2016-05-02 à 23.43.0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12199" y="15302245"/>
            <a:ext cx="8915244" cy="8536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399</TotalTime>
  <Words>670</Words>
  <Application>Microsoft Macintosh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Courier New</vt:lpstr>
      <vt:lpstr>Helvetica</vt:lpstr>
      <vt:lpstr>ＭＳ Ｐゴシック</vt:lpstr>
      <vt:lpstr>Arial</vt:lpstr>
      <vt:lpstr>Office Theme</vt:lpstr>
      <vt:lpstr>PowerPoint Presentation</vt:lpstr>
    </vt:vector>
  </TitlesOfParts>
  <Company>IIC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Rosalind Reid</dc:creator>
  <cp:lastModifiedBy>Audi, Virgile</cp:lastModifiedBy>
  <cp:revision>46</cp:revision>
  <cp:lastPrinted>2016-05-03T04:13:53Z</cp:lastPrinted>
  <dcterms:created xsi:type="dcterms:W3CDTF">2012-02-23T17:01:23Z</dcterms:created>
  <dcterms:modified xsi:type="dcterms:W3CDTF">2016-05-03T04:22:14Z</dcterms:modified>
</cp:coreProperties>
</file>