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1"/>
  </p:notesMasterIdLst>
  <p:sldIdLst>
    <p:sldId id="256" r:id="rId2"/>
    <p:sldId id="261" r:id="rId3"/>
    <p:sldId id="265" r:id="rId4"/>
    <p:sldId id="263" r:id="rId5"/>
    <p:sldId id="264" r:id="rId6"/>
    <p:sldId id="259" r:id="rId7"/>
    <p:sldId id="258" r:id="rId8"/>
    <p:sldId id="260"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8" autoAdjust="0"/>
    <p:restoredTop sz="79523" autoAdjust="0"/>
  </p:normalViewPr>
  <p:slideViewPr>
    <p:cSldViewPr snapToGrid="0">
      <p:cViewPr varScale="1">
        <p:scale>
          <a:sx n="68" d="100"/>
          <a:sy n="68" d="100"/>
        </p:scale>
        <p:origin x="121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F60DA-49BC-974C-A3F0-25E105A31D53}" type="datetimeFigureOut">
              <a:rPr lang="es-AR" smtClean="0"/>
              <a:t>14/10/2020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C58F-8F45-A147-9C1A-CB6511524D0F}" type="slidenum">
              <a:rPr lang="es-AR" smtClean="0"/>
              <a:t>‹Nº›</a:t>
            </a:fld>
            <a:endParaRPr lang="es-AR"/>
          </a:p>
        </p:txBody>
      </p:sp>
    </p:spTree>
    <p:extLst>
      <p:ext uri="{BB962C8B-B14F-4D97-AF65-F5344CB8AC3E}">
        <p14:creationId xmlns:p14="http://schemas.microsoft.com/office/powerpoint/2010/main" val="429354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733C58F-8F45-A147-9C1A-CB6511524D0F}" type="slidenum">
              <a:rPr lang="es-AR" smtClean="0"/>
              <a:t>1</a:t>
            </a:fld>
            <a:endParaRPr lang="es-AR"/>
          </a:p>
        </p:txBody>
      </p:sp>
    </p:spTree>
    <p:extLst>
      <p:ext uri="{BB962C8B-B14F-4D97-AF65-F5344CB8AC3E}">
        <p14:creationId xmlns:p14="http://schemas.microsoft.com/office/powerpoint/2010/main" val="2949755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733C58F-8F45-A147-9C1A-CB6511524D0F}" type="slidenum">
              <a:rPr lang="es-AR" smtClean="0"/>
              <a:t>2</a:t>
            </a:fld>
            <a:endParaRPr lang="es-AR"/>
          </a:p>
        </p:txBody>
      </p:sp>
    </p:spTree>
    <p:extLst>
      <p:ext uri="{BB962C8B-B14F-4D97-AF65-F5344CB8AC3E}">
        <p14:creationId xmlns:p14="http://schemas.microsoft.com/office/powerpoint/2010/main" val="1422885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733C58F-8F45-A147-9C1A-CB6511524D0F}" type="slidenum">
              <a:rPr lang="es-AR" smtClean="0"/>
              <a:t>3</a:t>
            </a:fld>
            <a:endParaRPr lang="es-AR"/>
          </a:p>
        </p:txBody>
      </p:sp>
    </p:spTree>
    <p:extLst>
      <p:ext uri="{BB962C8B-B14F-4D97-AF65-F5344CB8AC3E}">
        <p14:creationId xmlns:p14="http://schemas.microsoft.com/office/powerpoint/2010/main" val="336181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733C58F-8F45-A147-9C1A-CB6511524D0F}" type="slidenum">
              <a:rPr lang="es-AR" smtClean="0"/>
              <a:t>4</a:t>
            </a:fld>
            <a:endParaRPr lang="es-AR"/>
          </a:p>
        </p:txBody>
      </p:sp>
    </p:spTree>
    <p:extLst>
      <p:ext uri="{BB962C8B-B14F-4D97-AF65-F5344CB8AC3E}">
        <p14:creationId xmlns:p14="http://schemas.microsoft.com/office/powerpoint/2010/main" val="2751073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733C58F-8F45-A147-9C1A-CB6511524D0F}" type="slidenum">
              <a:rPr lang="es-AR" smtClean="0"/>
              <a:t>5</a:t>
            </a:fld>
            <a:endParaRPr lang="es-AR"/>
          </a:p>
        </p:txBody>
      </p:sp>
    </p:spTree>
    <p:extLst>
      <p:ext uri="{BB962C8B-B14F-4D97-AF65-F5344CB8AC3E}">
        <p14:creationId xmlns:p14="http://schemas.microsoft.com/office/powerpoint/2010/main" val="232498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733C58F-8F45-A147-9C1A-CB6511524D0F}" type="slidenum">
              <a:rPr lang="es-AR" smtClean="0"/>
              <a:t>6</a:t>
            </a:fld>
            <a:endParaRPr lang="es-AR"/>
          </a:p>
        </p:txBody>
      </p:sp>
    </p:spTree>
    <p:extLst>
      <p:ext uri="{BB962C8B-B14F-4D97-AF65-F5344CB8AC3E}">
        <p14:creationId xmlns:p14="http://schemas.microsoft.com/office/powerpoint/2010/main" val="21786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733C58F-8F45-A147-9C1A-CB6511524D0F}" type="slidenum">
              <a:rPr lang="es-AR" smtClean="0"/>
              <a:t>7</a:t>
            </a:fld>
            <a:endParaRPr lang="es-AR"/>
          </a:p>
        </p:txBody>
      </p:sp>
    </p:spTree>
    <p:extLst>
      <p:ext uri="{BB962C8B-B14F-4D97-AF65-F5344CB8AC3E}">
        <p14:creationId xmlns:p14="http://schemas.microsoft.com/office/powerpoint/2010/main" val="1037971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733C58F-8F45-A147-9C1A-CB6511524D0F}" type="slidenum">
              <a:rPr lang="es-AR" smtClean="0"/>
              <a:t>8</a:t>
            </a:fld>
            <a:endParaRPr lang="es-AR"/>
          </a:p>
        </p:txBody>
      </p:sp>
    </p:spTree>
    <p:extLst>
      <p:ext uri="{BB962C8B-B14F-4D97-AF65-F5344CB8AC3E}">
        <p14:creationId xmlns:p14="http://schemas.microsoft.com/office/powerpoint/2010/main" val="2576218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10/14/2020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10/14/2020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10/14/2020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10/14/2020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10/14/2020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10/14/2020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D29EB5-9F8B-4F02-9CCA-B92C852D3983}"/>
              </a:ext>
            </a:extLst>
          </p:cNvPr>
          <p:cNvSpPr>
            <a:spLocks noGrp="1"/>
          </p:cNvSpPr>
          <p:nvPr>
            <p:ph type="ctrTitle"/>
          </p:nvPr>
        </p:nvSpPr>
        <p:spPr>
          <a:xfrm>
            <a:off x="1002114" y="2596670"/>
            <a:ext cx="7315200" cy="3255264"/>
          </a:xfrm>
        </p:spPr>
        <p:txBody>
          <a:bodyPr>
            <a:normAutofit fontScale="90000"/>
          </a:bodyPr>
          <a:lstStyle/>
          <a:p>
            <a:r>
              <a:rPr lang="en-US" dirty="0" err="1"/>
              <a:t>Tarjetas</a:t>
            </a:r>
            <a:r>
              <a:rPr lang="en-US" dirty="0"/>
              <a:t> de </a:t>
            </a:r>
            <a:r>
              <a:rPr lang="es-AR" dirty="0">
                <a:effectLst/>
                <a:latin typeface="Calibri" panose="020F0502020204030204" pitchFamily="34" charset="0"/>
                <a:ea typeface="Calibri" panose="020F0502020204030204" pitchFamily="34" charset="0"/>
                <a:cs typeface="Times New Roman" panose="02020603050405020304" pitchFamily="18" charset="0"/>
              </a:rPr>
              <a:t>Débito</a:t>
            </a:r>
            <a:br>
              <a:rPr lang="es-AR" dirty="0">
                <a:effectLst/>
                <a:latin typeface="Calibri" panose="020F0502020204030204" pitchFamily="34" charset="0"/>
                <a:ea typeface="Calibri" panose="020F0502020204030204" pitchFamily="34" charset="0"/>
                <a:cs typeface="Times New Roman" panose="02020603050405020304" pitchFamily="18" charset="0"/>
              </a:rPr>
            </a:br>
            <a:br>
              <a:rPr lang="es-AR" dirty="0">
                <a:effectLst/>
                <a:latin typeface="Calibri" panose="020F0502020204030204" pitchFamily="34" charset="0"/>
                <a:ea typeface="Calibri" panose="020F0502020204030204" pitchFamily="34" charset="0"/>
                <a:cs typeface="Times New Roman" panose="02020603050405020304" pitchFamily="18" charset="0"/>
              </a:rPr>
            </a:br>
            <a:r>
              <a:rPr lang="es-AR" sz="2700" dirty="0">
                <a:effectLst/>
                <a:latin typeface="Calibri" panose="020F0502020204030204" pitchFamily="34" charset="0"/>
                <a:ea typeface="Calibri" panose="020F0502020204030204" pitchFamily="34" charset="0"/>
                <a:cs typeface="Times New Roman" panose="02020603050405020304" pitchFamily="18" charset="0"/>
              </a:rPr>
              <a:t>Proyecto de Ley </a:t>
            </a:r>
            <a:r>
              <a:rPr lang="es-AR" sz="2700" dirty="0"/>
              <a:t>(4299-D-2020) </a:t>
            </a:r>
            <a:br>
              <a:rPr lang="es-AR" sz="2700" dirty="0"/>
            </a:br>
            <a:r>
              <a:rPr lang="es-ES" sz="2400" dirty="0"/>
              <a:t>ACREDITACIÓN INMEDIATA – INCENTIVO ULTILIZACIÓN DÉBITO EN EMERGENCIA SANITARIA COVID 19</a:t>
            </a:r>
            <a:br>
              <a:rPr lang="es-ES" sz="2400" dirty="0"/>
            </a:br>
            <a:br>
              <a:rPr lang="es-AR" sz="2700" dirty="0"/>
            </a:br>
            <a:endParaRPr lang="es-AR" sz="2700" b="1" dirty="0"/>
          </a:p>
        </p:txBody>
      </p:sp>
    </p:spTree>
    <p:extLst>
      <p:ext uri="{BB962C8B-B14F-4D97-AF65-F5344CB8AC3E}">
        <p14:creationId xmlns:p14="http://schemas.microsoft.com/office/powerpoint/2010/main" val="2490971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A15C23-6C37-43C7-A00E-DAD38D8CD2E0}"/>
              </a:ext>
            </a:extLst>
          </p:cNvPr>
          <p:cNvSpPr>
            <a:spLocks noGrp="1"/>
          </p:cNvSpPr>
          <p:nvPr>
            <p:ph type="title"/>
          </p:nvPr>
        </p:nvSpPr>
        <p:spPr>
          <a:xfrm>
            <a:off x="297307" y="1899821"/>
            <a:ext cx="2428138" cy="4145872"/>
          </a:xfrm>
        </p:spPr>
        <p:txBody>
          <a:bodyPr>
            <a:normAutofit fontScale="90000"/>
          </a:bodyPr>
          <a:lstStyle/>
          <a:p>
            <a:pPr marL="0" marR="0" algn="ctr">
              <a:lnSpc>
                <a:spcPct val="107000"/>
              </a:lnSpc>
              <a:spcBef>
                <a:spcPts val="0"/>
              </a:spcBef>
              <a:spcAft>
                <a:spcPts val="800"/>
              </a:spcAft>
            </a:pPr>
            <a:r>
              <a:rPr lang="es-AR" sz="3200" b="1" dirty="0">
                <a:effectLst/>
                <a:latin typeface="Calibri" panose="020F0502020204030204" pitchFamily="34" charset="0"/>
                <a:ea typeface="Calibri" panose="020F0502020204030204" pitchFamily="34" charset="0"/>
                <a:cs typeface="Times New Roman" panose="02020603050405020304" pitchFamily="18" charset="0"/>
              </a:rPr>
              <a:t>Imposibilidad  de cumplir el Proyecto</a:t>
            </a:r>
            <a:br>
              <a:rPr lang="es-AR" sz="3200" dirty="0">
                <a:effectLst/>
                <a:latin typeface="Calibri" panose="020F0502020204030204" pitchFamily="34" charset="0"/>
                <a:ea typeface="Calibri" panose="020F0502020204030204" pitchFamily="34" charset="0"/>
                <a:cs typeface="Times New Roman" panose="02020603050405020304" pitchFamily="18" charset="0"/>
              </a:rPr>
            </a:br>
            <a:r>
              <a:rPr lang="es-AR" sz="3200" b="1" dirty="0">
                <a:latin typeface="Calibri" panose="020F0502020204030204" pitchFamily="34" charset="0"/>
                <a:ea typeface="Calibri" panose="020F0502020204030204" pitchFamily="34" charset="0"/>
                <a:cs typeface="Times New Roman" panose="02020603050405020304" pitchFamily="18" charset="0"/>
              </a:rPr>
              <a:t>a</a:t>
            </a:r>
            <a:r>
              <a:rPr lang="es-AR" sz="3200" b="1" dirty="0">
                <a:effectLst/>
                <a:latin typeface="Calibri" panose="020F0502020204030204" pitchFamily="34" charset="0"/>
                <a:ea typeface="Calibri" panose="020F0502020204030204" pitchFamily="34" charset="0"/>
                <a:cs typeface="Times New Roman" panose="02020603050405020304" pitchFamily="18" charset="0"/>
              </a:rPr>
              <a:t>creditando las  operaciones de compra  en forma inmediata</a:t>
            </a:r>
            <a:br>
              <a:rPr lang="es-AR" sz="1800" b="1" dirty="0">
                <a:effectLst/>
                <a:latin typeface="Calibri" panose="020F0502020204030204" pitchFamily="34" charset="0"/>
                <a:ea typeface="Calibri" panose="020F0502020204030204" pitchFamily="34" charset="0"/>
                <a:cs typeface="Times New Roman" panose="02020603050405020304" pitchFamily="18" charset="0"/>
              </a:rPr>
            </a:br>
            <a:br>
              <a:rPr lang="es-AR" sz="1800" b="1" dirty="0">
                <a:effectLst/>
                <a:latin typeface="Calibri" panose="020F0502020204030204" pitchFamily="34" charset="0"/>
                <a:ea typeface="Calibri" panose="020F0502020204030204" pitchFamily="34" charset="0"/>
                <a:cs typeface="Times New Roman" panose="02020603050405020304" pitchFamily="18" charset="0"/>
              </a:rPr>
            </a:br>
            <a:endParaRPr lang="es-AR" sz="6600" dirty="0"/>
          </a:p>
        </p:txBody>
      </p:sp>
      <p:sp>
        <p:nvSpPr>
          <p:cNvPr id="3" name="Marcador de contenido 2">
            <a:extLst>
              <a:ext uri="{FF2B5EF4-FFF2-40B4-BE49-F238E27FC236}">
                <a16:creationId xmlns:a16="http://schemas.microsoft.com/office/drawing/2014/main" id="{62D72AE6-ED4F-4F3C-A1BE-D5D4AD4AF129}"/>
              </a:ext>
            </a:extLst>
          </p:cNvPr>
          <p:cNvSpPr>
            <a:spLocks noGrp="1"/>
          </p:cNvSpPr>
          <p:nvPr>
            <p:ph idx="1"/>
          </p:nvPr>
        </p:nvSpPr>
        <p:spPr>
          <a:xfrm>
            <a:off x="3968318" y="2991776"/>
            <a:ext cx="5974672" cy="2228294"/>
          </a:xfrm>
        </p:spPr>
        <p:txBody>
          <a:bodyPr>
            <a:normAutofit fontScale="92500" lnSpcReduction="20000"/>
          </a:bodyPr>
          <a:lstStyle/>
          <a:p>
            <a:pPr marL="0" indent="0" algn="ctr">
              <a:buNone/>
            </a:pPr>
            <a:r>
              <a:rPr lang="es-AR" sz="1900" b="1"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1.Imposibilidad contractual:</a:t>
            </a:r>
            <a:r>
              <a:rPr lang="es-AR" sz="19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lgn="ctr">
              <a:buNone/>
            </a:pPr>
            <a:endParaRPr lang="es-AR" sz="19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s-AR" sz="19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s-AR" sz="19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La operatoria de la tarjeta de débito está regulada por normas internacionales idénticas para todos los países. La legislación argentina puede intentar modificarla pero difícilmente lo logre. Las redes internacionales no tienen prevista la acreditación inmediata</a:t>
            </a:r>
          </a:p>
          <a:p>
            <a:endParaRPr lang="es-AR" dirty="0"/>
          </a:p>
          <a:p>
            <a:endParaRPr lang="es-AR" dirty="0"/>
          </a:p>
          <a:p>
            <a:endParaRPr lang="es-AR" dirty="0"/>
          </a:p>
          <a:p>
            <a:endParaRPr lang="es-AR" dirty="0"/>
          </a:p>
          <a:p>
            <a:endParaRPr lang="es-AR" dirty="0"/>
          </a:p>
          <a:p>
            <a:endParaRPr lang="es-AR" dirty="0"/>
          </a:p>
        </p:txBody>
      </p:sp>
    </p:spTree>
    <p:extLst>
      <p:ext uri="{BB962C8B-B14F-4D97-AF65-F5344CB8AC3E}">
        <p14:creationId xmlns:p14="http://schemas.microsoft.com/office/powerpoint/2010/main" val="333454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A15C23-6C37-43C7-A00E-DAD38D8CD2E0}"/>
              </a:ext>
            </a:extLst>
          </p:cNvPr>
          <p:cNvSpPr>
            <a:spLocks noGrp="1"/>
          </p:cNvSpPr>
          <p:nvPr>
            <p:ph type="title"/>
          </p:nvPr>
        </p:nvSpPr>
        <p:spPr>
          <a:xfrm>
            <a:off x="363983" y="1123836"/>
            <a:ext cx="2361461" cy="4806447"/>
          </a:xfrm>
        </p:spPr>
        <p:txBody>
          <a:bodyPr>
            <a:normAutofit/>
          </a:bodyPr>
          <a:lstStyle/>
          <a:p>
            <a:pPr marL="0" marR="0">
              <a:lnSpc>
                <a:spcPct val="107000"/>
              </a:lnSpc>
              <a:spcBef>
                <a:spcPts val="0"/>
              </a:spcBef>
              <a:spcAft>
                <a:spcPts val="800"/>
              </a:spcAft>
            </a:pPr>
            <a:r>
              <a:rPr lang="es-AR" sz="2900" b="1" dirty="0">
                <a:effectLst/>
                <a:latin typeface="Calibri" panose="020F0502020204030204" pitchFamily="34" charset="0"/>
                <a:ea typeface="Calibri" panose="020F0502020204030204" pitchFamily="34" charset="0"/>
                <a:cs typeface="Times New Roman" panose="02020603050405020304" pitchFamily="18" charset="0"/>
              </a:rPr>
              <a:t>Imposibilidad fáctica de cumplir el Proyecto</a:t>
            </a:r>
            <a:br>
              <a:rPr lang="es-AR" sz="2900" dirty="0">
                <a:effectLst/>
                <a:latin typeface="Calibri" panose="020F0502020204030204" pitchFamily="34" charset="0"/>
                <a:ea typeface="Calibri" panose="020F0502020204030204" pitchFamily="34" charset="0"/>
                <a:cs typeface="Times New Roman" panose="02020603050405020304" pitchFamily="18" charset="0"/>
              </a:rPr>
            </a:br>
            <a:r>
              <a:rPr lang="es-AR" sz="2900" b="1" dirty="0">
                <a:effectLst/>
                <a:latin typeface="Calibri" panose="020F0502020204030204" pitchFamily="34" charset="0"/>
                <a:ea typeface="Calibri" panose="020F0502020204030204" pitchFamily="34" charset="0"/>
                <a:cs typeface="Times New Roman" panose="02020603050405020304" pitchFamily="18" charset="0"/>
              </a:rPr>
              <a:t>Acreditando las  operaciones  en forma inmediata</a:t>
            </a:r>
            <a:endParaRPr lang="es-AR" sz="2900" dirty="0"/>
          </a:p>
        </p:txBody>
      </p:sp>
      <p:sp>
        <p:nvSpPr>
          <p:cNvPr id="3" name="Marcador de contenido 2">
            <a:extLst>
              <a:ext uri="{FF2B5EF4-FFF2-40B4-BE49-F238E27FC236}">
                <a16:creationId xmlns:a16="http://schemas.microsoft.com/office/drawing/2014/main" id="{62D72AE6-ED4F-4F3C-A1BE-D5D4AD4AF129}"/>
              </a:ext>
            </a:extLst>
          </p:cNvPr>
          <p:cNvSpPr>
            <a:spLocks noGrp="1"/>
          </p:cNvSpPr>
          <p:nvPr>
            <p:ph idx="1"/>
          </p:nvPr>
        </p:nvSpPr>
        <p:spPr>
          <a:xfrm>
            <a:off x="3018408" y="864108"/>
            <a:ext cx="8140823" cy="2564892"/>
          </a:xfrm>
        </p:spPr>
        <p:txBody>
          <a:bodyPr/>
          <a:lstStyle/>
          <a:p>
            <a:pPr marL="0" indent="0" algn="ctr">
              <a:buNone/>
            </a:pPr>
            <a:r>
              <a:rPr lang="es-AR" sz="18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GRAFICO</a:t>
            </a:r>
          </a:p>
          <a:p>
            <a:pPr marL="0" indent="0" algn="ctr">
              <a:buNone/>
            </a:pPr>
            <a:r>
              <a:rPr lang="es-AR" sz="1400" dirty="0">
                <a:effectLst/>
                <a:latin typeface="Calibri" panose="020F0502020204030204" pitchFamily="34" charset="0"/>
                <a:ea typeface="Calibri" panose="020F0502020204030204" pitchFamily="34" charset="0"/>
                <a:cs typeface="Times New Roman" panose="02020603050405020304" pitchFamily="18" charset="0"/>
              </a:rPr>
              <a:t>Como es el proceso de compra con Tarjeta de Débito, en Argentina y en el mundo: </a:t>
            </a:r>
            <a:endParaRPr lang="es-AR" sz="14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AR" sz="1400" dirty="0"/>
          </a:p>
          <a:p>
            <a:endParaRPr lang="es-AR" dirty="0"/>
          </a:p>
          <a:p>
            <a:endParaRPr lang="es-AR" dirty="0"/>
          </a:p>
          <a:p>
            <a:endParaRPr lang="es-AR" dirty="0"/>
          </a:p>
          <a:p>
            <a:endParaRPr lang="es-AR" dirty="0"/>
          </a:p>
          <a:p>
            <a:endParaRPr lang="es-AR" dirty="0"/>
          </a:p>
        </p:txBody>
      </p:sp>
      <p:sp>
        <p:nvSpPr>
          <p:cNvPr id="7" name="CuadroTexto 6">
            <a:extLst>
              <a:ext uri="{FF2B5EF4-FFF2-40B4-BE49-F238E27FC236}">
                <a16:creationId xmlns:a16="http://schemas.microsoft.com/office/drawing/2014/main" id="{CE93F502-25A8-4053-860C-915708F0C803}"/>
              </a:ext>
            </a:extLst>
          </p:cNvPr>
          <p:cNvSpPr txBox="1"/>
          <p:nvPr/>
        </p:nvSpPr>
        <p:spPr>
          <a:xfrm>
            <a:off x="3217335" y="5626578"/>
            <a:ext cx="8531660" cy="430374"/>
          </a:xfrm>
          <a:prstGeom prst="rect">
            <a:avLst/>
          </a:prstGeom>
          <a:noFill/>
        </p:spPr>
        <p:txBody>
          <a:bodyPr wrap="square">
            <a:spAutoFit/>
          </a:bodyPr>
          <a:lstStyle/>
          <a:p>
            <a:pPr marL="457200" marR="0">
              <a:lnSpc>
                <a:spcPct val="107000"/>
              </a:lnSpc>
              <a:spcBef>
                <a:spcPts val="0"/>
              </a:spcBef>
              <a:spcAft>
                <a:spcPts val="800"/>
              </a:spcAft>
            </a:pPr>
            <a:r>
              <a:rPr lang="es-AR" sz="105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Este circuito es así, independientemente del país en el que se origina la transacción y obedece a</a:t>
            </a:r>
            <a:r>
              <a:rPr lang="es-AR" sz="105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 c</a:t>
            </a:r>
            <a:r>
              <a:rPr lang="es-AR" sz="105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uestiones de seguridad (prevención y resolución de fraudes) y compensación de saldos entre los participantes. Las redes internacionales no tienen prevista la acreditación inmediata</a:t>
            </a:r>
          </a:p>
        </p:txBody>
      </p:sp>
      <p:pic>
        <p:nvPicPr>
          <p:cNvPr id="5" name="Imagen 4">
            <a:extLst>
              <a:ext uri="{FF2B5EF4-FFF2-40B4-BE49-F238E27FC236}">
                <a16:creationId xmlns:a16="http://schemas.microsoft.com/office/drawing/2014/main" id="{B1DF19EF-59E0-4E42-8DE1-902B11FDF668}"/>
              </a:ext>
            </a:extLst>
          </p:cNvPr>
          <p:cNvPicPr>
            <a:picLocks noChangeAspect="1"/>
          </p:cNvPicPr>
          <p:nvPr/>
        </p:nvPicPr>
        <p:blipFill>
          <a:blip r:embed="rId3"/>
          <a:stretch>
            <a:fillRect/>
          </a:stretch>
        </p:blipFill>
        <p:spPr>
          <a:xfrm>
            <a:off x="4143022" y="1275219"/>
            <a:ext cx="7298703" cy="4346648"/>
          </a:xfrm>
          <a:prstGeom prst="rect">
            <a:avLst/>
          </a:prstGeom>
        </p:spPr>
      </p:pic>
    </p:spTree>
    <p:extLst>
      <p:ext uri="{BB962C8B-B14F-4D97-AF65-F5344CB8AC3E}">
        <p14:creationId xmlns:p14="http://schemas.microsoft.com/office/powerpoint/2010/main" val="450324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A15C23-6C37-43C7-A00E-DAD38D8CD2E0}"/>
              </a:ext>
            </a:extLst>
          </p:cNvPr>
          <p:cNvSpPr>
            <a:spLocks noGrp="1"/>
          </p:cNvSpPr>
          <p:nvPr>
            <p:ph type="title"/>
          </p:nvPr>
        </p:nvSpPr>
        <p:spPr>
          <a:xfrm>
            <a:off x="545882" y="870011"/>
            <a:ext cx="2348239" cy="4904102"/>
          </a:xfrm>
        </p:spPr>
        <p:txBody>
          <a:bodyPr>
            <a:normAutofit/>
          </a:bodyPr>
          <a:lstStyle/>
          <a:p>
            <a:pPr marL="0" marR="0" algn="ctr">
              <a:lnSpc>
                <a:spcPct val="107000"/>
              </a:lnSpc>
              <a:spcBef>
                <a:spcPts val="0"/>
              </a:spcBef>
              <a:spcAft>
                <a:spcPts val="800"/>
              </a:spcAft>
            </a:pPr>
            <a:r>
              <a:rPr lang="es-AR" sz="2900" b="1" dirty="0">
                <a:effectLst/>
                <a:latin typeface="Calibri" panose="020F0502020204030204" pitchFamily="34" charset="0"/>
                <a:ea typeface="Calibri" panose="020F0502020204030204" pitchFamily="34" charset="0"/>
                <a:cs typeface="Times New Roman" panose="02020603050405020304" pitchFamily="18" charset="0"/>
              </a:rPr>
              <a:t>Imposibilidad de cumplir el Proyecto</a:t>
            </a:r>
            <a:br>
              <a:rPr lang="es-AR" sz="2900" dirty="0">
                <a:effectLst/>
                <a:latin typeface="Calibri" panose="020F0502020204030204" pitchFamily="34" charset="0"/>
                <a:ea typeface="Calibri" panose="020F0502020204030204" pitchFamily="34" charset="0"/>
                <a:cs typeface="Times New Roman" panose="02020603050405020304" pitchFamily="18" charset="0"/>
              </a:rPr>
            </a:br>
            <a:r>
              <a:rPr lang="es-AR" sz="2900" b="1" dirty="0">
                <a:latin typeface="Calibri" panose="020F0502020204030204" pitchFamily="34" charset="0"/>
                <a:ea typeface="Calibri" panose="020F0502020204030204" pitchFamily="34" charset="0"/>
                <a:cs typeface="Times New Roman" panose="02020603050405020304" pitchFamily="18" charset="0"/>
              </a:rPr>
              <a:t>a</a:t>
            </a:r>
            <a:r>
              <a:rPr lang="es-AR" sz="2900" b="1" dirty="0">
                <a:effectLst/>
                <a:latin typeface="Calibri" panose="020F0502020204030204" pitchFamily="34" charset="0"/>
                <a:ea typeface="Calibri" panose="020F0502020204030204" pitchFamily="34" charset="0"/>
                <a:cs typeface="Times New Roman" panose="02020603050405020304" pitchFamily="18" charset="0"/>
              </a:rPr>
              <a:t>creditando las operaciones de compra en forma inmediata</a:t>
            </a:r>
            <a:endParaRPr lang="es-AR" sz="2900" dirty="0"/>
          </a:p>
        </p:txBody>
      </p:sp>
      <p:sp>
        <p:nvSpPr>
          <p:cNvPr id="3" name="Marcador de contenido 2">
            <a:extLst>
              <a:ext uri="{FF2B5EF4-FFF2-40B4-BE49-F238E27FC236}">
                <a16:creationId xmlns:a16="http://schemas.microsoft.com/office/drawing/2014/main" id="{62D72AE6-ED4F-4F3C-A1BE-D5D4AD4AF129}"/>
              </a:ext>
            </a:extLst>
          </p:cNvPr>
          <p:cNvSpPr>
            <a:spLocks noGrp="1"/>
          </p:cNvSpPr>
          <p:nvPr>
            <p:ph idx="1"/>
          </p:nvPr>
        </p:nvSpPr>
        <p:spPr>
          <a:xfrm>
            <a:off x="3808519" y="870011"/>
            <a:ext cx="6489577" cy="5424257"/>
          </a:xfrm>
        </p:spPr>
        <p:txBody>
          <a:bodyPr>
            <a:normAutofit fontScale="77500" lnSpcReduction="20000"/>
          </a:bodyPr>
          <a:lstStyle/>
          <a:p>
            <a:pPr marL="0" marR="0" lvl="0" indent="0" algn="ctr">
              <a:lnSpc>
                <a:spcPct val="107000"/>
              </a:lnSpc>
              <a:spcBef>
                <a:spcPts val="0"/>
              </a:spcBef>
              <a:spcAft>
                <a:spcPts val="800"/>
              </a:spcAft>
              <a:buNone/>
            </a:pPr>
            <a:endParaRPr lang="es-AR" sz="1800" b="1"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endParaRPr lang="es-AR" sz="1800" b="1"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endParaRPr lang="es-AR" sz="1800" b="1"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endParaRPr lang="es-AR" sz="1800" b="1"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endParaRPr lang="es-AR" sz="1800" b="1"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r>
              <a:rPr lang="es-AR" sz="2100" b="1"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2</a:t>
            </a:r>
            <a:r>
              <a:rPr lang="es-AR" sz="2100" b="1"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Imposibilidad práctica:</a:t>
            </a:r>
            <a:r>
              <a:rPr lang="es-AR" sz="2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ctr">
              <a:lnSpc>
                <a:spcPct val="107000"/>
              </a:lnSpc>
              <a:spcBef>
                <a:spcPts val="0"/>
              </a:spcBef>
              <a:spcAft>
                <a:spcPts val="800"/>
              </a:spcAft>
              <a:buNone/>
            </a:pPr>
            <a:endParaRPr lang="es-AR" sz="2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r>
              <a:rPr lang="es-AR" sz="2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En Argentina, además el tema es mucho más complejo ya que, al momento de acreditar los fondos al comerciante, se tienen que realizar retenciones impositivas. </a:t>
            </a:r>
          </a:p>
          <a:p>
            <a:pPr marL="0" marR="0" lvl="0" indent="0" algn="ctr">
              <a:lnSpc>
                <a:spcPct val="107000"/>
              </a:lnSpc>
              <a:spcBef>
                <a:spcPts val="0"/>
              </a:spcBef>
              <a:spcAft>
                <a:spcPts val="800"/>
              </a:spcAft>
              <a:buNone/>
            </a:pPr>
            <a:endParaRPr lang="es-AR" sz="21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r>
              <a:rPr lang="es-AR" sz="2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Actualmente, las Tarjetas de Débito como medios de pago, aplican aproximadamente 90 regímenes de retención, percepción e información de los cuales más de 40 se aplican al momento de pagar a los comercios. </a:t>
            </a:r>
          </a:p>
          <a:p>
            <a:pPr marL="0" marR="0" lvl="0" indent="0" algn="ctr">
              <a:lnSpc>
                <a:spcPct val="107000"/>
              </a:lnSpc>
              <a:spcBef>
                <a:spcPts val="0"/>
              </a:spcBef>
              <a:spcAft>
                <a:spcPts val="800"/>
              </a:spcAft>
              <a:buNone/>
            </a:pPr>
            <a:endParaRPr lang="es-AR" sz="2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r>
              <a:rPr lang="es-AR" sz="2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Es imposible realizar estas retenciones on-line ya que dependen del flujo de ventas del comercio y no de los administradores o emisores de las tarjetas de débito.</a:t>
            </a:r>
          </a:p>
          <a:p>
            <a:endParaRPr lang="es-AR" dirty="0"/>
          </a:p>
          <a:p>
            <a:endParaRPr lang="es-AR" dirty="0"/>
          </a:p>
          <a:p>
            <a:endParaRPr lang="es-AR" dirty="0"/>
          </a:p>
          <a:p>
            <a:endParaRPr lang="es-AR" dirty="0"/>
          </a:p>
          <a:p>
            <a:endParaRPr lang="es-AR" dirty="0"/>
          </a:p>
          <a:p>
            <a:endParaRPr lang="es-AR" dirty="0"/>
          </a:p>
        </p:txBody>
      </p:sp>
    </p:spTree>
    <p:extLst>
      <p:ext uri="{BB962C8B-B14F-4D97-AF65-F5344CB8AC3E}">
        <p14:creationId xmlns:p14="http://schemas.microsoft.com/office/powerpoint/2010/main" val="4208299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A15C23-6C37-43C7-A00E-DAD38D8CD2E0}"/>
              </a:ext>
            </a:extLst>
          </p:cNvPr>
          <p:cNvSpPr>
            <a:spLocks noGrp="1"/>
          </p:cNvSpPr>
          <p:nvPr>
            <p:ph type="title"/>
          </p:nvPr>
        </p:nvSpPr>
        <p:spPr>
          <a:xfrm>
            <a:off x="554759" y="768729"/>
            <a:ext cx="2223951" cy="5081655"/>
          </a:xfrm>
        </p:spPr>
        <p:txBody>
          <a:bodyPr>
            <a:normAutofit/>
          </a:bodyPr>
          <a:lstStyle/>
          <a:p>
            <a:pPr marL="0" marR="0" algn="ctr">
              <a:lnSpc>
                <a:spcPct val="107000"/>
              </a:lnSpc>
              <a:spcBef>
                <a:spcPts val="0"/>
              </a:spcBef>
              <a:spcAft>
                <a:spcPts val="800"/>
              </a:spcAft>
            </a:pPr>
            <a:r>
              <a:rPr lang="es-AR" sz="2900" b="1" dirty="0">
                <a:effectLst/>
                <a:latin typeface="Calibri" panose="020F0502020204030204" pitchFamily="34" charset="0"/>
                <a:ea typeface="Calibri" panose="020F0502020204030204" pitchFamily="34" charset="0"/>
                <a:cs typeface="Times New Roman" panose="02020603050405020304" pitchFamily="18" charset="0"/>
              </a:rPr>
              <a:t>Imposibilidad de cumplir el Proyecto</a:t>
            </a:r>
            <a:br>
              <a:rPr lang="es-AR" sz="2900" dirty="0">
                <a:effectLst/>
                <a:latin typeface="Calibri" panose="020F0502020204030204" pitchFamily="34" charset="0"/>
                <a:ea typeface="Calibri" panose="020F0502020204030204" pitchFamily="34" charset="0"/>
                <a:cs typeface="Times New Roman" panose="02020603050405020304" pitchFamily="18" charset="0"/>
              </a:rPr>
            </a:br>
            <a:r>
              <a:rPr lang="es-AR" sz="2900" b="1" dirty="0">
                <a:effectLst/>
                <a:latin typeface="Calibri" panose="020F0502020204030204" pitchFamily="34" charset="0"/>
                <a:ea typeface="Calibri" panose="020F0502020204030204" pitchFamily="34" charset="0"/>
                <a:cs typeface="Times New Roman" panose="02020603050405020304" pitchFamily="18" charset="0"/>
              </a:rPr>
              <a:t>creditando las  operaciones de compra  en forma inmediata</a:t>
            </a:r>
            <a:endParaRPr lang="es-AR" sz="2900" dirty="0"/>
          </a:p>
        </p:txBody>
      </p:sp>
      <p:sp>
        <p:nvSpPr>
          <p:cNvPr id="3" name="Marcador de contenido 2">
            <a:extLst>
              <a:ext uri="{FF2B5EF4-FFF2-40B4-BE49-F238E27FC236}">
                <a16:creationId xmlns:a16="http://schemas.microsoft.com/office/drawing/2014/main" id="{62D72AE6-ED4F-4F3C-A1BE-D5D4AD4AF129}"/>
              </a:ext>
            </a:extLst>
          </p:cNvPr>
          <p:cNvSpPr>
            <a:spLocks noGrp="1"/>
          </p:cNvSpPr>
          <p:nvPr>
            <p:ph idx="1"/>
          </p:nvPr>
        </p:nvSpPr>
        <p:spPr>
          <a:xfrm>
            <a:off x="3904778" y="868680"/>
            <a:ext cx="6118111" cy="5203646"/>
          </a:xfrm>
        </p:spPr>
        <p:txBody>
          <a:bodyPr>
            <a:normAutofit fontScale="92500" lnSpcReduction="20000"/>
          </a:bodyPr>
          <a:lstStyle/>
          <a:p>
            <a:pPr marL="0" marR="0" lvl="0" indent="0" algn="ctr">
              <a:lnSpc>
                <a:spcPct val="107000"/>
              </a:lnSpc>
              <a:spcBef>
                <a:spcPts val="0"/>
              </a:spcBef>
              <a:spcAft>
                <a:spcPts val="800"/>
              </a:spcAft>
              <a:buNone/>
            </a:pP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endParaRPr lang="es-AR" sz="18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endParaRPr lang="es-AR" sz="18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r>
              <a:rPr lang="es-AR" sz="1800" b="1"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3. Prevención y resolución de fraudes:</a:t>
            </a:r>
            <a:r>
              <a:rPr lang="es-AR" sz="18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ctr">
              <a:lnSpc>
                <a:spcPct val="107000"/>
              </a:lnSpc>
              <a:spcBef>
                <a:spcPts val="0"/>
              </a:spcBef>
              <a:spcAft>
                <a:spcPts val="800"/>
              </a:spcAft>
              <a:buNone/>
            </a:pPr>
            <a:endParaRPr lang="es-AR" sz="18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r>
              <a:rPr lang="es-AR" sz="18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Las 48 horas que rigen hoy permiten que los comercios una vez acreditados los fondos de la operación en sus cuentas la misma se haya consolidado y no sufra ajustes o modificaciones generados por los titulares de las tarjetas de débito. </a:t>
            </a:r>
          </a:p>
          <a:p>
            <a:pPr marL="0" marR="0" lvl="0" indent="0" algn="ctr">
              <a:lnSpc>
                <a:spcPct val="107000"/>
              </a:lnSpc>
              <a:spcBef>
                <a:spcPts val="0"/>
              </a:spcBef>
              <a:spcAft>
                <a:spcPts val="800"/>
              </a:spcAft>
              <a:buNone/>
            </a:pPr>
            <a:endParaRPr lang="es-AR" sz="18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r>
              <a:rPr lang="es-AR" sz="18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Deben tener presente que si comparamos estas operaciones con las transferencias de acreditación inmediata (se debe cargar la CBU de 22 dígitos) el entorno se seguridad es más débil ya que se puede por cualquier persona que porte el plástico, lo que exige controles posteriores muy complejos.</a:t>
            </a:r>
          </a:p>
          <a:p>
            <a:endParaRPr lang="es-AR" dirty="0">
              <a:solidFill>
                <a:schemeClr val="bg1">
                  <a:lumMod val="50000"/>
                </a:schemeClr>
              </a:solidFill>
            </a:endParaRPr>
          </a:p>
          <a:p>
            <a:endParaRPr lang="es-AR" dirty="0"/>
          </a:p>
          <a:p>
            <a:endParaRPr lang="es-AR" dirty="0"/>
          </a:p>
          <a:p>
            <a:endParaRPr lang="es-AR" dirty="0"/>
          </a:p>
          <a:p>
            <a:endParaRPr lang="es-AR" dirty="0"/>
          </a:p>
          <a:p>
            <a:endParaRPr lang="es-AR" dirty="0"/>
          </a:p>
        </p:txBody>
      </p:sp>
    </p:spTree>
    <p:extLst>
      <p:ext uri="{BB962C8B-B14F-4D97-AF65-F5344CB8AC3E}">
        <p14:creationId xmlns:p14="http://schemas.microsoft.com/office/powerpoint/2010/main" val="349006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7DCB3-BD0C-4BE0-8032-5CE8E5614D5B}"/>
              </a:ext>
            </a:extLst>
          </p:cNvPr>
          <p:cNvSpPr>
            <a:spLocks noGrp="1"/>
          </p:cNvSpPr>
          <p:nvPr>
            <p:ph type="title"/>
          </p:nvPr>
        </p:nvSpPr>
        <p:spPr/>
        <p:txBody>
          <a:bodyPr/>
          <a:lstStyle/>
          <a:p>
            <a:r>
              <a:rPr lang="en-US" dirty="0"/>
              <a:t>ARANCELES</a:t>
            </a:r>
            <a:endParaRPr lang="es-AR" dirty="0"/>
          </a:p>
        </p:txBody>
      </p:sp>
      <p:pic>
        <p:nvPicPr>
          <p:cNvPr id="5" name="Marcador de contenido 4">
            <a:extLst>
              <a:ext uri="{FF2B5EF4-FFF2-40B4-BE49-F238E27FC236}">
                <a16:creationId xmlns:a16="http://schemas.microsoft.com/office/drawing/2014/main" id="{4FE3BEC4-A824-4EB4-BF8E-213B4B162D07}"/>
              </a:ext>
            </a:extLst>
          </p:cNvPr>
          <p:cNvPicPr>
            <a:picLocks noGrp="1" noChangeAspect="1"/>
          </p:cNvPicPr>
          <p:nvPr>
            <p:ph idx="1"/>
          </p:nvPr>
        </p:nvPicPr>
        <p:blipFill>
          <a:blip r:embed="rId3"/>
          <a:stretch>
            <a:fillRect/>
          </a:stretch>
        </p:blipFill>
        <p:spPr>
          <a:xfrm>
            <a:off x="4660777" y="1664933"/>
            <a:ext cx="1435223" cy="3058818"/>
          </a:xfrm>
        </p:spPr>
      </p:pic>
      <p:pic>
        <p:nvPicPr>
          <p:cNvPr id="7" name="Imagen 6">
            <a:extLst>
              <a:ext uri="{FF2B5EF4-FFF2-40B4-BE49-F238E27FC236}">
                <a16:creationId xmlns:a16="http://schemas.microsoft.com/office/drawing/2014/main" id="{B9523D52-81D1-4811-BBA4-5F33A90F0FC0}"/>
              </a:ext>
            </a:extLst>
          </p:cNvPr>
          <p:cNvPicPr>
            <a:picLocks noChangeAspect="1"/>
          </p:cNvPicPr>
          <p:nvPr/>
        </p:nvPicPr>
        <p:blipFill>
          <a:blip r:embed="rId4"/>
          <a:stretch>
            <a:fillRect/>
          </a:stretch>
        </p:blipFill>
        <p:spPr>
          <a:xfrm>
            <a:off x="6096000" y="1692489"/>
            <a:ext cx="3660559" cy="3031262"/>
          </a:xfrm>
          <a:prstGeom prst="rect">
            <a:avLst/>
          </a:prstGeom>
        </p:spPr>
      </p:pic>
      <p:sp>
        <p:nvSpPr>
          <p:cNvPr id="9" name="CuadroTexto 8">
            <a:extLst>
              <a:ext uri="{FF2B5EF4-FFF2-40B4-BE49-F238E27FC236}">
                <a16:creationId xmlns:a16="http://schemas.microsoft.com/office/drawing/2014/main" id="{D1410E67-12D8-400B-B7C7-ACD37BD6060F}"/>
              </a:ext>
            </a:extLst>
          </p:cNvPr>
          <p:cNvSpPr txBox="1"/>
          <p:nvPr/>
        </p:nvSpPr>
        <p:spPr>
          <a:xfrm>
            <a:off x="4174028" y="5540354"/>
            <a:ext cx="6103620" cy="369332"/>
          </a:xfrm>
          <a:prstGeom prst="rect">
            <a:avLst/>
          </a:prstGeom>
          <a:noFill/>
        </p:spPr>
        <p:txBody>
          <a:bodyPr wrap="square">
            <a:spAutoFit/>
          </a:bodyPr>
          <a:lstStyle/>
          <a:p>
            <a:r>
              <a:rPr lang="es-ES" dirty="0">
                <a:solidFill>
                  <a:schemeClr val="bg1">
                    <a:lumMod val="50000"/>
                  </a:schemeClr>
                </a:solidFill>
              </a:rPr>
              <a:t>El arancel en Argentina es el más bajo de la región.</a:t>
            </a:r>
            <a:endParaRPr lang="es-AR" dirty="0">
              <a:solidFill>
                <a:schemeClr val="bg1">
                  <a:lumMod val="50000"/>
                </a:schemeClr>
              </a:solidFill>
            </a:endParaRPr>
          </a:p>
        </p:txBody>
      </p:sp>
      <p:sp>
        <p:nvSpPr>
          <p:cNvPr id="10" name="Rectángulo: esquinas redondeadas 9">
            <a:extLst>
              <a:ext uri="{FF2B5EF4-FFF2-40B4-BE49-F238E27FC236}">
                <a16:creationId xmlns:a16="http://schemas.microsoft.com/office/drawing/2014/main" id="{9510AE33-8D11-4FAC-878E-E18FB4485981}"/>
              </a:ext>
            </a:extLst>
          </p:cNvPr>
          <p:cNvSpPr/>
          <p:nvPr/>
        </p:nvSpPr>
        <p:spPr>
          <a:xfrm>
            <a:off x="4438250" y="2480553"/>
            <a:ext cx="5552056" cy="278100"/>
          </a:xfrm>
          <a:prstGeom prst="round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55141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6B086509-1281-468A-AAAC-1BBEDAE75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EA73850-2107-4E65-85FE-EDD3F45FC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9686A130-E3B7-48D7-9218-95AD378DA036}"/>
              </a:ext>
            </a:extLst>
          </p:cNvPr>
          <p:cNvSpPr>
            <a:spLocks noGrp="1"/>
          </p:cNvSpPr>
          <p:nvPr>
            <p:ph type="title"/>
          </p:nvPr>
        </p:nvSpPr>
        <p:spPr>
          <a:xfrm>
            <a:off x="334557" y="1653703"/>
            <a:ext cx="3361953" cy="2470488"/>
          </a:xfrm>
        </p:spPr>
        <p:txBody>
          <a:bodyPr vert="horz" lIns="91440" tIns="45720" rIns="91440" bIns="45720" rtlCol="0" anchor="b">
            <a:normAutofit/>
          </a:bodyPr>
          <a:lstStyle/>
          <a:p>
            <a:r>
              <a:rPr lang="en-US" sz="4800" spc="-100" dirty="0"/>
              <a:t>Mirada del  Comercio</a:t>
            </a:r>
          </a:p>
        </p:txBody>
      </p:sp>
      <p:pic>
        <p:nvPicPr>
          <p:cNvPr id="7" name="Imagen 6">
            <a:extLst>
              <a:ext uri="{FF2B5EF4-FFF2-40B4-BE49-F238E27FC236}">
                <a16:creationId xmlns:a16="http://schemas.microsoft.com/office/drawing/2014/main" id="{C2586D22-6103-4D1F-8CA9-E14E31568EF8}"/>
              </a:ext>
            </a:extLst>
          </p:cNvPr>
          <p:cNvPicPr>
            <a:picLocks noChangeAspect="1"/>
          </p:cNvPicPr>
          <p:nvPr/>
        </p:nvPicPr>
        <p:blipFill>
          <a:blip r:embed="rId3"/>
          <a:stretch>
            <a:fillRect/>
          </a:stretch>
        </p:blipFill>
        <p:spPr>
          <a:xfrm>
            <a:off x="8416325" y="1104893"/>
            <a:ext cx="2001153" cy="4257773"/>
          </a:xfrm>
          <a:prstGeom prst="rect">
            <a:avLst/>
          </a:prstGeom>
        </p:spPr>
      </p:pic>
      <p:pic>
        <p:nvPicPr>
          <p:cNvPr id="5" name="Marcador de contenido 4">
            <a:extLst>
              <a:ext uri="{FF2B5EF4-FFF2-40B4-BE49-F238E27FC236}">
                <a16:creationId xmlns:a16="http://schemas.microsoft.com/office/drawing/2014/main" id="{3D4BE46E-4DF1-4A17-8241-D92C76FBECB2}"/>
              </a:ext>
            </a:extLst>
          </p:cNvPr>
          <p:cNvPicPr>
            <a:picLocks noGrp="1" noChangeAspect="1"/>
          </p:cNvPicPr>
          <p:nvPr>
            <p:ph idx="1"/>
          </p:nvPr>
        </p:nvPicPr>
        <p:blipFill>
          <a:blip r:embed="rId4"/>
          <a:stretch>
            <a:fillRect/>
          </a:stretch>
        </p:blipFill>
        <p:spPr>
          <a:xfrm>
            <a:off x="4959466" y="1653703"/>
            <a:ext cx="3435969" cy="3708963"/>
          </a:xfrm>
          <a:prstGeom prst="rect">
            <a:avLst/>
          </a:prstGeom>
        </p:spPr>
      </p:pic>
      <p:sp>
        <p:nvSpPr>
          <p:cNvPr id="8" name="Rectángulo: esquinas redondeadas 7">
            <a:extLst>
              <a:ext uri="{FF2B5EF4-FFF2-40B4-BE49-F238E27FC236}">
                <a16:creationId xmlns:a16="http://schemas.microsoft.com/office/drawing/2014/main" id="{367F9686-38CC-4A83-B10F-821A355B53C7}"/>
              </a:ext>
            </a:extLst>
          </p:cNvPr>
          <p:cNvSpPr/>
          <p:nvPr/>
        </p:nvSpPr>
        <p:spPr>
          <a:xfrm>
            <a:off x="9416375" y="4406630"/>
            <a:ext cx="1021994" cy="1060315"/>
          </a:xfrm>
          <a:prstGeom prst="roundRect">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577473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86EA25F-A6D7-4881-8D4A-B236D31D2791}"/>
              </a:ext>
            </a:extLst>
          </p:cNvPr>
          <p:cNvPicPr>
            <a:picLocks noChangeAspect="1"/>
          </p:cNvPicPr>
          <p:nvPr/>
        </p:nvPicPr>
        <p:blipFill>
          <a:blip r:embed="rId3"/>
          <a:stretch>
            <a:fillRect/>
          </a:stretch>
        </p:blipFill>
        <p:spPr>
          <a:xfrm>
            <a:off x="8161659" y="1156343"/>
            <a:ext cx="1867558" cy="4293109"/>
          </a:xfrm>
          <a:prstGeom prst="rect">
            <a:avLst/>
          </a:prstGeom>
        </p:spPr>
      </p:pic>
      <p:sp>
        <p:nvSpPr>
          <p:cNvPr id="2" name="Título 1">
            <a:extLst>
              <a:ext uri="{FF2B5EF4-FFF2-40B4-BE49-F238E27FC236}">
                <a16:creationId xmlns:a16="http://schemas.microsoft.com/office/drawing/2014/main" id="{9686A130-E3B7-48D7-9218-95AD378DA036}"/>
              </a:ext>
            </a:extLst>
          </p:cNvPr>
          <p:cNvSpPr>
            <a:spLocks noGrp="1"/>
          </p:cNvSpPr>
          <p:nvPr>
            <p:ph type="title"/>
          </p:nvPr>
        </p:nvSpPr>
        <p:spPr>
          <a:xfrm>
            <a:off x="334557" y="1653702"/>
            <a:ext cx="3047835" cy="2696355"/>
          </a:xfrm>
        </p:spPr>
        <p:txBody>
          <a:bodyPr vert="horz" lIns="91440" tIns="45720" rIns="91440" bIns="45720" rtlCol="0" anchor="b">
            <a:normAutofit/>
          </a:bodyPr>
          <a:lstStyle/>
          <a:p>
            <a:r>
              <a:rPr lang="en-US" sz="4800" spc="-100" dirty="0"/>
              <a:t>Mirada del Comercio</a:t>
            </a:r>
            <a:br>
              <a:rPr lang="en-US" sz="4800" spc="-100" dirty="0"/>
            </a:br>
            <a:br>
              <a:rPr lang="en-US" sz="4800" spc="-100" dirty="0"/>
            </a:br>
            <a:r>
              <a:rPr lang="en-US" sz="3100" spc="-100" dirty="0"/>
              <a:t>(</a:t>
            </a:r>
            <a:r>
              <a:rPr lang="en-US" sz="3100" spc="-100" dirty="0" err="1"/>
              <a:t>arancel</a:t>
            </a:r>
            <a:r>
              <a:rPr lang="en-US" sz="3100" spc="-100" dirty="0"/>
              <a:t> 2021)</a:t>
            </a:r>
          </a:p>
        </p:txBody>
      </p:sp>
      <p:sp>
        <p:nvSpPr>
          <p:cNvPr id="8" name="Rectángulo: esquinas redondeadas 7">
            <a:extLst>
              <a:ext uri="{FF2B5EF4-FFF2-40B4-BE49-F238E27FC236}">
                <a16:creationId xmlns:a16="http://schemas.microsoft.com/office/drawing/2014/main" id="{367F9686-38CC-4A83-B10F-821A355B53C7}"/>
              </a:ext>
            </a:extLst>
          </p:cNvPr>
          <p:cNvSpPr/>
          <p:nvPr/>
        </p:nvSpPr>
        <p:spPr>
          <a:xfrm>
            <a:off x="9054391" y="4465342"/>
            <a:ext cx="1075030" cy="984110"/>
          </a:xfrm>
          <a:prstGeom prst="roundRect">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7" name="Marcador de contenido 4">
            <a:extLst>
              <a:ext uri="{FF2B5EF4-FFF2-40B4-BE49-F238E27FC236}">
                <a16:creationId xmlns:a16="http://schemas.microsoft.com/office/drawing/2014/main" id="{A4CC9532-DE95-4054-9502-0D341B8E93FC}"/>
              </a:ext>
            </a:extLst>
          </p:cNvPr>
          <p:cNvPicPr>
            <a:picLocks noChangeAspect="1"/>
          </p:cNvPicPr>
          <p:nvPr/>
        </p:nvPicPr>
        <p:blipFill>
          <a:blip r:embed="rId4"/>
          <a:stretch>
            <a:fillRect/>
          </a:stretch>
        </p:blipFill>
        <p:spPr>
          <a:xfrm>
            <a:off x="4941045" y="1496006"/>
            <a:ext cx="3241826" cy="3953446"/>
          </a:xfrm>
          <a:prstGeom prst="rect">
            <a:avLst/>
          </a:prstGeom>
        </p:spPr>
      </p:pic>
    </p:spTree>
    <p:extLst>
      <p:ext uri="{BB962C8B-B14F-4D97-AF65-F5344CB8AC3E}">
        <p14:creationId xmlns:p14="http://schemas.microsoft.com/office/powerpoint/2010/main" val="2862335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60581-68A3-4B08-AFE4-FDA412A696FF}"/>
              </a:ext>
            </a:extLst>
          </p:cNvPr>
          <p:cNvSpPr>
            <a:spLocks noGrp="1"/>
          </p:cNvSpPr>
          <p:nvPr>
            <p:ph type="title"/>
          </p:nvPr>
        </p:nvSpPr>
        <p:spPr/>
        <p:txBody>
          <a:bodyPr/>
          <a:lstStyle/>
          <a:p>
            <a:r>
              <a:rPr lang="en-US" dirty="0"/>
              <a:t>FIN</a:t>
            </a:r>
            <a:endParaRPr lang="es-AR" dirty="0"/>
          </a:p>
        </p:txBody>
      </p:sp>
      <p:sp>
        <p:nvSpPr>
          <p:cNvPr id="3" name="Marcador de contenido 2">
            <a:extLst>
              <a:ext uri="{FF2B5EF4-FFF2-40B4-BE49-F238E27FC236}">
                <a16:creationId xmlns:a16="http://schemas.microsoft.com/office/drawing/2014/main" id="{B0859929-DFAB-41E5-B536-6F3577E17D70}"/>
              </a:ext>
            </a:extLst>
          </p:cNvPr>
          <p:cNvSpPr>
            <a:spLocks noGrp="1"/>
          </p:cNvSpPr>
          <p:nvPr>
            <p:ph idx="1"/>
          </p:nvPr>
        </p:nvSpPr>
        <p:spPr/>
        <p:txBody>
          <a:bodyPr/>
          <a:lstStyle/>
          <a:p>
            <a:pPr marL="0" indent="0" algn="ctr">
              <a:buNone/>
            </a:pPr>
            <a:r>
              <a:rPr lang="en-US" dirty="0" err="1"/>
              <a:t>Muchas</a:t>
            </a:r>
            <a:r>
              <a:rPr lang="en-US" dirty="0"/>
              <a:t> gracias</a:t>
            </a:r>
            <a:endParaRPr lang="es-AR" dirty="0"/>
          </a:p>
        </p:txBody>
      </p:sp>
    </p:spTree>
    <p:extLst>
      <p:ext uri="{BB962C8B-B14F-4D97-AF65-F5344CB8AC3E}">
        <p14:creationId xmlns:p14="http://schemas.microsoft.com/office/powerpoint/2010/main" val="2687206454"/>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425</Words>
  <Application>Microsoft Office PowerPoint</Application>
  <PresentationFormat>Panorámica</PresentationFormat>
  <Paragraphs>64</Paragraphs>
  <Slides>9</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Calibri</vt:lpstr>
      <vt:lpstr>Corbel</vt:lpstr>
      <vt:lpstr>Wingdings 2</vt:lpstr>
      <vt:lpstr>Marco</vt:lpstr>
      <vt:lpstr>Tarjetas de Débito  Proyecto de Ley (4299-D-2020)  ACREDITACIÓN INMEDIATA – INCENTIVO ULTILIZACIÓN DÉBITO EN EMERGENCIA SANITARIA COVID 19  </vt:lpstr>
      <vt:lpstr>Imposibilidad  de cumplir el Proyecto acreditando las  operaciones de compra  en forma inmediata  </vt:lpstr>
      <vt:lpstr>Imposibilidad fáctica de cumplir el Proyecto Acreditando las  operaciones  en forma inmediata</vt:lpstr>
      <vt:lpstr>Imposibilidad de cumplir el Proyecto acreditando las operaciones de compra en forma inmediata</vt:lpstr>
      <vt:lpstr>Imposibilidad de cumplir el Proyecto creditando las  operaciones de compra  en forma inmediata</vt:lpstr>
      <vt:lpstr>ARANCELES</vt:lpstr>
      <vt:lpstr>Mirada del  Comercio</vt:lpstr>
      <vt:lpstr>Mirada del Comercio  (arancel 2021)</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Tarjetas de Debito</dc:title>
  <dc:creator>Maria de la Paz Adrogue</dc:creator>
  <cp:lastModifiedBy>Maria de la Paz Adrogue</cp:lastModifiedBy>
  <cp:revision>27</cp:revision>
  <dcterms:created xsi:type="dcterms:W3CDTF">2020-10-09T17:50:41Z</dcterms:created>
  <dcterms:modified xsi:type="dcterms:W3CDTF">2020-10-14T14:42:30Z</dcterms:modified>
</cp:coreProperties>
</file>