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6" r:id="rId11"/>
    <p:sldId id="262" r:id="rId12"/>
    <p:sldId id="263" r:id="rId13"/>
    <p:sldId id="267" r:id="rId14"/>
    <p:sldId id="264" r:id="rId15"/>
    <p:sldId id="265" r:id="rId16"/>
    <p:sldId id="269" r:id="rId17"/>
    <p:sldId id="268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DECA"/>
    <a:srgbClr val="E1C699"/>
    <a:srgbClr val="F5F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3BB0B5-243F-4822-8071-4C6362034004}" v="57" dt="2024-03-12T23:12:01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08" y="11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86E1-8590-4727-B626-D8B480ED3F64}" type="datetimeFigureOut">
              <a:rPr lang="it-IT" smtClean="0"/>
              <a:t>13/03/2024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C96E-7C6E-4F92-83D1-92B26E0A43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099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86E1-8590-4727-B626-D8B480ED3F64}" type="datetimeFigureOut">
              <a:rPr lang="it-IT" smtClean="0"/>
              <a:t>13/03/2024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C96E-7C6E-4F92-83D1-92B26E0A43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437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86E1-8590-4727-B626-D8B480ED3F64}" type="datetimeFigureOut">
              <a:rPr lang="it-IT" smtClean="0"/>
              <a:t>13/03/2024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C96E-7C6E-4F92-83D1-92B26E0A43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74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86E1-8590-4727-B626-D8B480ED3F64}" type="datetimeFigureOut">
              <a:rPr lang="it-IT" smtClean="0"/>
              <a:t>13/03/2024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C96E-7C6E-4F92-83D1-92B26E0A43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953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86E1-8590-4727-B626-D8B480ED3F64}" type="datetimeFigureOut">
              <a:rPr lang="it-IT" smtClean="0"/>
              <a:t>13/03/2024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C96E-7C6E-4F92-83D1-92B26E0A43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066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86E1-8590-4727-B626-D8B480ED3F64}" type="datetimeFigureOut">
              <a:rPr lang="it-IT" smtClean="0"/>
              <a:t>13/03/2024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C96E-7C6E-4F92-83D1-92B26E0A43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644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86E1-8590-4727-B626-D8B480ED3F64}" type="datetimeFigureOut">
              <a:rPr lang="it-IT" smtClean="0"/>
              <a:t>13/03/2024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C96E-7C6E-4F92-83D1-92B26E0A43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919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86E1-8590-4727-B626-D8B480ED3F64}" type="datetimeFigureOut">
              <a:rPr lang="it-IT" smtClean="0"/>
              <a:t>13/03/2024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C96E-7C6E-4F92-83D1-92B26E0A43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384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86E1-8590-4727-B626-D8B480ED3F64}" type="datetimeFigureOut">
              <a:rPr lang="it-IT" smtClean="0"/>
              <a:t>13/03/2024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C96E-7C6E-4F92-83D1-92B26E0A43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563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86E1-8590-4727-B626-D8B480ED3F64}" type="datetimeFigureOut">
              <a:rPr lang="it-IT" smtClean="0"/>
              <a:t>13/03/2024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C96E-7C6E-4F92-83D1-92B26E0A43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257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86E1-8590-4727-B626-D8B480ED3F64}" type="datetimeFigureOut">
              <a:rPr lang="it-IT" smtClean="0"/>
              <a:t>13/03/2024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AC96E-7C6E-4F92-83D1-92B26E0A43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266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3F86E1-8590-4727-B626-D8B480ED3F64}" type="datetimeFigureOut">
              <a:rPr lang="it-IT" smtClean="0"/>
              <a:t>13/03/2024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FAC96E-7C6E-4F92-83D1-92B26E0A43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294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E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50A2E4-B5E0-0CB9-8F14-FAADC3CEB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849" y="2599307"/>
            <a:ext cx="11277601" cy="1659385"/>
          </a:xfrm>
        </p:spPr>
        <p:txBody>
          <a:bodyPr>
            <a:normAutofit/>
          </a:bodyPr>
          <a:lstStyle/>
          <a:p>
            <a:r>
              <a:rPr lang="it-IT" sz="5400" b="1" dirty="0">
                <a:latin typeface="Arial Narrow" panose="020B0606020202030204" pitchFamily="34" charset="0"/>
              </a:rPr>
              <a:t>TIPI DI FORMATO DELL’</a:t>
            </a:r>
            <a:r>
              <a:rPr lang="it-IT" sz="5400" b="1" u="sng" dirty="0">
                <a:latin typeface="Arial Narrow" panose="020B0606020202030204" pitchFamily="34" charset="0"/>
              </a:rPr>
              <a:t>IMMAGINE</a:t>
            </a:r>
            <a:br>
              <a:rPr lang="it-IT" sz="5400" b="1" dirty="0">
                <a:latin typeface="Arial Narrow" panose="020B0606020202030204" pitchFamily="34" charset="0"/>
              </a:rPr>
            </a:br>
            <a:r>
              <a:rPr lang="it-IT" sz="5400" b="1" dirty="0">
                <a:latin typeface="Arial Narrow" panose="020B0606020202030204" pitchFamily="34" charset="0"/>
              </a:rPr>
              <a:t>USATI PER LA CREAZIONE DI SITI WEB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1F79DF4-D944-524A-E9F7-86BA05964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365" y="5915236"/>
            <a:ext cx="5749635" cy="404697"/>
          </a:xfrm>
        </p:spPr>
        <p:txBody>
          <a:bodyPr>
            <a:normAutofit lnSpcReduction="10000"/>
          </a:bodyPr>
          <a:lstStyle/>
          <a:p>
            <a:r>
              <a:rPr lang="it-IT" i="1" dirty="0">
                <a:latin typeface="Arial Narrow" panose="020B0606020202030204" pitchFamily="34" charset="0"/>
              </a:rPr>
              <a:t>Elaborato da: Galizia Nicolò e Speciale Gabriele</a:t>
            </a:r>
          </a:p>
        </p:txBody>
      </p:sp>
    </p:spTree>
    <p:extLst>
      <p:ext uri="{BB962C8B-B14F-4D97-AF65-F5344CB8AC3E}">
        <p14:creationId xmlns:p14="http://schemas.microsoft.com/office/powerpoint/2010/main" val="308456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E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36E96DB-0578-00D0-3890-6E15FB429B47}"/>
              </a:ext>
            </a:extLst>
          </p:cNvPr>
          <p:cNvSpPr txBox="1"/>
          <p:nvPr/>
        </p:nvSpPr>
        <p:spPr>
          <a:xfrm>
            <a:off x="5640255" y="625960"/>
            <a:ext cx="10056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atin typeface="Arial Narrow" panose="020B0606020202030204" pitchFamily="34" charset="0"/>
              </a:rPr>
              <a:t>GIF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FB74DBE-C1D8-7730-4809-3AB2958552C7}"/>
              </a:ext>
            </a:extLst>
          </p:cNvPr>
          <p:cNvSpPr txBox="1"/>
          <p:nvPr/>
        </p:nvSpPr>
        <p:spPr>
          <a:xfrm>
            <a:off x="1574780" y="2336685"/>
            <a:ext cx="9136594" cy="2991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CLASSIFICAZIONE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è un file immagine di formato RASTER.</a:t>
            </a:r>
            <a:endParaRPr lang="it-IT" sz="20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it-IT" sz="20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it-IT" sz="20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CARATTERISTICHE PRINCIPALI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Una delle caratteristiche distintive del formato GIF è la capacità di supportare le animazioni; è diventato sinonimo di "GIF animata" negli ultimi anni, è facile dimenticare che anche questo è un formato di immagine statico. </a:t>
            </a:r>
          </a:p>
          <a:p>
            <a:pPr marL="342900" lvl="0" indent="-342900">
              <a:lnSpc>
                <a:spcPct val="107000"/>
              </a:lnSpc>
              <a:buClr>
                <a:srgbClr val="E5DECA"/>
              </a:buClr>
              <a:buFont typeface="Symbol" panose="05050102010706020507" pitchFamily="18" charset="2"/>
              <a:buChar char=""/>
            </a:pP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 una compressione </a:t>
            </a: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lossless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simile a PNG, ricordiamo che la qualità dell'immagine non diminuisce durante il processo di compressione</a:t>
            </a:r>
            <a:r>
              <a:rPr lang="it-IT" sz="2000" kern="100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it-IT" sz="20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957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E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36E96DB-0578-00D0-3890-6E15FB429B47}"/>
              </a:ext>
            </a:extLst>
          </p:cNvPr>
          <p:cNvSpPr txBox="1"/>
          <p:nvPr/>
        </p:nvSpPr>
        <p:spPr>
          <a:xfrm>
            <a:off x="5640255" y="625960"/>
            <a:ext cx="10056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atin typeface="Arial Narrow" panose="020B0606020202030204" pitchFamily="34" charset="0"/>
              </a:rPr>
              <a:t>GIF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FB74DBE-C1D8-7730-4809-3AB2958552C7}"/>
              </a:ext>
            </a:extLst>
          </p:cNvPr>
          <p:cNvSpPr txBox="1"/>
          <p:nvPr/>
        </p:nvSpPr>
        <p:spPr>
          <a:xfrm>
            <a:off x="827594" y="1555270"/>
            <a:ext cx="10536811" cy="5007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 E CONTRO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il </a:t>
            </a: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vantaggio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principale è la capacità di </a:t>
            </a: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supportare le animazioni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it-IT" sz="2000" kern="100" dirty="0">
              <a:latin typeface="Arial Narrow" panose="020B0606020202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indent="-342900">
              <a:lnSpc>
                <a:spcPct val="107000"/>
              </a:lnSpc>
              <a:buClr>
                <a:srgbClr val="E5DECA"/>
              </a:buClr>
              <a:buFont typeface="Arial" panose="020B0604020202020204" pitchFamily="34" charset="0"/>
              <a:buChar char="•"/>
            </a:pP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È possibile creare sequenze di immagini che vengono visualizzate in successione, dando vita a animazioni brevi e semplici.</a:t>
            </a:r>
            <a:endParaRPr lang="it-IT" sz="2000" kern="1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-342900">
              <a:lnSpc>
                <a:spcPct val="107000"/>
              </a:lnSpc>
              <a:buClr>
                <a:srgbClr val="E5DECA"/>
              </a:buClr>
              <a:buFont typeface="Arial" panose="020B0604020202020204" pitchFamily="34" charset="0"/>
              <a:buChar char="•"/>
            </a:pPr>
            <a:r>
              <a:rPr lang="it-IT" sz="2000" kern="100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svantaggio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principale è che a causa della tavolozza di colori limitata, il formato GIF potrebbe non essere la scelta migliore per immagini fotografiche o con sfumature di colore complesse, potrebbe lasciare le foto piatte e poco brillanti.</a:t>
            </a:r>
          </a:p>
          <a:p>
            <a:pPr marL="800100" indent="-342900">
              <a:lnSpc>
                <a:spcPct val="107000"/>
              </a:lnSpc>
              <a:buClr>
                <a:srgbClr val="E5DECA"/>
              </a:buClr>
              <a:buFont typeface="Arial" panose="020B0604020202020204" pitchFamily="34" charset="0"/>
              <a:buChar char="•"/>
            </a:pPr>
            <a:endParaRPr lang="it-IT" sz="2000" kern="1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-342900">
              <a:lnSpc>
                <a:spcPct val="107000"/>
              </a:lnSpc>
              <a:buClr>
                <a:srgbClr val="E5DECA"/>
              </a:buClr>
              <a:buFont typeface="Arial" panose="020B0604020202020204" pitchFamily="34" charset="0"/>
              <a:buChar char="•"/>
            </a:pPr>
            <a:endParaRPr lang="it-IT" sz="2000" b="1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QUANDO USARLO E NON USARLO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utilizziamo principa</a:t>
            </a:r>
            <a:r>
              <a:rPr lang="it-IT" sz="2000" kern="100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mente il formato GIF quando si lavora con file di piccole dimensioni (è il formato più piccolo tra tutti), sfruttando la sua dimensione, viene usata per realizzare: banner, grafici, pulsanti </a:t>
            </a:r>
            <a:r>
              <a:rPr lang="it-IT" sz="20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ecc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it-IT" sz="2000" kern="1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indent="-342900">
              <a:lnSpc>
                <a:spcPct val="107000"/>
              </a:lnSpc>
              <a:buClr>
                <a:srgbClr val="E5DECA"/>
              </a:buClr>
              <a:buFont typeface="Arial" panose="020B0604020202020204" pitchFamily="34" charset="0"/>
              <a:buChar char="•"/>
            </a:pP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L’utilizzo è </a:t>
            </a: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sconsigliato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 il motivo detto precedentemente limita la scelta del colore e può lasciare le foto piatte e poco brillanti, quindi è necessario prendere in considerazione le limitazioni delle GIF prima di selezionare questo formato di file. </a:t>
            </a:r>
            <a:endParaRPr lang="it-IT" sz="20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it-IT" sz="20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28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E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36E96DB-0578-00D0-3890-6E15FB429B47}"/>
              </a:ext>
            </a:extLst>
          </p:cNvPr>
          <p:cNvSpPr txBox="1"/>
          <p:nvPr/>
        </p:nvSpPr>
        <p:spPr>
          <a:xfrm>
            <a:off x="5545985" y="625960"/>
            <a:ext cx="1184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atin typeface="Arial Narrow" panose="020B0606020202030204" pitchFamily="34" charset="0"/>
              </a:rPr>
              <a:t>SVG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307BC63-95EA-C84F-A61A-A6FAE2E92EEA}"/>
              </a:ext>
            </a:extLst>
          </p:cNvPr>
          <p:cNvSpPr txBox="1"/>
          <p:nvPr/>
        </p:nvSpPr>
        <p:spPr>
          <a:xfrm>
            <a:off x="1414021" y="2228695"/>
            <a:ext cx="9363958" cy="2698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it-IT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CLASSIFICAZIONE</a:t>
            </a:r>
            <a:r>
              <a:rPr lang="it-IT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è un file immagine di formato VECTOR.</a:t>
            </a:r>
            <a:endParaRPr lang="it-IT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it-IT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it-IT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CARATTERISTICHE PRINCIPALI</a:t>
            </a:r>
            <a:r>
              <a:rPr lang="it-IT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supporta la compressione di </a:t>
            </a:r>
            <a:r>
              <a:rPr lang="it-IT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tipo lossless</a:t>
            </a:r>
            <a:r>
              <a:rPr lang="it-IT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sono basati su vettori. </a:t>
            </a:r>
          </a:p>
          <a:p>
            <a:pPr marL="342900" lvl="0" indent="-342900" algn="just">
              <a:lnSpc>
                <a:spcPct val="107000"/>
              </a:lnSpc>
              <a:buClr>
                <a:srgbClr val="E5DECA"/>
              </a:buClr>
              <a:buFont typeface="Symbol" panose="05050102010706020507" pitchFamily="18" charset="2"/>
              <a:buChar char=""/>
            </a:pPr>
            <a:r>
              <a:rPr lang="it-IT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Ciò significa che utilizzano algoritmi matematici per visualizzare le immagini, che possono quindi essere ridimensionate a qualsiasi dimensione senza influire negativamente sulla loro qualità.</a:t>
            </a:r>
            <a:endParaRPr lang="it-IT" kern="1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Clr>
                <a:srgbClr val="E5DECA"/>
              </a:buClr>
              <a:buFont typeface="Symbol" panose="05050102010706020507" pitchFamily="18" charset="2"/>
              <a:buChar char=""/>
            </a:pPr>
            <a:r>
              <a:rPr lang="it-IT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SVG ha un linguaggio di </a:t>
            </a:r>
            <a:r>
              <a:rPr lang="it-IT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programmazione XML</a:t>
            </a:r>
            <a:r>
              <a:rPr lang="it-IT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ciò significa che ogni file SVG visualizzato è scritto in </a:t>
            </a:r>
            <a:r>
              <a:rPr lang="it-IT" i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testo</a:t>
            </a:r>
            <a:r>
              <a:rPr lang="it-IT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piuttosto che in codice; questo facilita l'integrazione con altre tecnologie basate su XML e la manipolazione dei dati all'interno dei file SVG</a:t>
            </a:r>
            <a:r>
              <a:rPr lang="it-IT" kern="100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101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E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36E96DB-0578-00D0-3890-6E15FB429B47}"/>
              </a:ext>
            </a:extLst>
          </p:cNvPr>
          <p:cNvSpPr txBox="1"/>
          <p:nvPr/>
        </p:nvSpPr>
        <p:spPr>
          <a:xfrm>
            <a:off x="5545985" y="625960"/>
            <a:ext cx="1184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atin typeface="Arial Narrow" panose="020B0606020202030204" pitchFamily="34" charset="0"/>
              </a:rPr>
              <a:t>SVG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1B18350-20CD-589C-0694-6FDCC43EE581}"/>
              </a:ext>
            </a:extLst>
          </p:cNvPr>
          <p:cNvSpPr txBox="1"/>
          <p:nvPr/>
        </p:nvSpPr>
        <p:spPr>
          <a:xfrm>
            <a:off x="1334482" y="1572338"/>
            <a:ext cx="9523036" cy="5007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 E CONTRO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ha diversi </a:t>
            </a: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vantaggi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il formato SVG supporta la </a:t>
            </a: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trasparenza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consentendo di creare immagini con aree trasparenti, offre la possibilità di applicare filtri, come sfumature o effetti di sfocatura</a:t>
            </a:r>
            <a:r>
              <a:rPr lang="it-IT" sz="2000" kern="100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può essere utilizzato anche per </a:t>
            </a: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creare animazioni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direttamente tramite codice SVG o integrare interazioni attraverso JavaScript.</a:t>
            </a:r>
            <a:endParaRPr lang="it-IT" sz="2000" kern="100" dirty="0">
              <a:solidFill>
                <a:srgbClr val="ECECEC"/>
              </a:solidFill>
              <a:latin typeface="Arial Narrow" panose="020B0606020202030204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buClr>
                <a:srgbClr val="E5DECA"/>
              </a:buClr>
              <a:buFont typeface="Symbol" panose="05050102010706020507" pitchFamily="18" charset="2"/>
              <a:buChar char=""/>
            </a:pP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 </a:t>
            </a: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svantaggio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principale è che il rendering di file SVG può richiedere più risorse di sistema rispetto a immagini </a:t>
            </a:r>
            <a:r>
              <a:rPr lang="it-IT" sz="20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raster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lvl="0" indent="-342900">
              <a:lnSpc>
                <a:spcPct val="107000"/>
              </a:lnSpc>
              <a:buClr>
                <a:srgbClr val="E5DECA"/>
              </a:buClr>
              <a:buFont typeface="Symbol" panose="05050102010706020507" pitchFamily="18" charset="2"/>
              <a:buChar char=""/>
            </a:pP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Ciò può essere problematico su dispositivi con prestazioni limitate.</a:t>
            </a:r>
            <a:endParaRPr lang="it-IT" sz="2000" kern="1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it-IT" sz="2000" b="1" kern="100" dirty="0">
              <a:solidFill>
                <a:srgbClr val="000000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it-IT" sz="2000" b="1" kern="100" dirty="0">
              <a:solidFill>
                <a:srgbClr val="000000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2000" b="1" kern="1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QUANDO USARLO E NON USARLO</a:t>
            </a:r>
            <a:r>
              <a:rPr lang="it-IT" sz="2000" kern="1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È particolarmente adatto per situazioni in cui è necessaria flessibilità, scalabilità e interattività</a:t>
            </a:r>
            <a:r>
              <a:rPr lang="it-IT" sz="2000" kern="100" dirty="0">
                <a:solidFill>
                  <a:srgbClr val="0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sz="2000" kern="100" dirty="0">
              <a:solidFill>
                <a:srgbClr val="000000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Clr>
                <a:srgbClr val="E5DECA"/>
              </a:buClr>
              <a:buFont typeface="Symbol" panose="05050102010706020507" pitchFamily="18" charset="2"/>
              <a:buChar char=""/>
            </a:pPr>
            <a:r>
              <a:rPr lang="it-IT" sz="2000" kern="100" dirty="0">
                <a:solidFill>
                  <a:srgbClr val="0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it-IT" sz="2000" kern="1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tilizzato per creare: elementi grafici dinamici come grafici, diagrammi interattivi </a:t>
            </a:r>
            <a:r>
              <a:rPr lang="it-IT" sz="2000" kern="1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ecc</a:t>
            </a:r>
            <a:r>
              <a:rPr lang="it-IT" sz="2000" kern="1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342900" lvl="0" indent="-342900">
              <a:lnSpc>
                <a:spcPct val="107000"/>
              </a:lnSpc>
              <a:buClr>
                <a:srgbClr val="E5DECA"/>
              </a:buClr>
              <a:buFont typeface="Symbol" panose="05050102010706020507" pitchFamily="18" charset="2"/>
              <a:buChar char=""/>
            </a:pPr>
            <a:r>
              <a:rPr lang="it-IT" sz="2000" kern="1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Cercare di </a:t>
            </a:r>
            <a:r>
              <a:rPr lang="it-IT" sz="2000" b="1" kern="1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evitare</a:t>
            </a:r>
            <a:r>
              <a:rPr lang="it-IT" sz="2000" kern="1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l’utilizzo del formato SVG quando le nostre immagini contengono </a:t>
            </a:r>
            <a:r>
              <a:rPr lang="it-IT" sz="2000" b="1" kern="1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molti dettagli e informazioni complesse</a:t>
            </a:r>
            <a:r>
              <a:rPr lang="it-IT" sz="2000" kern="1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può essere più difficile e inefficiente utilizzare SVG rispetto a immagini </a:t>
            </a:r>
            <a:r>
              <a:rPr lang="it-IT" sz="2000" kern="1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raster</a:t>
            </a:r>
            <a:r>
              <a:rPr lang="it-IT" sz="2000" kern="1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come JPEG o PNG.</a:t>
            </a:r>
            <a:endParaRPr lang="it-IT" sz="20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44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E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36E96DB-0578-00D0-3890-6E15FB429B47}"/>
              </a:ext>
            </a:extLst>
          </p:cNvPr>
          <p:cNvSpPr txBox="1"/>
          <p:nvPr/>
        </p:nvSpPr>
        <p:spPr>
          <a:xfrm>
            <a:off x="5545985" y="625960"/>
            <a:ext cx="1184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atin typeface="Arial Narrow" panose="020B0606020202030204" pitchFamily="34" charset="0"/>
              </a:rPr>
              <a:t>TIFF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183F5F1-A8F1-9D11-86A7-AF93A9CCA713}"/>
              </a:ext>
            </a:extLst>
          </p:cNvPr>
          <p:cNvSpPr txBox="1"/>
          <p:nvPr/>
        </p:nvSpPr>
        <p:spPr>
          <a:xfrm>
            <a:off x="2646358" y="1980640"/>
            <a:ext cx="6899283" cy="3031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CLASSIFICAZIONE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è un file immagine di formato RASTER.</a:t>
            </a:r>
            <a:endParaRPr lang="it-IT" sz="20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it-IT" sz="2000" kern="1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endParaRPr lang="it-IT" sz="20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CARATTERISTICHE PRINCIPALI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supporta sia la compressione </a:t>
            </a: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lossless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che quella </a:t>
            </a: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lossy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,offrendo flessibilità nella gestione delle dimensioni dei file. </a:t>
            </a:r>
            <a:endParaRPr lang="it-IT" sz="2000" kern="1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Clr>
                <a:srgbClr val="E5DECA"/>
              </a:buClr>
              <a:buFont typeface="Symbol" panose="05050102010706020507" pitchFamily="18" charset="2"/>
              <a:buChar char=""/>
            </a:pP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È molto acclamato per la sua </a:t>
            </a: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qualità dell'immagine estremamente elevata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offre opzioni per utilizzare tag, livelli e trasparenze ed è compatibile con programmi di manipolazione fotografica</a:t>
            </a:r>
            <a:r>
              <a:rPr lang="it-IT" sz="2000" kern="100" dirty="0">
                <a:solidFill>
                  <a:srgbClr val="232C6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.</a:t>
            </a:r>
            <a:endParaRPr lang="it-IT" sz="20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395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E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36E96DB-0578-00D0-3890-6E15FB429B47}"/>
              </a:ext>
            </a:extLst>
          </p:cNvPr>
          <p:cNvSpPr txBox="1"/>
          <p:nvPr/>
        </p:nvSpPr>
        <p:spPr>
          <a:xfrm>
            <a:off x="5545985" y="625960"/>
            <a:ext cx="1184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atin typeface="Arial Narrow" panose="020B0606020202030204" pitchFamily="34" charset="0"/>
              </a:rPr>
              <a:t>TIFF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EF508C2-88CF-E3C3-80B9-ACE153E2759C}"/>
              </a:ext>
            </a:extLst>
          </p:cNvPr>
          <p:cNvSpPr txBox="1"/>
          <p:nvPr/>
        </p:nvSpPr>
        <p:spPr>
          <a:xfrm>
            <a:off x="1320342" y="1634789"/>
            <a:ext cx="9551316" cy="4677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 E CONTRO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il </a:t>
            </a: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vantaggio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principale è sicuramente la sua grande qualità grafica supportato da una vasta gamma di software e dispositivi, questo contribuisce alla sua adozione in molte industrie.</a:t>
            </a:r>
            <a:endParaRPr lang="it-IT" sz="2000" kern="1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Clr>
                <a:srgbClr val="E5DECA"/>
              </a:buClr>
              <a:buFont typeface="Symbol" panose="05050102010706020507" pitchFamily="18" charset="2"/>
              <a:buChar char=""/>
            </a:pP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 </a:t>
            </a: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princip</a:t>
            </a:r>
            <a:r>
              <a:rPr lang="it-IT" sz="2000" kern="100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è che questi file richiedono una </a:t>
            </a:r>
            <a:r>
              <a:rPr lang="it-IT" sz="2000" u="sng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grande quantità di spazio di archiviazione 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sono difficili da condividere; ma anche influisce sul web, dove la velocità di caricamento è una considerazione critica.</a:t>
            </a:r>
            <a:endParaRPr lang="it-IT" sz="2000" kern="1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it-IT" sz="2000" b="1" u="sng" kern="100" dirty="0">
              <a:solidFill>
                <a:srgbClr val="000000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it-IT" sz="2000" b="1" u="sng" kern="100" dirty="0">
              <a:solidFill>
                <a:srgbClr val="000000"/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2000" b="1" kern="1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QUANDO USARLO E NON USARLO</a:t>
            </a:r>
            <a:r>
              <a:rPr lang="it-IT" sz="2000" kern="1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it-IT" sz="2000" kern="10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utilizziamo questo formato </a:t>
            </a:r>
            <a:r>
              <a:rPr lang="it-IT" sz="2000" kern="1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quando l'alta qualità è  l’obiettivo, soprattutto quando si tratta di stampare foto ma anche cartelloni pubblicitari.</a:t>
            </a:r>
          </a:p>
          <a:p>
            <a:pPr marL="342900" lvl="0" indent="-342900">
              <a:lnSpc>
                <a:spcPct val="107000"/>
              </a:lnSpc>
              <a:buClr>
                <a:srgbClr val="E5DECA"/>
              </a:buClr>
              <a:buFont typeface="Symbol" panose="05050102010706020507" pitchFamily="18" charset="2"/>
              <a:buChar char=""/>
            </a:pPr>
            <a:r>
              <a:rPr lang="it-IT" sz="2000" kern="100" dirty="0">
                <a:solidFill>
                  <a:srgbClr val="0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it-IT" sz="2000" kern="1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iene </a:t>
            </a:r>
            <a:r>
              <a:rPr lang="it-IT" sz="2000" b="1" kern="1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usato</a:t>
            </a:r>
            <a:r>
              <a:rPr lang="it-IT" sz="2000" kern="1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kern="1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comunemente</a:t>
            </a:r>
            <a:r>
              <a:rPr lang="it-IT" sz="2000" kern="1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per:  modello fotografia professionale, riviste, giornali, ecc..</a:t>
            </a:r>
            <a:r>
              <a:rPr lang="it-IT" sz="2000" b="1" u="none" strike="noStrike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Clr>
                <a:srgbClr val="E5DECA"/>
              </a:buClr>
              <a:buFont typeface="Symbol" panose="05050102010706020507" pitchFamily="18" charset="2"/>
              <a:buChar char=""/>
            </a:pPr>
            <a:r>
              <a:rPr lang="it-IT" sz="2000" kern="1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 suo utilizzo è </a:t>
            </a:r>
            <a:r>
              <a:rPr lang="it-IT" sz="2000" b="1" kern="1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sconsigliato</a:t>
            </a:r>
            <a:r>
              <a:rPr lang="it-IT" sz="2000" kern="1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 via delle sue grandi dimensioni,  per i contenuti di marketing di tutti i giorni (grafica per il web); potrebbe capitare che  venga convertito in un altro formato per essere utilizzato </a:t>
            </a:r>
            <a:r>
              <a:rPr lang="it-IT" sz="2000" kern="100" dirty="0">
                <a:solidFill>
                  <a:srgbClr val="0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 più</a:t>
            </a:r>
            <a:r>
              <a:rPr lang="it-IT" sz="2000" kern="1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alte presentazioni.</a:t>
            </a:r>
            <a:endParaRPr lang="it-IT" sz="20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49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E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91568A-186E-4DB3-E3AA-1982232809E0}"/>
              </a:ext>
            </a:extLst>
          </p:cNvPr>
          <p:cNvSpPr txBox="1"/>
          <p:nvPr/>
        </p:nvSpPr>
        <p:spPr>
          <a:xfrm>
            <a:off x="2282934" y="2236422"/>
            <a:ext cx="7774572" cy="725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Nel mondo della creazione dei siti web, esistono formati diversi, ciascuno con le proprie </a:t>
            </a: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caratteristiche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vantaggi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ma anche </a:t>
            </a: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svantaggi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sz="20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F37C776-6045-1FD6-68DF-CD4DBB22B388}"/>
              </a:ext>
            </a:extLst>
          </p:cNvPr>
          <p:cNvSpPr txBox="1"/>
          <p:nvPr/>
        </p:nvSpPr>
        <p:spPr>
          <a:xfrm>
            <a:off x="2282934" y="3538238"/>
            <a:ext cx="7699158" cy="733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 di parlare dei vari formati, capiamo prima la </a:t>
            </a: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classificazione delle immagini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nei tipi: </a:t>
            </a:r>
            <a:r>
              <a:rPr lang="it-IT" sz="2000" b="1" u="sng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vettoriali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it-IT" sz="20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e </a:t>
            </a:r>
            <a:r>
              <a:rPr lang="it-IT" sz="2000" b="1" u="sng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raster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(bitmap).</a:t>
            </a:r>
            <a:endParaRPr lang="it-I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09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E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EA796B97-FD61-137E-569F-FEA343CDB645}"/>
              </a:ext>
            </a:extLst>
          </p:cNvPr>
          <p:cNvSpPr txBox="1"/>
          <p:nvPr/>
        </p:nvSpPr>
        <p:spPr>
          <a:xfrm>
            <a:off x="1613735" y="1892903"/>
            <a:ext cx="9037556" cy="3954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it-IT" sz="2000" kern="100" dirty="0">
                <a:solidFill>
                  <a:srgbClr val="0D0D0D"/>
                </a:solidFill>
                <a:latin typeface="Arial Narrow" panose="020B0606020202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ono create utilizzando </a:t>
            </a: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tracciati matematici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basati su: </a:t>
            </a:r>
            <a:r>
              <a:rPr lang="it-IT" sz="2000" u="sng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punti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2000" u="sng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linee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2000" u="sng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curve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it-IT" sz="2000" u="sng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forme geometriche</a:t>
            </a:r>
            <a:r>
              <a:rPr lang="it-IT" sz="2000" u="sng" kern="100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it-IT" sz="2000" kern="100" dirty="0">
              <a:latin typeface="Arial Narrow" panose="020B0606020202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Tx/>
              <a:buChar char="-"/>
            </a:pPr>
            <a:endParaRPr lang="it-IT" sz="20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Possono essere ridimensionate </a:t>
            </a:r>
            <a:r>
              <a:rPr lang="it-IT" sz="2000" u="sng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senza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che perdino la loro qualità, dato che la grafica è basata su delle </a:t>
            </a: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formule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matematiche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anziché pixel (px), inoltre la qualità </a:t>
            </a: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 dipende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dalla risoluzione</a:t>
            </a:r>
            <a:r>
              <a:rPr lang="it-IT" sz="2000" kern="100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it-IT" sz="2000" kern="1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Tx/>
              <a:buChar char="-"/>
            </a:pPr>
            <a:endParaRPr lang="it-IT" sz="20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file vettoriali sono </a:t>
            </a:r>
            <a:r>
              <a:rPr lang="it-IT" sz="2000" kern="100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più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piccoli rispetto a quelli </a:t>
            </a:r>
            <a:r>
              <a:rPr lang="it-IT" sz="20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raster</a:t>
            </a:r>
            <a:r>
              <a:rPr lang="it-IT" sz="2000" kern="100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perché memorizzano solo informazioni matematiche, come abbiamo detto</a:t>
            </a:r>
            <a:r>
              <a:rPr lang="it-IT" sz="2000" kern="100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it-IT" sz="20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Sono molto utilizzate nei loghi, icone, illustrazioni ed altro…</a:t>
            </a:r>
            <a:endParaRPr lang="it-IT" sz="20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227A984-0F90-9186-FBA9-3510F5B31409}"/>
              </a:ext>
            </a:extLst>
          </p:cNvPr>
          <p:cNvSpPr txBox="1"/>
          <p:nvPr/>
        </p:nvSpPr>
        <p:spPr>
          <a:xfrm>
            <a:off x="3971700" y="625960"/>
            <a:ext cx="4321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atin typeface="Arial Narrow" panose="020B0606020202030204" pitchFamily="34" charset="0"/>
              </a:rPr>
              <a:t>Immagini Vettoriali</a:t>
            </a:r>
          </a:p>
        </p:txBody>
      </p:sp>
    </p:spTree>
    <p:extLst>
      <p:ext uri="{BB962C8B-B14F-4D97-AF65-F5344CB8AC3E}">
        <p14:creationId xmlns:p14="http://schemas.microsoft.com/office/powerpoint/2010/main" val="365886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E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EA796B97-FD61-137E-569F-FEA343CDB645}"/>
              </a:ext>
            </a:extLst>
          </p:cNvPr>
          <p:cNvSpPr txBox="1"/>
          <p:nvPr/>
        </p:nvSpPr>
        <p:spPr>
          <a:xfrm>
            <a:off x="1613734" y="2049437"/>
            <a:ext cx="9037556" cy="3360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2000" kern="100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ono composte da una </a:t>
            </a: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griglia di pixel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dove ogni pixel contiene informazioni sul </a:t>
            </a: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colore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forma l'immagine complessiva;</a:t>
            </a:r>
            <a:endParaRPr lang="it-IT" sz="2000" kern="1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it-IT" sz="20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loro qualità è strettamente </a:t>
            </a: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legata alla risoluzione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se andiamo ad aumentare la dimensione dell’immagine, causiamo una </a:t>
            </a:r>
            <a:r>
              <a:rPr lang="it-IT" sz="2000" u="sng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perdita dei dettagli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it-IT" sz="2000" kern="100" dirty="0">
              <a:latin typeface="Arial Narrow" panose="020B0606020202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Sono molto adatte per </a:t>
            </a: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immagini fotografiche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poiché rappresentano de dettagli molto fini e nascosti;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it-IT" sz="2000" kern="100" dirty="0">
              <a:latin typeface="Arial Narrow" panose="020B0606020202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Sono molto utilizzate nelle fotografie come detto precedentemente, </a:t>
            </a:r>
            <a:r>
              <a:rPr lang="it-IT" sz="2000" kern="1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texure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ed altro…</a:t>
            </a:r>
            <a:endParaRPr lang="it-IT" sz="20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8F08BE3-49C7-E9B6-BEE8-71B0BA208A1A}"/>
              </a:ext>
            </a:extLst>
          </p:cNvPr>
          <p:cNvSpPr txBox="1"/>
          <p:nvPr/>
        </p:nvSpPr>
        <p:spPr>
          <a:xfrm>
            <a:off x="4254506" y="625960"/>
            <a:ext cx="37771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atin typeface="Arial Narrow" panose="020B0606020202030204" pitchFamily="34" charset="0"/>
              </a:rPr>
              <a:t>Immagini </a:t>
            </a:r>
            <a:r>
              <a:rPr lang="it-IT" sz="4400" b="1" dirty="0" err="1">
                <a:latin typeface="Arial Narrow" panose="020B0606020202030204" pitchFamily="34" charset="0"/>
              </a:rPr>
              <a:t>Raster</a:t>
            </a:r>
            <a:endParaRPr lang="it-IT" sz="44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17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E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E9F6E02-9B16-C856-15DD-CF62BB5D2FE0}"/>
              </a:ext>
            </a:extLst>
          </p:cNvPr>
          <p:cNvSpPr txBox="1"/>
          <p:nvPr/>
        </p:nvSpPr>
        <p:spPr>
          <a:xfrm>
            <a:off x="3793121" y="2005818"/>
            <a:ext cx="4699896" cy="385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JPEG - 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Joint Photographic Experts Group);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kern="100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PNG - </a:t>
            </a:r>
            <a:r>
              <a:rPr lang="en-US" sz="2000" kern="100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2000" kern="100" dirty="0" err="1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it-IT" sz="20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ortable</a:t>
            </a:r>
            <a:r>
              <a:rPr lang="it-IT" sz="20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Network </a:t>
            </a:r>
            <a:r>
              <a:rPr lang="it-IT" sz="2000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it-IT" sz="20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raphic</a:t>
            </a:r>
            <a:r>
              <a:rPr lang="en-US" sz="2000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rial Narrow" panose="020B0606020202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GIF - </a:t>
            </a:r>
            <a:r>
              <a:rPr lang="en-US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20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Graphics </a:t>
            </a:r>
            <a:r>
              <a:rPr lang="it-IT" sz="20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Interchange</a:t>
            </a:r>
            <a:r>
              <a:rPr lang="it-IT" sz="20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Format</a:t>
            </a:r>
            <a:r>
              <a:rPr lang="en-US" sz="20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kern="100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SVG - </a:t>
            </a:r>
            <a:r>
              <a:rPr lang="en-US" sz="2000" kern="100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20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Scalable </a:t>
            </a:r>
            <a:r>
              <a:rPr lang="it-IT" sz="20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it-IT" sz="20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Graphics</a:t>
            </a:r>
            <a:r>
              <a:rPr lang="en-US" sz="2000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rial Narrow" panose="020B0606020202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TIFF - </a:t>
            </a:r>
            <a:r>
              <a:rPr lang="en-US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20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tagged</a:t>
            </a:r>
            <a:r>
              <a:rPr lang="it-IT" sz="20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image file format).</a:t>
            </a:r>
            <a:endParaRPr lang="it-I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062DF7A-63D7-15F2-3A4B-EBFE2A78F629}"/>
              </a:ext>
            </a:extLst>
          </p:cNvPr>
          <p:cNvSpPr txBox="1"/>
          <p:nvPr/>
        </p:nvSpPr>
        <p:spPr>
          <a:xfrm>
            <a:off x="3255262" y="635387"/>
            <a:ext cx="57756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atin typeface="Arial Narrow" panose="020B0606020202030204" pitchFamily="34" charset="0"/>
              </a:rPr>
              <a:t>Tipi di Formato Immagine</a:t>
            </a:r>
          </a:p>
        </p:txBody>
      </p:sp>
    </p:spTree>
    <p:extLst>
      <p:ext uri="{BB962C8B-B14F-4D97-AF65-F5344CB8AC3E}">
        <p14:creationId xmlns:p14="http://schemas.microsoft.com/office/powerpoint/2010/main" val="299952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E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36E96DB-0578-00D0-3890-6E15FB429B47}"/>
              </a:ext>
            </a:extLst>
          </p:cNvPr>
          <p:cNvSpPr txBox="1"/>
          <p:nvPr/>
        </p:nvSpPr>
        <p:spPr>
          <a:xfrm>
            <a:off x="5401607" y="625960"/>
            <a:ext cx="1480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atin typeface="Arial Narrow" panose="020B0606020202030204" pitchFamily="34" charset="0"/>
              </a:rPr>
              <a:t>JPEG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9AB4A95-D854-4B87-1147-A72F2EF7FCAD}"/>
              </a:ext>
            </a:extLst>
          </p:cNvPr>
          <p:cNvSpPr txBox="1"/>
          <p:nvPr/>
        </p:nvSpPr>
        <p:spPr>
          <a:xfrm>
            <a:off x="1485545" y="1957576"/>
            <a:ext cx="9312580" cy="4019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CLASSIFICAZIONE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è un file immagine di formato RASTER.</a:t>
            </a:r>
          </a:p>
          <a:p>
            <a:pPr lvl="0" algn="just">
              <a:lnSpc>
                <a:spcPct val="107000"/>
              </a:lnSpc>
            </a:pPr>
            <a:endParaRPr lang="it-IT" sz="20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algn="just">
              <a:lnSpc>
                <a:spcPct val="107000"/>
              </a:lnSpc>
            </a:pPr>
            <a:endParaRPr lang="it-IT" sz="20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CARATTERISTICHE PRINCIPALI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utilizza una compressione di </a:t>
            </a: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tipo lossy</a:t>
            </a:r>
            <a:r>
              <a:rPr lang="it-IT" sz="2000" kern="100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il che significa che alcune informazioni vengono </a:t>
            </a:r>
            <a:r>
              <a:rPr lang="it-IT" sz="2000" u="sng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eliminate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 ridurre le dimensioni del file. </a:t>
            </a:r>
            <a:r>
              <a:rPr lang="it-IT" sz="2000" kern="100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       	        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Molto spesso è utilizzato come impostazione predefinita sulle fotocamere.</a:t>
            </a:r>
            <a:endParaRPr lang="it-IT" sz="2000" kern="1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</a:pPr>
            <a:endParaRPr lang="it-IT" sz="20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it-IT" sz="20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 E CONTRO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il </a:t>
            </a: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vantaggio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principale è che consente ad esempio un facile invio di e-mail e tempi di caricamento delle pagine Web più rapidi grazie alla sua compressione lossy.                                        Però, c’è anche uno </a:t>
            </a: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svantaggio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creato dalla sua compressione, in quanto può interferire con la leggibilità del file.</a:t>
            </a:r>
            <a:endParaRPr lang="it-IT" sz="20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51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E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36E96DB-0578-00D0-3890-6E15FB429B47}"/>
              </a:ext>
            </a:extLst>
          </p:cNvPr>
          <p:cNvSpPr txBox="1"/>
          <p:nvPr/>
        </p:nvSpPr>
        <p:spPr>
          <a:xfrm>
            <a:off x="5401607" y="625960"/>
            <a:ext cx="1480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atin typeface="Arial Narrow" panose="020B0606020202030204" pitchFamily="34" charset="0"/>
              </a:rPr>
              <a:t>JPEG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9AB4A95-D854-4B87-1147-A72F2EF7FCAD}"/>
              </a:ext>
            </a:extLst>
          </p:cNvPr>
          <p:cNvSpPr txBox="1"/>
          <p:nvPr/>
        </p:nvSpPr>
        <p:spPr>
          <a:xfrm>
            <a:off x="1691737" y="2103673"/>
            <a:ext cx="8808525" cy="2577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QUANDO USARLO E NON USARLO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come abbiamo detto è uno dei formati predefiniti più utilizzato, quindi è il tipo di immagine più probabile in cui gli utenti si potrebbero imbattere, supporta anche uno spettro completo di colori e quasi tutti i dispositivi e i programmi possono aprirsi e salvare in formato JPEG, rendendolo il più </a:t>
            </a: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universale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sz="2000" kern="1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Clr>
                <a:srgbClr val="E5DECA"/>
              </a:buClr>
              <a:buFont typeface="Arial" panose="020B0604020202020204" pitchFamily="34" charset="0"/>
              <a:buChar char="•"/>
            </a:pP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Sono </a:t>
            </a: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usati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soprattutto per: foto / opere d’arte online, anteprime delle immagini…</a:t>
            </a:r>
            <a:endParaRPr lang="it-IT" sz="2000" kern="1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Clr>
                <a:srgbClr val="E5DECA"/>
              </a:buClr>
              <a:buFont typeface="Arial" panose="020B0604020202020204" pitchFamily="34" charset="0"/>
              <a:buChar char="•"/>
            </a:pP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 suo utilizzo è </a:t>
            </a: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sconsigliato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soprattutto per la creazione di grafici poiché i file JPEG è un file piatto e rende difficile sovrapporre queste immagini su altri elementi grafici.</a:t>
            </a:r>
            <a:endParaRPr lang="it-IT" sz="20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71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E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36E96DB-0578-00D0-3890-6E15FB429B47}"/>
              </a:ext>
            </a:extLst>
          </p:cNvPr>
          <p:cNvSpPr txBox="1"/>
          <p:nvPr/>
        </p:nvSpPr>
        <p:spPr>
          <a:xfrm>
            <a:off x="5545985" y="625960"/>
            <a:ext cx="1184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atin typeface="Arial Narrow" panose="020B0606020202030204" pitchFamily="34" charset="0"/>
              </a:rPr>
              <a:t>PNG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B0D28A4-1B87-9216-3AA4-9F435CE3CE64}"/>
              </a:ext>
            </a:extLst>
          </p:cNvPr>
          <p:cNvSpPr txBox="1"/>
          <p:nvPr/>
        </p:nvSpPr>
        <p:spPr>
          <a:xfrm>
            <a:off x="1953689" y="2155811"/>
            <a:ext cx="8357648" cy="3625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CLASSIFICAZIONE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è un file immagine di formato RASTER</a:t>
            </a:r>
            <a:r>
              <a:rPr lang="it-IT" sz="2000" kern="100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endParaRPr lang="it-IT" sz="20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it-IT" sz="20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CARATTERISTICHE PRINCIPALI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è ampiamente utilizzato in diverse applicazioni, supporta la compressione di </a:t>
            </a: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tipo lossless</a:t>
            </a:r>
            <a:r>
              <a:rPr lang="it-IT" sz="2000" kern="100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ovvero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una tecnica di compressione dei dati che </a:t>
            </a: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riduce le dimensioni 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 un file senza alcuna perdita o differenza di dati.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it-IT" sz="2000" kern="100" dirty="0">
              <a:latin typeface="Arial Narrow" panose="020B0606020202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Clr>
                <a:srgbClr val="E5DECA"/>
              </a:buClr>
              <a:buFont typeface="Symbol" panose="05050102010706020507" pitchFamily="18" charset="2"/>
              <a:buChar char=""/>
            </a:pPr>
            <a:r>
              <a:rPr lang="it-IT" sz="2000" kern="100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ffre immagini di qualità superiore e un testo più chiaro, supporta la trasparenza, consentendo di avere aree trasparenti in un'immagine, caratteristica utile per creare immagini sovrapposte senza sfondo</a:t>
            </a:r>
            <a:r>
              <a:rPr lang="it-IT" sz="2000" kern="100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sz="20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17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E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36E96DB-0578-00D0-3890-6E15FB429B47}"/>
              </a:ext>
            </a:extLst>
          </p:cNvPr>
          <p:cNvSpPr txBox="1"/>
          <p:nvPr/>
        </p:nvSpPr>
        <p:spPr>
          <a:xfrm>
            <a:off x="5545985" y="625960"/>
            <a:ext cx="1184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atin typeface="Arial Narrow" panose="020B0606020202030204" pitchFamily="34" charset="0"/>
              </a:rPr>
              <a:t>PNG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10B612A-E960-9D90-FAAC-CC696399128E}"/>
              </a:ext>
            </a:extLst>
          </p:cNvPr>
          <p:cNvSpPr txBox="1"/>
          <p:nvPr/>
        </p:nvSpPr>
        <p:spPr>
          <a:xfrm>
            <a:off x="1023770" y="1678486"/>
            <a:ext cx="10217486" cy="4553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 E CONTRO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il </a:t>
            </a: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vantaggio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principale è che possiede un’ottima qualità senza la perdita di dati, supporta </a:t>
            </a:r>
            <a:r>
              <a:rPr lang="it-IT" sz="2000" u="sng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trasparenze e sfondi opachi</a:t>
            </a: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buClr>
                <a:srgbClr val="E5DECA"/>
              </a:buClr>
              <a:buFont typeface="Symbol" panose="05050102010706020507" pitchFamily="18" charset="2"/>
              <a:buChar char=""/>
            </a:pPr>
            <a:r>
              <a:rPr lang="it-IT" sz="2000" kern="100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Invece, 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 </a:t>
            </a: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svantaggi</a:t>
            </a:r>
            <a:r>
              <a:rPr lang="it-IT" sz="2000" b="1" kern="100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principale è che le immagini PNG tendono ad avere dimensioni di file più grandi rispetto ad alcuni formati, le dimensioni maggiori del file possono </a:t>
            </a:r>
            <a:r>
              <a:rPr lang="it-IT" sz="2000" u="sng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rallentare le prestazioni 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 sito Web e i tempi di caricamento.</a:t>
            </a:r>
            <a:endParaRPr lang="it-IT" sz="20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it-IT" sz="20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it-IT" sz="2000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QUANDO USARLO E NON USARLO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lo utilizziamo principalmente quando abbiamo bisogno di un file più piccolo che mantenga la sua qualità originale, inoltre, supportano milioni di colori e vari gradi di trasparenza e offrono una migliore leggibilità rispetto ad altri tipi di format</a:t>
            </a:r>
            <a:r>
              <a:rPr lang="it-IT" sz="2000" kern="100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Clr>
                <a:srgbClr val="E5DECA"/>
              </a:buClr>
              <a:buFont typeface="Symbol" panose="05050102010706020507" pitchFamily="18" charset="2"/>
              <a:buChar char=""/>
            </a:pPr>
            <a:r>
              <a:rPr lang="it-IT" sz="2000" kern="100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ono </a:t>
            </a: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usati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soprattutto per: immagini statistiche, Grafici, Banner, Icone.</a:t>
            </a:r>
            <a:endParaRPr lang="it-IT" sz="2000" kern="1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Clr>
                <a:srgbClr val="E5DECA"/>
              </a:buClr>
              <a:buFont typeface="Symbol" panose="05050102010706020507" pitchFamily="18" charset="2"/>
              <a:buChar char=""/>
            </a:pP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Cercare di </a:t>
            </a:r>
            <a:r>
              <a:rPr lang="it-IT" sz="2000" b="1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evitare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usare file PNG per ad esempio foto ad alta risoluzione o anche grafica di stampa (livello prof</a:t>
            </a:r>
            <a:r>
              <a:rPr lang="it-IT" sz="2000" kern="100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it-IT" sz="20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ssionale).</a:t>
            </a:r>
            <a:endParaRPr lang="it-IT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227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i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96F12B079C204BB8C314299E9060E0" ma:contentTypeVersion="4" ma:contentTypeDescription="Create a new document." ma:contentTypeScope="" ma:versionID="6a7bd1a924b76c1d1107aeb2bf5924f1">
  <xsd:schema xmlns:xsd="http://www.w3.org/2001/XMLSchema" xmlns:xs="http://www.w3.org/2001/XMLSchema" xmlns:p="http://schemas.microsoft.com/office/2006/metadata/properties" xmlns:ns3="4502289a-a761-4eb8-b134-9ccda81cd097" targetNamespace="http://schemas.microsoft.com/office/2006/metadata/properties" ma:root="true" ma:fieldsID="e6488cd30af0649f49defee53378d2f0" ns3:_="">
    <xsd:import namespace="4502289a-a761-4eb8-b134-9ccda81cd09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02289a-a761-4eb8-b134-9ccda81cd0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3A0E62-E690-4467-B8B7-9CF2ADF537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02289a-a761-4eb8-b134-9ccda81cd0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2684E0-A69C-4347-B94E-F9854EF15F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E3B07E-EF61-48B7-8D42-A09A58C62426}">
  <ds:schemaRefs>
    <ds:schemaRef ds:uri="http://schemas.microsoft.com/office/2006/documentManagement/types"/>
    <ds:schemaRef ds:uri="http://purl.org/dc/terms/"/>
    <ds:schemaRef ds:uri="4502289a-a761-4eb8-b134-9ccda81cd097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</TotalTime>
  <Words>1429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Arial Narrow</vt:lpstr>
      <vt:lpstr>Calibri</vt:lpstr>
      <vt:lpstr>Symbol</vt:lpstr>
      <vt:lpstr>Office Theme</vt:lpstr>
      <vt:lpstr>TIPI DI FORMATO DELL’IMMAGINE USATI PER LA CREAZIONE DI SITI WEB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Nicolò Galizia</dc:creator>
  <cp:lastModifiedBy>Nicolò Galizia</cp:lastModifiedBy>
  <cp:revision>3</cp:revision>
  <dcterms:created xsi:type="dcterms:W3CDTF">2024-03-12T20:55:17Z</dcterms:created>
  <dcterms:modified xsi:type="dcterms:W3CDTF">2024-03-13T16:59:29Z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2024-03-12T20:55:19Z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d02caafd-d7d6-4ef9-970b-9350c6790fba</vt:lpwstr>
  </property>
  <property fmtid="{D5CDD505-2E9C-101B-9397-08002B2CF9AE}" pid="7" name="MSIP_Label_defa4170-0d19-0005-0004-bc88714345d2_ActionId">
    <vt:lpwstr>73a0652f-8054-4542-96ee-11f4e286938f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0x010100E596F12B079C204BB8C314299E9060E0</vt:lpwstr>
  </property>
</Properties>
</file>