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  <p:sldId id="276" r:id="rId7"/>
    <p:sldId id="269" r:id="rId8"/>
    <p:sldId id="270" r:id="rId9"/>
    <p:sldId id="271" r:id="rId10"/>
    <p:sldId id="274" r:id="rId11"/>
    <p:sldId id="277" r:id="rId12"/>
    <p:sldId id="278" r:id="rId13"/>
    <p:sldId id="279" r:id="rId14"/>
    <p:sldId id="280" r:id="rId15"/>
    <p:sldId id="281" r:id="rId16"/>
    <p:sldId id="283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distancia</a:t>
            </a:r>
            <a:r>
              <a:rPr lang="en-US" baseline="0" dirty="0"/>
              <a:t> vs </a:t>
            </a:r>
            <a:r>
              <a:rPr lang="en-US" baseline="0" dirty="0" err="1"/>
              <a:t>distancia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1.9979611972242628E-2</c:v>
                </c:pt>
                <c:pt idx="1">
                  <c:v>2.1103215881274506E-2</c:v>
                </c:pt>
                <c:pt idx="2">
                  <c:v>1.5205396187917719E-2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E-4734-96E5-12A16A2F1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8.0000000000000016E-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breaks vs breaks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r>
              <a:rPr lang="en-US" baseline="0" dirty="0"/>
              <a:t> (reschedule </a:t>
            </a:r>
            <a:r>
              <a:rPr lang="en-US" baseline="0" dirty="0" err="1"/>
              <a:t>mensual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 15_games_in_march </c:v>
                </c:pt>
                <c:pt idx="2">
                  <c:v> 15_more_games </c:v>
                </c:pt>
                <c:pt idx="3">
                  <c:v> 25_more_games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-1.420678768745065E-2</c:v>
                </c:pt>
                <c:pt idx="1">
                  <c:v>-1.420678768745065E-2</c:v>
                </c:pt>
                <c:pt idx="2">
                  <c:v>-2.6045777426992878E-2</c:v>
                </c:pt>
                <c:pt idx="3">
                  <c:v>-2.6045777426992878E-2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E-4734-96E5-12A16A2F1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2.0000000000000004E-2"/>
          <c:min val="-0.1500000000000000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breaks vs breaks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r>
              <a:rPr lang="en-US" baseline="0" dirty="0"/>
              <a:t> (FO basic) y reschedule </a:t>
            </a:r>
            <a:r>
              <a:rPr lang="en-US" baseline="0" dirty="0" err="1"/>
              <a:t>mensual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 15_games_in_march </c:v>
                </c:pt>
                <c:pt idx="2">
                  <c:v> 15_more_games </c:v>
                </c:pt>
                <c:pt idx="3">
                  <c:v> 25_more_games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-3.1570639305445902E-2</c:v>
                </c:pt>
                <c:pt idx="1">
                  <c:v>-3.7095501183898927E-2</c:v>
                </c:pt>
                <c:pt idx="2">
                  <c:v>-5.445935280189429E-2</c:v>
                </c:pt>
                <c:pt idx="3">
                  <c:v>-6.7087608524072584E-2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D-4402-AF90-DBE7B388D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2.0000000000000004E-2"/>
          <c:min val="-0.1500000000000000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Diferencia</a:t>
            </a:r>
            <a:r>
              <a:rPr lang="en-US" sz="1800" b="0" i="0" baseline="0" dirty="0">
                <a:effectLst/>
              </a:rPr>
              <a:t> </a:t>
            </a:r>
            <a:r>
              <a:rPr lang="en-US" sz="1800" b="0" i="0" baseline="0" dirty="0" err="1">
                <a:effectLst/>
              </a:rPr>
              <a:t>porcentual</a:t>
            </a:r>
            <a:r>
              <a:rPr lang="en-US" sz="1800" b="0" i="0" baseline="0" dirty="0">
                <a:effectLst/>
              </a:rPr>
              <a:t> </a:t>
            </a:r>
            <a:r>
              <a:rPr lang="en-US" sz="1800" b="0" i="0" baseline="0" dirty="0" err="1">
                <a:effectLst/>
              </a:rPr>
              <a:t>en</a:t>
            </a:r>
            <a:r>
              <a:rPr lang="en-US" sz="1800" b="0" i="0" baseline="0" dirty="0">
                <a:effectLst/>
              </a:rPr>
              <a:t> breaks vs breaks </a:t>
            </a:r>
            <a:r>
              <a:rPr lang="en-US" sz="1800" b="0" i="0" baseline="0" dirty="0" err="1">
                <a:effectLst/>
              </a:rPr>
              <a:t>en</a:t>
            </a:r>
            <a:r>
              <a:rPr lang="en-US" sz="1800" b="0" i="0" baseline="0" dirty="0">
                <a:effectLst/>
              </a:rPr>
              <a:t> la </a:t>
            </a:r>
            <a:r>
              <a:rPr lang="en-US" sz="1800" b="0" i="0" baseline="0" dirty="0" err="1">
                <a:effectLst/>
              </a:rPr>
              <a:t>realidad</a:t>
            </a:r>
            <a:r>
              <a:rPr lang="en-US" sz="1800" b="0" i="0" baseline="0" dirty="0">
                <a:effectLst/>
              </a:rPr>
              <a:t> (FO basic) y reschedule </a:t>
            </a:r>
            <a:r>
              <a:rPr lang="en-US" sz="1800" b="0" i="0" baseline="0" dirty="0" err="1">
                <a:effectLst/>
              </a:rPr>
              <a:t>mensual</a:t>
            </a:r>
            <a:endParaRPr lang="es-A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 15_games_in_march </c:v>
                </c:pt>
                <c:pt idx="2">
                  <c:v> 15_more_games </c:v>
                </c:pt>
                <c:pt idx="3">
                  <c:v> 25_more_games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-3.630623520126286E-2</c:v>
                </c:pt>
                <c:pt idx="1">
                  <c:v>-5.6037884767166535E-2</c:v>
                </c:pt>
                <c:pt idx="2">
                  <c:v>-7.4191002367797965E-2</c:v>
                </c:pt>
                <c:pt idx="3">
                  <c:v>-0.11365430149960531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C-4264-9866-8896A2F5B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2.0000000000000004E-2"/>
          <c:min val="-0.1500000000000000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Cantidad</a:t>
            </a:r>
            <a:r>
              <a:rPr lang="en-US" dirty="0"/>
              <a:t> de días </a:t>
            </a:r>
            <a:r>
              <a:rPr lang="en-US" dirty="0" err="1"/>
              <a:t>adicionales</a:t>
            </a:r>
            <a:r>
              <a:rPr lang="en-US" baseline="0" dirty="0"/>
              <a:t> y </a:t>
            </a:r>
            <a:r>
              <a:rPr lang="en-US" baseline="0" dirty="0" err="1"/>
              <a:t>partidos</a:t>
            </a:r>
            <a:r>
              <a:rPr lang="en-US" baseline="0" dirty="0"/>
              <a:t> </a:t>
            </a:r>
            <a:r>
              <a:rPr lang="en-US" baseline="0" dirty="0" err="1"/>
              <a:t>jugados</a:t>
            </a:r>
            <a:r>
              <a:rPr lang="en-US" baseline="0" dirty="0"/>
              <a:t> post ultima </a:t>
            </a:r>
            <a:r>
              <a:rPr lang="en-US" baseline="0" dirty="0" err="1"/>
              <a:t>fecha</a:t>
            </a:r>
            <a:r>
              <a:rPr lang="en-US" baseline="0" dirty="0"/>
              <a:t> real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Partidos Post Ultima Fecha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</c:v>
                </c:pt>
                <c:pt idx="1">
                  <c:v>27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E-4734-96E5-12A16A2F1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Dias adicionales necesarios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937499659888898E-2"/>
                  <c:y val="-4.1895952287198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761-47BB-ABC9-7387F0A9177F}"/>
                </c:ext>
              </c:extLst>
            </c:dLbl>
            <c:dLbl>
              <c:idx val="1"/>
              <c:layout>
                <c:manualLayout>
                  <c:x val="-2.2115384406085476E-2"/>
                  <c:y val="-4.5704675222398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61-47BB-ABC9-7387F0A9177F}"/>
                </c:ext>
              </c:extLst>
            </c:dLbl>
            <c:dLbl>
              <c:idx val="2"/>
              <c:layout>
                <c:manualLayout>
                  <c:x val="-1.6586538304564104E-2"/>
                  <c:y val="-4.95133981575978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761-47BB-ABC9-7387F0A917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16</c:v>
                </c:pt>
                <c:pt idx="1">
                  <c:v>11</c:v>
                </c:pt>
                <c:pt idx="2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61-47BB-ABC9-7387F0A91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133456"/>
        <c:axId val="895132624"/>
      </c:lineChart>
      <c:catAx>
        <c:axId val="89513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FO basic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Partidos Post Ultima Fecha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F-4B9D-AB2B-F022F9663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Dias adicionales necesarios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937499659888898E-2"/>
                  <c:y val="-4.1895952287198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CF-4B9D-AB2B-F022F96636FE}"/>
                </c:ext>
              </c:extLst>
            </c:dLbl>
            <c:dLbl>
              <c:idx val="1"/>
              <c:layout>
                <c:manualLayout>
                  <c:x val="-2.2115384406085476E-2"/>
                  <c:y val="-4.5704675222398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CF-4B9D-AB2B-F022F96636FE}"/>
                </c:ext>
              </c:extLst>
            </c:dLbl>
            <c:dLbl>
              <c:idx val="2"/>
              <c:layout>
                <c:manualLayout>
                  <c:x val="-1.6586538304564104E-2"/>
                  <c:y val="-4.95133981575978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CF-4B9D-AB2B-F022F96636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CF-4B9D-AB2B-F022F9663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133456"/>
        <c:axId val="895132624"/>
      </c:lineChart>
      <c:catAx>
        <c:axId val="89513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FO squared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Partidos Post Ultima Fecha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E7-4450-BD04-FB855F1FF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Dias adicionales necesarios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937499659888898E-2"/>
                  <c:y val="-4.1895952287198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E7-4450-BD04-FB855F1FFEDA}"/>
                </c:ext>
              </c:extLst>
            </c:dLbl>
            <c:dLbl>
              <c:idx val="1"/>
              <c:layout>
                <c:manualLayout>
                  <c:x val="-2.2115384406085476E-2"/>
                  <c:y val="-4.5704675222398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E7-4450-BD04-FB855F1FFEDA}"/>
                </c:ext>
              </c:extLst>
            </c:dLbl>
            <c:dLbl>
              <c:idx val="2"/>
              <c:layout>
                <c:manualLayout>
                  <c:x val="-1.6586538304564104E-2"/>
                  <c:y val="-4.95133981575978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E7-4450-BD04-FB855F1FFE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E7-4450-BD04-FB855F1FF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133456"/>
        <c:axId val="895132624"/>
      </c:lineChart>
      <c:catAx>
        <c:axId val="89513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Cantidad</a:t>
            </a:r>
            <a:r>
              <a:rPr lang="en-US" dirty="0"/>
              <a:t> de días </a:t>
            </a:r>
            <a:r>
              <a:rPr lang="en-US" dirty="0" err="1"/>
              <a:t>adicionales</a:t>
            </a:r>
            <a:r>
              <a:rPr lang="en-US" baseline="0" dirty="0"/>
              <a:t> y </a:t>
            </a:r>
            <a:r>
              <a:rPr lang="en-US" baseline="0" dirty="0" err="1"/>
              <a:t>partidos</a:t>
            </a:r>
            <a:r>
              <a:rPr lang="en-US" baseline="0" dirty="0"/>
              <a:t> </a:t>
            </a:r>
            <a:r>
              <a:rPr lang="en-US" baseline="0" dirty="0" err="1"/>
              <a:t>jugados</a:t>
            </a:r>
            <a:r>
              <a:rPr lang="en-US" baseline="0" dirty="0"/>
              <a:t> post ultima </a:t>
            </a:r>
            <a:r>
              <a:rPr lang="en-US" baseline="0" dirty="0" err="1"/>
              <a:t>fecha</a:t>
            </a:r>
            <a:r>
              <a:rPr lang="en-US" baseline="0" dirty="0"/>
              <a:t> real (reschedule </a:t>
            </a:r>
            <a:r>
              <a:rPr lang="en-US" baseline="0" dirty="0" err="1"/>
              <a:t>mensual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Partidos Post Ultima Fecha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15+enMarzo</c:v>
                </c:pt>
                <c:pt idx="2">
                  <c:v>15mas</c:v>
                </c:pt>
                <c:pt idx="3">
                  <c:v>25mas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43</c:v>
                </c:pt>
                <c:pt idx="2">
                  <c:v>43</c:v>
                </c:pt>
                <c:pt idx="3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E-4734-96E5-12A16A2F1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Dias adicionales necesarios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937499659888898E-2"/>
                  <c:y val="-4.1895952287198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761-47BB-ABC9-7387F0A9177F}"/>
                </c:ext>
              </c:extLst>
            </c:dLbl>
            <c:dLbl>
              <c:idx val="1"/>
              <c:layout>
                <c:manualLayout>
                  <c:x val="-4.4230768812171001E-2"/>
                  <c:y val="-5.3322121092797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61-47BB-ABC9-7387F0A9177F}"/>
                </c:ext>
              </c:extLst>
            </c:dLbl>
            <c:dLbl>
              <c:idx val="2"/>
              <c:layout>
                <c:manualLayout>
                  <c:x val="-3.8701922710649685E-2"/>
                  <c:y val="-4.95133981575977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761-47BB-ABC9-7387F0A9177F}"/>
                </c:ext>
              </c:extLst>
            </c:dLbl>
            <c:dLbl>
              <c:idx val="3"/>
              <c:layout>
                <c:manualLayout>
                  <c:x val="-3.0408653558367631E-2"/>
                  <c:y val="-7.23657357687967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B2-4ABA-9982-C3F0F77B9E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15+enMarzo</c:v>
                </c:pt>
                <c:pt idx="2">
                  <c:v>15mas</c:v>
                </c:pt>
                <c:pt idx="3">
                  <c:v>25mas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16</c:v>
                </c:pt>
                <c:pt idx="1">
                  <c:v>17</c:v>
                </c:pt>
                <c:pt idx="2">
                  <c:v>19</c:v>
                </c:pt>
                <c:pt idx="3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61-47BB-ABC9-7387F0A91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133456"/>
        <c:axId val="895132624"/>
      </c:lineChart>
      <c:catAx>
        <c:axId val="89513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FO basic (reschedule </a:t>
            </a:r>
            <a:r>
              <a:rPr lang="en-US" baseline="0" dirty="0" err="1"/>
              <a:t>mensual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Partidos Post Ultima Fecha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15+enMarzo</c:v>
                </c:pt>
                <c:pt idx="2">
                  <c:v>15mas</c:v>
                </c:pt>
                <c:pt idx="3">
                  <c:v>25mas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F-4B9D-AB2B-F022F9663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Dias adicionales necesarios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937499659888898E-2"/>
                  <c:y val="-4.1895952287198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CF-4B9D-AB2B-F022F96636FE}"/>
                </c:ext>
              </c:extLst>
            </c:dLbl>
            <c:dLbl>
              <c:idx val="1"/>
              <c:layout>
                <c:manualLayout>
                  <c:x val="-2.2115384406085476E-2"/>
                  <c:y val="-4.5704675222398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CF-4B9D-AB2B-F022F96636FE}"/>
                </c:ext>
              </c:extLst>
            </c:dLbl>
            <c:dLbl>
              <c:idx val="2"/>
              <c:layout>
                <c:manualLayout>
                  <c:x val="-1.6586538304564104E-2"/>
                  <c:y val="-4.95133981575978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CF-4B9D-AB2B-F022F96636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15+enMarzo</c:v>
                </c:pt>
                <c:pt idx="2">
                  <c:v>15mas</c:v>
                </c:pt>
                <c:pt idx="3">
                  <c:v>25mas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 formatCode="General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CF-4B9D-AB2B-F022F9663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133456"/>
        <c:axId val="895132624"/>
      </c:lineChart>
      <c:catAx>
        <c:axId val="89513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FO squared (reschedule </a:t>
            </a:r>
            <a:r>
              <a:rPr lang="en-US" baseline="0" dirty="0" err="1"/>
              <a:t>mensual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Partidos Post Ultima Fecha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15+enMarzo</c:v>
                </c:pt>
                <c:pt idx="2">
                  <c:v>15mas</c:v>
                </c:pt>
                <c:pt idx="3">
                  <c:v>25mas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11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E7-4450-BD04-FB855F1FF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Dias adicionales necesarios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937499659888898E-2"/>
                  <c:y val="-4.1895952287198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E7-4450-BD04-FB855F1FFEDA}"/>
                </c:ext>
              </c:extLst>
            </c:dLbl>
            <c:dLbl>
              <c:idx val="1"/>
              <c:layout>
                <c:manualLayout>
                  <c:x val="-2.2115384406085476E-2"/>
                  <c:y val="-4.5704675222398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E7-4450-BD04-FB855F1FFEDA}"/>
                </c:ext>
              </c:extLst>
            </c:dLbl>
            <c:dLbl>
              <c:idx val="2"/>
              <c:layout>
                <c:manualLayout>
                  <c:x val="-1.6586538304564104E-2"/>
                  <c:y val="-4.95133981575978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E7-4450-BD04-FB855F1FFE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15+enMarzo</c:v>
                </c:pt>
                <c:pt idx="2">
                  <c:v>15mas</c:v>
                </c:pt>
                <c:pt idx="3">
                  <c:v>25mas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E7-4450-BD04-FB855F1FF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133456"/>
        <c:axId val="895132624"/>
      </c:lineChart>
      <c:catAx>
        <c:axId val="89513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distancia</a:t>
            </a:r>
            <a:r>
              <a:rPr lang="en-US" baseline="0" dirty="0"/>
              <a:t> vs </a:t>
            </a:r>
            <a:r>
              <a:rPr lang="en-US" baseline="0" dirty="0" err="1"/>
              <a:t>distancia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r>
              <a:rPr lang="en-US" baseline="0" dirty="0"/>
              <a:t> (FO basic)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5.1264953979936134E-2</c:v>
                </c:pt>
                <c:pt idx="1">
                  <c:v>5.0828558785100064E-2</c:v>
                </c:pt>
                <c:pt idx="2">
                  <c:v>6.7618295005856366E-2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D-4402-AF90-DBE7B388D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8.0000000000000016E-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distancia</a:t>
            </a:r>
            <a:r>
              <a:rPr lang="en-US" baseline="0" dirty="0"/>
              <a:t> vs </a:t>
            </a:r>
            <a:r>
              <a:rPr lang="en-US" baseline="0" dirty="0" err="1"/>
              <a:t>distancia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r>
              <a:rPr lang="en-US" baseline="0" dirty="0"/>
              <a:t> (FO squared)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7.1005249118430314E-2</c:v>
                </c:pt>
                <c:pt idx="1">
                  <c:v>5.7722189569709759E-2</c:v>
                </c:pt>
                <c:pt idx="2">
                  <c:v>7.9663962975289326E-2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C-4264-9866-8896A2F5B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8.0000000000000016E-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distancia</a:t>
            </a:r>
            <a:r>
              <a:rPr lang="en-US" baseline="0" dirty="0"/>
              <a:t> vs </a:t>
            </a:r>
            <a:r>
              <a:rPr lang="en-US" baseline="0" dirty="0" err="1"/>
              <a:t>distancia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r>
              <a:rPr lang="en-US" baseline="0" dirty="0"/>
              <a:t> (reschedule </a:t>
            </a:r>
            <a:r>
              <a:rPr lang="en-US" baseline="0" dirty="0" err="1"/>
              <a:t>mensual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 15_games_in_march </c:v>
                </c:pt>
                <c:pt idx="2">
                  <c:v> 15_more_games </c:v>
                </c:pt>
                <c:pt idx="3">
                  <c:v> 25_more_games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1.9979611972242628E-2</c:v>
                </c:pt>
                <c:pt idx="1">
                  <c:v>3.3138291180105028E-2</c:v>
                </c:pt>
                <c:pt idx="2">
                  <c:v>4.2979666694084706E-2</c:v>
                </c:pt>
                <c:pt idx="3">
                  <c:v>6.7819599775077011E-2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E-4734-96E5-12A16A2F1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0.25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distancia</a:t>
            </a:r>
            <a:r>
              <a:rPr lang="en-US" baseline="0" dirty="0"/>
              <a:t> vs </a:t>
            </a:r>
            <a:r>
              <a:rPr lang="en-US" baseline="0" dirty="0" err="1"/>
              <a:t>distancia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r>
              <a:rPr lang="en-US" baseline="0" dirty="0"/>
              <a:t> (FO basic) y reschedule </a:t>
            </a:r>
            <a:r>
              <a:rPr lang="en-US" baseline="0" dirty="0" err="1"/>
              <a:t>mensual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 15_games_in_march </c:v>
                </c:pt>
                <c:pt idx="2">
                  <c:v> 15_more_games </c:v>
                </c:pt>
                <c:pt idx="3">
                  <c:v> 25_more_games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5.1264953979936134E-2</c:v>
                </c:pt>
                <c:pt idx="1">
                  <c:v>7.8631954242074364E-2</c:v>
                </c:pt>
                <c:pt idx="2">
                  <c:v>0.11365611025993849</c:v>
                </c:pt>
                <c:pt idx="3">
                  <c:v>0.14645204271446888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D-4402-AF90-DBE7B388D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0.25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>
                <a:effectLst/>
              </a:rPr>
              <a:t>Diferencia</a:t>
            </a:r>
            <a:r>
              <a:rPr lang="en-US" sz="1800" b="0" i="0" baseline="0" dirty="0">
                <a:effectLst/>
              </a:rPr>
              <a:t> </a:t>
            </a:r>
            <a:r>
              <a:rPr lang="en-US" sz="1800" b="0" i="0" baseline="0" dirty="0" err="1">
                <a:effectLst/>
              </a:rPr>
              <a:t>porcentual</a:t>
            </a:r>
            <a:r>
              <a:rPr lang="en-US" sz="1800" b="0" i="0" baseline="0" dirty="0">
                <a:effectLst/>
              </a:rPr>
              <a:t> </a:t>
            </a:r>
            <a:r>
              <a:rPr lang="en-US" sz="1800" b="0" i="0" baseline="0" dirty="0" err="1">
                <a:effectLst/>
              </a:rPr>
              <a:t>en</a:t>
            </a:r>
            <a:r>
              <a:rPr lang="en-US" sz="1800" b="0" i="0" baseline="0" dirty="0">
                <a:effectLst/>
              </a:rPr>
              <a:t> </a:t>
            </a:r>
            <a:r>
              <a:rPr lang="en-US" sz="1800" b="0" i="0" baseline="0" dirty="0" err="1">
                <a:effectLst/>
              </a:rPr>
              <a:t>distancia</a:t>
            </a:r>
            <a:r>
              <a:rPr lang="en-US" sz="1800" b="0" i="0" baseline="0" dirty="0">
                <a:effectLst/>
              </a:rPr>
              <a:t> vs </a:t>
            </a:r>
            <a:r>
              <a:rPr lang="en-US" sz="1800" b="0" i="0" baseline="0" dirty="0" err="1">
                <a:effectLst/>
              </a:rPr>
              <a:t>distancia</a:t>
            </a:r>
            <a:r>
              <a:rPr lang="en-US" sz="1800" b="0" i="0" baseline="0" dirty="0">
                <a:effectLst/>
              </a:rPr>
              <a:t> </a:t>
            </a:r>
            <a:r>
              <a:rPr lang="en-US" sz="1800" b="0" i="0" baseline="0" dirty="0" err="1">
                <a:effectLst/>
              </a:rPr>
              <a:t>en</a:t>
            </a:r>
            <a:r>
              <a:rPr lang="en-US" sz="1800" b="0" i="0" baseline="0" dirty="0">
                <a:effectLst/>
              </a:rPr>
              <a:t> la </a:t>
            </a:r>
            <a:r>
              <a:rPr lang="en-US" sz="1800" b="0" i="0" baseline="0" dirty="0" err="1">
                <a:effectLst/>
              </a:rPr>
              <a:t>realidad</a:t>
            </a:r>
            <a:r>
              <a:rPr lang="en-US" sz="1800" b="0" i="0" baseline="0" dirty="0">
                <a:effectLst/>
              </a:rPr>
              <a:t> (FO basic) y reschedule </a:t>
            </a:r>
            <a:r>
              <a:rPr lang="en-US" sz="1800" b="0" i="0" baseline="0" dirty="0" err="1">
                <a:effectLst/>
              </a:rPr>
              <a:t>mensual</a:t>
            </a:r>
            <a:endParaRPr lang="es-A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basic </c:v>
                </c:pt>
                <c:pt idx="1">
                  <c:v> 15_games_in_march </c:v>
                </c:pt>
                <c:pt idx="2">
                  <c:v> 15_more_games </c:v>
                </c:pt>
                <c:pt idx="3">
                  <c:v> 25_more_games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7.1005249118430314E-2</c:v>
                </c:pt>
                <c:pt idx="1">
                  <c:v>0.13852799739788169</c:v>
                </c:pt>
                <c:pt idx="2">
                  <c:v>0.19061768701128434</c:v>
                </c:pt>
                <c:pt idx="3">
                  <c:v>0.21523761501724858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C-4264-9866-8896A2F5B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0.25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breaks vs breaks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-1.420678768745065E-2</c:v>
                </c:pt>
                <c:pt idx="1">
                  <c:v>-1.3417521704814472E-2</c:v>
                </c:pt>
                <c:pt idx="2">
                  <c:v>-1.3417521704814472E-2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E-4734-96E5-12A16A2F1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2.0000000000000004E-2"/>
          <c:min val="-6.0000000000000012E-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breaks vs breaks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r>
              <a:rPr lang="en-US" baseline="0" dirty="0"/>
              <a:t> (FO basic)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-3.1570639305445902E-2</c:v>
                </c:pt>
                <c:pt idx="1">
                  <c:v>-2.8413575374901301E-2</c:v>
                </c:pt>
                <c:pt idx="2">
                  <c:v>-4.1041831097079706E-2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D-4402-AF90-DBE7B388D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2.0000000000000004E-2"/>
          <c:min val="-6.0000000000000012E-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porcentual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breaks vs breaks </a:t>
            </a:r>
            <a:r>
              <a:rPr lang="en-US" baseline="0" dirty="0" err="1"/>
              <a:t>en</a:t>
            </a:r>
            <a:r>
              <a:rPr lang="en-US" baseline="0" dirty="0"/>
              <a:t> la </a:t>
            </a:r>
            <a:r>
              <a:rPr lang="en-US" baseline="0" dirty="0" err="1"/>
              <a:t>realidad</a:t>
            </a:r>
            <a:r>
              <a:rPr lang="en-US" baseline="0" dirty="0"/>
              <a:t> (FO squared)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</c:v>
                </c:pt>
                <c:pt idx="1">
                  <c:v>Post All Star</c:v>
                </c:pt>
                <c:pt idx="2">
                  <c:v>10-days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-3.630623520126286E-2</c:v>
                </c:pt>
                <c:pt idx="1">
                  <c:v>-3.3149171270718258E-2</c:v>
                </c:pt>
                <c:pt idx="2">
                  <c:v>-4.3409629044988129E-2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C-4264-9866-8896A2F5B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5133456"/>
        <c:axId val="895132624"/>
      </c:barChart>
      <c:catAx>
        <c:axId val="89513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5132624"/>
        <c:crosses val="autoZero"/>
        <c:auto val="1"/>
        <c:lblAlgn val="ctr"/>
        <c:lblOffset val="100"/>
        <c:noMultiLvlLbl val="0"/>
      </c:catAx>
      <c:valAx>
        <c:axId val="895132624"/>
        <c:scaling>
          <c:orientation val="minMax"/>
          <c:max val="2.0000000000000004E-2"/>
          <c:min val="-6.0000000000000012E-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9513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8BC4-CB66-4F43-A3B5-F353D2B08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E2C18-E701-4CE2-B7DE-71571084E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23F6-2870-481D-B3EE-80B187B4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704A-F546-4BBF-8C17-40888B1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F3D1-1900-45B2-95EB-0E17F1C3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70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2F4C-CF17-46B3-895F-101A7210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09A7C-6173-4C70-B2EB-F653F9C2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2F38-CF76-4344-908E-9003FAFE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E7B3-2CF7-46D5-947A-A2F29AB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C8A4-BD0C-42F8-832E-40DB80C2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2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CA099-7431-44DA-BF17-F9C287E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58E33-6E23-4446-BFCB-CEE50162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A391-15DD-4BB0-9D83-8E7B08E3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3999-197C-44C2-9971-0211779B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0004-B8A4-4FBF-AF3F-49996A69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007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FA86-5862-4482-B28A-C7071EB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4CFE-F4DB-4ED7-9832-D80AA6BB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D4BE-4A5F-4E1D-A0D0-E9756B8D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7EAA-3C69-4CBF-BA94-E7DA8764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4E95-0A6D-4891-A1DD-1F187C37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947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8684-1DF2-4650-BE8C-0ECCCD85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F4BF-BA8B-480D-ABE4-FA837883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5E1F-4349-4C90-896C-43355885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4397-05B9-4A44-9488-65897D71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A75B-323C-4519-BC8F-6F6DF86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0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9805-003E-4029-AFA3-1E86CD13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A900-4D19-4BA9-942B-F9873FA4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93FD2-96ED-465F-BF23-682E715C1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4670-6D55-449F-A144-43D93991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0D7E9-3CD7-4445-8175-610CADEE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DB71E-4AFB-4B8E-B136-A9E61C6D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8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67-3FBF-419E-8588-CFD300D4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4FC7-1491-4176-9C94-9E06B46D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6CF63-7239-4FAD-9306-7DCE5AA4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E52DE-8ACE-46F1-96AC-4DD3326B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DCA01-2A08-401B-977E-345A86732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5AD00-5268-4424-83AB-29C6211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CD5BB-B732-4AB0-B76D-EA3F63A9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9A1EC-7790-4CD2-AFFC-754E027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41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033F-F52E-4FF2-80DF-245388CD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00F32-2346-4402-9782-344D9F1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EA45-C067-4128-8C3A-E024DDA0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1A100-122D-45BC-835E-BBE1DD4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716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827F6-FB4E-4591-B99D-384D45D0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82BAD-CF82-4662-8AE5-2E093468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6BB8-31D8-4D27-A7E0-47FEB209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4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63C-2EA1-4053-8C11-F7E4CB17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401A-BF43-489A-84BE-9B735AD5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19597-D721-4A6E-8560-B51C80D1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C2571-A230-42AA-ADEE-ADC134A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37536-20E1-4FC3-A8AF-0B2F041B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3595-0600-4846-BAB5-8B22A61B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10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F3F7-A0FC-4529-B9CF-54C62D11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96D9D-F204-4C80-8DE8-FFA819D1A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048C2-97C7-4BAA-A879-40B3C798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BB311-E0BB-44DF-8841-03613AC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834C-03F8-4A43-A1CF-15187739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0C7F-3DE6-4752-8967-46C6F3AF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83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F8E92-DFFC-403A-BBB0-9A1C2E36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1CC9-CF03-4DDB-A693-E040A019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7C2D-F7B1-4791-AFF6-E1EA82FE0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A4DD-9A3D-4C04-BF90-EB744AC3C36C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FD35-BFED-4FC3-AFF8-D0817BF9F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34B6-F7A8-4034-BA5B-335074584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2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C15F-3A2E-4AE2-98EA-D66B01C4A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Resultados preliminares modelos 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7BA40-5F5A-4826-BF33-EA0F7A817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26-Mayo-2022</a:t>
            </a:r>
          </a:p>
        </p:txBody>
      </p:sp>
    </p:spTree>
    <p:extLst>
      <p:ext uri="{BB962C8B-B14F-4D97-AF65-F5344CB8AC3E}">
        <p14:creationId xmlns:p14="http://schemas.microsoft.com/office/powerpoint/2010/main" val="106328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316F-43F8-43A5-9792-63903561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Tamaños de las instancias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7BE2-F67A-4EE5-9C04-5CA12002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Tres instancias más grandes de </a:t>
            </a:r>
            <a:r>
              <a:rPr lang="es-AR" dirty="0" err="1"/>
              <a:t>rescheduling</a:t>
            </a:r>
            <a:r>
              <a:rPr lang="es-AR" dirty="0"/>
              <a:t>:</a:t>
            </a:r>
          </a:p>
          <a:p>
            <a:pPr lvl="1"/>
            <a:r>
              <a:rPr lang="es-AR" dirty="0"/>
              <a:t>15 nuevas </a:t>
            </a:r>
            <a:r>
              <a:rPr lang="es-AR" dirty="0" err="1"/>
              <a:t>disruptions</a:t>
            </a:r>
            <a:r>
              <a:rPr lang="es-AR" dirty="0"/>
              <a:t>, distribuidas a lo largo del torneo</a:t>
            </a:r>
          </a:p>
          <a:p>
            <a:pPr lvl="1"/>
            <a:r>
              <a:rPr lang="es-AR" dirty="0"/>
              <a:t>25 nuevas </a:t>
            </a:r>
            <a:r>
              <a:rPr lang="es-AR" dirty="0" err="1"/>
              <a:t>disruptions</a:t>
            </a:r>
            <a:r>
              <a:rPr lang="es-AR" dirty="0"/>
              <a:t>, distribuidas a lo largo del torneo</a:t>
            </a:r>
          </a:p>
          <a:p>
            <a:pPr lvl="1"/>
            <a:r>
              <a:rPr lang="es-AR" dirty="0"/>
              <a:t>15 nuevas </a:t>
            </a:r>
            <a:r>
              <a:rPr lang="es-AR" dirty="0" err="1"/>
              <a:t>disruptions</a:t>
            </a:r>
            <a:r>
              <a:rPr lang="es-AR" dirty="0"/>
              <a:t>, en marzo (equivalentes a una segunda ola de COVID)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444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8793-2749-E9CB-5BD2-C78F97E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Distancias – instancia normal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65A1-963C-A59D-AF16-415DE0365CC4}"/>
              </a:ext>
            </a:extLst>
          </p:cNvPr>
          <p:cNvSpPr txBox="1"/>
          <p:nvPr/>
        </p:nvSpPr>
        <p:spPr>
          <a:xfrm>
            <a:off x="2199861" y="1690688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Básico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DCB0B-4C99-F09D-EDC0-A57ED7E1EC5E}"/>
              </a:ext>
            </a:extLst>
          </p:cNvPr>
          <p:cNvSpPr txBox="1"/>
          <p:nvPr/>
        </p:nvSpPr>
        <p:spPr>
          <a:xfrm>
            <a:off x="8275983" y="1690688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TTP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BD8C33-735A-8D9C-ED03-96CA299C6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289945"/>
              </p:ext>
            </p:extLst>
          </p:nvPr>
        </p:nvGraphicFramePr>
        <p:xfrm>
          <a:off x="614017" y="2292627"/>
          <a:ext cx="4594087" cy="2505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59BA7B-FCFA-EE9F-5DC2-C3A55FED1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913841"/>
              </p:ext>
            </p:extLst>
          </p:nvPr>
        </p:nvGraphicFramePr>
        <p:xfrm>
          <a:off x="6759713" y="2277113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7218823-7443-794A-6496-CD82EB30F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807957"/>
              </p:ext>
            </p:extLst>
          </p:nvPr>
        </p:nvGraphicFramePr>
        <p:xfrm>
          <a:off x="6759713" y="4591833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294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8793-2749-E9CB-5BD2-C78F97E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Distancias – instancias más grandes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65A1-963C-A59D-AF16-415DE0365CC4}"/>
              </a:ext>
            </a:extLst>
          </p:cNvPr>
          <p:cNvSpPr txBox="1"/>
          <p:nvPr/>
        </p:nvSpPr>
        <p:spPr>
          <a:xfrm>
            <a:off x="2199861" y="1690688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Básico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DCB0B-4C99-F09D-EDC0-A57ED7E1EC5E}"/>
              </a:ext>
            </a:extLst>
          </p:cNvPr>
          <p:cNvSpPr txBox="1"/>
          <p:nvPr/>
        </p:nvSpPr>
        <p:spPr>
          <a:xfrm>
            <a:off x="8275983" y="1690688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TTP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BD8C33-735A-8D9C-ED03-96CA299C6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215918"/>
              </p:ext>
            </p:extLst>
          </p:nvPr>
        </p:nvGraphicFramePr>
        <p:xfrm>
          <a:off x="614017" y="2292627"/>
          <a:ext cx="4594087" cy="2505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59BA7B-FCFA-EE9F-5DC2-C3A55FED1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980622"/>
              </p:ext>
            </p:extLst>
          </p:nvPr>
        </p:nvGraphicFramePr>
        <p:xfrm>
          <a:off x="6759713" y="2277113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7218823-7443-794A-6496-CD82EB30F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369399"/>
              </p:ext>
            </p:extLst>
          </p:nvPr>
        </p:nvGraphicFramePr>
        <p:xfrm>
          <a:off x="6759713" y="4591833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804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8793-2749-E9CB-5BD2-C78F97E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Breaks</a:t>
            </a:r>
            <a:r>
              <a:rPr lang="es-AR" dirty="0"/>
              <a:t> – instancia normal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65A1-963C-A59D-AF16-415DE0365CC4}"/>
              </a:ext>
            </a:extLst>
          </p:cNvPr>
          <p:cNvSpPr txBox="1"/>
          <p:nvPr/>
        </p:nvSpPr>
        <p:spPr>
          <a:xfrm>
            <a:off x="2199861" y="1690688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Básico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DCB0B-4C99-F09D-EDC0-A57ED7E1EC5E}"/>
              </a:ext>
            </a:extLst>
          </p:cNvPr>
          <p:cNvSpPr txBox="1"/>
          <p:nvPr/>
        </p:nvSpPr>
        <p:spPr>
          <a:xfrm>
            <a:off x="8275983" y="1690688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TTP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BD8C33-735A-8D9C-ED03-96CA299C6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271580"/>
              </p:ext>
            </p:extLst>
          </p:nvPr>
        </p:nvGraphicFramePr>
        <p:xfrm>
          <a:off x="614017" y="2292627"/>
          <a:ext cx="4594087" cy="2505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59BA7B-FCFA-EE9F-5DC2-C3A55FED1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86241"/>
              </p:ext>
            </p:extLst>
          </p:nvPr>
        </p:nvGraphicFramePr>
        <p:xfrm>
          <a:off x="6759713" y="2277113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7218823-7443-794A-6496-CD82EB30F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694606"/>
              </p:ext>
            </p:extLst>
          </p:nvPr>
        </p:nvGraphicFramePr>
        <p:xfrm>
          <a:off x="6759713" y="4591833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94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8793-2749-E9CB-5BD2-C78F97E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Breaks</a:t>
            </a:r>
            <a:r>
              <a:rPr lang="es-AR" dirty="0"/>
              <a:t> – instancias más grandes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65A1-963C-A59D-AF16-415DE0365CC4}"/>
              </a:ext>
            </a:extLst>
          </p:cNvPr>
          <p:cNvSpPr txBox="1"/>
          <p:nvPr/>
        </p:nvSpPr>
        <p:spPr>
          <a:xfrm>
            <a:off x="2199861" y="1690688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Básico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DCB0B-4C99-F09D-EDC0-A57ED7E1EC5E}"/>
              </a:ext>
            </a:extLst>
          </p:cNvPr>
          <p:cNvSpPr txBox="1"/>
          <p:nvPr/>
        </p:nvSpPr>
        <p:spPr>
          <a:xfrm>
            <a:off x="8275983" y="1690688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TTP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BD8C33-735A-8D9C-ED03-96CA299C6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50377"/>
              </p:ext>
            </p:extLst>
          </p:nvPr>
        </p:nvGraphicFramePr>
        <p:xfrm>
          <a:off x="614017" y="2292627"/>
          <a:ext cx="4594087" cy="2505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59BA7B-FCFA-EE9F-5DC2-C3A55FED1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234855"/>
              </p:ext>
            </p:extLst>
          </p:nvPr>
        </p:nvGraphicFramePr>
        <p:xfrm>
          <a:off x="6759713" y="2277113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7218823-7443-794A-6496-CD82EB30F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413757"/>
              </p:ext>
            </p:extLst>
          </p:nvPr>
        </p:nvGraphicFramePr>
        <p:xfrm>
          <a:off x="6759713" y="4591833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241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8793-2749-E9CB-5BD2-C78F97E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Fechas y partidos – instancia normal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65A1-963C-A59D-AF16-415DE0365CC4}"/>
              </a:ext>
            </a:extLst>
          </p:cNvPr>
          <p:cNvSpPr txBox="1"/>
          <p:nvPr/>
        </p:nvSpPr>
        <p:spPr>
          <a:xfrm>
            <a:off x="2199861" y="1690688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Básico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DCB0B-4C99-F09D-EDC0-A57ED7E1EC5E}"/>
              </a:ext>
            </a:extLst>
          </p:cNvPr>
          <p:cNvSpPr txBox="1"/>
          <p:nvPr/>
        </p:nvSpPr>
        <p:spPr>
          <a:xfrm>
            <a:off x="8275983" y="1690688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TTP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BD8C33-735A-8D9C-ED03-96CA299C6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827914"/>
              </p:ext>
            </p:extLst>
          </p:nvPr>
        </p:nvGraphicFramePr>
        <p:xfrm>
          <a:off x="614017" y="2292626"/>
          <a:ext cx="4594087" cy="3334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DFEBEE6-2009-9633-0A2D-DB762BFD2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450258"/>
              </p:ext>
            </p:extLst>
          </p:nvPr>
        </p:nvGraphicFramePr>
        <p:xfrm>
          <a:off x="6983896" y="2060020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4B5831C-D0A4-2403-6C12-3B8B0F6036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363589"/>
              </p:ext>
            </p:extLst>
          </p:nvPr>
        </p:nvGraphicFramePr>
        <p:xfrm>
          <a:off x="6983895" y="4682036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355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8793-2749-E9CB-5BD2-C78F97E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Fechas y partidos – instancias más grandes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65A1-963C-A59D-AF16-415DE0365CC4}"/>
              </a:ext>
            </a:extLst>
          </p:cNvPr>
          <p:cNvSpPr txBox="1"/>
          <p:nvPr/>
        </p:nvSpPr>
        <p:spPr>
          <a:xfrm>
            <a:off x="2199861" y="1690688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Básico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DCB0B-4C99-F09D-EDC0-A57ED7E1EC5E}"/>
              </a:ext>
            </a:extLst>
          </p:cNvPr>
          <p:cNvSpPr txBox="1"/>
          <p:nvPr/>
        </p:nvSpPr>
        <p:spPr>
          <a:xfrm>
            <a:off x="8275983" y="1690688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Modelo TTP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BD8C33-735A-8D9C-ED03-96CA299C6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330212"/>
              </p:ext>
            </p:extLst>
          </p:nvPr>
        </p:nvGraphicFramePr>
        <p:xfrm>
          <a:off x="614017" y="2292626"/>
          <a:ext cx="4594087" cy="3334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DFEBEE6-2009-9633-0A2D-DB762BFD2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833838"/>
              </p:ext>
            </p:extLst>
          </p:nvPr>
        </p:nvGraphicFramePr>
        <p:xfrm>
          <a:off x="6983896" y="2060020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4B5831C-D0A4-2403-6C12-3B8B0F6036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20033"/>
              </p:ext>
            </p:extLst>
          </p:nvPr>
        </p:nvGraphicFramePr>
        <p:xfrm>
          <a:off x="6983895" y="4682036"/>
          <a:ext cx="4594087" cy="225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8943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76DD-F9CA-473B-8473-7A82A08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 procesamiento sobre fixture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7999-D62D-4D10-99A6-7CF1B903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Calcular máxima cantidad de partidos jugados en X días</a:t>
            </a:r>
          </a:p>
          <a:p>
            <a:r>
              <a:rPr lang="es-AR" dirty="0"/>
              <a:t>Calcular matriz de distancias</a:t>
            </a:r>
          </a:p>
        </p:txBody>
      </p:sp>
    </p:spTree>
    <p:extLst>
      <p:ext uri="{BB962C8B-B14F-4D97-AF65-F5344CB8AC3E}">
        <p14:creationId xmlns:p14="http://schemas.microsoft.com/office/powerpoint/2010/main" val="22007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Calcular COVID-Windows (días entre los cuales un equipo tuvo partidos suspendidos por COVID)</a:t>
            </a:r>
          </a:p>
          <a:p>
            <a:pPr lvl="1"/>
            <a:r>
              <a:rPr lang="es-AR" dirty="0"/>
              <a:t>Se calcula entre el día siguiente al último partido previo a una suspensión y el último día previo al primer partido post suspensión</a:t>
            </a:r>
          </a:p>
        </p:txBody>
      </p:sp>
    </p:spTree>
    <p:extLst>
      <p:ext uri="{BB962C8B-B14F-4D97-AF65-F5344CB8AC3E}">
        <p14:creationId xmlns:p14="http://schemas.microsoft.com/office/powerpoint/2010/main" val="22983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En principio, pensé que podía hacer que cada nuevo partido tuviese una distancia como mucho 20% mayor que la original, pero no se pudo</a:t>
            </a:r>
          </a:p>
          <a:p>
            <a:r>
              <a:rPr lang="es-AR" dirty="0"/>
              <a:t>Para solucionar esto se tomaron dos decisiones</a:t>
            </a:r>
          </a:p>
          <a:p>
            <a:r>
              <a:rPr lang="es-AR" dirty="0"/>
              <a:t>1) Para los partidos en que la distancia original era 0, se consideró 2*</a:t>
            </a:r>
            <a:r>
              <a:rPr lang="es-AR" dirty="0" err="1"/>
              <a:t>distancia_con_rival_mas_cercano</a:t>
            </a:r>
            <a:endParaRPr lang="es-AR" dirty="0"/>
          </a:p>
          <a:p>
            <a:pPr lvl="1"/>
            <a:r>
              <a:rPr lang="es-AR" dirty="0"/>
              <a:t>Es decir, si había que reagendar un partido en el que los Knicks tenían el partido previo y siguiente de local esa distancia “original” sería 0</a:t>
            </a:r>
          </a:p>
          <a:p>
            <a:pPr lvl="1"/>
            <a:r>
              <a:rPr lang="es-AR" dirty="0"/>
              <a:t>Dado que esto restringía mucho las posibilidades, lo que se hizo fue tomar una nueva distancia de referencia (que sería la distancia Knicks vs Nets)</a:t>
            </a:r>
          </a:p>
        </p:txBody>
      </p:sp>
    </p:spTree>
    <p:extLst>
      <p:ext uri="{BB962C8B-B14F-4D97-AF65-F5344CB8AC3E}">
        <p14:creationId xmlns:p14="http://schemas.microsoft.com/office/powerpoint/2010/main" val="163685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/>
              <a:t>2) Hacer una asignación “escalonada” de factibilidad de partidos a </a:t>
            </a:r>
            <a:r>
              <a:rPr lang="es-AR" dirty="0" err="1"/>
              <a:t>dias</a:t>
            </a:r>
            <a:r>
              <a:rPr lang="es-AR" dirty="0"/>
              <a:t> (usando las fechas originales)</a:t>
            </a:r>
          </a:p>
          <a:p>
            <a:pPr lvl="1"/>
            <a:r>
              <a:rPr lang="es-AR" dirty="0"/>
              <a:t>Los partidos que podía (además, pido que haya al menos 8 fechas distintas que se pueda), les asignaba una distancia como mucho 20% más que la original</a:t>
            </a:r>
          </a:p>
          <a:p>
            <a:pPr lvl="1"/>
            <a:r>
              <a:rPr lang="es-AR" dirty="0"/>
              <a:t>Los que no podía, les asignaba una distancia como mucho 70% más que la original</a:t>
            </a:r>
          </a:p>
          <a:p>
            <a:pPr lvl="1"/>
            <a:r>
              <a:rPr lang="es-AR" dirty="0"/>
              <a:t>Los que no podía, les asignaba una distancia como mucho 100% más que la original</a:t>
            </a:r>
          </a:p>
          <a:p>
            <a:pPr lvl="1"/>
            <a:r>
              <a:rPr lang="es-AR" dirty="0"/>
              <a:t>Los que no podía, les asignaba una distancia como mucho 140% más que la original</a:t>
            </a:r>
          </a:p>
          <a:p>
            <a:pPr lvl="1"/>
            <a:r>
              <a:rPr lang="es-AR" dirty="0"/>
              <a:t>Los que no podía, les asignaba una distancia como mucho 250% más que la original</a:t>
            </a:r>
          </a:p>
          <a:p>
            <a:pPr marL="457200" lvl="1" indent="0">
              <a:buNone/>
            </a:pPr>
            <a:r>
              <a:rPr lang="es-AR" dirty="0"/>
              <a:t>Los últimos son más burdos a nivel “por las dudas”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34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Partidos a </a:t>
            </a:r>
            <a:r>
              <a:rPr lang="es-AR" dirty="0" err="1"/>
              <a:t>reschedulear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Disruptions</a:t>
            </a:r>
            <a:r>
              <a:rPr lang="es-AR" dirty="0"/>
              <a:t>: partidos que cayeron en una COVID </a:t>
            </a:r>
            <a:r>
              <a:rPr lang="es-AR" dirty="0" err="1"/>
              <a:t>window</a:t>
            </a:r>
            <a:endParaRPr lang="es-AR" dirty="0"/>
          </a:p>
          <a:p>
            <a:endParaRPr lang="es-AR" dirty="0"/>
          </a:p>
          <a:p>
            <a:r>
              <a:rPr lang="es-AR" dirty="0"/>
              <a:t>Non </a:t>
            </a:r>
            <a:r>
              <a:rPr lang="es-AR" dirty="0" err="1"/>
              <a:t>Disruption</a:t>
            </a:r>
            <a:r>
              <a:rPr lang="es-AR" dirty="0"/>
              <a:t>: Cualquier partido post la fecha en al que me paro (máximo lo muevo cualquier partido 3 días) – también se experimentó con 5 días</a:t>
            </a:r>
          </a:p>
          <a:p>
            <a:pPr lvl="1"/>
            <a:r>
              <a:rPr lang="es-AR" dirty="0"/>
              <a:t>No se pusieron límites a la cantidad de </a:t>
            </a:r>
            <a:r>
              <a:rPr lang="es-AR" dirty="0" err="1"/>
              <a:t>disruptions</a:t>
            </a:r>
            <a:r>
              <a:rPr lang="es-AR" dirty="0"/>
              <a:t> que se pueden reagendar</a:t>
            </a:r>
          </a:p>
        </p:txBody>
      </p:sp>
    </p:spTree>
    <p:extLst>
      <p:ext uri="{BB962C8B-B14F-4D97-AF65-F5344CB8AC3E}">
        <p14:creationId xmlns:p14="http://schemas.microsoft.com/office/powerpoint/2010/main" val="259863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Modelo: Funciones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basic</a:t>
            </a:r>
            <a:r>
              <a:rPr lang="es-AR" dirty="0"/>
              <a:t>: se </a:t>
            </a:r>
            <a:r>
              <a:rPr lang="es-AR" dirty="0" err="1"/>
              <a:t>reschedulea</a:t>
            </a:r>
            <a:r>
              <a:rPr lang="es-AR" dirty="0"/>
              <a:t> cada partido lo antes posible (minimizando diferencia con el día original)</a:t>
            </a:r>
          </a:p>
          <a:p>
            <a:r>
              <a:rPr lang="es-AR" dirty="0" err="1"/>
              <a:t>squared</a:t>
            </a:r>
            <a:r>
              <a:rPr lang="es-AR" dirty="0"/>
              <a:t>: se minimiza la diferencia, pero mirando el cuadrado de la diferencia</a:t>
            </a:r>
          </a:p>
        </p:txBody>
      </p:sp>
    </p:spTree>
    <p:extLst>
      <p:ext uri="{BB962C8B-B14F-4D97-AF65-F5344CB8AC3E}">
        <p14:creationId xmlns:p14="http://schemas.microsoft.com/office/powerpoint/2010/main" val="344045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Modelo: Restricciones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Límites de partidos por ventana móvil y equipo</a:t>
            </a:r>
          </a:p>
          <a:p>
            <a:r>
              <a:rPr lang="es-AR" dirty="0"/>
              <a:t>Un partido por día máximo</a:t>
            </a:r>
          </a:p>
          <a:p>
            <a:r>
              <a:rPr lang="es-AR" dirty="0"/>
              <a:t>Cada partido se juega una vez</a:t>
            </a:r>
          </a:p>
        </p:txBody>
      </p:sp>
    </p:spTree>
    <p:extLst>
      <p:ext uri="{BB962C8B-B14F-4D97-AF65-F5344CB8AC3E}">
        <p14:creationId xmlns:p14="http://schemas.microsoft.com/office/powerpoint/2010/main" val="188762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Metodología de </a:t>
            </a:r>
            <a:r>
              <a:rPr lang="es-AR" dirty="0" err="1"/>
              <a:t>Rescheduling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/>
              <a:t>1) Me paro en una fecha (</a:t>
            </a:r>
            <a:r>
              <a:rPr lang="es-AR" dirty="0" err="1"/>
              <a:t>ej</a:t>
            </a:r>
            <a:r>
              <a:rPr lang="es-AR" dirty="0"/>
              <a:t> 31 de diciembre de 2021)</a:t>
            </a:r>
          </a:p>
          <a:p>
            <a:pPr lvl="1"/>
            <a:r>
              <a:rPr lang="es-AR" dirty="0"/>
              <a:t>Me fijo partidos a reagendar:</a:t>
            </a:r>
          </a:p>
          <a:p>
            <a:pPr lvl="2"/>
            <a:r>
              <a:rPr lang="es-AR" dirty="0"/>
              <a:t>Los que se suspendieron ese mes</a:t>
            </a:r>
          </a:p>
          <a:p>
            <a:pPr lvl="2"/>
            <a:r>
              <a:rPr lang="es-AR" dirty="0"/>
              <a:t>Los que había reprogramado para ese mes que cayeron durante una COVID </a:t>
            </a:r>
            <a:r>
              <a:rPr lang="es-AR" dirty="0" err="1"/>
              <a:t>Window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En cada ventana, calculo factibilidad de cada potencial fecha (va a ir cambiando según los partidos que vaya reagendando)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Armo modelo y calculo óptimo</a:t>
            </a:r>
          </a:p>
          <a:p>
            <a:r>
              <a:rPr lang="es-AR" dirty="0"/>
              <a:t>Este proceso es repetido para cada mes</a:t>
            </a:r>
          </a:p>
          <a:p>
            <a:r>
              <a:rPr lang="es-AR" dirty="0"/>
              <a:t>2) Post-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Star</a:t>
            </a:r>
            <a:endParaRPr lang="es-AR" dirty="0"/>
          </a:p>
          <a:p>
            <a:pPr lvl="1"/>
            <a:r>
              <a:rPr lang="es-AR" dirty="0"/>
              <a:t>Hago los </a:t>
            </a:r>
            <a:r>
              <a:rPr lang="es-AR" dirty="0" err="1"/>
              <a:t>reagendamientos</a:t>
            </a:r>
            <a:r>
              <a:rPr lang="es-AR" dirty="0"/>
              <a:t> de los partidos que se suspendieron entre el comienzo de la temporada y fin de febrero, y luego mensualmente</a:t>
            </a:r>
          </a:p>
          <a:p>
            <a:r>
              <a:rPr lang="es-AR" dirty="0"/>
              <a:t>3) Cada 10 días</a:t>
            </a:r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756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10438</TotalTime>
  <Words>875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Resultados preliminares modelos TTP</vt:lpstr>
      <vt:lpstr>Tareas de pre procesamiento sobre fixture actual</vt:lpstr>
      <vt:lpstr>Tareas de preprocesamiento generales</vt:lpstr>
      <vt:lpstr>Tareas de preprocesamiento para cada partido (1/2)</vt:lpstr>
      <vt:lpstr>Tareas de preprocesamiento para cada partido (2/2)</vt:lpstr>
      <vt:lpstr>Partidos a reschedulear</vt:lpstr>
      <vt:lpstr>Modelo: Funciones objetivos</vt:lpstr>
      <vt:lpstr>Modelo: Restricciones</vt:lpstr>
      <vt:lpstr>Metodología de Rescheduling</vt:lpstr>
      <vt:lpstr>Tamaños de las instancias</vt:lpstr>
      <vt:lpstr>Distancias – instancia normal</vt:lpstr>
      <vt:lpstr>Distancias – instancias más grandes</vt:lpstr>
      <vt:lpstr>Breaks – instancia normal</vt:lpstr>
      <vt:lpstr>Breaks – instancias más grandes</vt:lpstr>
      <vt:lpstr>Fechas y partidos – instancia normal</vt:lpstr>
      <vt:lpstr>Fechas y partidos – instancias más grandes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preliminares primeros modelos Rescheduling</dc:title>
  <dc:creator>Nicolás García Aramouni</dc:creator>
  <cp:lastModifiedBy>Nicolás García Aramouni</cp:lastModifiedBy>
  <cp:revision>16</cp:revision>
  <dcterms:created xsi:type="dcterms:W3CDTF">2022-02-14T12:40:56Z</dcterms:created>
  <dcterms:modified xsi:type="dcterms:W3CDTF">2022-05-29T21:30:36Z</dcterms:modified>
</cp:coreProperties>
</file>