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entury Gothic" panose="020B050202020202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i9L/x0KgxH79uKW7tAbBsGuUMZ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3" name="Google Shape;28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Mencionar que fácilmente se puede adaptar a otras situaciones (single round robin)</a:t>
            </a:r>
            <a:endParaRPr/>
          </a:p>
        </p:txBody>
      </p:sp>
      <p:sp>
        <p:nvSpPr>
          <p:cNvPr id="284" name="Google Shape;284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f46e4b60af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6" name="Google Shape;296;gf46e4b60af_0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Mencionar que fácilmente se puede adaptar a otras situaciones (single round robin)</a:t>
            </a:r>
            <a:endParaRPr/>
          </a:p>
        </p:txBody>
      </p:sp>
      <p:sp>
        <p:nvSpPr>
          <p:cNvPr id="297" name="Google Shape;297;gf46e4b60af_0_7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5" name="Google Shape;315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f46e4b60a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2" name="Google Shape;322;gf46e4b60af_0_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gf46e4b60af_0_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4" name="Google Shape;344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345" name="Google Shape;345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5" name="Google Shape;365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366" name="Google Shape;366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8" name="Google Shape;378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9" name="Google Shape;389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Explicar tours para aprovechar las distancias de Argentina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Mencionar que el cambio de la temporada 2017-18 es por muchos partidos</a:t>
            </a:r>
            <a:endParaRPr/>
          </a:p>
        </p:txBody>
      </p:sp>
      <p:sp>
        <p:nvSpPr>
          <p:cNvPr id="155" name="Google Shape;15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Explicar tours para aprovechar las distancias de Argentina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Mencionar que el cambio de la temporada 2017-18 es por muchos partidos</a:t>
            </a:r>
            <a:endParaRPr/>
          </a:p>
        </p:txBody>
      </p:sp>
      <p:sp>
        <p:nvSpPr>
          <p:cNvPr id="172" name="Google Shape;17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Explicar tours para aprovechar las distancias de Argentina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Mencionar que el cambio de la temporada 2017-18 es por muchos partidos</a:t>
            </a:r>
            <a:endParaRPr/>
          </a:p>
        </p:txBody>
      </p:sp>
      <p:sp>
        <p:nvSpPr>
          <p:cNvPr id="184" name="Google Shape;184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Explicar tours para aprovechar las distancias de Argentina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Mencionar que el cambio de la temporada 2017-18 es por muchos partidos</a:t>
            </a:r>
            <a:endParaRPr/>
          </a:p>
        </p:txBody>
      </p:sp>
      <p:sp>
        <p:nvSpPr>
          <p:cNvPr id="196" name="Google Shape;196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Explicar tours para aprovechar las distancias de Argentina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Mencionar que el cambio de la temporada 2017-18 es por muchos partidos</a:t>
            </a:r>
            <a:endParaRPr/>
          </a:p>
        </p:txBody>
      </p:sp>
      <p:sp>
        <p:nvSpPr>
          <p:cNvPr id="219" name="Google Shape;21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Explicar tours para aprovechar las distancias de Argentina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Mencionar que el cambio de la temporada 2017-18 es por muchos partidos</a:t>
            </a:r>
            <a:endParaRPr/>
          </a:p>
        </p:txBody>
      </p:sp>
      <p:sp>
        <p:nvSpPr>
          <p:cNvPr id="237" name="Google Shape;237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f46e4b60af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gf46e4b60af_0_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Explicar tours para aprovechar las distancias de Argentina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Mencionar que el cambio de la temporada 2017-18 es por muchos partidos</a:t>
            </a:r>
            <a:endParaRPr/>
          </a:p>
        </p:txBody>
      </p:sp>
      <p:sp>
        <p:nvSpPr>
          <p:cNvPr id="246" name="Google Shape;246;gf46e4b60af_0_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Mencionar que fácilmente se puede adaptar a otras situaciones (single round robin)</a:t>
            </a:r>
            <a:endParaRPr/>
          </a:p>
        </p:txBody>
      </p:sp>
      <p:sp>
        <p:nvSpPr>
          <p:cNvPr id="264" name="Google Shape;264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ith Image">
  <p:cSld name="Title Slide with Imag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6"/>
          <p:cNvSpPr>
            <a:spLocks noGrp="1"/>
          </p:cNvSpPr>
          <p:nvPr>
            <p:ph type="pic" idx="2"/>
          </p:nvPr>
        </p:nvSpPr>
        <p:spPr>
          <a:xfrm>
            <a:off x="123992" y="124953"/>
            <a:ext cx="11944014" cy="437238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7" name="Google Shape;17;p36"/>
          <p:cNvSpPr/>
          <p:nvPr/>
        </p:nvSpPr>
        <p:spPr>
          <a:xfrm>
            <a:off x="-1" y="0"/>
            <a:ext cx="12192001" cy="6858000"/>
          </a:xfrm>
          <a:custGeom>
            <a:avLst/>
            <a:gdLst/>
            <a:ahLst/>
            <a:cxnLst/>
            <a:rect l="l" t="t" r="r" b="b"/>
            <a:pathLst>
              <a:path w="12192001" h="6858000" extrusionOk="0">
                <a:moveTo>
                  <a:pt x="123993" y="123993"/>
                </a:moveTo>
                <a:lnTo>
                  <a:pt x="123993" y="3209760"/>
                </a:lnTo>
                <a:lnTo>
                  <a:pt x="634550" y="3239110"/>
                </a:lnTo>
                <a:cubicBezTo>
                  <a:pt x="2075869" y="3336071"/>
                  <a:pt x="3385009" y="3527056"/>
                  <a:pt x="4981292" y="3896515"/>
                </a:cubicBezTo>
                <a:cubicBezTo>
                  <a:pt x="8705260" y="4758425"/>
                  <a:pt x="10244424" y="4503819"/>
                  <a:pt x="11543532" y="4276704"/>
                </a:cubicBezTo>
                <a:lnTo>
                  <a:pt x="12068007" y="4188307"/>
                </a:lnTo>
                <a:lnTo>
                  <a:pt x="12068007" y="12399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4167393"/>
                </a:lnTo>
                <a:lnTo>
                  <a:pt x="12192001" y="4167393"/>
                </a:lnTo>
                <a:lnTo>
                  <a:pt x="12192001" y="4799849"/>
                </a:lnTo>
                <a:lnTo>
                  <a:pt x="12192001" y="4950491"/>
                </a:lnTo>
                <a:lnTo>
                  <a:pt x="12192001" y="6858000"/>
                </a:lnTo>
                <a:lnTo>
                  <a:pt x="12192000" y="6858000"/>
                </a:lnTo>
                <a:lnTo>
                  <a:pt x="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" name="Google Shape;18;p36"/>
          <p:cNvSpPr txBox="1">
            <a:spLocks noGrp="1"/>
          </p:cNvSpPr>
          <p:nvPr>
            <p:ph type="subTitle" idx="1"/>
          </p:nvPr>
        </p:nvSpPr>
        <p:spPr>
          <a:xfrm>
            <a:off x="694871" y="5603181"/>
            <a:ext cx="9144000" cy="341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23F4E"/>
              </a:buClr>
              <a:buSzPts val="1800"/>
              <a:buNone/>
              <a:defRPr sz="1800">
                <a:solidFill>
                  <a:srgbClr val="023F4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36"/>
          <p:cNvSpPr txBox="1">
            <a:spLocks noGrp="1"/>
          </p:cNvSpPr>
          <p:nvPr>
            <p:ph type="ctrTitle"/>
          </p:nvPr>
        </p:nvSpPr>
        <p:spPr>
          <a:xfrm>
            <a:off x="694871" y="4901450"/>
            <a:ext cx="10607040" cy="70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entury Gothic"/>
              <a:buNone/>
              <a:defRPr sz="4400" b="1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6"/>
          <p:cNvSpPr/>
          <p:nvPr/>
        </p:nvSpPr>
        <p:spPr>
          <a:xfrm>
            <a:off x="435429" y="4726452"/>
            <a:ext cx="72571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5"/>
          <p:cNvSpPr/>
          <p:nvPr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6" name="Google Shape;76;p45"/>
          <p:cNvSpPr txBox="1"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Quote Slide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6"/>
          <p:cNvSpPr>
            <a:spLocks noGrp="1"/>
          </p:cNvSpPr>
          <p:nvPr>
            <p:ph type="pic" idx="2"/>
          </p:nvPr>
        </p:nvSpPr>
        <p:spPr>
          <a:xfrm>
            <a:off x="120650" y="136525"/>
            <a:ext cx="11950700" cy="658495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79" name="Google Shape;79;p46"/>
          <p:cNvSpPr txBox="1">
            <a:spLocks noGrp="1"/>
          </p:cNvSpPr>
          <p:nvPr>
            <p:ph type="body" idx="1"/>
          </p:nvPr>
        </p:nvSpPr>
        <p:spPr>
          <a:xfrm>
            <a:off x="1587500" y="4022725"/>
            <a:ext cx="10033000" cy="1236236"/>
          </a:xfrm>
          <a:prstGeom prst="rect">
            <a:avLst/>
          </a:prstGeom>
          <a:solidFill>
            <a:schemeClr val="dk1">
              <a:alpha val="67843"/>
            </a:schemeClr>
          </a:solidFill>
          <a:ln>
            <a:noFill/>
          </a:ln>
        </p:spPr>
        <p:txBody>
          <a:bodyPr spcFirstLastPara="1" wrap="square" lIns="274300" tIns="274300" rIns="274300" bIns="274300" anchor="ctr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46"/>
          <p:cNvSpPr txBox="1">
            <a:spLocks noGrp="1"/>
          </p:cNvSpPr>
          <p:nvPr>
            <p:ph type="body" idx="3"/>
          </p:nvPr>
        </p:nvSpPr>
        <p:spPr>
          <a:xfrm>
            <a:off x="336550" y="3269342"/>
            <a:ext cx="1155366" cy="2576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182875" rIns="182875" bIns="91425" anchor="t" anchorCtr="0">
            <a:sp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600"/>
              <a:buNone/>
              <a:defRPr sz="16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6"/>
          <p:cNvSpPr/>
          <p:nvPr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2" name="Google Shape;82;p46"/>
          <p:cNvSpPr/>
          <p:nvPr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3" name="Google Shape;83;p46"/>
          <p:cNvSpPr txBox="1"/>
          <p:nvPr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sz="10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4" name="Google Shape;84;p46"/>
          <p:cNvSpPr txBox="1"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 with Image">
  <p:cSld name="Title Slide 2 with Image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7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9" cy="39624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7" name="Google Shape;87;p47"/>
          <p:cNvSpPr txBox="1">
            <a:spLocks noGrp="1"/>
          </p:cNvSpPr>
          <p:nvPr>
            <p:ph type="subTitle" idx="1"/>
          </p:nvPr>
        </p:nvSpPr>
        <p:spPr>
          <a:xfrm>
            <a:off x="694871" y="5603181"/>
            <a:ext cx="9144000" cy="341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47"/>
          <p:cNvSpPr txBox="1">
            <a:spLocks noGrp="1"/>
          </p:cNvSpPr>
          <p:nvPr>
            <p:ph type="ctrTitle"/>
          </p:nvPr>
        </p:nvSpPr>
        <p:spPr>
          <a:xfrm>
            <a:off x="694871" y="4901450"/>
            <a:ext cx="10607040" cy="70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entury Gothic"/>
              <a:buNone/>
              <a:defRPr sz="4400" b="1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7"/>
          <p:cNvSpPr/>
          <p:nvPr/>
        </p:nvSpPr>
        <p:spPr>
          <a:xfrm>
            <a:off x="435429" y="4726452"/>
            <a:ext cx="72571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47"/>
          <p:cNvSpPr/>
          <p:nvPr/>
        </p:nvSpPr>
        <p:spPr>
          <a:xfrm>
            <a:off x="11008895" y="6220326"/>
            <a:ext cx="866273" cy="63767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with Image 2">
  <p:cSld name="Section Header with Image 2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8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93" name="Google Shape;93;p48"/>
          <p:cNvSpPr txBox="1">
            <a:spLocks noGrp="1"/>
          </p:cNvSpPr>
          <p:nvPr>
            <p:ph type="title"/>
          </p:nvPr>
        </p:nvSpPr>
        <p:spPr>
          <a:xfrm>
            <a:off x="696686" y="3860800"/>
            <a:ext cx="9666514" cy="168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48"/>
          <p:cNvSpPr txBox="1">
            <a:spLocks noGrp="1"/>
          </p:cNvSpPr>
          <p:nvPr>
            <p:ph type="body" idx="1"/>
          </p:nvPr>
        </p:nvSpPr>
        <p:spPr>
          <a:xfrm>
            <a:off x="696686" y="5610170"/>
            <a:ext cx="9666514" cy="22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48"/>
          <p:cNvSpPr/>
          <p:nvPr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48"/>
          <p:cNvSpPr txBox="1"/>
          <p:nvPr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sz="10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bg>
      <p:bgPr>
        <a:solidFill>
          <a:srgbClr val="F2F2F2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9"/>
          <p:cNvSpPr/>
          <p:nvPr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p49"/>
          <p:cNvSpPr/>
          <p:nvPr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0" name="Google Shape;100;p49"/>
          <p:cNvSpPr/>
          <p:nvPr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1" name="Google Shape;101;p49"/>
          <p:cNvSpPr txBox="1"/>
          <p:nvPr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sz="10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2" name="Google Shape;102;p49"/>
          <p:cNvSpPr txBox="1"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49"/>
          <p:cNvSpPr txBox="1">
            <a:spLocks noGrp="1"/>
          </p:cNvSpPr>
          <p:nvPr>
            <p:ph type="body" idx="1"/>
          </p:nvPr>
        </p:nvSpPr>
        <p:spPr>
          <a:xfrm>
            <a:off x="6438900" y="1463346"/>
            <a:ext cx="5181600" cy="487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>
                <a:solidFill>
                  <a:schemeClr val="accent6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4" name="Google Shape;104;p49"/>
          <p:cNvSpPr txBox="1">
            <a:spLocks noGrp="1"/>
          </p:cNvSpPr>
          <p:nvPr>
            <p:ph type="body" idx="2"/>
          </p:nvPr>
        </p:nvSpPr>
        <p:spPr>
          <a:xfrm>
            <a:off x="6438898" y="2149311"/>
            <a:ext cx="5181601" cy="4040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marL="914400" lvl="1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49"/>
          <p:cNvSpPr txBox="1">
            <a:spLocks noGrp="1"/>
          </p:cNvSpPr>
          <p:nvPr>
            <p:ph type="body" idx="3"/>
          </p:nvPr>
        </p:nvSpPr>
        <p:spPr>
          <a:xfrm>
            <a:off x="446314" y="1463346"/>
            <a:ext cx="5306787" cy="487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6" name="Google Shape;106;p49"/>
          <p:cNvSpPr txBox="1">
            <a:spLocks noGrp="1"/>
          </p:cNvSpPr>
          <p:nvPr>
            <p:ph type="body" idx="4"/>
          </p:nvPr>
        </p:nvSpPr>
        <p:spPr>
          <a:xfrm>
            <a:off x="446314" y="2149311"/>
            <a:ext cx="5306789" cy="4040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marL="914400" lvl="1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0"/>
          <p:cNvSpPr/>
          <p:nvPr/>
        </p:nvSpPr>
        <p:spPr>
          <a:xfrm flipH="1">
            <a:off x="123987" y="124955"/>
            <a:ext cx="11953415" cy="4408002"/>
          </a:xfrm>
          <a:custGeom>
            <a:avLst/>
            <a:gdLst/>
            <a:ahLst/>
            <a:cxnLst/>
            <a:rect l="l" t="t" r="r" b="b"/>
            <a:pathLst>
              <a:path w="21617" h="24785" extrusionOk="0">
                <a:moveTo>
                  <a:pt x="17" y="0"/>
                </a:moveTo>
                <a:lnTo>
                  <a:pt x="21617" y="0"/>
                </a:lnTo>
                <a:lnTo>
                  <a:pt x="21617" y="17322"/>
                </a:lnTo>
                <a:cubicBezTo>
                  <a:pt x="10919" y="19230"/>
                  <a:pt x="10221" y="28798"/>
                  <a:pt x="0" y="22875"/>
                </a:cubicBezTo>
                <a:cubicBezTo>
                  <a:pt x="6" y="15250"/>
                  <a:pt x="11" y="7625"/>
                  <a:pt x="1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9" name="Google Shape;109;p50"/>
          <p:cNvSpPr txBox="1">
            <a:spLocks noGrp="1"/>
          </p:cNvSpPr>
          <p:nvPr>
            <p:ph type="subTitle" idx="1"/>
          </p:nvPr>
        </p:nvSpPr>
        <p:spPr>
          <a:xfrm>
            <a:off x="694871" y="5603181"/>
            <a:ext cx="9144000" cy="341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23F4E"/>
              </a:buClr>
              <a:buSzPts val="1800"/>
              <a:buNone/>
              <a:defRPr sz="1800">
                <a:solidFill>
                  <a:srgbClr val="023F4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50"/>
          <p:cNvSpPr txBox="1">
            <a:spLocks noGrp="1"/>
          </p:cNvSpPr>
          <p:nvPr>
            <p:ph type="ctrTitle"/>
          </p:nvPr>
        </p:nvSpPr>
        <p:spPr>
          <a:xfrm>
            <a:off x="694871" y="4901450"/>
            <a:ext cx="10607040" cy="70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entury Gothic"/>
              <a:buNone/>
              <a:defRPr sz="4400" b="1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50"/>
          <p:cNvSpPr/>
          <p:nvPr/>
        </p:nvSpPr>
        <p:spPr>
          <a:xfrm>
            <a:off x="435429" y="4726452"/>
            <a:ext cx="72571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1"/>
          <p:cNvSpPr/>
          <p:nvPr/>
        </p:nvSpPr>
        <p:spPr>
          <a:xfrm rot="10800000">
            <a:off x="114590" y="4581492"/>
            <a:ext cx="11962815" cy="2152681"/>
          </a:xfrm>
          <a:custGeom>
            <a:avLst/>
            <a:gdLst/>
            <a:ahLst/>
            <a:cxnLst/>
            <a:rect l="l" t="t" r="r" b="b"/>
            <a:pathLst>
              <a:path w="21634" h="42123" extrusionOk="0">
                <a:moveTo>
                  <a:pt x="34" y="0"/>
                </a:moveTo>
                <a:lnTo>
                  <a:pt x="21634" y="0"/>
                </a:lnTo>
                <a:lnTo>
                  <a:pt x="21634" y="17322"/>
                </a:lnTo>
                <a:cubicBezTo>
                  <a:pt x="10970" y="21444"/>
                  <a:pt x="9198" y="56098"/>
                  <a:pt x="0" y="35787"/>
                </a:cubicBezTo>
                <a:cubicBezTo>
                  <a:pt x="6" y="28162"/>
                  <a:pt x="28" y="7625"/>
                  <a:pt x="3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p51"/>
          <p:cNvSpPr txBox="1">
            <a:spLocks noGrp="1"/>
          </p:cNvSpPr>
          <p:nvPr>
            <p:ph type="title"/>
          </p:nvPr>
        </p:nvSpPr>
        <p:spPr>
          <a:xfrm>
            <a:off x="696686" y="1611383"/>
            <a:ext cx="9666514" cy="746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entury Gothic"/>
              <a:buNone/>
              <a:defRPr sz="4800"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51"/>
          <p:cNvSpPr txBox="1">
            <a:spLocks noGrp="1"/>
          </p:cNvSpPr>
          <p:nvPr>
            <p:ph type="body" idx="1"/>
          </p:nvPr>
        </p:nvSpPr>
        <p:spPr>
          <a:xfrm>
            <a:off x="696686" y="2464424"/>
            <a:ext cx="9666514" cy="22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51"/>
          <p:cNvSpPr/>
          <p:nvPr/>
        </p:nvSpPr>
        <p:spPr>
          <a:xfrm>
            <a:off x="435429" y="1532049"/>
            <a:ext cx="72571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7" name="Google Shape;117;p51"/>
          <p:cNvSpPr/>
          <p:nvPr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" name="Google Shape;118;p51"/>
          <p:cNvSpPr txBox="1"/>
          <p:nvPr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sz="10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bg>
      <p:bgPr>
        <a:solidFill>
          <a:srgbClr val="F2F2F2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2"/>
          <p:cNvSpPr/>
          <p:nvPr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p52"/>
          <p:cNvSpPr/>
          <p:nvPr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2" name="Google Shape;122;p52"/>
          <p:cNvSpPr/>
          <p:nvPr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3" name="Google Shape;123;p52"/>
          <p:cNvSpPr txBox="1"/>
          <p:nvPr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sz="10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p52"/>
          <p:cNvSpPr txBox="1"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52"/>
          <p:cNvSpPr txBox="1">
            <a:spLocks noGrp="1"/>
          </p:cNvSpPr>
          <p:nvPr>
            <p:ph type="body" idx="1"/>
          </p:nvPr>
        </p:nvSpPr>
        <p:spPr>
          <a:xfrm>
            <a:off x="446314" y="1825625"/>
            <a:ext cx="5306787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52"/>
          <p:cNvSpPr txBox="1">
            <a:spLocks noGrp="1"/>
          </p:cNvSpPr>
          <p:nvPr>
            <p:ph type="body" idx="2"/>
          </p:nvPr>
        </p:nvSpPr>
        <p:spPr>
          <a:xfrm>
            <a:off x="64389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bg>
      <p:bgPr>
        <a:solidFill>
          <a:srgbClr val="F2F2F2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3"/>
          <p:cNvSpPr/>
          <p:nvPr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p53"/>
          <p:cNvSpPr/>
          <p:nvPr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0" name="Google Shape;130;p53"/>
          <p:cNvSpPr/>
          <p:nvPr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1" name="Google Shape;131;p53"/>
          <p:cNvSpPr txBox="1"/>
          <p:nvPr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sz="10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2" name="Google Shape;132;p53"/>
          <p:cNvSpPr txBox="1">
            <a:spLocks noGrp="1"/>
          </p:cNvSpPr>
          <p:nvPr>
            <p:ph type="title"/>
          </p:nvPr>
        </p:nvSpPr>
        <p:spPr>
          <a:xfrm>
            <a:off x="839788" y="734043"/>
            <a:ext cx="3932237" cy="1089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4" name="Google Shape;134;p53"/>
          <p:cNvSpPr txBox="1">
            <a:spLocks noGrp="1"/>
          </p:cNvSpPr>
          <p:nvPr>
            <p:ph type="body" idx="2"/>
          </p:nvPr>
        </p:nvSpPr>
        <p:spPr>
          <a:xfrm>
            <a:off x="5183188" y="500215"/>
            <a:ext cx="6172200" cy="5368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bg>
      <p:bgPr>
        <a:solidFill>
          <a:srgbClr val="F2F2F2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4"/>
          <p:cNvSpPr/>
          <p:nvPr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7" name="Google Shape;137;p54"/>
          <p:cNvSpPr/>
          <p:nvPr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8" name="Google Shape;138;p54"/>
          <p:cNvSpPr/>
          <p:nvPr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9" name="Google Shape;139;p54"/>
          <p:cNvSpPr txBox="1"/>
          <p:nvPr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sz="10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Google Shape;140;p54"/>
          <p:cNvSpPr txBox="1">
            <a:spLocks noGrp="1"/>
          </p:cNvSpPr>
          <p:nvPr>
            <p:ph type="title"/>
          </p:nvPr>
        </p:nvSpPr>
        <p:spPr>
          <a:xfrm>
            <a:off x="839788" y="734043"/>
            <a:ext cx="3932237" cy="1089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5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2" name="Google Shape;142;p54"/>
          <p:cNvSpPr>
            <a:spLocks noGrp="1"/>
          </p:cNvSpPr>
          <p:nvPr>
            <p:ph type="pic" idx="2"/>
          </p:nvPr>
        </p:nvSpPr>
        <p:spPr>
          <a:xfrm>
            <a:off x="5183188" y="500215"/>
            <a:ext cx="6172200" cy="5368773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with Image 1">
  <p:cSld name="Section Header with Image 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7"/>
          <p:cNvSpPr/>
          <p:nvPr/>
        </p:nvSpPr>
        <p:spPr>
          <a:xfrm rot="10800000" flipH="1">
            <a:off x="-1" y="-3"/>
            <a:ext cx="12192001" cy="6858003"/>
          </a:xfrm>
          <a:custGeom>
            <a:avLst/>
            <a:gdLst/>
            <a:ahLst/>
            <a:cxnLst/>
            <a:rect l="l" t="t" r="r" b="b"/>
            <a:pathLst>
              <a:path w="12192001" h="6858003" extrusionOk="0">
                <a:moveTo>
                  <a:pt x="9171734" y="2269381"/>
                </a:moveTo>
                <a:cubicBezTo>
                  <a:pt x="8159059" y="2253684"/>
                  <a:pt x="6843276" y="2101858"/>
                  <a:pt x="4981292" y="1670903"/>
                </a:cubicBezTo>
                <a:cubicBezTo>
                  <a:pt x="3385010" y="1301444"/>
                  <a:pt x="2075869" y="1110459"/>
                  <a:pt x="634550" y="1013497"/>
                </a:cubicBezTo>
                <a:lnTo>
                  <a:pt x="123993" y="984148"/>
                </a:lnTo>
                <a:lnTo>
                  <a:pt x="123993" y="123993"/>
                </a:lnTo>
                <a:lnTo>
                  <a:pt x="12068007" y="123993"/>
                </a:lnTo>
                <a:lnTo>
                  <a:pt x="12068007" y="1962695"/>
                </a:lnTo>
                <a:lnTo>
                  <a:pt x="11543532" y="2051091"/>
                </a:lnTo>
                <a:cubicBezTo>
                  <a:pt x="10893978" y="2164649"/>
                  <a:pt x="10184410" y="2285079"/>
                  <a:pt x="9171734" y="2269381"/>
                </a:cubicBezTo>
                <a:close/>
                <a:moveTo>
                  <a:pt x="1" y="6858003"/>
                </a:moveTo>
                <a:lnTo>
                  <a:pt x="12192001" y="6858003"/>
                </a:lnTo>
                <a:lnTo>
                  <a:pt x="12192001" y="2724879"/>
                </a:lnTo>
                <a:lnTo>
                  <a:pt x="12192001" y="2477360"/>
                </a:lnTo>
                <a:lnTo>
                  <a:pt x="12192001" y="1941781"/>
                </a:lnTo>
                <a:lnTo>
                  <a:pt x="12192000" y="1941781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lnTo>
                  <a:pt x="1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" name="Google Shape;23;p37"/>
          <p:cNvSpPr>
            <a:spLocks noGrp="1"/>
          </p:cNvSpPr>
          <p:nvPr>
            <p:ph type="pic" idx="2"/>
          </p:nvPr>
        </p:nvSpPr>
        <p:spPr>
          <a:xfrm>
            <a:off x="123992" y="4587876"/>
            <a:ext cx="11944014" cy="214677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4" name="Google Shape;24;p37"/>
          <p:cNvSpPr txBox="1">
            <a:spLocks noGrp="1"/>
          </p:cNvSpPr>
          <p:nvPr>
            <p:ph type="title"/>
          </p:nvPr>
        </p:nvSpPr>
        <p:spPr>
          <a:xfrm>
            <a:off x="696686" y="1611383"/>
            <a:ext cx="9666514" cy="746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entury Gothic"/>
              <a:buNone/>
              <a:defRPr sz="4800"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7"/>
          <p:cNvSpPr txBox="1">
            <a:spLocks noGrp="1"/>
          </p:cNvSpPr>
          <p:nvPr>
            <p:ph type="body" idx="1"/>
          </p:nvPr>
        </p:nvSpPr>
        <p:spPr>
          <a:xfrm>
            <a:off x="696686" y="2464424"/>
            <a:ext cx="9666514" cy="22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7"/>
          <p:cNvSpPr/>
          <p:nvPr/>
        </p:nvSpPr>
        <p:spPr>
          <a:xfrm>
            <a:off x="435429" y="1532049"/>
            <a:ext cx="72571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" name="Google Shape;27;p37"/>
          <p:cNvSpPr/>
          <p:nvPr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" name="Google Shape;28;p37"/>
          <p:cNvSpPr txBox="1"/>
          <p:nvPr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sz="10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White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8"/>
          <p:cNvSpPr txBox="1"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8"/>
          <p:cNvSpPr txBox="1">
            <a:spLocks noGrp="1"/>
          </p:cNvSpPr>
          <p:nvPr>
            <p:ph type="body" idx="1"/>
          </p:nvPr>
        </p:nvSpPr>
        <p:spPr>
          <a:xfrm>
            <a:off x="446315" y="1463040"/>
            <a:ext cx="8030935" cy="4770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 sz="1800">
                <a:solidFill>
                  <a:srgbClr val="3F3F3F"/>
                </a:solidFill>
              </a:defRPr>
            </a:lvl1pPr>
            <a:lvl2pPr marL="914400" lvl="1" indent="-330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 sz="1600">
                <a:solidFill>
                  <a:srgbClr val="3F3F3F"/>
                </a:solidFill>
              </a:defRPr>
            </a:lvl2pPr>
            <a:lvl3pPr marL="1371600" lvl="2" indent="-3175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 sz="1400">
                <a:solidFill>
                  <a:srgbClr val="3F3F3F"/>
                </a:solidFill>
              </a:defRPr>
            </a:lvl3pPr>
            <a:lvl4pPr marL="1828800" lvl="3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38"/>
          <p:cNvSpPr/>
          <p:nvPr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 Slide">
  <p:cSld name="Thank You Slid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9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5" name="Google Shape;35;p39"/>
          <p:cNvSpPr txBox="1">
            <a:spLocks noGrp="1"/>
          </p:cNvSpPr>
          <p:nvPr>
            <p:ph type="ctrTitle"/>
          </p:nvPr>
        </p:nvSpPr>
        <p:spPr>
          <a:xfrm>
            <a:off x="694871" y="4901450"/>
            <a:ext cx="4907643" cy="70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  <a:defRPr sz="4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bg>
      <p:bgPr>
        <a:solidFill>
          <a:srgbClr val="F2F2F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0"/>
          <p:cNvSpPr/>
          <p:nvPr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" name="Google Shape;38;p40"/>
          <p:cNvSpPr/>
          <p:nvPr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" name="Google Shape;39;p40"/>
          <p:cNvSpPr/>
          <p:nvPr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" name="Google Shape;40;p40"/>
          <p:cNvSpPr txBox="1"/>
          <p:nvPr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sz="10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" name="Google Shape;41;p40"/>
          <p:cNvSpPr txBox="1"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0"/>
          <p:cNvSpPr txBox="1">
            <a:spLocks noGrp="1"/>
          </p:cNvSpPr>
          <p:nvPr>
            <p:ph type="body" idx="1"/>
          </p:nvPr>
        </p:nvSpPr>
        <p:spPr>
          <a:xfrm>
            <a:off x="446315" y="1463040"/>
            <a:ext cx="8030935" cy="4770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 sz="1800">
                <a:solidFill>
                  <a:srgbClr val="3F3F3F"/>
                </a:solidFill>
              </a:defRPr>
            </a:lvl1pPr>
            <a:lvl2pPr marL="914400" lvl="1" indent="-330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 sz="1600">
                <a:solidFill>
                  <a:srgbClr val="3F3F3F"/>
                </a:solidFill>
              </a:defRPr>
            </a:lvl2pPr>
            <a:lvl3pPr marL="1371600" lvl="2" indent="-3175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 sz="1400">
                <a:solidFill>
                  <a:srgbClr val="3F3F3F"/>
                </a:solidFill>
              </a:defRPr>
            </a:lvl3pPr>
            <a:lvl4pPr marL="1828800" lvl="3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+ Three Sections">
  <p:cSld name="Photo + Three Section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1"/>
          <p:cNvSpPr/>
          <p:nvPr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" name="Google Shape;45;p41"/>
          <p:cNvSpPr>
            <a:spLocks noGrp="1"/>
          </p:cNvSpPr>
          <p:nvPr>
            <p:ph type="pic" idx="2"/>
          </p:nvPr>
        </p:nvSpPr>
        <p:spPr>
          <a:xfrm>
            <a:off x="0" y="1248876"/>
            <a:ext cx="12192000" cy="211931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6" name="Google Shape;46;p41"/>
          <p:cNvSpPr txBox="1">
            <a:spLocks noGrp="1"/>
          </p:cNvSpPr>
          <p:nvPr>
            <p:ph type="body" idx="1"/>
          </p:nvPr>
        </p:nvSpPr>
        <p:spPr>
          <a:xfrm>
            <a:off x="735240" y="3802065"/>
            <a:ext cx="2820761" cy="334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41"/>
          <p:cNvSpPr txBox="1">
            <a:spLocks noGrp="1"/>
          </p:cNvSpPr>
          <p:nvPr>
            <p:ph type="body" idx="3"/>
          </p:nvPr>
        </p:nvSpPr>
        <p:spPr>
          <a:xfrm>
            <a:off x="4623026" y="3802065"/>
            <a:ext cx="2820761" cy="334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 b="1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41"/>
          <p:cNvSpPr txBox="1">
            <a:spLocks noGrp="1"/>
          </p:cNvSpPr>
          <p:nvPr>
            <p:ph type="body" idx="4"/>
          </p:nvPr>
        </p:nvSpPr>
        <p:spPr>
          <a:xfrm>
            <a:off x="8635999" y="3802065"/>
            <a:ext cx="2820761" cy="334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A8201"/>
              </a:buClr>
              <a:buSzPts val="1600"/>
              <a:buNone/>
              <a:defRPr sz="1600" b="1">
                <a:solidFill>
                  <a:srgbClr val="5A820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41"/>
          <p:cNvSpPr txBox="1">
            <a:spLocks noGrp="1"/>
          </p:cNvSpPr>
          <p:nvPr>
            <p:ph type="body" idx="5"/>
          </p:nvPr>
        </p:nvSpPr>
        <p:spPr>
          <a:xfrm>
            <a:off x="735240" y="4294303"/>
            <a:ext cx="2820761" cy="1496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 b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41"/>
          <p:cNvSpPr txBox="1">
            <a:spLocks noGrp="1"/>
          </p:cNvSpPr>
          <p:nvPr>
            <p:ph type="body" idx="6"/>
          </p:nvPr>
        </p:nvSpPr>
        <p:spPr>
          <a:xfrm>
            <a:off x="4623026" y="4294303"/>
            <a:ext cx="2820761" cy="1496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 b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41"/>
          <p:cNvSpPr txBox="1">
            <a:spLocks noGrp="1"/>
          </p:cNvSpPr>
          <p:nvPr>
            <p:ph type="body" idx="7"/>
          </p:nvPr>
        </p:nvSpPr>
        <p:spPr>
          <a:xfrm>
            <a:off x="8635999" y="4294303"/>
            <a:ext cx="2820761" cy="1496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 b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41"/>
          <p:cNvSpPr txBox="1"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+ Text">
  <p:cSld name="Photo + 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2"/>
          <p:cNvSpPr txBox="1"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2"/>
          <p:cNvSpPr>
            <a:spLocks noGrp="1"/>
          </p:cNvSpPr>
          <p:nvPr>
            <p:ph type="pic" idx="2"/>
          </p:nvPr>
        </p:nvSpPr>
        <p:spPr>
          <a:xfrm>
            <a:off x="0" y="1248876"/>
            <a:ext cx="12192000" cy="211931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6" name="Google Shape;56;p42"/>
          <p:cNvSpPr txBox="1">
            <a:spLocks noGrp="1"/>
          </p:cNvSpPr>
          <p:nvPr>
            <p:ph type="body" idx="1"/>
          </p:nvPr>
        </p:nvSpPr>
        <p:spPr>
          <a:xfrm>
            <a:off x="735240" y="3802065"/>
            <a:ext cx="9784080" cy="334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 b="1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42"/>
          <p:cNvSpPr txBox="1">
            <a:spLocks noGrp="1"/>
          </p:cNvSpPr>
          <p:nvPr>
            <p:ph type="body" idx="3"/>
          </p:nvPr>
        </p:nvSpPr>
        <p:spPr>
          <a:xfrm>
            <a:off x="735240" y="4294303"/>
            <a:ext cx="978408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 b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42"/>
          <p:cNvSpPr/>
          <p:nvPr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 white background">
  <p:cSld name="Comparison white background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3"/>
          <p:cNvSpPr/>
          <p:nvPr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1" name="Google Shape;61;p43"/>
          <p:cNvSpPr txBox="1">
            <a:spLocks noGrp="1"/>
          </p:cNvSpPr>
          <p:nvPr>
            <p:ph type="body" idx="1"/>
          </p:nvPr>
        </p:nvSpPr>
        <p:spPr>
          <a:xfrm>
            <a:off x="571500" y="1509626"/>
            <a:ext cx="4900386" cy="334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 b="1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43"/>
          <p:cNvSpPr txBox="1">
            <a:spLocks noGrp="1"/>
          </p:cNvSpPr>
          <p:nvPr>
            <p:ph type="body" idx="2"/>
          </p:nvPr>
        </p:nvSpPr>
        <p:spPr>
          <a:xfrm>
            <a:off x="6720114" y="1509626"/>
            <a:ext cx="4900386" cy="334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43"/>
          <p:cNvSpPr txBox="1">
            <a:spLocks noGrp="1"/>
          </p:cNvSpPr>
          <p:nvPr>
            <p:ph type="body" idx="3"/>
          </p:nvPr>
        </p:nvSpPr>
        <p:spPr>
          <a:xfrm>
            <a:off x="571500" y="2156688"/>
            <a:ext cx="4900386" cy="3561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 b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43"/>
          <p:cNvSpPr txBox="1">
            <a:spLocks noGrp="1"/>
          </p:cNvSpPr>
          <p:nvPr>
            <p:ph type="body" idx="4"/>
          </p:nvPr>
        </p:nvSpPr>
        <p:spPr>
          <a:xfrm>
            <a:off x="6720114" y="2156688"/>
            <a:ext cx="4900386" cy="3561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 b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43"/>
          <p:cNvSpPr txBox="1"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Page Photo + Text">
  <p:cSld name="Half Page Photo + 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4"/>
          <p:cNvSpPr>
            <a:spLocks noGrp="1"/>
          </p:cNvSpPr>
          <p:nvPr>
            <p:ph type="pic" idx="2"/>
          </p:nvPr>
        </p:nvSpPr>
        <p:spPr>
          <a:xfrm>
            <a:off x="6299200" y="0"/>
            <a:ext cx="58928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8" name="Google Shape;68;p44"/>
          <p:cNvSpPr txBox="1">
            <a:spLocks noGrp="1"/>
          </p:cNvSpPr>
          <p:nvPr>
            <p:ph type="title"/>
          </p:nvPr>
        </p:nvSpPr>
        <p:spPr>
          <a:xfrm>
            <a:off x="446314" y="493776"/>
            <a:ext cx="5170715" cy="1089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44"/>
          <p:cNvSpPr txBox="1">
            <a:spLocks noGrp="1"/>
          </p:cNvSpPr>
          <p:nvPr>
            <p:ph type="body" idx="1"/>
          </p:nvPr>
        </p:nvSpPr>
        <p:spPr>
          <a:xfrm>
            <a:off x="571499" y="2061165"/>
            <a:ext cx="5045529" cy="334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 b="1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44"/>
          <p:cNvSpPr txBox="1">
            <a:spLocks noGrp="1"/>
          </p:cNvSpPr>
          <p:nvPr>
            <p:ph type="body" idx="3"/>
          </p:nvPr>
        </p:nvSpPr>
        <p:spPr>
          <a:xfrm>
            <a:off x="571499" y="2708227"/>
            <a:ext cx="5045529" cy="3561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 b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44"/>
          <p:cNvSpPr/>
          <p:nvPr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2" name="Google Shape;72;p44"/>
          <p:cNvSpPr/>
          <p:nvPr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p44"/>
          <p:cNvSpPr txBox="1"/>
          <p:nvPr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sz="10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5"/>
          <p:cNvSpPr txBox="1"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  <a:defRPr sz="3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5"/>
          <p:cNvSpPr txBox="1">
            <a:spLocks noGrp="1"/>
          </p:cNvSpPr>
          <p:nvPr>
            <p:ph type="body" idx="1"/>
          </p:nvPr>
        </p:nvSpPr>
        <p:spPr>
          <a:xfrm>
            <a:off x="446314" y="1253331"/>
            <a:ext cx="11174186" cy="4770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" name="Google Shape;12;p35"/>
          <p:cNvSpPr txBox="1">
            <a:spLocks noGrp="1"/>
          </p:cNvSpPr>
          <p:nvPr>
            <p:ph type="ftr" idx="11"/>
          </p:nvPr>
        </p:nvSpPr>
        <p:spPr>
          <a:xfrm>
            <a:off x="446314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" name="Google Shape;13;p35"/>
          <p:cNvSpPr/>
          <p:nvPr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" name="Google Shape;14;p35"/>
          <p:cNvSpPr txBox="1"/>
          <p:nvPr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sz="10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60">
          <p15:clr>
            <a:srgbClr val="F26B43"/>
          </p15:clr>
        </p15:guide>
        <p15:guide id="4" pos="7320">
          <p15:clr>
            <a:srgbClr val="F26B43"/>
          </p15:clr>
        </p15:guide>
        <p15:guide id="5" orient="horz" pos="360">
          <p15:clr>
            <a:srgbClr val="F26B43"/>
          </p15:clr>
        </p15:guide>
        <p15:guide id="6" orient="horz" pos="3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1"/>
          <p:cNvPicPr preferRelativeResize="0"/>
          <p:nvPr/>
        </p:nvPicPr>
        <p:blipFill rotWithShape="1">
          <a:blip r:embed="rId3">
            <a:alphaModFix/>
          </a:blip>
          <a:srcRect t="9204" b="25715"/>
          <a:stretch/>
        </p:blipFill>
        <p:spPr>
          <a:xfrm>
            <a:off x="123992" y="124953"/>
            <a:ext cx="11944014" cy="4372387"/>
          </a:xfrm>
          <a:custGeom>
            <a:avLst/>
            <a:gdLst/>
            <a:ahLst/>
            <a:cxnLst/>
            <a:rect l="l" t="t" r="r" b="b"/>
            <a:pathLst>
              <a:path w="11944014" h="4372387" extrusionOk="0">
                <a:moveTo>
                  <a:pt x="0" y="0"/>
                </a:moveTo>
                <a:lnTo>
                  <a:pt x="11944014" y="0"/>
                </a:lnTo>
                <a:lnTo>
                  <a:pt x="11944014" y="4064314"/>
                </a:lnTo>
                <a:lnTo>
                  <a:pt x="11419539" y="4152711"/>
                </a:lnTo>
                <a:cubicBezTo>
                  <a:pt x="10120431" y="4379826"/>
                  <a:pt x="8581267" y="4634432"/>
                  <a:pt x="4857299" y="3772522"/>
                </a:cubicBezTo>
                <a:cubicBezTo>
                  <a:pt x="3261016" y="3403063"/>
                  <a:pt x="1951876" y="3212078"/>
                  <a:pt x="510557" y="3115117"/>
                </a:cubicBezTo>
                <a:lnTo>
                  <a:pt x="0" y="308576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pic>
      <p:sp>
        <p:nvSpPr>
          <p:cNvPr id="150" name="Google Shape;150;p1"/>
          <p:cNvSpPr txBox="1">
            <a:spLocks noGrp="1"/>
          </p:cNvSpPr>
          <p:nvPr>
            <p:ph type="subTitle" idx="1"/>
          </p:nvPr>
        </p:nvSpPr>
        <p:spPr>
          <a:xfrm>
            <a:off x="694875" y="5603164"/>
            <a:ext cx="9144000" cy="9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23F4E"/>
              </a:buClr>
              <a:buSzPts val="1800"/>
              <a:buNone/>
            </a:pPr>
            <a:r>
              <a:rPr lang="en-US"/>
              <a:t>Juan José Miranda Bront and Nicolás García Aramoun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23F4E"/>
              </a:buClr>
              <a:buSzPts val="1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23F4E"/>
              </a:buClr>
              <a:buSzPts val="1800"/>
              <a:buNone/>
            </a:pPr>
            <a:r>
              <a:rPr lang="en-US"/>
              <a:t>Universidad Torcuato Di Tella, Argentina</a:t>
            </a:r>
            <a:endParaRPr/>
          </a:p>
        </p:txBody>
      </p:sp>
      <p:sp>
        <p:nvSpPr>
          <p:cNvPr id="151" name="Google Shape;151;p1"/>
          <p:cNvSpPr txBox="1">
            <a:spLocks noGrp="1"/>
          </p:cNvSpPr>
          <p:nvPr>
            <p:ph type="ctrTitle"/>
          </p:nvPr>
        </p:nvSpPr>
        <p:spPr>
          <a:xfrm>
            <a:off x="694871" y="4901450"/>
            <a:ext cx="10607040" cy="70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entury Gothic"/>
              <a:buNone/>
            </a:pPr>
            <a:r>
              <a:rPr lang="en-US" sz="3200"/>
              <a:t>Rescheduling the NBA regular season via Integer</a:t>
            </a:r>
            <a:br>
              <a:rPr lang="en-US" sz="3200"/>
            </a:br>
            <a:r>
              <a:rPr lang="en-US" sz="3200"/>
              <a:t>Programming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2"/>
          <p:cNvSpPr txBox="1">
            <a:spLocks noGrp="1"/>
          </p:cNvSpPr>
          <p:nvPr>
            <p:ph type="title"/>
          </p:nvPr>
        </p:nvSpPr>
        <p:spPr>
          <a:xfrm>
            <a:off x="446314" y="500215"/>
            <a:ext cx="10036629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</a:pPr>
            <a:r>
              <a:rPr lang="en-US"/>
              <a:t>Mathematical Model (MaxG)</a:t>
            </a:r>
            <a:endParaRPr baseline="30000"/>
          </a:p>
        </p:txBody>
      </p:sp>
      <p:pic>
        <p:nvPicPr>
          <p:cNvPr id="287" name="Google Shape;287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2234151"/>
            <a:ext cx="11059900" cy="327382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12"/>
          <p:cNvSpPr txBox="1"/>
          <p:nvPr/>
        </p:nvSpPr>
        <p:spPr>
          <a:xfrm>
            <a:off x="4405950" y="1496975"/>
            <a:ext cx="309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Maximize # rescheduled games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89" name="Google Shape;289;p12"/>
          <p:cNvCxnSpPr>
            <a:stCxn id="288" idx="1"/>
          </p:cNvCxnSpPr>
          <p:nvPr/>
        </p:nvCxnSpPr>
        <p:spPr>
          <a:xfrm flipH="1">
            <a:off x="3346950" y="1697075"/>
            <a:ext cx="1059000" cy="9531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triangle" w="med" len="med"/>
          </a:ln>
        </p:spPr>
      </p:cxnSp>
      <p:sp>
        <p:nvSpPr>
          <p:cNvPr id="290" name="Google Shape;290;p12"/>
          <p:cNvSpPr txBox="1"/>
          <p:nvPr/>
        </p:nvSpPr>
        <p:spPr>
          <a:xfrm>
            <a:off x="4939350" y="2571075"/>
            <a:ext cx="249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Games are rescheduled at most once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91" name="Google Shape;291;p12"/>
          <p:cNvCxnSpPr>
            <a:stCxn id="290" idx="1"/>
          </p:cNvCxnSpPr>
          <p:nvPr/>
        </p:nvCxnSpPr>
        <p:spPr>
          <a:xfrm flipH="1">
            <a:off x="3265050" y="2878875"/>
            <a:ext cx="1674300" cy="4644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triangle" w="med" len="med"/>
          </a:ln>
        </p:spPr>
      </p:cxnSp>
      <p:sp>
        <p:nvSpPr>
          <p:cNvPr id="292" name="Google Shape;292;p12"/>
          <p:cNvSpPr txBox="1"/>
          <p:nvPr/>
        </p:nvSpPr>
        <p:spPr>
          <a:xfrm>
            <a:off x="5167950" y="5009475"/>
            <a:ext cx="249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Satisfy maximum number of games in [t</a:t>
            </a:r>
            <a:r>
              <a:rPr lang="en-US" baseline="-25000"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, t</a:t>
            </a:r>
            <a:r>
              <a:rPr lang="en-US" baseline="-25000"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]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93" name="Google Shape;293;p12"/>
          <p:cNvCxnSpPr>
            <a:stCxn id="292" idx="1"/>
          </p:cNvCxnSpPr>
          <p:nvPr/>
        </p:nvCxnSpPr>
        <p:spPr>
          <a:xfrm rot="10800000">
            <a:off x="4808850" y="4562775"/>
            <a:ext cx="359100" cy="754500"/>
          </a:xfrm>
          <a:prstGeom prst="curvedConnector2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f46e4b60af_0_75"/>
          <p:cNvSpPr txBox="1">
            <a:spLocks noGrp="1"/>
          </p:cNvSpPr>
          <p:nvPr>
            <p:ph type="title"/>
          </p:nvPr>
        </p:nvSpPr>
        <p:spPr>
          <a:xfrm>
            <a:off x="446314" y="500215"/>
            <a:ext cx="100365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</a:pPr>
            <a:r>
              <a:rPr lang="en-US"/>
              <a:t>Alternative Model (MinD)</a:t>
            </a:r>
            <a:endParaRPr baseline="30000"/>
          </a:p>
        </p:txBody>
      </p:sp>
      <p:pic>
        <p:nvPicPr>
          <p:cNvPr id="300" name="Google Shape;300;gf46e4b60af_0_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2234151"/>
            <a:ext cx="11059900" cy="327382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gf46e4b60af_0_75"/>
          <p:cNvSpPr txBox="1"/>
          <p:nvPr/>
        </p:nvSpPr>
        <p:spPr>
          <a:xfrm>
            <a:off x="7682550" y="1344575"/>
            <a:ext cx="3094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Minimize total day difference with the original schedule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2" name="Google Shape;302;gf46e4b60af_0_75"/>
          <p:cNvSpPr txBox="1"/>
          <p:nvPr/>
        </p:nvSpPr>
        <p:spPr>
          <a:xfrm>
            <a:off x="4939350" y="2571075"/>
            <a:ext cx="249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Games with feasible dates are rescheduled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03" name="Google Shape;303;gf46e4b60af_0_75"/>
          <p:cNvCxnSpPr>
            <a:stCxn id="302" idx="1"/>
          </p:cNvCxnSpPr>
          <p:nvPr/>
        </p:nvCxnSpPr>
        <p:spPr>
          <a:xfrm flipH="1">
            <a:off x="3265050" y="2878875"/>
            <a:ext cx="1674300" cy="4644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triangle" w="med" len="med"/>
          </a:ln>
        </p:spPr>
      </p:cxnSp>
      <p:sp>
        <p:nvSpPr>
          <p:cNvPr id="304" name="Google Shape;304;gf46e4b60af_0_75"/>
          <p:cNvSpPr txBox="1"/>
          <p:nvPr/>
        </p:nvSpPr>
        <p:spPr>
          <a:xfrm>
            <a:off x="5167950" y="5009475"/>
            <a:ext cx="249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Satisfy maximum number of games in [t</a:t>
            </a:r>
            <a:r>
              <a:rPr lang="en-US" baseline="-25000"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, t</a:t>
            </a:r>
            <a:r>
              <a:rPr lang="en-US" baseline="-25000"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]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05" name="Google Shape;305;gf46e4b60af_0_75"/>
          <p:cNvCxnSpPr>
            <a:stCxn id="304" idx="1"/>
          </p:cNvCxnSpPr>
          <p:nvPr/>
        </p:nvCxnSpPr>
        <p:spPr>
          <a:xfrm rot="10800000">
            <a:off x="4808850" y="4562775"/>
            <a:ext cx="359100" cy="754500"/>
          </a:xfrm>
          <a:prstGeom prst="curvedConnector2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triangle" w="med" len="med"/>
          </a:ln>
        </p:spPr>
      </p:cxnSp>
      <p:pic>
        <p:nvPicPr>
          <p:cNvPr id="306" name="Google Shape;306;gf46e4b60af_0_75"/>
          <p:cNvPicPr preferRelativeResize="0"/>
          <p:nvPr/>
        </p:nvPicPr>
        <p:blipFill>
          <a:blip r:embed="rId4">
            <a:alphaModFix amt="60000"/>
          </a:blip>
          <a:stretch>
            <a:fillRect/>
          </a:stretch>
        </p:blipFill>
        <p:spPr>
          <a:xfrm>
            <a:off x="598975" y="2385125"/>
            <a:ext cx="2898325" cy="6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gf46e4b60af_0_75"/>
          <p:cNvPicPr preferRelativeResize="0"/>
          <p:nvPr/>
        </p:nvPicPr>
        <p:blipFill>
          <a:blip r:embed="rId4">
            <a:alphaModFix amt="60000"/>
          </a:blip>
          <a:stretch>
            <a:fillRect/>
          </a:stretch>
        </p:blipFill>
        <p:spPr>
          <a:xfrm>
            <a:off x="2437500" y="3209373"/>
            <a:ext cx="359099" cy="352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gf46e4b60af_0_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62400" y="1357875"/>
            <a:ext cx="2352675" cy="800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9" name="Google Shape;309;gf46e4b60af_0_75"/>
          <p:cNvCxnSpPr>
            <a:stCxn id="306" idx="3"/>
            <a:endCxn id="308" idx="1"/>
          </p:cNvCxnSpPr>
          <p:nvPr/>
        </p:nvCxnSpPr>
        <p:spPr>
          <a:xfrm rot="10800000" flipH="1">
            <a:off x="3497300" y="1758012"/>
            <a:ext cx="465000" cy="948600"/>
          </a:xfrm>
          <a:prstGeom prst="curvedConnector3">
            <a:avLst>
              <a:gd name="adj1" fmla="val 50011"/>
            </a:avLst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triangle" w="med" len="med"/>
          </a:ln>
        </p:spPr>
      </p:cxnSp>
      <p:cxnSp>
        <p:nvCxnSpPr>
          <p:cNvPr id="310" name="Google Shape;310;gf46e4b60af_0_75"/>
          <p:cNvCxnSpPr>
            <a:stCxn id="308" idx="3"/>
            <a:endCxn id="301" idx="1"/>
          </p:cNvCxnSpPr>
          <p:nvPr/>
        </p:nvCxnSpPr>
        <p:spPr>
          <a:xfrm rot="10800000" flipH="1">
            <a:off x="6315075" y="1652325"/>
            <a:ext cx="1367400" cy="105600"/>
          </a:xfrm>
          <a:prstGeom prst="curvedConnector3">
            <a:avLst>
              <a:gd name="adj1" fmla="val 50003"/>
            </a:avLst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triangle" w="med" len="med"/>
          </a:ln>
        </p:spPr>
      </p:cxnSp>
      <p:sp>
        <p:nvSpPr>
          <p:cNvPr id="311" name="Google Shape;311;gf46e4b60af_0_75"/>
          <p:cNvSpPr txBox="1"/>
          <p:nvPr/>
        </p:nvSpPr>
        <p:spPr>
          <a:xfrm>
            <a:off x="2451150" y="3503075"/>
            <a:ext cx="359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Century Gothic"/>
                <a:ea typeface="Century Gothic"/>
                <a:cs typeface="Century Gothic"/>
                <a:sym typeface="Century Gothic"/>
              </a:rPr>
              <a:t>=</a:t>
            </a:r>
            <a:endParaRPr sz="2000" b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12" name="Google Shape;312;gf46e4b60af_0_75"/>
          <p:cNvPicPr preferRelativeResize="0"/>
          <p:nvPr/>
        </p:nvPicPr>
        <p:blipFill rotWithShape="1">
          <a:blip r:embed="rId6">
            <a:alphaModFix/>
          </a:blip>
          <a:srcRect r="71069" b="43832"/>
          <a:stretch/>
        </p:blipFill>
        <p:spPr>
          <a:xfrm rot="5400000">
            <a:off x="148512" y="5427599"/>
            <a:ext cx="1209475" cy="156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9"/>
          <p:cNvSpPr txBox="1"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</a:pPr>
            <a:r>
              <a:rPr lang="en-US"/>
              <a:t>Preliminary experiments</a:t>
            </a:r>
            <a:endParaRPr/>
          </a:p>
        </p:txBody>
      </p:sp>
      <p:sp>
        <p:nvSpPr>
          <p:cNvPr id="319" name="Google Shape;319;p19"/>
          <p:cNvSpPr txBox="1">
            <a:spLocks noGrp="1"/>
          </p:cNvSpPr>
          <p:nvPr>
            <p:ph type="body" idx="1"/>
          </p:nvPr>
        </p:nvSpPr>
        <p:spPr>
          <a:xfrm>
            <a:off x="446315" y="1306286"/>
            <a:ext cx="108639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</a:rPr>
              <a:t>We consider the (final) NBA 2020 - 2021 regular season schedule </a:t>
            </a:r>
            <a:endParaRPr sz="20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</a:rPr>
              <a:t>Recall, it was defined in two stages.</a:t>
            </a:r>
            <a:endParaRPr sz="1800"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</a:rPr>
              <a:t>Result of a Proactive Strategy</a:t>
            </a:r>
            <a:endParaRPr sz="1800"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</a:rPr>
              <a:t>Acts as a benchmark for our results (</a:t>
            </a:r>
            <a:r>
              <a:rPr lang="en-US" sz="1800" b="1">
                <a:solidFill>
                  <a:schemeClr val="dk1"/>
                </a:solidFill>
              </a:rPr>
              <a:t>NBA exec)</a:t>
            </a:r>
            <a:r>
              <a:rPr lang="en-US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</a:rPr>
              <a:t>Rescheduled dates for postponed games are not considered as part of the input schedule (except for some special configurations)</a:t>
            </a:r>
            <a:endParaRPr sz="20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</a:rPr>
              <a:t>We consider the following metrics:</a:t>
            </a:r>
            <a:endParaRPr sz="200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</a:rPr>
              <a:t>Classical from scheduling: distance, breaks. 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</a:rPr>
              <a:t>New: # of day added and # of games played after the end of the season in the </a:t>
            </a:r>
            <a:r>
              <a:rPr lang="en-US" sz="1800" b="1">
                <a:solidFill>
                  <a:schemeClr val="dk1"/>
                </a:solidFill>
              </a:rPr>
              <a:t>planned schedule</a:t>
            </a:r>
            <a:r>
              <a:rPr lang="en-US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</a:rPr>
              <a:t>Models and algorithms implemented in Python + CPLEX.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f46e4b60af_0_25"/>
          <p:cNvSpPr txBox="1">
            <a:spLocks noGrp="1"/>
          </p:cNvSpPr>
          <p:nvPr>
            <p:ph type="title"/>
          </p:nvPr>
        </p:nvSpPr>
        <p:spPr>
          <a:xfrm>
            <a:off x="446314" y="500215"/>
            <a:ext cx="111741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</a:pPr>
            <a:r>
              <a:rPr lang="en-US"/>
              <a:t>Rescheduling Strategies</a:t>
            </a:r>
            <a:endParaRPr/>
          </a:p>
        </p:txBody>
      </p:sp>
      <p:sp>
        <p:nvSpPr>
          <p:cNvPr id="326" name="Google Shape;326;gf46e4b60af_0_25"/>
          <p:cNvSpPr txBox="1">
            <a:spLocks noGrp="1"/>
          </p:cNvSpPr>
          <p:nvPr>
            <p:ph type="body" idx="1"/>
          </p:nvPr>
        </p:nvSpPr>
        <p:spPr>
          <a:xfrm>
            <a:off x="446315" y="1306286"/>
            <a:ext cx="108639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solidFill>
                  <a:schemeClr val="dk1"/>
                </a:solidFill>
              </a:rPr>
              <a:t>In order to get a better understanding of the performance of our solution we try to replicate the rescheduling process for the suspended games of the 2020-21 NBA season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>
                <a:solidFill>
                  <a:schemeClr val="dk1"/>
                </a:solidFill>
              </a:rPr>
              <a:t>Rescheduling methodology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b="1">
                <a:solidFill>
                  <a:schemeClr val="dk1"/>
                </a:solidFill>
              </a:rPr>
              <a:t>Monthly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b="1">
                <a:solidFill>
                  <a:schemeClr val="dk1"/>
                </a:solidFill>
              </a:rPr>
              <a:t>Post All-Star</a:t>
            </a:r>
            <a:endParaRPr/>
          </a:p>
        </p:txBody>
      </p:sp>
      <p:sp>
        <p:nvSpPr>
          <p:cNvPr id="327" name="Google Shape;327;gf46e4b60af_0_25"/>
          <p:cNvSpPr/>
          <p:nvPr/>
        </p:nvSpPr>
        <p:spPr>
          <a:xfrm>
            <a:off x="584616" y="3025339"/>
            <a:ext cx="1409100" cy="449700"/>
          </a:xfrm>
          <a:prstGeom prst="rect">
            <a:avLst/>
          </a:prstGeom>
          <a:solidFill>
            <a:srgbClr val="CBF3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Dec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8" name="Google Shape;328;gf46e4b60af_0_25"/>
          <p:cNvSpPr/>
          <p:nvPr/>
        </p:nvSpPr>
        <p:spPr>
          <a:xfrm>
            <a:off x="1993692" y="3025339"/>
            <a:ext cx="1409100" cy="449700"/>
          </a:xfrm>
          <a:prstGeom prst="rect">
            <a:avLst/>
          </a:prstGeom>
          <a:solidFill>
            <a:srgbClr val="98E8F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Jan</a:t>
            </a:r>
            <a:endParaRPr/>
          </a:p>
        </p:txBody>
      </p:sp>
      <p:sp>
        <p:nvSpPr>
          <p:cNvPr id="329" name="Google Shape;329;gf46e4b60af_0_25"/>
          <p:cNvSpPr/>
          <p:nvPr/>
        </p:nvSpPr>
        <p:spPr>
          <a:xfrm>
            <a:off x="3402768" y="3025339"/>
            <a:ext cx="1409100" cy="449700"/>
          </a:xfrm>
          <a:prstGeom prst="rect">
            <a:avLst/>
          </a:prstGeom>
          <a:solidFill>
            <a:srgbClr val="63DD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Feb</a:t>
            </a:r>
            <a:endParaRPr/>
          </a:p>
        </p:txBody>
      </p:sp>
      <p:sp>
        <p:nvSpPr>
          <p:cNvPr id="330" name="Google Shape;330;gf46e4b60af_0_25"/>
          <p:cNvSpPr/>
          <p:nvPr/>
        </p:nvSpPr>
        <p:spPr>
          <a:xfrm>
            <a:off x="4811844" y="3025339"/>
            <a:ext cx="1409100" cy="449700"/>
          </a:xfrm>
          <a:prstGeom prst="rect">
            <a:avLst/>
          </a:prstGeom>
          <a:solidFill>
            <a:srgbClr val="33D3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Mar</a:t>
            </a:r>
            <a:endParaRPr/>
          </a:p>
        </p:txBody>
      </p:sp>
      <p:sp>
        <p:nvSpPr>
          <p:cNvPr id="331" name="Google Shape;331;gf46e4b60af_0_25"/>
          <p:cNvSpPr/>
          <p:nvPr/>
        </p:nvSpPr>
        <p:spPr>
          <a:xfrm>
            <a:off x="6220920" y="3025338"/>
            <a:ext cx="1409100" cy="449700"/>
          </a:xfrm>
          <a:prstGeom prst="rect">
            <a:avLst/>
          </a:prstGeom>
          <a:solidFill>
            <a:srgbClr val="0094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Apr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2" name="Google Shape;332;gf46e4b60af_0_25"/>
          <p:cNvSpPr/>
          <p:nvPr/>
        </p:nvSpPr>
        <p:spPr>
          <a:xfrm>
            <a:off x="7629996" y="3025338"/>
            <a:ext cx="1409100" cy="449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May</a:t>
            </a:r>
            <a:endParaRPr/>
          </a:p>
        </p:txBody>
      </p:sp>
      <p:sp>
        <p:nvSpPr>
          <p:cNvPr id="333" name="Google Shape;333;gf46e4b60af_0_25"/>
          <p:cNvSpPr txBox="1"/>
          <p:nvPr/>
        </p:nvSpPr>
        <p:spPr>
          <a:xfrm>
            <a:off x="3822492" y="3587156"/>
            <a:ext cx="83694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 the end of each month, we reschedule the disruptions that happened there.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 consider the rest of the sesason.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34" name="Google Shape;334;gf46e4b60af_0_25"/>
          <p:cNvCxnSpPr>
            <a:stCxn id="329" idx="1"/>
            <a:endCxn id="333" idx="1"/>
          </p:cNvCxnSpPr>
          <p:nvPr/>
        </p:nvCxnSpPr>
        <p:spPr>
          <a:xfrm>
            <a:off x="3402768" y="3250189"/>
            <a:ext cx="419700" cy="629400"/>
          </a:xfrm>
          <a:prstGeom prst="bentConnector3">
            <a:avLst>
              <a:gd name="adj1" fmla="val -56737"/>
            </a:avLst>
          </a:prstGeom>
          <a:noFill/>
          <a:ln w="28575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35" name="Google Shape;335;gf46e4b60af_0_25"/>
          <p:cNvSpPr/>
          <p:nvPr/>
        </p:nvSpPr>
        <p:spPr>
          <a:xfrm>
            <a:off x="574620" y="4419917"/>
            <a:ext cx="4237200" cy="449700"/>
          </a:xfrm>
          <a:prstGeom prst="rect">
            <a:avLst/>
          </a:prstGeom>
          <a:solidFill>
            <a:srgbClr val="63DD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Dec-Jan-Feb</a:t>
            </a:r>
            <a:endParaRPr/>
          </a:p>
        </p:txBody>
      </p:sp>
      <p:sp>
        <p:nvSpPr>
          <p:cNvPr id="336" name="Google Shape;336;gf46e4b60af_0_25"/>
          <p:cNvSpPr/>
          <p:nvPr/>
        </p:nvSpPr>
        <p:spPr>
          <a:xfrm>
            <a:off x="4811844" y="4421489"/>
            <a:ext cx="1409100" cy="449700"/>
          </a:xfrm>
          <a:prstGeom prst="rect">
            <a:avLst/>
          </a:prstGeom>
          <a:solidFill>
            <a:srgbClr val="33D3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Mar</a:t>
            </a:r>
            <a:endParaRPr/>
          </a:p>
        </p:txBody>
      </p:sp>
      <p:sp>
        <p:nvSpPr>
          <p:cNvPr id="337" name="Google Shape;337;gf46e4b60af_0_25"/>
          <p:cNvSpPr/>
          <p:nvPr/>
        </p:nvSpPr>
        <p:spPr>
          <a:xfrm>
            <a:off x="6220920" y="4421488"/>
            <a:ext cx="1409100" cy="449700"/>
          </a:xfrm>
          <a:prstGeom prst="rect">
            <a:avLst/>
          </a:prstGeom>
          <a:solidFill>
            <a:srgbClr val="0094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Apr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8" name="Google Shape;338;gf46e4b60af_0_25"/>
          <p:cNvSpPr/>
          <p:nvPr/>
        </p:nvSpPr>
        <p:spPr>
          <a:xfrm>
            <a:off x="7629996" y="4421488"/>
            <a:ext cx="1409100" cy="449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May</a:t>
            </a:r>
            <a:endParaRPr/>
          </a:p>
        </p:txBody>
      </p:sp>
      <p:sp>
        <p:nvSpPr>
          <p:cNvPr id="339" name="Google Shape;339;gf46e4b60af_0_25"/>
          <p:cNvSpPr txBox="1"/>
          <p:nvPr/>
        </p:nvSpPr>
        <p:spPr>
          <a:xfrm>
            <a:off x="2602402" y="4994539"/>
            <a:ext cx="83694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Wait until the All-Star break to reschedule first set of matches, then follow the monthly approach</a:t>
            </a:r>
            <a:endParaRPr/>
          </a:p>
        </p:txBody>
      </p:sp>
      <p:cxnSp>
        <p:nvCxnSpPr>
          <p:cNvPr id="340" name="Google Shape;340;gf46e4b60af_0_25"/>
          <p:cNvCxnSpPr>
            <a:stCxn id="335" idx="1"/>
            <a:endCxn id="339" idx="1"/>
          </p:cNvCxnSpPr>
          <p:nvPr/>
        </p:nvCxnSpPr>
        <p:spPr>
          <a:xfrm>
            <a:off x="574620" y="4644767"/>
            <a:ext cx="2027700" cy="642300"/>
          </a:xfrm>
          <a:prstGeom prst="bentConnector3">
            <a:avLst>
              <a:gd name="adj1" fmla="val -11744"/>
            </a:avLst>
          </a:prstGeom>
          <a:noFill/>
          <a:ln w="28575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41" name="Google Shape;341;gf46e4b60af_0_25"/>
          <p:cNvSpPr txBox="1"/>
          <p:nvPr/>
        </p:nvSpPr>
        <p:spPr>
          <a:xfrm>
            <a:off x="446314" y="5794454"/>
            <a:ext cx="105255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Monthly* and Post All Star*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Discard the distance constraints and use the NBA’s reschedules if they happened within the month of the original game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0"/>
          <p:cNvSpPr txBox="1">
            <a:spLocks noGrp="1"/>
          </p:cNvSpPr>
          <p:nvPr>
            <p:ph type="title"/>
          </p:nvPr>
        </p:nvSpPr>
        <p:spPr>
          <a:xfrm>
            <a:off x="446314" y="500215"/>
            <a:ext cx="10036629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</a:pPr>
            <a:r>
              <a:rPr lang="en-US"/>
              <a:t>Main Results</a:t>
            </a:r>
            <a:endParaRPr baseline="30000"/>
          </a:p>
        </p:txBody>
      </p:sp>
      <p:sp>
        <p:nvSpPr>
          <p:cNvPr id="348" name="Google Shape;348;p20"/>
          <p:cNvSpPr/>
          <p:nvPr/>
        </p:nvSpPr>
        <p:spPr>
          <a:xfrm>
            <a:off x="446314" y="5607776"/>
            <a:ext cx="457200" cy="4572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endParaRPr sz="18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9" name="Google Shape;349;p20"/>
          <p:cNvSpPr/>
          <p:nvPr/>
        </p:nvSpPr>
        <p:spPr>
          <a:xfrm>
            <a:off x="903514" y="5461083"/>
            <a:ext cx="2612571" cy="75058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All differences are small (around 1%)</a:t>
            </a:r>
            <a:endParaRPr/>
          </a:p>
        </p:txBody>
      </p:sp>
      <p:sp>
        <p:nvSpPr>
          <p:cNvPr id="350" name="Google Shape;350;p20"/>
          <p:cNvSpPr/>
          <p:nvPr/>
        </p:nvSpPr>
        <p:spPr>
          <a:xfrm>
            <a:off x="4332514" y="5607776"/>
            <a:ext cx="457200" cy="4572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</a:t>
            </a:r>
            <a:endParaRPr sz="18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1" name="Google Shape;351;p20"/>
          <p:cNvSpPr/>
          <p:nvPr/>
        </p:nvSpPr>
        <p:spPr>
          <a:xfrm>
            <a:off x="4789714" y="5461083"/>
            <a:ext cx="2612571" cy="75058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There is usually an improvement in breaks and distance worsening </a:t>
            </a:r>
            <a:endParaRPr/>
          </a:p>
        </p:txBody>
      </p:sp>
      <p:sp>
        <p:nvSpPr>
          <p:cNvPr id="352" name="Google Shape;352;p20"/>
          <p:cNvSpPr/>
          <p:nvPr/>
        </p:nvSpPr>
        <p:spPr>
          <a:xfrm>
            <a:off x="8218714" y="5607776"/>
            <a:ext cx="457200" cy="4572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endParaRPr sz="18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3" name="Google Shape;353;p20"/>
          <p:cNvSpPr/>
          <p:nvPr/>
        </p:nvSpPr>
        <p:spPr>
          <a:xfrm>
            <a:off x="8675914" y="5461083"/>
            <a:ext cx="2612571" cy="75058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distance constraint has  effects on the additional number of dates needed</a:t>
            </a:r>
            <a:endParaRPr/>
          </a:p>
        </p:txBody>
      </p:sp>
      <p:pic>
        <p:nvPicPr>
          <p:cNvPr id="354" name="Google Shape;354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9018" y="2141102"/>
            <a:ext cx="9573962" cy="1638529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20"/>
          <p:cNvSpPr/>
          <p:nvPr/>
        </p:nvSpPr>
        <p:spPr>
          <a:xfrm>
            <a:off x="10654379" y="2731766"/>
            <a:ext cx="457200" cy="4572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endParaRPr sz="18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6" name="Google Shape;356;p20"/>
          <p:cNvSpPr/>
          <p:nvPr/>
        </p:nvSpPr>
        <p:spPr>
          <a:xfrm>
            <a:off x="10621396" y="3310658"/>
            <a:ext cx="457200" cy="4572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</a:t>
            </a:r>
            <a:endParaRPr sz="18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7" name="Google Shape;357;p20"/>
          <p:cNvSpPr/>
          <p:nvPr/>
        </p:nvSpPr>
        <p:spPr>
          <a:xfrm>
            <a:off x="5757575" y="3767858"/>
            <a:ext cx="457200" cy="4572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endParaRPr sz="18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8" name="Google Shape;358;p20"/>
          <p:cNvSpPr txBox="1"/>
          <p:nvPr/>
        </p:nvSpPr>
        <p:spPr>
          <a:xfrm>
            <a:off x="598722" y="1527250"/>
            <a:ext cx="23715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Number of additional days needed after the end of the season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9" name="Google Shape;359;p20"/>
          <p:cNvSpPr txBox="1"/>
          <p:nvPr/>
        </p:nvSpPr>
        <p:spPr>
          <a:xfrm>
            <a:off x="1284522" y="4041850"/>
            <a:ext cx="2371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Number of games scheduled after the end of the season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60" name="Google Shape;360;p20"/>
          <p:cNvCxnSpPr>
            <a:endCxn id="358" idx="1"/>
          </p:cNvCxnSpPr>
          <p:nvPr/>
        </p:nvCxnSpPr>
        <p:spPr>
          <a:xfrm rot="5400000" flipH="1">
            <a:off x="333222" y="2116000"/>
            <a:ext cx="1427400" cy="896400"/>
          </a:xfrm>
          <a:prstGeom prst="curvedConnector4">
            <a:avLst>
              <a:gd name="adj1" fmla="val 38677"/>
              <a:gd name="adj2" fmla="val 126565"/>
            </a:avLst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triangle" w="med" len="med"/>
          </a:ln>
        </p:spPr>
      </p:cxnSp>
      <p:cxnSp>
        <p:nvCxnSpPr>
          <p:cNvPr id="361" name="Google Shape;361;p20"/>
          <p:cNvCxnSpPr>
            <a:endCxn id="359" idx="1"/>
          </p:cNvCxnSpPr>
          <p:nvPr/>
        </p:nvCxnSpPr>
        <p:spPr>
          <a:xfrm rot="5400000">
            <a:off x="978822" y="3813700"/>
            <a:ext cx="764700" cy="153300"/>
          </a:xfrm>
          <a:prstGeom prst="curvedConnector4">
            <a:avLst>
              <a:gd name="adj1" fmla="val 34906"/>
              <a:gd name="adj2" fmla="val 255333"/>
            </a:avLst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triangle" w="med" len="med"/>
          </a:ln>
        </p:spPr>
      </p:cxnSp>
      <p:sp>
        <p:nvSpPr>
          <p:cNvPr id="362" name="Google Shape;362;p20"/>
          <p:cNvSpPr txBox="1"/>
          <p:nvPr/>
        </p:nvSpPr>
        <p:spPr>
          <a:xfrm>
            <a:off x="370114" y="4803854"/>
            <a:ext cx="1052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 Takeouts</a:t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36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47304" y="1175710"/>
            <a:ext cx="7734942" cy="4121861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21"/>
          <p:cNvSpPr txBox="1">
            <a:spLocks noGrp="1"/>
          </p:cNvSpPr>
          <p:nvPr>
            <p:ph type="title"/>
          </p:nvPr>
        </p:nvSpPr>
        <p:spPr>
          <a:xfrm>
            <a:off x="446314" y="500215"/>
            <a:ext cx="10036629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</a:pPr>
            <a:r>
              <a:rPr lang="en-US"/>
              <a:t>Game Calendar</a:t>
            </a:r>
            <a:endParaRPr baseline="30000"/>
          </a:p>
        </p:txBody>
      </p:sp>
      <p:sp>
        <p:nvSpPr>
          <p:cNvPr id="370" name="Google Shape;370;p21"/>
          <p:cNvSpPr/>
          <p:nvPr/>
        </p:nvSpPr>
        <p:spPr>
          <a:xfrm>
            <a:off x="1555586" y="5605734"/>
            <a:ext cx="457200" cy="4572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endParaRPr sz="18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1" name="Google Shape;371;p21"/>
          <p:cNvSpPr/>
          <p:nvPr/>
        </p:nvSpPr>
        <p:spPr>
          <a:xfrm>
            <a:off x="2012786" y="5459041"/>
            <a:ext cx="2612571" cy="75058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Number of games per month is similar for all strategies </a:t>
            </a:r>
            <a:endParaRPr/>
          </a:p>
        </p:txBody>
      </p:sp>
      <p:sp>
        <p:nvSpPr>
          <p:cNvPr id="372" name="Google Shape;372;p21"/>
          <p:cNvSpPr/>
          <p:nvPr/>
        </p:nvSpPr>
        <p:spPr>
          <a:xfrm>
            <a:off x="6945621" y="5605734"/>
            <a:ext cx="457200" cy="4572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</a:t>
            </a:r>
            <a:endParaRPr sz="18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3" name="Google Shape;373;p21"/>
          <p:cNvSpPr/>
          <p:nvPr/>
        </p:nvSpPr>
        <p:spPr>
          <a:xfrm>
            <a:off x="7402821" y="5459041"/>
            <a:ext cx="3080122" cy="75058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 appears the NBA left a less concentrated second half to have a greater buffer</a:t>
            </a:r>
            <a:endParaRPr/>
          </a:p>
        </p:txBody>
      </p:sp>
      <p:sp>
        <p:nvSpPr>
          <p:cNvPr id="374" name="Google Shape;374;p21"/>
          <p:cNvSpPr/>
          <p:nvPr/>
        </p:nvSpPr>
        <p:spPr>
          <a:xfrm>
            <a:off x="7173685" y="1877326"/>
            <a:ext cx="457200" cy="4572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endParaRPr sz="18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5" name="Google Shape;375;p21"/>
          <p:cNvSpPr/>
          <p:nvPr/>
        </p:nvSpPr>
        <p:spPr>
          <a:xfrm>
            <a:off x="4789714" y="2683978"/>
            <a:ext cx="457200" cy="4572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</a:t>
            </a:r>
            <a:endParaRPr sz="18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2"/>
          <p:cNvSpPr txBox="1"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</a:pPr>
            <a:r>
              <a:rPr lang="en-US"/>
              <a:t>Further Disruption Scenarios</a:t>
            </a:r>
            <a:endParaRPr/>
          </a:p>
        </p:txBody>
      </p:sp>
      <p:sp>
        <p:nvSpPr>
          <p:cNvPr id="382" name="Google Shape;382;p22"/>
          <p:cNvSpPr txBox="1">
            <a:spLocks noGrp="1"/>
          </p:cNvSpPr>
          <p:nvPr>
            <p:ph type="body" idx="1"/>
          </p:nvPr>
        </p:nvSpPr>
        <p:spPr>
          <a:xfrm>
            <a:off x="446315" y="1306286"/>
            <a:ext cx="10863942" cy="4926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>
                <a:solidFill>
                  <a:schemeClr val="dk1"/>
                </a:solidFill>
              </a:rPr>
              <a:t>We consider instances stressing the the number and timing of the disruptions: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b="1">
                <a:solidFill>
                  <a:schemeClr val="dk1"/>
                </a:solidFill>
              </a:rPr>
              <a:t>15 more games: </a:t>
            </a:r>
            <a:r>
              <a:rPr lang="en-US">
                <a:solidFill>
                  <a:schemeClr val="dk1"/>
                </a:solidFill>
              </a:rPr>
              <a:t>~50% increase in the problem size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b="1">
                <a:solidFill>
                  <a:schemeClr val="dk1"/>
                </a:solidFill>
              </a:rPr>
              <a:t>25 more games: </a:t>
            </a:r>
            <a:r>
              <a:rPr lang="en-US">
                <a:solidFill>
                  <a:schemeClr val="dk1"/>
                </a:solidFill>
              </a:rPr>
              <a:t>~80% increase in the problem size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b="1">
                <a:solidFill>
                  <a:schemeClr val="dk1"/>
                </a:solidFill>
              </a:rPr>
              <a:t>15 more March games: </a:t>
            </a:r>
            <a:r>
              <a:rPr lang="en-US">
                <a:solidFill>
                  <a:schemeClr val="dk1"/>
                </a:solidFill>
              </a:rPr>
              <a:t>Similar to a second COVID wave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endParaRPr b="1">
              <a:solidFill>
                <a:schemeClr val="dk1"/>
              </a:solidFill>
            </a:endParaRPr>
          </a:p>
        </p:txBody>
      </p:sp>
      <p:pic>
        <p:nvPicPr>
          <p:cNvPr id="383" name="Google Shape;38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1350" y="3702225"/>
            <a:ext cx="10042375" cy="1686975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22"/>
          <p:cNvSpPr/>
          <p:nvPr/>
        </p:nvSpPr>
        <p:spPr>
          <a:xfrm>
            <a:off x="3988096" y="5678081"/>
            <a:ext cx="457200" cy="4572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endParaRPr sz="18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5" name="Google Shape;385;p22"/>
          <p:cNvSpPr/>
          <p:nvPr/>
        </p:nvSpPr>
        <p:spPr>
          <a:xfrm>
            <a:off x="4441192" y="5551714"/>
            <a:ext cx="2612571" cy="75058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Effects on relevant KPIs is not negligible</a:t>
            </a:r>
            <a:endParaRPr/>
          </a:p>
        </p:txBody>
      </p:sp>
      <p:sp>
        <p:nvSpPr>
          <p:cNvPr id="386" name="Google Shape;386;p22"/>
          <p:cNvSpPr/>
          <p:nvPr/>
        </p:nvSpPr>
        <p:spPr>
          <a:xfrm>
            <a:off x="9437200" y="4133301"/>
            <a:ext cx="457200" cy="4572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endParaRPr sz="18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4"/>
          <p:cNvSpPr txBox="1">
            <a:spLocks noGrp="1"/>
          </p:cNvSpPr>
          <p:nvPr>
            <p:ph type="title"/>
          </p:nvPr>
        </p:nvSpPr>
        <p:spPr>
          <a:xfrm>
            <a:off x="446314" y="500215"/>
            <a:ext cx="111741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393" name="Google Shape;393;p24"/>
          <p:cNvSpPr txBox="1">
            <a:spLocks noGrp="1"/>
          </p:cNvSpPr>
          <p:nvPr>
            <p:ph type="body" idx="1"/>
          </p:nvPr>
        </p:nvSpPr>
        <p:spPr>
          <a:xfrm>
            <a:off x="446314" y="1394059"/>
            <a:ext cx="108639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</a:pPr>
            <a:r>
              <a:rPr lang="en-US"/>
              <a:t>We framed the problem of rescheduling in time-relaxed tournaments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</a:pPr>
            <a:r>
              <a:rPr lang="en-US"/>
              <a:t>We evaluate different rescheduling strategies building on MIP models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</a:pPr>
            <a:r>
              <a:rPr lang="en-US"/>
              <a:t>Initial results show we are obtaining similar results than the ones produced by the NBA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</a:pPr>
            <a:r>
              <a:rPr lang="en-US"/>
              <a:t>More stressed disrupted scenarios have a considerable impact on relevant KPIs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n-US" b="1"/>
              <a:t>Next steps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</a:pPr>
            <a:r>
              <a:rPr lang="en-US"/>
              <a:t>Extend to other time-relaxed tournaments.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How to manage Play-in, Playoffs?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Study of scheduling constraints in more detail (quality, impact, etc) more deeply.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"/>
          <p:cNvSpPr txBox="1">
            <a:spLocks noGrp="1"/>
          </p:cNvSpPr>
          <p:nvPr>
            <p:ph type="title"/>
          </p:nvPr>
        </p:nvSpPr>
        <p:spPr>
          <a:xfrm>
            <a:off x="446314" y="250916"/>
            <a:ext cx="8052227" cy="1089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</a:pPr>
            <a:r>
              <a:rPr lang="en-US"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The</a:t>
            </a:r>
            <a:r>
              <a:rPr lang="en-US"/>
              <a:t> multiple challenges coming from the COVID19 Pandemic</a:t>
            </a:r>
            <a:endParaRPr baseline="30000"/>
          </a:p>
        </p:txBody>
      </p:sp>
      <p:pic>
        <p:nvPicPr>
          <p:cNvPr id="158" name="Google Shape;15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2679" y="2411543"/>
            <a:ext cx="1994941" cy="1994941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3"/>
          <p:cNvSpPr/>
          <p:nvPr/>
        </p:nvSpPr>
        <p:spPr>
          <a:xfrm>
            <a:off x="4926767" y="3075482"/>
            <a:ext cx="2338500" cy="665100"/>
          </a:xfrm>
          <a:prstGeom prst="roundRect">
            <a:avLst>
              <a:gd name="adj" fmla="val 16667"/>
            </a:avLst>
          </a:prstGeom>
          <a:solidFill>
            <a:srgbClr val="33D3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Challenges in multiple fronts</a:t>
            </a:r>
            <a:endParaRPr/>
          </a:p>
        </p:txBody>
      </p:sp>
      <p:sp>
        <p:nvSpPr>
          <p:cNvPr id="160" name="Google Shape;160;p3"/>
          <p:cNvSpPr/>
          <p:nvPr/>
        </p:nvSpPr>
        <p:spPr>
          <a:xfrm>
            <a:off x="1490896" y="4532026"/>
            <a:ext cx="2338500" cy="394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COVID19</a:t>
            </a:r>
            <a:endParaRPr/>
          </a:p>
        </p:txBody>
      </p:sp>
      <p:sp>
        <p:nvSpPr>
          <p:cNvPr id="161" name="Google Shape;161;p3"/>
          <p:cNvSpPr/>
          <p:nvPr/>
        </p:nvSpPr>
        <p:spPr>
          <a:xfrm>
            <a:off x="8805471" y="2566441"/>
            <a:ext cx="2338500" cy="486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Health</a:t>
            </a:r>
            <a:endParaRPr sz="18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p3"/>
          <p:cNvSpPr/>
          <p:nvPr/>
        </p:nvSpPr>
        <p:spPr>
          <a:xfrm>
            <a:off x="8805471" y="4751883"/>
            <a:ext cx="2338500" cy="486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Economic</a:t>
            </a:r>
            <a:endParaRPr sz="18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3" name="Google Shape;163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19509" y="1256052"/>
            <a:ext cx="1310388" cy="1310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319509" y="3418997"/>
            <a:ext cx="1310400" cy="1310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Google Shape;165;p3"/>
          <p:cNvCxnSpPr>
            <a:stCxn id="158" idx="3"/>
            <a:endCxn id="159" idx="1"/>
          </p:cNvCxnSpPr>
          <p:nvPr/>
        </p:nvCxnSpPr>
        <p:spPr>
          <a:xfrm rot="10800000" flipH="1">
            <a:off x="3627620" y="3408114"/>
            <a:ext cx="1299000" cy="9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6" name="Google Shape;166;p3"/>
          <p:cNvCxnSpPr>
            <a:endCxn id="163" idx="1"/>
          </p:cNvCxnSpPr>
          <p:nvPr/>
        </p:nvCxnSpPr>
        <p:spPr>
          <a:xfrm rot="10800000" flipH="1">
            <a:off x="7375209" y="1911246"/>
            <a:ext cx="1944300" cy="14967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7" name="Google Shape;167;p3"/>
          <p:cNvCxnSpPr>
            <a:stCxn id="159" idx="3"/>
          </p:cNvCxnSpPr>
          <p:nvPr/>
        </p:nvCxnSpPr>
        <p:spPr>
          <a:xfrm>
            <a:off x="7265267" y="3408032"/>
            <a:ext cx="2054400" cy="1584300"/>
          </a:xfrm>
          <a:prstGeom prst="bentConnector3">
            <a:avLst>
              <a:gd name="adj1" fmla="val 52186"/>
            </a:avLst>
          </a:prstGeom>
          <a:noFill/>
          <a:ln w="28575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68" name="Google Shape;168;p3"/>
          <p:cNvSpPr txBox="1"/>
          <p:nvPr/>
        </p:nvSpPr>
        <p:spPr>
          <a:xfrm>
            <a:off x="1417325" y="5526300"/>
            <a:ext cx="90207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Unexpected in almost all contexts.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Organization responded having little and imprecise information.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•"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Safety measures, lockdowns and responses varied across countries.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"/>
          <p:cNvSpPr txBox="1">
            <a:spLocks noGrp="1"/>
          </p:cNvSpPr>
          <p:nvPr>
            <p:ph type="title"/>
          </p:nvPr>
        </p:nvSpPr>
        <p:spPr>
          <a:xfrm>
            <a:off x="446325" y="250925"/>
            <a:ext cx="98046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</a:pPr>
            <a:r>
              <a:rPr lang="en-US"/>
              <a:t>Impact in sport leagues around the world</a:t>
            </a:r>
            <a:endParaRPr baseline="30000"/>
          </a:p>
        </p:txBody>
      </p:sp>
      <p:pic>
        <p:nvPicPr>
          <p:cNvPr id="175" name="Google Shape;175;p4" descr="PSG vs BAYERN MUNICH - UEFA Champions League 2020 Final | Estadio Da Luz  Portugal - YouTub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2576" y="1143000"/>
            <a:ext cx="4356598" cy="2450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4" descr="Players Cannot Invite Guests They Only Know via Social Media to NBA Bubble  | Complex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2575" y="3894683"/>
            <a:ext cx="4356601" cy="2452191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4"/>
          <p:cNvSpPr txBox="1"/>
          <p:nvPr/>
        </p:nvSpPr>
        <p:spPr>
          <a:xfrm>
            <a:off x="4978925" y="2033800"/>
            <a:ext cx="23751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UEFA Champions </a:t>
            </a:r>
            <a:endParaRPr sz="18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League Final</a:t>
            </a:r>
            <a:endParaRPr sz="18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(2020)</a:t>
            </a:r>
            <a:endParaRPr sz="18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8" name="Google Shape;178;p4"/>
          <p:cNvSpPr txBox="1"/>
          <p:nvPr/>
        </p:nvSpPr>
        <p:spPr>
          <a:xfrm>
            <a:off x="5181724" y="4767225"/>
            <a:ext cx="20415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NBA Bubble (2019 - 2020)</a:t>
            </a:r>
            <a:endParaRPr sz="18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9" name="Google Shape;179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96325" y="1308350"/>
            <a:ext cx="2459651" cy="3644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4"/>
          <p:cNvSpPr txBox="1"/>
          <p:nvPr/>
        </p:nvSpPr>
        <p:spPr>
          <a:xfrm>
            <a:off x="8763124" y="5072025"/>
            <a:ext cx="20415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Documentary centered on the NBA</a:t>
            </a:r>
            <a:endParaRPr sz="18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"/>
          <p:cNvSpPr txBox="1">
            <a:spLocks noGrp="1"/>
          </p:cNvSpPr>
          <p:nvPr>
            <p:ph type="title"/>
          </p:nvPr>
        </p:nvSpPr>
        <p:spPr>
          <a:xfrm>
            <a:off x="446314" y="250916"/>
            <a:ext cx="8052227" cy="1089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</a:pPr>
            <a:r>
              <a:rPr lang="en-US"/>
              <a:t>Rescheduling matches pre and post COVID</a:t>
            </a:r>
            <a:endParaRPr baseline="30000"/>
          </a:p>
        </p:txBody>
      </p:sp>
      <p:sp>
        <p:nvSpPr>
          <p:cNvPr id="187" name="Google Shape;187;p5"/>
          <p:cNvSpPr/>
          <p:nvPr/>
        </p:nvSpPr>
        <p:spPr>
          <a:xfrm>
            <a:off x="404737" y="2263514"/>
            <a:ext cx="3987383" cy="1004341"/>
          </a:xfrm>
          <a:prstGeom prst="rect">
            <a:avLst/>
          </a:prstGeom>
          <a:solidFill>
            <a:srgbClr val="98E8F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Pre-COVID</a:t>
            </a:r>
            <a:endParaRPr/>
          </a:p>
        </p:txBody>
      </p:sp>
      <p:sp>
        <p:nvSpPr>
          <p:cNvPr id="188" name="Google Shape;188;p5"/>
          <p:cNvSpPr/>
          <p:nvPr/>
        </p:nvSpPr>
        <p:spPr>
          <a:xfrm>
            <a:off x="4392120" y="2263513"/>
            <a:ext cx="3732551" cy="1004341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COVID</a:t>
            </a:r>
            <a:endParaRPr/>
          </a:p>
        </p:txBody>
      </p:sp>
      <p:sp>
        <p:nvSpPr>
          <p:cNvPr id="189" name="Google Shape;189;p5"/>
          <p:cNvSpPr txBox="1"/>
          <p:nvPr/>
        </p:nvSpPr>
        <p:spPr>
          <a:xfrm>
            <a:off x="404737" y="3621296"/>
            <a:ext cx="404734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Suspended matches are </a:t>
            </a:r>
            <a:r>
              <a:rPr lang="en-US" sz="18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rare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Suspensions are usually </a:t>
            </a:r>
            <a:r>
              <a:rPr lang="en-US" sz="18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not related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to each other</a:t>
            </a:r>
            <a:endParaRPr/>
          </a:p>
        </p:txBody>
      </p:sp>
      <p:cxnSp>
        <p:nvCxnSpPr>
          <p:cNvPr id="190" name="Google Shape;190;p5"/>
          <p:cNvCxnSpPr/>
          <p:nvPr/>
        </p:nvCxnSpPr>
        <p:spPr>
          <a:xfrm>
            <a:off x="4392120" y="1948720"/>
            <a:ext cx="0" cy="1663909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1" name="Google Shape;191;p5"/>
          <p:cNvSpPr txBox="1"/>
          <p:nvPr/>
        </p:nvSpPr>
        <p:spPr>
          <a:xfrm>
            <a:off x="4452081" y="3621296"/>
            <a:ext cx="3732551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Suspended matches are </a:t>
            </a:r>
            <a:r>
              <a:rPr lang="en-US" sz="18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more common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due to the health situation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 multiple players become sick, </a:t>
            </a:r>
            <a:r>
              <a:rPr lang="en-US" sz="18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consecutive games 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might be suspended</a:t>
            </a:r>
            <a:endParaRPr/>
          </a:p>
        </p:txBody>
      </p:sp>
      <p:sp>
        <p:nvSpPr>
          <p:cNvPr id="192" name="Google Shape;192;p5"/>
          <p:cNvSpPr txBox="1"/>
          <p:nvPr/>
        </p:nvSpPr>
        <p:spPr>
          <a:xfrm>
            <a:off x="8439465" y="2159858"/>
            <a:ext cx="3672590" cy="2492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34%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Probability of a match being suspended in the NBA 2020-21 season, given than the previous match was suspended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7"/>
          <p:cNvSpPr txBox="1">
            <a:spLocks noGrp="1"/>
          </p:cNvSpPr>
          <p:nvPr>
            <p:ph type="title"/>
          </p:nvPr>
        </p:nvSpPr>
        <p:spPr>
          <a:xfrm>
            <a:off x="446314" y="250916"/>
            <a:ext cx="80523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</a:pPr>
            <a:r>
              <a:rPr lang="en-US"/>
              <a:t>Rescheduling in sports</a:t>
            </a:r>
            <a:endParaRPr baseline="30000"/>
          </a:p>
        </p:txBody>
      </p:sp>
      <p:pic>
        <p:nvPicPr>
          <p:cNvPr id="199" name="Google Shape;19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9177" y="2023588"/>
            <a:ext cx="1504182" cy="1504182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7"/>
          <p:cNvSpPr/>
          <p:nvPr/>
        </p:nvSpPr>
        <p:spPr>
          <a:xfrm>
            <a:off x="582035" y="3823741"/>
            <a:ext cx="2338500" cy="394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Rescheduling necessities</a:t>
            </a:r>
            <a:endParaRPr/>
          </a:p>
        </p:txBody>
      </p:sp>
      <p:sp>
        <p:nvSpPr>
          <p:cNvPr id="201" name="Google Shape;201;p7"/>
          <p:cNvSpPr/>
          <p:nvPr/>
        </p:nvSpPr>
        <p:spPr>
          <a:xfrm>
            <a:off x="3525293" y="2019494"/>
            <a:ext cx="2243400" cy="680100"/>
          </a:xfrm>
          <a:prstGeom prst="roundRect">
            <a:avLst>
              <a:gd name="adj" fmla="val 16667"/>
            </a:avLst>
          </a:prstGeom>
          <a:solidFill>
            <a:srgbClr val="33D3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Literature</a:t>
            </a:r>
            <a:endParaRPr/>
          </a:p>
        </p:txBody>
      </p:sp>
      <p:sp>
        <p:nvSpPr>
          <p:cNvPr id="202" name="Google Shape;202;p7"/>
          <p:cNvSpPr/>
          <p:nvPr/>
        </p:nvSpPr>
        <p:spPr>
          <a:xfrm>
            <a:off x="3525293" y="3680998"/>
            <a:ext cx="2243400" cy="680100"/>
          </a:xfrm>
          <a:prstGeom prst="roundRect">
            <a:avLst>
              <a:gd name="adj" fmla="val 16667"/>
            </a:avLst>
          </a:prstGeom>
          <a:solidFill>
            <a:srgbClr val="77E0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Practice</a:t>
            </a:r>
            <a:endParaRPr/>
          </a:p>
        </p:txBody>
      </p:sp>
      <p:sp>
        <p:nvSpPr>
          <p:cNvPr id="203" name="Google Shape;203;p7"/>
          <p:cNvSpPr/>
          <p:nvPr/>
        </p:nvSpPr>
        <p:spPr>
          <a:xfrm>
            <a:off x="6640644" y="2019494"/>
            <a:ext cx="4726800" cy="6801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Yi et al (EJOR, 2020)</a:t>
            </a: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present proactive and reactive strategies for time-constrained schedules</a:t>
            </a:r>
            <a:endParaRPr/>
          </a:p>
        </p:txBody>
      </p:sp>
      <p:sp>
        <p:nvSpPr>
          <p:cNvPr id="204" name="Google Shape;204;p7"/>
          <p:cNvSpPr/>
          <p:nvPr/>
        </p:nvSpPr>
        <p:spPr>
          <a:xfrm>
            <a:off x="6729702" y="3680998"/>
            <a:ext cx="4726800" cy="6801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Leagues like NBA, NHL and MLB have rescheduled games, but haven’t disclosed their methodological approach</a:t>
            </a:r>
            <a:endParaRPr/>
          </a:p>
        </p:txBody>
      </p:sp>
      <p:cxnSp>
        <p:nvCxnSpPr>
          <p:cNvPr id="205" name="Google Shape;205;p7"/>
          <p:cNvCxnSpPr>
            <a:stCxn id="199" idx="3"/>
            <a:endCxn id="201" idx="1"/>
          </p:cNvCxnSpPr>
          <p:nvPr/>
        </p:nvCxnSpPr>
        <p:spPr>
          <a:xfrm rot="10800000" flipH="1">
            <a:off x="2503359" y="2359579"/>
            <a:ext cx="1021800" cy="4161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06" name="Google Shape;206;p7"/>
          <p:cNvCxnSpPr>
            <a:stCxn id="199" idx="3"/>
            <a:endCxn id="202" idx="1"/>
          </p:cNvCxnSpPr>
          <p:nvPr/>
        </p:nvCxnSpPr>
        <p:spPr>
          <a:xfrm>
            <a:off x="2503359" y="2775679"/>
            <a:ext cx="1021800" cy="12453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07" name="Google Shape;207;p7"/>
          <p:cNvCxnSpPr>
            <a:stCxn id="201" idx="3"/>
          </p:cNvCxnSpPr>
          <p:nvPr/>
        </p:nvCxnSpPr>
        <p:spPr>
          <a:xfrm>
            <a:off x="5768693" y="2359544"/>
            <a:ext cx="7671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08" name="Google Shape;208;p7"/>
          <p:cNvCxnSpPr>
            <a:stCxn id="202" idx="3"/>
            <a:endCxn id="204" idx="1"/>
          </p:cNvCxnSpPr>
          <p:nvPr/>
        </p:nvCxnSpPr>
        <p:spPr>
          <a:xfrm>
            <a:off x="5768693" y="4021048"/>
            <a:ext cx="9609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09" name="Google Shape;209;p7"/>
          <p:cNvSpPr/>
          <p:nvPr/>
        </p:nvSpPr>
        <p:spPr>
          <a:xfrm>
            <a:off x="3525292" y="2019494"/>
            <a:ext cx="680400" cy="6801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0" name="Google Shape;210;p7"/>
          <p:cNvSpPr/>
          <p:nvPr/>
        </p:nvSpPr>
        <p:spPr>
          <a:xfrm>
            <a:off x="3525292" y="3680998"/>
            <a:ext cx="680400" cy="6801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1" name="Google Shape;211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80512" y="2131780"/>
            <a:ext cx="396000" cy="39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62512" y="3823741"/>
            <a:ext cx="432000" cy="4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7"/>
          <p:cNvSpPr txBox="1"/>
          <p:nvPr/>
        </p:nvSpPr>
        <p:spPr>
          <a:xfrm>
            <a:off x="598724" y="4982550"/>
            <a:ext cx="11010300" cy="1693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Disruption Management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Techniques to systematically deal with unexpected events affecting the planned operations. Rescheduling strategies appear in other contexts, such as production, logistics, transportation (vehicles / railways), etc.</a:t>
            </a:r>
            <a:endParaRPr sz="2000"/>
          </a:p>
        </p:txBody>
      </p:sp>
      <p:sp>
        <p:nvSpPr>
          <p:cNvPr id="214" name="Google Shape;214;p7"/>
          <p:cNvSpPr txBox="1"/>
          <p:nvPr/>
        </p:nvSpPr>
        <p:spPr>
          <a:xfrm>
            <a:off x="7872329" y="725700"/>
            <a:ext cx="2709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Two types of responses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Proactive</a:t>
            </a:r>
            <a:endParaRPr b="1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Reactive</a:t>
            </a:r>
            <a:endParaRPr b="1"/>
          </a:p>
        </p:txBody>
      </p:sp>
      <p:cxnSp>
        <p:nvCxnSpPr>
          <p:cNvPr id="215" name="Google Shape;215;p7"/>
          <p:cNvCxnSpPr>
            <a:endCxn id="214" idx="1"/>
          </p:cNvCxnSpPr>
          <p:nvPr/>
        </p:nvCxnSpPr>
        <p:spPr>
          <a:xfrm rot="10800000" flipH="1">
            <a:off x="7016129" y="1187400"/>
            <a:ext cx="856200" cy="7392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8"/>
          <p:cNvSpPr txBox="1">
            <a:spLocks noGrp="1"/>
          </p:cNvSpPr>
          <p:nvPr>
            <p:ph type="title"/>
          </p:nvPr>
        </p:nvSpPr>
        <p:spPr>
          <a:xfrm>
            <a:off x="446314" y="250916"/>
            <a:ext cx="80523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</a:pPr>
            <a:r>
              <a:rPr lang="en-US"/>
              <a:t>The 2020 - 2021 NBA Season</a:t>
            </a:r>
            <a:endParaRPr baseline="30000"/>
          </a:p>
        </p:txBody>
      </p:sp>
      <p:sp>
        <p:nvSpPr>
          <p:cNvPr id="222" name="Google Shape;222;p8"/>
          <p:cNvSpPr txBox="1"/>
          <p:nvPr/>
        </p:nvSpPr>
        <p:spPr>
          <a:xfrm>
            <a:off x="522525" y="943950"/>
            <a:ext cx="9212400" cy="36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NBA applied the following contingency actions during the season: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●"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Allow </a:t>
            </a:r>
            <a:r>
              <a:rPr lang="en-US" sz="18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10-day contracts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for free agents to replace players entering COVID19 protocols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●"/>
            </a:pPr>
            <a:r>
              <a:rPr lang="en-US" sz="18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Proactive scheduling strategy:</a:t>
            </a:r>
            <a:endParaRPr sz="18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9144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AutoNum type="arabicPeriod"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Schedule only the first half of the season (All-Star Game); 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9144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9144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9144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9144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AutoNum type="arabicPeriod"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Postpone games if a teams has insufficient players to the second half;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9144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AutoNum type="arabicPeriod"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Generate a schedule for the second half + suspended games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9144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AutoNum type="arabicPeriod"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Ad-hoc reschedule for games suspended during the second half.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3" name="Google Shape;223;p8"/>
          <p:cNvSpPr txBox="1"/>
          <p:nvPr/>
        </p:nvSpPr>
        <p:spPr>
          <a:xfrm>
            <a:off x="9811071" y="864450"/>
            <a:ext cx="20964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72</a:t>
            </a:r>
            <a:endParaRPr sz="2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Games per team</a:t>
            </a:r>
            <a:endParaRPr/>
          </a:p>
        </p:txBody>
      </p:sp>
      <p:sp>
        <p:nvSpPr>
          <p:cNvPr id="224" name="Google Shape;224;p8"/>
          <p:cNvSpPr txBox="1"/>
          <p:nvPr/>
        </p:nvSpPr>
        <p:spPr>
          <a:xfrm>
            <a:off x="9734875" y="2159850"/>
            <a:ext cx="23046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31</a:t>
            </a:r>
            <a:endParaRPr sz="2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Suspended games</a:t>
            </a:r>
            <a:endParaRPr/>
          </a:p>
        </p:txBody>
      </p:sp>
      <p:sp>
        <p:nvSpPr>
          <p:cNvPr id="225" name="Google Shape;225;p8"/>
          <p:cNvSpPr txBox="1"/>
          <p:nvPr/>
        </p:nvSpPr>
        <p:spPr>
          <a:xfrm>
            <a:off x="9734875" y="3379050"/>
            <a:ext cx="23046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3%</a:t>
            </a:r>
            <a:endParaRPr sz="2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Games suspended</a:t>
            </a:r>
            <a:endParaRPr/>
          </a:p>
        </p:txBody>
      </p:sp>
      <p:pic>
        <p:nvPicPr>
          <p:cNvPr id="226" name="Google Shape;226;p8"/>
          <p:cNvPicPr preferRelativeResize="0"/>
          <p:nvPr/>
        </p:nvPicPr>
        <p:blipFill rotWithShape="1">
          <a:blip r:embed="rId3">
            <a:alphaModFix/>
          </a:blip>
          <a:srcRect l="2430" t="10536" r="50187" b="19362"/>
          <a:stretch/>
        </p:blipFill>
        <p:spPr>
          <a:xfrm>
            <a:off x="4403875" y="4993600"/>
            <a:ext cx="2304600" cy="59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674" y="5019375"/>
            <a:ext cx="2926200" cy="1376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8"/>
          <p:cNvPicPr preferRelativeResize="0"/>
          <p:nvPr/>
        </p:nvPicPr>
        <p:blipFill rotWithShape="1">
          <a:blip r:embed="rId5">
            <a:alphaModFix/>
          </a:blip>
          <a:srcRect l="2761" t="21493" b="23506"/>
          <a:stretch/>
        </p:blipFill>
        <p:spPr>
          <a:xfrm>
            <a:off x="4678400" y="5441825"/>
            <a:ext cx="2401550" cy="46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57296" y="5868575"/>
            <a:ext cx="2456029" cy="46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251525" y="5025738"/>
            <a:ext cx="3678768" cy="1363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1" name="Google Shape;231;p8"/>
          <p:cNvCxnSpPr/>
          <p:nvPr/>
        </p:nvCxnSpPr>
        <p:spPr>
          <a:xfrm>
            <a:off x="3437874" y="5707713"/>
            <a:ext cx="861000" cy="1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2" name="Google Shape;232;p8"/>
          <p:cNvCxnSpPr/>
          <p:nvPr/>
        </p:nvCxnSpPr>
        <p:spPr>
          <a:xfrm>
            <a:off x="7324074" y="5707713"/>
            <a:ext cx="861000" cy="1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33" name="Google Shape;233;p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03159" y="2903248"/>
            <a:ext cx="6816917" cy="76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9"/>
          <p:cNvSpPr txBox="1">
            <a:spLocks noGrp="1"/>
          </p:cNvSpPr>
          <p:nvPr>
            <p:ph type="title"/>
          </p:nvPr>
        </p:nvSpPr>
        <p:spPr>
          <a:xfrm>
            <a:off x="446327" y="250925"/>
            <a:ext cx="91866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</a:pPr>
            <a:r>
              <a:rPr lang="en-US"/>
              <a:t>Our approach: a reactive strategy</a:t>
            </a:r>
            <a:endParaRPr baseline="30000"/>
          </a:p>
        </p:txBody>
      </p:sp>
      <p:sp>
        <p:nvSpPr>
          <p:cNvPr id="240" name="Google Shape;240;p9"/>
          <p:cNvSpPr txBox="1"/>
          <p:nvPr/>
        </p:nvSpPr>
        <p:spPr>
          <a:xfrm>
            <a:off x="446313" y="4372954"/>
            <a:ext cx="116202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Approach: a reactive strategy</a:t>
            </a:r>
            <a:endParaRPr sz="20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●"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Consider as input the </a:t>
            </a:r>
            <a:r>
              <a:rPr lang="en-US" sz="18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planned schedule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for the entire season.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●"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Insert the disrupted matches onto the existing schedule, maintaining the original scheduled dates for non-disrupted matches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●"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 build a linear optimization model to find the best possible date for each disruption and, if we can’t, we reschedule it after the end of the schedule’s original date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1" name="Google Shape;241;p9"/>
          <p:cNvSpPr txBox="1"/>
          <p:nvPr/>
        </p:nvSpPr>
        <p:spPr>
          <a:xfrm>
            <a:off x="446326" y="1130425"/>
            <a:ext cx="11174100" cy="15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Definition</a:t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Each game in the executed timetable that is played before or after its scheduled round is considered a </a:t>
            </a:r>
            <a:r>
              <a:rPr lang="en-US" sz="18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disruption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In our setup, each suspended game will therefore translate into a disruption that needs to be rescheduled in the remaining of the season schedule</a:t>
            </a:r>
            <a:endParaRPr sz="1800" i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Google Shape;242;p9"/>
          <p:cNvSpPr txBox="1"/>
          <p:nvPr/>
        </p:nvSpPr>
        <p:spPr>
          <a:xfrm>
            <a:off x="446313" y="2772754"/>
            <a:ext cx="116202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Research Question</a:t>
            </a:r>
            <a:endParaRPr sz="20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Can we systematically generate an </a:t>
            </a:r>
            <a:r>
              <a:rPr lang="en-US" sz="1800" b="1" i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adjusted fixture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by rescheduling postponed games within the planned schedule?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f46e4b60af_0_46"/>
          <p:cNvSpPr txBox="1">
            <a:spLocks noGrp="1"/>
          </p:cNvSpPr>
          <p:nvPr>
            <p:ph type="title"/>
          </p:nvPr>
        </p:nvSpPr>
        <p:spPr>
          <a:xfrm>
            <a:off x="446327" y="250925"/>
            <a:ext cx="91866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</a:pPr>
            <a:r>
              <a:rPr lang="en-US"/>
              <a:t>Candidate dates for each disruption</a:t>
            </a:r>
            <a:endParaRPr baseline="30000"/>
          </a:p>
        </p:txBody>
      </p:sp>
      <p:sp>
        <p:nvSpPr>
          <p:cNvPr id="249" name="Google Shape;249;gf46e4b60af_0_46"/>
          <p:cNvSpPr txBox="1"/>
          <p:nvPr/>
        </p:nvSpPr>
        <p:spPr>
          <a:xfrm>
            <a:off x="446314" y="1111845"/>
            <a:ext cx="9974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round </a:t>
            </a:r>
            <a:r>
              <a:rPr lang="en-US" sz="1800" i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must follow these conditions</a:t>
            </a:r>
            <a:endParaRPr sz="1800" i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0" name="Google Shape;250;gf46e4b60af_0_46"/>
          <p:cNvSpPr/>
          <p:nvPr/>
        </p:nvSpPr>
        <p:spPr>
          <a:xfrm>
            <a:off x="446314" y="1685269"/>
            <a:ext cx="684000" cy="6840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endParaRPr sz="18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1" name="Google Shape;251;gf46e4b60af_0_46"/>
          <p:cNvSpPr txBox="1"/>
          <p:nvPr/>
        </p:nvSpPr>
        <p:spPr>
          <a:xfrm>
            <a:off x="1222679" y="1842603"/>
            <a:ext cx="9974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occurs after the date in the original schedule</a:t>
            </a:r>
            <a:endParaRPr sz="1800" i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2" name="Google Shape;252;gf46e4b60af_0_46"/>
          <p:cNvSpPr/>
          <p:nvPr/>
        </p:nvSpPr>
        <p:spPr>
          <a:xfrm>
            <a:off x="446314" y="2443083"/>
            <a:ext cx="684000" cy="6840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18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3" name="Google Shape;253;gf46e4b60af_0_46"/>
          <p:cNvSpPr txBox="1"/>
          <p:nvPr/>
        </p:nvSpPr>
        <p:spPr>
          <a:xfrm>
            <a:off x="1222679" y="2600417"/>
            <a:ext cx="9974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There are no planned games for the teams involved in the disruption on date </a:t>
            </a:r>
            <a:r>
              <a:rPr lang="en-US" sz="1800" i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</a:t>
            </a:r>
            <a:endParaRPr sz="1800" i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4" name="Google Shape;254;gf46e4b60af_0_46"/>
          <p:cNvSpPr/>
          <p:nvPr/>
        </p:nvSpPr>
        <p:spPr>
          <a:xfrm>
            <a:off x="446314" y="3200897"/>
            <a:ext cx="684000" cy="6840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/>
          </a:p>
        </p:txBody>
      </p:sp>
      <p:sp>
        <p:nvSpPr>
          <p:cNvPr id="255" name="Google Shape;255;gf46e4b60af_0_46"/>
          <p:cNvSpPr txBox="1"/>
          <p:nvPr/>
        </p:nvSpPr>
        <p:spPr>
          <a:xfrm>
            <a:off x="1222679" y="3129631"/>
            <a:ext cx="99747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There are no scheduling rules violations if the corresponding match is scheduled on </a:t>
            </a:r>
            <a:r>
              <a:rPr lang="en-US" sz="1800" i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</a:t>
            </a:r>
            <a:endParaRPr sz="1800" i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●"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 most one game between consecutive non-disrupted matches.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●"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Limit the number of matches in 7-day periods (i.e., minimum rest conditions)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6" name="Google Shape;256;gf46e4b60af_0_46"/>
          <p:cNvSpPr/>
          <p:nvPr/>
        </p:nvSpPr>
        <p:spPr>
          <a:xfrm>
            <a:off x="446314" y="4034911"/>
            <a:ext cx="684000" cy="6840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endParaRPr sz="18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7" name="Google Shape;257;gf46e4b60af_0_46"/>
          <p:cNvSpPr txBox="1"/>
          <p:nvPr/>
        </p:nvSpPr>
        <p:spPr>
          <a:xfrm>
            <a:off x="1222679" y="4192245"/>
            <a:ext cx="9974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Both teams travel a </a:t>
            </a:r>
            <a:r>
              <a:rPr lang="en-US" sz="1800" i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reasonable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distance if the corresponding match is scheduled on </a:t>
            </a:r>
            <a:r>
              <a:rPr lang="en-US" sz="1800" i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</a:t>
            </a:r>
            <a:endParaRPr sz="1800" i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8" name="Google Shape;258;gf46e4b60af_0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2050" y="4793975"/>
            <a:ext cx="6707025" cy="187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gf46e4b60af_0_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64650" y="3506975"/>
            <a:ext cx="923400" cy="9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gf46e4b60af_0_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164525" y="2379200"/>
            <a:ext cx="923400" cy="92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1"/>
          <p:cNvSpPr txBox="1">
            <a:spLocks noGrp="1"/>
          </p:cNvSpPr>
          <p:nvPr>
            <p:ph type="title"/>
          </p:nvPr>
        </p:nvSpPr>
        <p:spPr>
          <a:xfrm>
            <a:off x="446314" y="500215"/>
            <a:ext cx="10036629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</a:pPr>
            <a:r>
              <a:rPr lang="en-US"/>
              <a:t>Notation and Definitions</a:t>
            </a:r>
            <a:endParaRPr baseline="30000"/>
          </a:p>
        </p:txBody>
      </p:sp>
      <p:sp>
        <p:nvSpPr>
          <p:cNvPr id="267" name="Google Shape;267;p11"/>
          <p:cNvSpPr txBox="1"/>
          <p:nvPr/>
        </p:nvSpPr>
        <p:spPr>
          <a:xfrm>
            <a:off x="446312" y="5248060"/>
            <a:ext cx="1143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Decision variables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</a:t>
            </a:r>
            <a:r>
              <a:rPr lang="en-US" sz="1800" i="1" baseline="-25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𝛂t</a:t>
            </a:r>
            <a:r>
              <a:rPr lang="en-US" sz="1800" i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= 1 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iff disrupted game 𝛂 is rescheduled into round </a:t>
            </a:r>
            <a:r>
              <a:rPr lang="en-US" sz="1800" i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</a:t>
            </a:r>
            <a:endParaRPr sz="1800" i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8" name="Google Shape;268;p11"/>
          <p:cNvSpPr txBox="1"/>
          <p:nvPr/>
        </p:nvSpPr>
        <p:spPr>
          <a:xfrm>
            <a:off x="529283" y="2028572"/>
            <a:ext cx="2908500" cy="276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5030" t="-28887" r="-2934" b="-5110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269" name="Google Shape;269;p11"/>
          <p:cNvSpPr txBox="1"/>
          <p:nvPr/>
        </p:nvSpPr>
        <p:spPr>
          <a:xfrm>
            <a:off x="446312" y="1570845"/>
            <a:ext cx="1101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General</a:t>
            </a:r>
            <a:endParaRPr/>
          </a:p>
        </p:txBody>
      </p:sp>
      <p:sp>
        <p:nvSpPr>
          <p:cNvPr id="270" name="Google Shape;270;p11"/>
          <p:cNvSpPr txBox="1"/>
          <p:nvPr/>
        </p:nvSpPr>
        <p:spPr>
          <a:xfrm>
            <a:off x="5276294" y="2028572"/>
            <a:ext cx="3564000" cy="2769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4109" t="-28887" b="-5110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271" name="Google Shape;271;p11"/>
          <p:cNvSpPr txBox="1"/>
          <p:nvPr/>
        </p:nvSpPr>
        <p:spPr>
          <a:xfrm>
            <a:off x="5182289" y="1548286"/>
            <a:ext cx="1869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Schedule Rules</a:t>
            </a:r>
            <a:endParaRPr/>
          </a:p>
        </p:txBody>
      </p:sp>
      <p:cxnSp>
        <p:nvCxnSpPr>
          <p:cNvPr id="272" name="Google Shape;272;p11"/>
          <p:cNvCxnSpPr/>
          <p:nvPr/>
        </p:nvCxnSpPr>
        <p:spPr>
          <a:xfrm>
            <a:off x="4840884" y="1570845"/>
            <a:ext cx="9000" cy="329250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273" name="Google Shape;273;p11"/>
          <p:cNvSpPr txBox="1"/>
          <p:nvPr/>
        </p:nvSpPr>
        <p:spPr>
          <a:xfrm>
            <a:off x="529282" y="2398233"/>
            <a:ext cx="3781800" cy="2769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3869" t="-28256" r="-2094" b="-4999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274" name="Google Shape;274;p11"/>
          <p:cNvSpPr txBox="1"/>
          <p:nvPr/>
        </p:nvSpPr>
        <p:spPr>
          <a:xfrm>
            <a:off x="529282" y="2767894"/>
            <a:ext cx="3567000" cy="2769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l="-4102" t="-28887" b="-5333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275" name="Google Shape;275;p11"/>
          <p:cNvSpPr txBox="1"/>
          <p:nvPr/>
        </p:nvSpPr>
        <p:spPr>
          <a:xfrm>
            <a:off x="529281" y="3137554"/>
            <a:ext cx="4104600" cy="5541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l="-3565" t="-14284" r="-593" b="-2417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276" name="Google Shape;276;p11"/>
          <p:cNvSpPr txBox="1"/>
          <p:nvPr/>
        </p:nvSpPr>
        <p:spPr>
          <a:xfrm>
            <a:off x="5276294" y="2392224"/>
            <a:ext cx="3510300" cy="3033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l="-4173" t="-19999" r="-694" b="-439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277" name="Google Shape;277;p11"/>
          <p:cNvSpPr txBox="1"/>
          <p:nvPr/>
        </p:nvSpPr>
        <p:spPr>
          <a:xfrm>
            <a:off x="5276294" y="2808295"/>
            <a:ext cx="4158600" cy="3033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l="-3517" t="-20406" r="-292" b="-4489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278" name="Google Shape;278;p11"/>
          <p:cNvSpPr txBox="1"/>
          <p:nvPr/>
        </p:nvSpPr>
        <p:spPr>
          <a:xfrm>
            <a:off x="5271830" y="3224366"/>
            <a:ext cx="6229800" cy="3258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l="-2346" t="-11318" r="-195" b="-4150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279" name="Google Shape;279;p11"/>
          <p:cNvSpPr txBox="1"/>
          <p:nvPr/>
        </p:nvSpPr>
        <p:spPr>
          <a:xfrm>
            <a:off x="5271830" y="3632923"/>
            <a:ext cx="6604500" cy="5778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l="-2214" t="-13681" b="-1789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280" name="Google Shape;280;p11"/>
          <p:cNvSpPr txBox="1"/>
          <p:nvPr/>
        </p:nvSpPr>
        <p:spPr>
          <a:xfrm>
            <a:off x="5271830" y="4293344"/>
            <a:ext cx="6604500" cy="6000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l="-2214" t="-13129" b="-1717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MSFT_01">
      <a:dk1>
        <a:srgbClr val="000000"/>
      </a:dk1>
      <a:lt1>
        <a:srgbClr val="FFFFFF"/>
      </a:lt1>
      <a:dk2>
        <a:srgbClr val="3F3F3F"/>
      </a:dk2>
      <a:lt2>
        <a:srgbClr val="FFFFFF"/>
      </a:lt2>
      <a:accent1>
        <a:srgbClr val="01C6FD"/>
      </a:accent1>
      <a:accent2>
        <a:srgbClr val="067F9C"/>
      </a:accent2>
      <a:accent3>
        <a:srgbClr val="014E52"/>
      </a:accent3>
      <a:accent4>
        <a:srgbClr val="ED7D31"/>
      </a:accent4>
      <a:accent5>
        <a:srgbClr val="79AE02"/>
      </a:accent5>
      <a:accent6>
        <a:srgbClr val="0070C0"/>
      </a:accent6>
      <a:hlink>
        <a:srgbClr val="01C6FD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1284</Words>
  <Application>Microsoft Office PowerPoint</Application>
  <PresentationFormat>Widescreen</PresentationFormat>
  <Paragraphs>216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Calibri</vt:lpstr>
      <vt:lpstr>Office Theme</vt:lpstr>
      <vt:lpstr>Rescheduling the NBA regular season via Integer Programming</vt:lpstr>
      <vt:lpstr>The multiple challenges coming from the COVID19 Pandemic</vt:lpstr>
      <vt:lpstr>Impact in sport leagues around the world</vt:lpstr>
      <vt:lpstr>Rescheduling matches pre and post COVID</vt:lpstr>
      <vt:lpstr>Rescheduling in sports</vt:lpstr>
      <vt:lpstr>The 2020 - 2021 NBA Season</vt:lpstr>
      <vt:lpstr>Our approach: a reactive strategy</vt:lpstr>
      <vt:lpstr>Candidate dates for each disruption</vt:lpstr>
      <vt:lpstr>Notation and Definitions</vt:lpstr>
      <vt:lpstr>Mathematical Model (MaxG)</vt:lpstr>
      <vt:lpstr>Alternative Model (MinD)</vt:lpstr>
      <vt:lpstr>Preliminary experiments</vt:lpstr>
      <vt:lpstr>Rescheduling Strategies</vt:lpstr>
      <vt:lpstr>Main Results</vt:lpstr>
      <vt:lpstr>Game Calendar</vt:lpstr>
      <vt:lpstr>Further Disruption Scenarios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Rescheduling the NBA regular season via Integer Programming</dc:title>
  <dc:creator>Garcia Aramouni, Nico</dc:creator>
  <cp:lastModifiedBy>Nicolás García Aramouni</cp:lastModifiedBy>
  <cp:revision>1</cp:revision>
  <dcterms:created xsi:type="dcterms:W3CDTF">2021-06-02T23:57:31Z</dcterms:created>
  <dcterms:modified xsi:type="dcterms:W3CDTF">2022-12-06T03:26:00Z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