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77" r:id="rId3"/>
    <p:sldId id="258" r:id="rId4"/>
    <p:sldId id="278" r:id="rId5"/>
    <p:sldId id="260" r:id="rId6"/>
    <p:sldId id="283" r:id="rId7"/>
    <p:sldId id="268" r:id="rId8"/>
    <p:sldId id="281" r:id="rId9"/>
    <p:sldId id="265" r:id="rId10"/>
    <p:sldId id="267" r:id="rId11"/>
    <p:sldId id="269" r:id="rId12"/>
    <p:sldId id="279" r:id="rId13"/>
    <p:sldId id="270" r:id="rId14"/>
    <p:sldId id="280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3154" autoAdjust="0"/>
  </p:normalViewPr>
  <p:slideViewPr>
    <p:cSldViewPr>
      <p:cViewPr varScale="1">
        <p:scale>
          <a:sx n="61" d="100"/>
          <a:sy n="61" d="100"/>
        </p:scale>
        <p:origin x="-76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1D1F36-E9B5-44D5-BA86-B3C26082EAE6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1624B2-96DF-44BE-B4E9-693168E16E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2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F6226-3813-48AC-B778-C659CCC0BFB8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None/>
            </a:pPr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None/>
            </a:pPr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que el equipo pueda</a:t>
            </a:r>
            <a:r>
              <a:rPr lang="es-AR" baseline="0" dirty="0" smtClean="0"/>
              <a:t> aprender lo bueno y lo malo de cada sprint, al finalizar cada sprint, se realizará la retrospectiva del mismo.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La idea es debatir las cosas buenas y malas que ocurrieron y proponer cambios para los próximos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otra parte se analizarán las métricas de velocidad estimada vs real para sacar conclusiones acerca de las estimaciones realizadas.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último se documentarán las sugerencias de mejora acordadas en un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doc.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que el equipo pueda</a:t>
            </a:r>
            <a:r>
              <a:rPr lang="es-AR" baseline="0" dirty="0" smtClean="0"/>
              <a:t> aprender lo bueno y lo malo de cada sprint, al finalizar cada sprint, se realizará la retrospectiva del mismo.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La idea es debatir las cosas buenas y malas que ocurrieron y proponer cambios para los próximos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otra parte se analizarán las métricas de velocidad estimada vs real para sacar conclusiones acerca de las estimaciones realizadas.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último se documentarán las sugerencias de mejora acordadas en un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doc.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Se </a:t>
            </a:r>
            <a:r>
              <a:rPr lang="en-US" dirty="0" err="1" smtClean="0"/>
              <a:t>menciona</a:t>
            </a:r>
            <a:r>
              <a:rPr lang="en-US" dirty="0" smtClean="0"/>
              <a:t> la </a:t>
            </a:r>
            <a:r>
              <a:rPr lang="en-US" dirty="0" err="1" smtClean="0"/>
              <a:t>metodología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, la </a:t>
            </a:r>
            <a:r>
              <a:rPr lang="en-US" baseline="0" dirty="0" err="1" smtClean="0"/>
              <a:t>herramienta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elegida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mencionamos</a:t>
            </a:r>
            <a:r>
              <a:rPr lang="en-US" baseline="0" dirty="0" smtClean="0"/>
              <a:t> q </a:t>
            </a:r>
            <a:r>
              <a:rPr lang="en-US" baseline="0" dirty="0" err="1" smtClean="0"/>
              <a:t>usamos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gdocs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gspreadsheets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</a:t>
            </a:r>
            <a:r>
              <a:rPr lang="en-US" baseline="0" dirty="0" smtClean="0"/>
              <a:t> del ET (</a:t>
            </a:r>
            <a:r>
              <a:rPr lang="en-US" baseline="0" dirty="0" err="1" smtClean="0"/>
              <a:t>tareas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pendientes</a:t>
            </a:r>
            <a:r>
              <a:rPr lang="en-US" baseline="0" dirty="0" smtClean="0"/>
              <a:t>, etc)</a:t>
            </a:r>
            <a:endParaRPr lang="en-US" dirty="0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9F3C-2424-49A3-A13F-310943DD25E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Mencionamos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herramientas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tecnología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desarrollar</a:t>
            </a:r>
            <a:r>
              <a:rPr lang="en-US" baseline="0" dirty="0" smtClean="0"/>
              <a:t> la app</a:t>
            </a:r>
            <a:endParaRPr lang="en-US" dirty="0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9F3C-2424-49A3-A13F-310943DD25E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Explicamos el caso particular de trazabilidad </a:t>
            </a:r>
            <a:r>
              <a:rPr lang="es-AR" baseline="0" dirty="0" smtClean="0"/>
              <a:t>(partiendo de un US, vemos el </a:t>
            </a:r>
            <a:r>
              <a:rPr lang="es-AR" baseline="0" dirty="0" err="1" smtClean="0"/>
              <a:t>tag</a:t>
            </a:r>
            <a:r>
              <a:rPr lang="es-AR" baseline="0" dirty="0" smtClean="0"/>
              <a:t> en el </a:t>
            </a:r>
            <a:r>
              <a:rPr lang="es-AR" baseline="0" dirty="0" err="1" smtClean="0"/>
              <a:t>svn</a:t>
            </a:r>
            <a:r>
              <a:rPr lang="es-AR" baseline="0" dirty="0" smtClean="0"/>
              <a:t> q corresponde al </a:t>
            </a:r>
            <a:r>
              <a:rPr lang="es-AR" baseline="0" dirty="0" err="1" smtClean="0"/>
              <a:t>nro</a:t>
            </a:r>
            <a:r>
              <a:rPr lang="es-AR" baseline="0" dirty="0" smtClean="0"/>
              <a:t> de US, los </a:t>
            </a:r>
            <a:r>
              <a:rPr lang="es-AR" baseline="0" dirty="0" err="1" smtClean="0"/>
              <a:t>sources</a:t>
            </a:r>
            <a:r>
              <a:rPr lang="es-AR" baseline="0" dirty="0" smtClean="0"/>
              <a:t> modificados y nuevos)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Explicamos el caso particular de trazabilidad </a:t>
            </a:r>
            <a:r>
              <a:rPr lang="es-AR" baseline="0" dirty="0" smtClean="0"/>
              <a:t>(partiendo de un US, vemos los </a:t>
            </a:r>
            <a:r>
              <a:rPr lang="es-AR" baseline="0" dirty="0" err="1" smtClean="0"/>
              <a:t>UATs</a:t>
            </a:r>
            <a:r>
              <a:rPr lang="es-AR" baseline="0" dirty="0" smtClean="0"/>
              <a:t> correspondientes, y los </a:t>
            </a:r>
            <a:r>
              <a:rPr lang="es-AR" baseline="0" dirty="0" err="1" smtClean="0"/>
              <a:t>bugs</a:t>
            </a:r>
            <a:r>
              <a:rPr lang="es-AR" baseline="0" dirty="0" smtClean="0"/>
              <a:t> existentes).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En</a:t>
            </a:r>
            <a:r>
              <a:rPr lang="es-ES_tradnl" baseline="0" dirty="0" smtClean="0"/>
              <a:t> este sprint (el 4to) cargamos los </a:t>
            </a:r>
            <a:r>
              <a:rPr lang="es-ES_tradnl" baseline="0" dirty="0" err="1" smtClean="0"/>
              <a:t>user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stories</a:t>
            </a:r>
            <a:r>
              <a:rPr lang="es-ES_tradnl" baseline="0" dirty="0" smtClean="0"/>
              <a:t> después que arrancó el sprint. Tenemos un pico </a:t>
            </a:r>
            <a:r>
              <a:rPr lang="es-ES_tradnl" baseline="0" dirty="0" err="1" smtClean="0"/>
              <a:t>xq</a:t>
            </a:r>
            <a:r>
              <a:rPr lang="es-ES_tradnl" baseline="0" dirty="0" smtClean="0"/>
              <a:t> agregamos tareas después (cosas que nos habíamos olvidado). Después se puede ver que hay como una meseta. Esto se debe a que estábamos con parciales y no avanzamos con el sprint (síndrome del Estudiante). Finalmente podemos observar que toda la funcionalidad no está terminada dado que quedó pendiente una métrica </a:t>
            </a:r>
            <a:r>
              <a:rPr lang="es-ES_tradnl" baseline="0" dirty="0" err="1" smtClean="0"/>
              <a:t>xq</a:t>
            </a:r>
            <a:r>
              <a:rPr lang="es-ES_tradnl" baseline="0" dirty="0" smtClean="0"/>
              <a:t> el </a:t>
            </a:r>
            <a:r>
              <a:rPr lang="es-ES_tradnl" baseline="0" dirty="0" err="1" smtClean="0"/>
              <a:t>product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owner</a:t>
            </a:r>
            <a:r>
              <a:rPr lang="es-ES_tradnl" baseline="0" dirty="0" smtClean="0"/>
              <a:t> no nos confirmó el cálculo de la misma.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sprint 4.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 (EV/PV) &lt; 1 indica que estamos atrasados en calendario. Esto se debe a que nos falta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una métrica por realizar (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adherence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CPI (EV/AC) &gt; 1 indica que el costo de lo realizado es menor al planificado. Esto se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debe a que nuestras estimaciones fueron un poco pesimistas.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3F50-8DC7-4976-A7F2-31D45EB73CD2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7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1973A-26BD-4B8A-9831-E1C6FD4DDC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06F15-5836-420E-B30B-95EC68A4CFFD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D49A-680E-484F-A716-783817297E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23EB-C4CD-4EA4-9FEA-2E035E7C80FE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7A79-5C5D-4692-8359-920CA6FD90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F9CF-DBFF-4E99-96C2-160930A746A4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8195-7236-4A64-BCB6-3BBD49CE62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B63A-E6A4-4691-9FA0-17FD0564A184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3527-8478-416D-B65A-FC9D78C652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F88B-A392-4887-ADFC-466761AE4D56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DEC5A-F0BA-402F-9B42-489BA6BF51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4030-6B6B-4ED5-8AB2-BA4C996DDC28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D912-2860-49CC-94AF-920DB74DFF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9689-2535-4648-8356-F6A07ED508B9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F65F-F237-4732-8E4A-FA62DD3350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B3474-781A-4510-8551-08F43A92353D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147-D629-4D8E-A715-41592B0105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FDCF-36F5-4720-9B06-1967A9DCB454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F6E71-37A1-411B-A391-0F506F383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A9C0-AD0A-4ACD-B19C-E33CF99A141D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659B-F2F7-49AF-B8A2-DE37C8F321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BBF0B4-1796-413A-BAD6-00B550C25411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DDEB95-D50B-4ECE-BADB-4139461379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1" r:id="rId3"/>
    <p:sldLayoutId id="2147483718" r:id="rId4"/>
    <p:sldLayoutId id="2147483722" r:id="rId5"/>
    <p:sldLayoutId id="2147483717" r:id="rId6"/>
    <p:sldLayoutId id="2147483716" r:id="rId7"/>
    <p:sldLayoutId id="2147483723" r:id="rId8"/>
    <p:sldLayoutId id="2147483724" r:id="rId9"/>
    <p:sldLayoutId id="2147483715" r:id="rId10"/>
    <p:sldLayoutId id="21474837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mtClean="0"/>
              <a:t>Proyecto</a:t>
            </a:r>
            <a:br>
              <a:rPr lang="es-ES" smtClean="0"/>
            </a:br>
            <a:r>
              <a:rPr lang="es-ES" err="1" smtClean="0"/>
              <a:t>Self</a:t>
            </a:r>
            <a:r>
              <a:rPr lang="es-ES" smtClean="0"/>
              <a:t> Management</a:t>
            </a:r>
            <a:endParaRPr lang="es-ES"/>
          </a:p>
        </p:txBody>
      </p:sp>
      <p:sp>
        <p:nvSpPr>
          <p:cNvPr id="14338" name="6 Subtítulo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6480175" cy="1752600"/>
          </a:xfrm>
        </p:spPr>
        <p:txBody>
          <a:bodyPr/>
          <a:lstStyle/>
          <a:p>
            <a:pPr eaLnBrk="1" hangingPunct="1"/>
            <a:r>
              <a:rPr lang="es-ES" dirty="0" smtClean="0"/>
              <a:t>75.47 - Taller de desarrollo de proyectos II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Presentación Final</a:t>
            </a:r>
          </a:p>
          <a:p>
            <a:pPr eaLnBrk="1" hangingPunct="1"/>
            <a:endParaRPr lang="es-E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Cambios en el Alcance</a:t>
            </a:r>
            <a:endParaRPr lang="es-ES" sz="40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endCxn id="31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31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1" name="30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8" name="Picture 4" descr="https://www1.v1host.com/Team152/cached.img/3a61bad23ca14ec2b5ed8a2a9a0e47e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1416" y="2595331"/>
            <a:ext cx="3842792" cy="2561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19" name="18 CuadroTexto"/>
          <p:cNvSpPr txBox="1"/>
          <p:nvPr/>
        </p:nvSpPr>
        <p:spPr>
          <a:xfrm>
            <a:off x="1475656" y="292494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0" b="1" dirty="0" smtClean="0"/>
              <a:t>¿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588224" y="292494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0" b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Lecciones Aprendidas</a:t>
            </a: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344760" y="1700808"/>
            <a:ext cx="8475712" cy="4824536"/>
          </a:xfrm>
        </p:spPr>
        <p:txBody>
          <a:bodyPr/>
          <a:lstStyle/>
          <a:p>
            <a:pPr>
              <a:buNone/>
            </a:pPr>
            <a:r>
              <a:rPr lang="es-AR" sz="1800" b="1" u="sng" dirty="0" smtClean="0"/>
              <a:t>Sprint 1</a:t>
            </a:r>
            <a:endParaRPr lang="es-AR" sz="1800" u="sng" dirty="0" smtClean="0"/>
          </a:p>
          <a:p>
            <a:r>
              <a:rPr lang="es-AR" sz="1800" u="sng" dirty="0" smtClean="0"/>
              <a:t>Aceptación de </a:t>
            </a:r>
            <a:r>
              <a:rPr lang="es-AR" sz="1800" u="sng" dirty="0" err="1" smtClean="0"/>
              <a:t>UATs</a:t>
            </a:r>
            <a:r>
              <a:rPr lang="es-AR" sz="1800" u="sng" dirty="0" smtClean="0"/>
              <a:t>:</a:t>
            </a:r>
            <a:r>
              <a:rPr lang="es-AR" sz="1800" dirty="0" smtClean="0"/>
              <a:t> Buscar con anticipación la aceptación de los </a:t>
            </a:r>
            <a:r>
              <a:rPr lang="es-AR" sz="1800" dirty="0" err="1" smtClean="0"/>
              <a:t>UATs</a:t>
            </a:r>
            <a:r>
              <a:rPr lang="es-AR" sz="1800" dirty="0" smtClean="0"/>
              <a:t> antes de cada Sprint </a:t>
            </a:r>
            <a:r>
              <a:rPr lang="es-AR" sz="1800" dirty="0" err="1" smtClean="0"/>
              <a:t>Review</a:t>
            </a:r>
            <a:r>
              <a:rPr lang="es-AR" sz="1800" dirty="0" smtClean="0"/>
              <a:t> Meeting</a:t>
            </a:r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r>
              <a:rPr lang="es-AR" sz="1800" b="1" u="sng" dirty="0" smtClean="0"/>
              <a:t>Sprint 2</a:t>
            </a:r>
          </a:p>
          <a:p>
            <a:r>
              <a:rPr lang="es-AR" sz="1800" u="sng" dirty="0" smtClean="0"/>
              <a:t>Contradicción </a:t>
            </a:r>
            <a:r>
              <a:rPr lang="es-AR" sz="1800" u="sng" dirty="0" smtClean="0"/>
              <a:t>entre </a:t>
            </a:r>
            <a:r>
              <a:rPr lang="es-AR" sz="1800" u="sng" dirty="0" err="1" smtClean="0"/>
              <a:t>Earned</a:t>
            </a:r>
            <a:r>
              <a:rPr lang="es-AR" sz="1800" u="sng" dirty="0" smtClean="0"/>
              <a:t> </a:t>
            </a:r>
            <a:r>
              <a:rPr lang="es-AR" sz="1800" u="sng" dirty="0" err="1" smtClean="0"/>
              <a:t>Value</a:t>
            </a:r>
            <a:r>
              <a:rPr lang="es-AR" sz="1800" u="sng" dirty="0" smtClean="0"/>
              <a:t> y </a:t>
            </a:r>
            <a:r>
              <a:rPr lang="es-AR" sz="1800" u="sng" dirty="0" err="1" smtClean="0"/>
              <a:t>Burndown</a:t>
            </a:r>
            <a:r>
              <a:rPr lang="es-AR" sz="1800" u="sng" dirty="0" smtClean="0"/>
              <a:t> Chart:</a:t>
            </a:r>
            <a:r>
              <a:rPr lang="es-AR" sz="1800" dirty="0" smtClean="0"/>
              <a:t> Mostramos en el BC que estamos adelantados con el calendario y el </a:t>
            </a:r>
            <a:r>
              <a:rPr lang="es-AR" sz="1800" dirty="0" err="1" smtClean="0"/>
              <a:t>Earned</a:t>
            </a:r>
            <a:r>
              <a:rPr lang="es-AR" sz="1800" dirty="0" smtClean="0"/>
              <a:t> </a:t>
            </a:r>
            <a:r>
              <a:rPr lang="es-AR" sz="1800" dirty="0" err="1" smtClean="0"/>
              <a:t>Value</a:t>
            </a:r>
            <a:r>
              <a:rPr lang="es-AR" sz="1800" dirty="0" smtClean="0"/>
              <a:t> muestra que estamos atrasados (que la construcción nos llevó mas tiempo de lo estimado)</a:t>
            </a:r>
          </a:p>
          <a:p>
            <a:pPr>
              <a:buNone/>
            </a:pPr>
            <a:endParaRPr lang="es-AR" sz="1800" dirty="0" smtClean="0"/>
          </a:p>
          <a:p>
            <a:r>
              <a:rPr lang="es-AR" sz="1800" u="sng" dirty="0" smtClean="0"/>
              <a:t>Tareas en planificación de cada Sprint:</a:t>
            </a:r>
            <a:r>
              <a:rPr lang="es-AR" sz="1800" dirty="0" smtClean="0"/>
              <a:t> Explotar todas y cada una de las tareas inmediatamente luego de la Sprint </a:t>
            </a:r>
            <a:r>
              <a:rPr lang="es-AR" sz="1800" dirty="0" err="1" smtClean="0"/>
              <a:t>Planning</a:t>
            </a:r>
            <a:r>
              <a:rPr lang="es-AR" sz="1800" dirty="0" smtClean="0"/>
              <a:t> Meeting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30" idx="3"/>
          </p:cNvCxnSpPr>
          <p:nvPr/>
        </p:nvCxnSpPr>
        <p:spPr>
          <a:xfrm>
            <a:off x="3419872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Lecciones Aprendidas</a:t>
            </a: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344760" y="1700808"/>
            <a:ext cx="8475712" cy="4525963"/>
          </a:xfrm>
        </p:spPr>
        <p:txBody>
          <a:bodyPr/>
          <a:lstStyle/>
          <a:p>
            <a:pPr>
              <a:buNone/>
            </a:pPr>
            <a:r>
              <a:rPr lang="es-AR" sz="1800" b="1" u="sng" dirty="0" smtClean="0"/>
              <a:t>Sprint 3</a:t>
            </a:r>
            <a:endParaRPr lang="es-AR" sz="1800" u="sng" dirty="0" smtClean="0"/>
          </a:p>
          <a:p>
            <a:r>
              <a:rPr lang="es-AR" sz="1800" u="sng" dirty="0" smtClean="0"/>
              <a:t>Inconsistencias:</a:t>
            </a:r>
            <a:r>
              <a:rPr lang="es-AR" sz="1800" dirty="0" smtClean="0"/>
              <a:t> Inconsistencias en la información entre la minuta de reunión y el reporte de avance</a:t>
            </a:r>
          </a:p>
          <a:p>
            <a:endParaRPr lang="es-AR" sz="1800" u="sng" dirty="0" smtClean="0"/>
          </a:p>
          <a:p>
            <a:r>
              <a:rPr lang="es-AR" sz="1800" u="sng" dirty="0" err="1" smtClean="0"/>
              <a:t>Burndown</a:t>
            </a:r>
            <a:r>
              <a:rPr lang="es-AR" sz="1800" u="sng" dirty="0" smtClean="0"/>
              <a:t> Chart:</a:t>
            </a:r>
            <a:r>
              <a:rPr lang="es-AR" sz="1800" dirty="0" smtClean="0"/>
              <a:t> No cerrarlo si no terminamos con todas las tareas comprometidas para el Sprint</a:t>
            </a:r>
          </a:p>
          <a:p>
            <a:endParaRPr lang="es-AR" sz="1800" u="sng" dirty="0" smtClean="0"/>
          </a:p>
          <a:p>
            <a:r>
              <a:rPr lang="es-AR" sz="1800" u="sng" dirty="0" smtClean="0"/>
              <a:t>Comunicación:</a:t>
            </a:r>
            <a:r>
              <a:rPr lang="es-AR" sz="1800" dirty="0" smtClean="0"/>
              <a:t> Avisar con anticipación si no vamos a llegar con alguna tarea</a:t>
            </a:r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r>
              <a:rPr lang="es-AR" sz="1800" b="1" u="sng" dirty="0" smtClean="0"/>
              <a:t>Sprint 4</a:t>
            </a:r>
          </a:p>
          <a:p>
            <a:r>
              <a:rPr lang="es-AR" sz="1800" dirty="0" smtClean="0"/>
              <a:t>En caso de haber baches en el negocio y que el equipo los detecte, se debe comunicar al cliente, con el objetivo de entregar un sistema que le sea lo mas útil posible. El alcance puede estar sujeto a modificaciones, si se propone un agregado avalado por </a:t>
            </a:r>
            <a:r>
              <a:rPr lang="es-AR" sz="1800" smtClean="0"/>
              <a:t>el cliente.</a:t>
            </a:r>
            <a:endParaRPr lang="es-AR" sz="1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30" idx="3"/>
          </p:cNvCxnSpPr>
          <p:nvPr/>
        </p:nvCxnSpPr>
        <p:spPr>
          <a:xfrm>
            <a:off x="3419872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71800" y="3068960"/>
            <a:ext cx="3456384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10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DEMO</a:t>
            </a:r>
            <a:endParaRPr lang="es-ES" sz="10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19" name="1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0" name="19 Conector recto"/>
          <p:cNvCxnSpPr>
            <a:stCxn id="19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2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6" idx="3"/>
            <a:endCxn id="2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7" idx="3"/>
            <a:endCxn id="2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0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3068960"/>
            <a:ext cx="4896544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6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¿PREGUNTAS?</a:t>
            </a:r>
            <a:endParaRPr lang="es-ES" sz="6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19" name="1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0" name="19 Conector recto"/>
          <p:cNvCxnSpPr>
            <a:stCxn id="19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2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6" idx="3"/>
            <a:endCxn id="2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7" idx="3"/>
            <a:endCxn id="2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0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Temario</a:t>
            </a:r>
            <a:endParaRPr lang="es-E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dirty="0" smtClean="0"/>
              <a:t>Proyecto </a:t>
            </a:r>
            <a:r>
              <a:rPr lang="es-ES" dirty="0" err="1" smtClean="0"/>
              <a:t>Self</a:t>
            </a:r>
            <a:r>
              <a:rPr lang="es-ES" dirty="0" smtClean="0"/>
              <a:t> Management</a:t>
            </a:r>
          </a:p>
          <a:p>
            <a:pPr eaLnBrk="1" hangingPunct="1"/>
            <a:r>
              <a:rPr lang="es-ES" dirty="0" smtClean="0"/>
              <a:t>Trazabilidad</a:t>
            </a:r>
          </a:p>
          <a:p>
            <a:pPr eaLnBrk="1" hangingPunct="1"/>
            <a:r>
              <a:rPr lang="es-ES" dirty="0" smtClean="0"/>
              <a:t>Métricas</a:t>
            </a:r>
          </a:p>
          <a:p>
            <a:pPr eaLnBrk="1" hangingPunct="1"/>
            <a:r>
              <a:rPr lang="es-ES" dirty="0" smtClean="0"/>
              <a:t>Desvíos no planificados</a:t>
            </a:r>
          </a:p>
          <a:p>
            <a:pPr eaLnBrk="1" hangingPunct="1"/>
            <a:r>
              <a:rPr lang="es-ES" dirty="0" smtClean="0"/>
              <a:t>Cambios en el alcance</a:t>
            </a:r>
          </a:p>
          <a:p>
            <a:pPr eaLnBrk="1" hangingPunct="1"/>
            <a:r>
              <a:rPr lang="es-ES" dirty="0" smtClean="0"/>
              <a:t>Lecciones Aprendidas</a:t>
            </a:r>
          </a:p>
          <a:p>
            <a:pPr eaLnBrk="1" hangingPunct="1"/>
            <a:r>
              <a:rPr lang="es-ES" dirty="0" smtClean="0"/>
              <a:t>Demo</a:t>
            </a:r>
          </a:p>
        </p:txBody>
      </p:sp>
      <p:cxnSp>
        <p:nvCxnSpPr>
          <p:cNvPr id="6" name="5 Conector recto"/>
          <p:cNvCxnSpPr>
            <a:endCxn id="1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2" idx="3"/>
            <a:endCxn id="13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3"/>
            <a:endCxn id="1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4" idx="3"/>
            <a:endCxn id="15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15" idx="3"/>
            <a:endCxn id="16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16" idx="3"/>
            <a:endCxn id="17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4" name="1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5" name="1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6" name="15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7" name="16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8" name="17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6" name="5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6" idx="3"/>
            <a:endCxn id="4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8" idx="3"/>
            <a:endCxn id="51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51" idx="3"/>
            <a:endCxn id="5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54" idx="3"/>
            <a:endCxn id="5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57" idx="3"/>
            <a:endCxn id="6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60" idx="3"/>
            <a:endCxn id="6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Self</a:t>
            </a:r>
            <a:r>
              <a:rPr lang="es-ES" sz="4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Management</a:t>
            </a:r>
            <a:endParaRPr lang="es-ES" sz="4400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1" name="50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7" name="5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0" name="5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348880"/>
            <a:ext cx="3096344" cy="143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467544" y="1844824"/>
            <a:ext cx="1851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Metodología</a:t>
            </a:r>
          </a:p>
        </p:txBody>
      </p:sp>
      <p:sp>
        <p:nvSpPr>
          <p:cNvPr id="21516" name="AutoShape 12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18" name="AutoShape 14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0" name="AutoShape 16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2" name="AutoShape 18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4" name="AutoShape 20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532" name="Picture 28" descr="http://upload.wikimedia.org/wikipedia/en/archive/a/a6/20090922185814!VersionOn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4221088"/>
            <a:ext cx="3456384" cy="704921"/>
          </a:xfrm>
          <a:prstGeom prst="rect">
            <a:avLst/>
          </a:prstGeom>
          <a:noFill/>
        </p:spPr>
      </p:pic>
      <p:sp>
        <p:nvSpPr>
          <p:cNvPr id="21534" name="AutoShape 30" descr="data:image/jpg;base64,/9j/4AAQSkZJRgABAQAAAQABAAD/2wCEAAkGBhQQERQUExQVFRUWGBwaGBgXGCAcHxwgHh0dHxwbIBwdHCYfHxwvHBwaHy8lIycpLC0tHx8xNTAqNScsLCkBCQoKDgwOGg8PGjUkHyU1NDI1NTUsMiw1LDUuLyksKzU1LjAwKTU0KjUsLSosLCw2LCwsKS41MTUpLSwvNSksNP/AABEIAHAAdwMBIgACEQEDEQH/xAAbAAACAwEBAQAAAAAAAAAAAAAABgQFBwMCAf/EADwQAAECAwQGBwYGAgMBAAAAAAECAwAEEQUSITEGIkFRYXEHEzKBkaHBM0KCkrHRFCNSYnKisvAWwuEV/8QAGgEBAAIDAQAAAAAAAAAAAAAAAAIEAwUGAf/EAC4RAAICAQICCAUFAAAAAAAAAAABAgMRBDESIQUTFEFxoeHwIiNhgZEyUbHB0f/aAAwDAQACEQMRAD8A3GCCCACCCPLjoSKqIA3nCAPUEUs5pnJM1vzLIpmAsKPgmpiomelqz0ZOqX/BtR+oEAOMEIDvTPKDstvq+FI+qoJbpjllLSFsvtJUaX1BNBxNFE05QA/wR5QsKAIIIOII2x6gAhW0/wBLzIMpDQCph03W0581U25gAbSRDM88lCVKUQlKQSScgAKknhSMhkphVpTrs8u8lpo3WNlKZHmK3uauEV9TqYaat2T2ROuDslwo6N29a7NHesbfHvN0BpvGAB8DDzofpw1aKVBILbqO22rMbKg7RXDIEbQIUX7SUV40vH3hhX+Sct2I8o46AoMzazsw2KNttlKyMlKNAPEgnuiGm1Eb1mDyve6M11SgtsP33msQQQRbKx8UoAVJoBmTCXbXSrLNK6thKpp3IJa7Nd16hr8IMUsy1M23OPsLd6iVl3ChSE9pdCRUjbWgNTqgEYEw9WHoxLySbrDSUnarNR5qOJgBNv23PZBuSbO/ted5Ve5PKOrfROHTenJyYfOdK0H9r3lSHJCC04cVFK95rQ+kSHFxFPJKUcCyx0bSDY1ZdKjvcKl+RVHRVghrsMsgfsaQD/jWL6sfCIkRFwqUNpHI0+kVls2YmZaU2vEHI7QdhHGGacnGPfWmvA1PlFHNTSB2L6hwSYDJF6LtIFJv2e+fzGfZnejaONKgjgeEaHGLaSzJZeZnWQoONKF4EEXk8eGaTwPCNSe0nZTJfjK/ldXfG81yT/KurzgBT6UrcUvq7PYP5j5BcpsRsB50JPAcREJbKZZlDKOygY8dpJ5mpit0ZbW6p20H8XHibg3J4cMAkcBxjpOv1JJOAxUeGccZ0vqu0X9VH9MfN+m3ibnRU8EeN7sqranVJQEoBLrxuIAzxww4405mNX0N0bEhKoawv9pw71nPuGQ4AQi9Glimbmlzzg/LbNxkHftPcD4qO6NWjpOj9L2epJ7vm/8APsa/U3dbPlsggggi+VjOdPpRdnzTVpsDCoRMJHvA5E8xq13hBi1tayJidflpqWnC3LhKVXRXEVqTQYGqcCFZQz2nZyJhlbTgqhxJSe/bz2iM90EtN2WMxZq6F1gqUyTkpNQSBjuN4cyNkAaHMICkkRCTaCaUxUoYUEcJCRdVUvrrX3Rs9InFkNEKSKA4K+8RfLmTjzXCQR+JcyCWRx1lfaPQ0eSrF1a3DxNB4D7xb0ivtDSGXlwS46kU4xMxnVmy2kdltI7vvHa5TKEe0Ol+XSbrLa3lcMBFS9p5aT3smGmBvWKnwJ9Iw23V1c7JJeLMkK5z5QWRzt2wUvIUAK3gQpO8H1jJJJl95QsxSvyWnlLVTd/tSB+pXCJdvWtPJbK3p1eOAQ3qgn4bv0i30Ysz8LLX1+2e1lE5gbB51PE8BGr13Sddenc6nlvkvH9/sWq9JPrFCax3k60nwkBCRRKBQAcNnpCnb0zUol76UFxQvrUaBKSdp2DbyHGLafnAhKlq7KMeZ2DnWKayLKD6VvPipdOFdg3jdw4ARz+ghCn59uy836b/AINrZCVnya935L12NwsOz25eXaaaoW0pASRjXbeqM6nHvidGYdG+kqpd3/576qpOMus/4fWnGo3Rp8dtCcZxUo7M5+cXCTjLdBBBBEyIRnnSZIKlnWLSZGuyoJcA2p2V4YlB4KG6NDiNaVnomGltOCqHElJ7/XbAEaUn0OtodQaocSFJ5EVpQbdlI6OKWsEJSEg7V+iR6kQmdGM4trr5B32kss3eKCcacK0PJY3RZW1p9LNomkNugvstqN26e0MMCRQ0URUAwAoWtpBOTbrzMusBpg3FunfUjADACoIGZwzEQmNE2ybz61vK/caDwz84tuj6WDUsm8Pa1Wrik4U5gAHzj1NMO9aptlF8ClHDgggiqSDtwIOEc50lPVyko0P4duW/5N3o6KMcVi57nxhhDYohKUD9opEeZtJCMCoV3DE+Aizl9EivF91Sv2o1U+OZi70Xs5phxxoNoCu2hVKkpOYqcSQfIxRo6FnY82y/suWa6ulfAsmczaQ5OyXWoWGVuBOumgOsBUVzzTX/ANhs0hl1oVvGSSPXcYm9KlhvPsMuMIUtxly9ROKqEZgZmigk4Qqs2La8w0pThUy2AVErwcI2gDtZVON3mY3NvRNU64Q747Px+hp+2y6yVmNyCizFWjNJlGzRCAVOrArT7nEDmeEM6NCil4tKmHBqBTZAAqBgoUrgRh3RdaMWVKWY0QH0rW5RSlki8rdRIqQMa04mO9rWolYStpt5amlXgUtqAIyUmqqYFNfKLdehpjXGuSzj2zF2u1ScovGfaE7SPQVaWy428tTjWsgECuGOBBwOFRxAh90I0lE/KIdw6wargGxQz7iCFDnER2fcWkKTLLIIBBK0DA7c4UdGJlVnWqWlJLbM52QSCAqpu4jDtEp+JMWq641x4YrCMFlkrJcUnlmsQQQRMgEEEEAZ5pw3+An5W0EjUUeqfpuOR+Wvyp3wdIujbSZOZfZZQHFXStYzKbwvEDIbyRnDbpVYgnJR1k5qTq8FDFJ8QIodALWE3IBp4VU3VhxKttBSh+EgdxgBXTOg2c3cNSUIQmmdTqkeN4Q8JkA2y0EYhKAmvIZ/WM1seVVLWgmRcqUtTHWJP7aVB5UCVc6xrCGqhbRyIqnvzHcfrFSFWJS9/UvTu+GHn/BVvzaG+2pKeZ9IgzFqGqHWW1rLZrWl0FNNYVVicOGwRKlbJbbOCBe/UrE+J9InRHODI1lYJKG5l0AlxtpJxHVpvn5lYf1j1/x9tXtFOOn96zT5RRPlBZEyEtlKiB1Zu1Jpq5pz4Ydxj6vSFrJBU6dzSSrzGr4mLieVk1zWHg82NJIZvtJQlNxVU0AFUqxT4Yp+GLBYilmJx8uIWhgIB1Kur/VlVKK01hTPbxiQqSmFdqYCeDbY+qyfpHp4eZVF0La/QdX+KqlPhrJ+GEzpKswqlw6moWwoLBG6or6HuhlnLFSFoUt15YUbiquEDHFOAptFO+INoaOsEFNytRQ1Uo581QAyaOWsJuVZeHvoBPA5KHjWCE/oenSGZiVVmw6aclV/7JUfiggDQoIIIAIzNafwFsuN5NTib6d18Vr31v8AzRpkInS5Z5Ms3Mo9pLOBQPAkA/2CD3QBRaeNqYcYnm6lTSglfFJyHLFSfiG6HqWmw4y28g1CQFA70kfW6QeYhM0gtptUiXFJK0OoAoDSl4Z12UO3eI9dE1tlbK5ZXaaxSDtQTXwCqjkoQA22wtSKKbQXL2VCAMdpJ2feK9LMw52lpaG5AvH5jh4CLhtN5sp/QcP4nEeWHdEYGKs1hl6qXFEiylktJeQVjrL9U1cN7HNOeGwjvhqSkAUAoNwhcmmlKTRFAsFJSTvBBEXrs6hHaUBwrGWp8sGC9Ylk+WgxfaWkYEg0O45g+NDHiRm+uaQ4PeSDy3jxqIiTGkjaQboKqbTgPv5RUo0kdWhJ1UVFaJGVcs+EZTAXNryilsrCaBVKpJNKEEFOPMCKidnmgMXUE7QiqsdoqBTPjFNa9q3UlTi8ge0ryFfSE6ftnrEol5U9Y6uiBd450P8AtMTADJ0du9Zas440CWSnWVlrVFNu0hUEO+h+jKLPlktJoVdpxX6lHM8tg4CCALuCCCACIlrWeJhh1lWTiFJ5VFK92cS4IAx/QebIl1suYKYWUqB2DHPkoKHdFbN6QNS1pNTDSwoHVeCcqZE1yOFDhtTxh2tbolZmJlb3XOIQ4q8ttIGJ20OzGpyOZpE60ejeV/BusMNJStSdVZxVeGKaqONKjHmYAtJdY60EHVUM9lDjXkD5KipetQVN0ClcCYS7M06Q3IJaeUpL7ZLRFDeuj1pqdxjhKW3MTBpJyjjn71A08cv7d0eOKe5JScdhqtWbUtAReNXCE4bvePygxxnLXZYH5jiEU2E4+GcQpfo+tGaIMzMJYTjqt4kVzGrQY/yPKGCy+iWSZxWlb6t7isPlTQeNY9xg8bb3E6d00S9ealmnXlKFNVJyOeABVlwETWLBteb91uUQd/a8NZX0jUZORbZTdaQhtO5CQkeAjvA8M9kOh1mt6afdmFbcbo+pV5w32To1LSvsGW2zvCdb5jrHxizggAggg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538" name="Picture 34" descr="http://www.ucommerce.dk/media/3114/12161809281371254023jean_victor_balin_tick.svg.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4293096"/>
            <a:ext cx="602432" cy="451824"/>
          </a:xfrm>
          <a:prstGeom prst="rect">
            <a:avLst/>
          </a:prstGeom>
          <a:noFill/>
        </p:spPr>
      </p:pic>
      <p:pic>
        <p:nvPicPr>
          <p:cNvPr id="21540" name="Picture 36" descr="Cross Clip 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5710436"/>
            <a:ext cx="576064" cy="576064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611560" y="2996952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err="1" smtClean="0"/>
              <a:t>Scrum</a:t>
            </a:r>
            <a:endParaRPr lang="es-AR" sz="2200" b="1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611560" y="4365104"/>
            <a:ext cx="1833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err="1" smtClean="0"/>
              <a:t>Version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One</a:t>
            </a:r>
            <a:endParaRPr lang="es-AR" sz="2200" b="1" dirty="0" smtClean="0"/>
          </a:p>
        </p:txBody>
      </p:sp>
      <p:sp>
        <p:nvSpPr>
          <p:cNvPr id="43" name="42 CuadroTexto"/>
          <p:cNvSpPr txBox="1"/>
          <p:nvPr/>
        </p:nvSpPr>
        <p:spPr>
          <a:xfrm>
            <a:off x="611560" y="5589240"/>
            <a:ext cx="3090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Google </a:t>
            </a:r>
            <a:r>
              <a:rPr lang="es-AR" sz="2200" b="1" dirty="0" err="1" smtClean="0"/>
              <a:t>Docs</a:t>
            </a:r>
            <a:endParaRPr lang="es-AR" sz="2200" b="1" dirty="0" smtClean="0"/>
          </a:p>
          <a:p>
            <a:r>
              <a:rPr lang="es-AR" sz="2200" b="1" dirty="0" smtClean="0"/>
              <a:t>Google </a:t>
            </a:r>
            <a:r>
              <a:rPr lang="es-AR" sz="2200" b="1" dirty="0" err="1" smtClean="0"/>
              <a:t>Spreadsheets</a:t>
            </a:r>
            <a:endParaRPr lang="es-AR" sz="2200" b="1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6228184" y="2803575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200" b="1" dirty="0" smtClean="0"/>
              <a:t> </a:t>
            </a:r>
            <a:r>
              <a:rPr lang="es-AR" sz="2200" b="1" dirty="0" err="1" smtClean="0"/>
              <a:t>Product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Backlog</a:t>
            </a:r>
            <a:endParaRPr lang="es-AR" sz="2200" b="1" dirty="0" smtClean="0"/>
          </a:p>
          <a:p>
            <a:pPr>
              <a:buFont typeface="Arial" pitchFamily="34" charset="0"/>
              <a:buChar char="•"/>
            </a:pPr>
            <a:r>
              <a:rPr lang="es-AR" sz="2200" b="1" dirty="0" smtClean="0"/>
              <a:t> </a:t>
            </a:r>
            <a:r>
              <a:rPr lang="es-AR" sz="2200" b="1" dirty="0" err="1" smtClean="0"/>
              <a:t>User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Stories</a:t>
            </a:r>
            <a:endParaRPr lang="es-AR" sz="2200" b="1" dirty="0" smtClean="0"/>
          </a:p>
        </p:txBody>
      </p:sp>
      <p:pic>
        <p:nvPicPr>
          <p:cNvPr id="21542" name="Picture 38" descr="http://imod.co.za/wp-content/uploads/2010/04/google-docs-ico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74389" y="5229200"/>
            <a:ext cx="144973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6" name="5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6" idx="3"/>
            <a:endCxn id="4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8" idx="3"/>
            <a:endCxn id="51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51" idx="3"/>
            <a:endCxn id="5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54" idx="3"/>
            <a:endCxn id="5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57" idx="3"/>
            <a:endCxn id="6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60" idx="3"/>
            <a:endCxn id="6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Self</a:t>
            </a:r>
            <a:r>
              <a:rPr lang="es-ES" sz="4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Management</a:t>
            </a:r>
            <a:endParaRPr lang="es-ES" sz="4400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1" name="50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7" name="5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0" name="5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1516" name="AutoShape 12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18" name="AutoShape 14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0" name="AutoShape 16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2" name="AutoShape 18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4" name="AutoShape 20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5" name="Picture 2" descr="http://www.aixcept.com/images/opensource/apache-maven-proje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967561"/>
            <a:ext cx="4032448" cy="557783"/>
          </a:xfrm>
          <a:prstGeom prst="rect">
            <a:avLst/>
          </a:prstGeom>
          <a:noFill/>
        </p:spPr>
      </p:pic>
      <p:pic>
        <p:nvPicPr>
          <p:cNvPr id="27" name="Picture 4" descr="http://in.relation.to/service/File/113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2996952"/>
            <a:ext cx="2330624" cy="776875"/>
          </a:xfrm>
          <a:prstGeom prst="rect">
            <a:avLst/>
          </a:prstGeom>
          <a:noFill/>
        </p:spPr>
      </p:pic>
      <p:pic>
        <p:nvPicPr>
          <p:cNvPr id="28" name="Picture 8" descr="http://eleptys.com/images/techno/logo_spr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3933056"/>
            <a:ext cx="1512168" cy="792088"/>
          </a:xfrm>
          <a:prstGeom prst="rect">
            <a:avLst/>
          </a:prstGeom>
          <a:noFill/>
        </p:spPr>
      </p:pic>
      <p:pic>
        <p:nvPicPr>
          <p:cNvPr id="29" name="Picture 10" descr="http://t3.gstatic.com/images?q=tbn:ANd9GcRvgdwUOTUzZRQuZwbZr5sxUY9LGVsXHDLFk44-Vt9WlIDCV6M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4869160"/>
            <a:ext cx="2952328" cy="815866"/>
          </a:xfrm>
          <a:prstGeom prst="rect">
            <a:avLst/>
          </a:prstGeom>
          <a:noFill/>
        </p:spPr>
      </p:pic>
      <p:pic>
        <p:nvPicPr>
          <p:cNvPr id="31" name="Picture 22" descr="http://www.innoq.com/blog/st/apps/images/Eclips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1772816"/>
            <a:ext cx="1219200" cy="1219201"/>
          </a:xfrm>
          <a:prstGeom prst="rect">
            <a:avLst/>
          </a:prstGeom>
          <a:noFill/>
        </p:spPr>
      </p:pic>
      <p:pic>
        <p:nvPicPr>
          <p:cNvPr id="32" name="Picture 24" descr="http://t2.gstatic.com/images?q=tbn:ANd9GcQmBMVECssNtMt7ExHFc5y6ist9ZxYi7iwxp9H2_WBDq7fLoXIaY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4869160"/>
            <a:ext cx="1931413" cy="792088"/>
          </a:xfrm>
          <a:prstGeom prst="rect">
            <a:avLst/>
          </a:prstGeom>
          <a:noFill/>
        </p:spPr>
      </p:pic>
      <p:sp>
        <p:nvSpPr>
          <p:cNvPr id="33" name="32 CuadroTexto"/>
          <p:cNvSpPr txBox="1"/>
          <p:nvPr/>
        </p:nvSpPr>
        <p:spPr>
          <a:xfrm>
            <a:off x="467544" y="2060848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Desarrollo</a:t>
            </a:r>
          </a:p>
        </p:txBody>
      </p:sp>
      <p:pic>
        <p:nvPicPr>
          <p:cNvPr id="39938" name="Picture 2" descr="http://t2.gstatic.com/images?q=tbn:ANd9GcRVR_50FqE1VpLaSGQ1ZIqr5s_jHkfPRcepcklMGL_3ynDkOzUeCw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55976" y="3933057"/>
            <a:ext cx="1368152" cy="783118"/>
          </a:xfrm>
          <a:prstGeom prst="rect">
            <a:avLst/>
          </a:prstGeom>
          <a:noFill/>
        </p:spPr>
      </p:pic>
      <p:sp>
        <p:nvSpPr>
          <p:cNvPr id="34" name="33 CuadroTexto"/>
          <p:cNvSpPr txBox="1"/>
          <p:nvPr/>
        </p:nvSpPr>
        <p:spPr>
          <a:xfrm>
            <a:off x="467544" y="501317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Persistencia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467544" y="4005064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Negocio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67544" y="59492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Repositorio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467544" y="3142129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Presentación</a:t>
            </a:r>
          </a:p>
        </p:txBody>
      </p:sp>
      <p:pic>
        <p:nvPicPr>
          <p:cNvPr id="39940" name="Picture 4" descr="http://www.analytics20.org/images/googlecode/google_code_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5949281"/>
            <a:ext cx="1728192" cy="610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Trazabilidad</a:t>
            </a:r>
            <a:endParaRPr lang="es-ES" sz="40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13" name="12 Conector recto"/>
          <p:cNvCxnSpPr>
            <a:stCxn id="12" idx="3"/>
            <a:endCxn id="23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23" idx="3"/>
            <a:endCxn id="25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5" idx="3"/>
            <a:endCxn id="26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26" idx="3"/>
            <a:endCxn id="2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27" idx="3"/>
            <a:endCxn id="28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8" idx="3"/>
            <a:endCxn id="29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5" name="24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16832"/>
            <a:ext cx="5832648" cy="165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Elipse"/>
          <p:cNvSpPr/>
          <p:nvPr/>
        </p:nvSpPr>
        <p:spPr>
          <a:xfrm>
            <a:off x="2843808" y="3212976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1" y="4149080"/>
            <a:ext cx="864096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Elipse"/>
          <p:cNvSpPr/>
          <p:nvPr/>
        </p:nvSpPr>
        <p:spPr>
          <a:xfrm>
            <a:off x="5436096" y="4365104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79512" y="2566065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Presentación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179512" y="1557953"/>
            <a:ext cx="566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Scrum</a:t>
            </a:r>
            <a:r>
              <a:rPr lang="es-AR" dirty="0" smtClean="0"/>
              <a:t> Tracking: </a:t>
            </a:r>
            <a:r>
              <a:rPr lang="es-AR" dirty="0" err="1" smtClean="0"/>
              <a:t>Version</a:t>
            </a:r>
            <a:r>
              <a:rPr lang="es-AR" dirty="0" smtClean="0"/>
              <a:t> </a:t>
            </a:r>
            <a:r>
              <a:rPr lang="es-AR" dirty="0" err="1" smtClean="0"/>
              <a:t>One</a:t>
            </a:r>
            <a:r>
              <a:rPr lang="es-AR" dirty="0" smtClean="0"/>
              <a:t> (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 + US)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179512" y="3790201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 Tracking: Google </a:t>
            </a:r>
            <a:r>
              <a:rPr lang="es-AR" dirty="0" err="1" smtClean="0"/>
              <a:t>Code</a:t>
            </a:r>
            <a:endParaRPr lang="es-AR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410919"/>
            <a:ext cx="58197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36 CuadroTexto"/>
          <p:cNvSpPr txBox="1"/>
          <p:nvPr/>
        </p:nvSpPr>
        <p:spPr>
          <a:xfrm>
            <a:off x="179512" y="5014337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Tracking: Eclipse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179512" y="5877272"/>
            <a:ext cx="5904656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Trazabilidad</a:t>
            </a:r>
            <a:endParaRPr lang="es-ES" sz="40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13" name="12 Conector recto"/>
          <p:cNvCxnSpPr>
            <a:stCxn id="12" idx="3"/>
            <a:endCxn id="23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23" idx="3"/>
            <a:endCxn id="25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5" idx="3"/>
            <a:endCxn id="26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26" idx="3"/>
            <a:endCxn id="2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27" idx="3"/>
            <a:endCxn id="28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8" idx="3"/>
            <a:endCxn id="29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5" name="24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41" name="40 CuadroTexto"/>
          <p:cNvSpPr txBox="1"/>
          <p:nvPr/>
        </p:nvSpPr>
        <p:spPr>
          <a:xfrm>
            <a:off x="467544" y="170080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UAT Tracking: Google </a:t>
            </a:r>
            <a:r>
              <a:rPr lang="es-AR" dirty="0" err="1" smtClean="0"/>
              <a:t>Spreadsheets</a:t>
            </a:r>
            <a:r>
              <a:rPr lang="es-AR" dirty="0" smtClean="0"/>
              <a:t> “S-01007_UATn”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467544" y="436510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Issue</a:t>
            </a:r>
            <a:r>
              <a:rPr lang="es-AR" dirty="0" smtClean="0"/>
              <a:t> Tracking: Google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Issue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endParaRPr lang="es-A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0" y="2204864"/>
            <a:ext cx="76581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Elipse"/>
          <p:cNvSpPr/>
          <p:nvPr/>
        </p:nvSpPr>
        <p:spPr>
          <a:xfrm>
            <a:off x="827584" y="3068960"/>
            <a:ext cx="1080120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229200"/>
            <a:ext cx="7086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37 Elipse"/>
          <p:cNvSpPr/>
          <p:nvPr/>
        </p:nvSpPr>
        <p:spPr>
          <a:xfrm>
            <a:off x="6228184" y="5157192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9" name="38 Elipse"/>
          <p:cNvSpPr/>
          <p:nvPr/>
        </p:nvSpPr>
        <p:spPr>
          <a:xfrm>
            <a:off x="6228184" y="5589240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Métricas</a:t>
            </a:r>
            <a:endParaRPr lang="es-ES" sz="4000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66" name="65 Conector recto"/>
          <p:cNvCxnSpPr>
            <a:stCxn id="6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7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72" idx="3"/>
            <a:endCxn id="73" idx="1"/>
          </p:cNvCxnSpPr>
          <p:nvPr/>
        </p:nvCxnSpPr>
        <p:spPr>
          <a:xfrm>
            <a:off x="1691680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73" idx="3"/>
            <a:endCxn id="7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4" idx="3"/>
            <a:endCxn id="7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5" idx="3"/>
            <a:endCxn id="7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3" name="7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4" name="7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5" name="7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6" name="7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7" name="7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028" name="Picture 4" descr="https://www1.v1host.com/Team152/cached.img/3a61bad23ca14ec2b5ed8a2a9a0e47e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276872"/>
            <a:ext cx="6435080" cy="42900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19" name="18 CuadroTexto"/>
          <p:cNvSpPr txBox="1"/>
          <p:nvPr/>
        </p:nvSpPr>
        <p:spPr>
          <a:xfrm>
            <a:off x="467544" y="1628800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 err="1" smtClean="0"/>
              <a:t>Burndown</a:t>
            </a:r>
            <a:r>
              <a:rPr lang="es-AR" sz="2500" b="1" dirty="0" smtClean="0"/>
              <a:t>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Métricas</a:t>
            </a:r>
            <a:endParaRPr lang="es-ES" sz="4000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66" name="65 Conector recto"/>
          <p:cNvCxnSpPr>
            <a:stCxn id="6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7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72" idx="3"/>
            <a:endCxn id="73" idx="1"/>
          </p:cNvCxnSpPr>
          <p:nvPr/>
        </p:nvCxnSpPr>
        <p:spPr>
          <a:xfrm>
            <a:off x="1691680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73" idx="3"/>
            <a:endCxn id="7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4" idx="3"/>
            <a:endCxn id="7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5" idx="3"/>
            <a:endCxn id="7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3" name="7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4" name="7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5" name="7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6" name="7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7" name="7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467544" y="1556792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 err="1" smtClean="0"/>
              <a:t>Earned</a:t>
            </a:r>
            <a:r>
              <a:rPr lang="es-AR" sz="2500" b="1" dirty="0" smtClean="0"/>
              <a:t> </a:t>
            </a:r>
            <a:r>
              <a:rPr lang="es-AR" sz="2500" b="1" dirty="0" err="1" smtClean="0"/>
              <a:t>Value</a:t>
            </a:r>
            <a:endParaRPr lang="es-AR" sz="2500" b="1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3717032"/>
            <a:ext cx="4781550" cy="27717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060848"/>
            <a:ext cx="8208912" cy="151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Desvíos no Planificados</a:t>
            </a:r>
            <a:endParaRPr lang="es-ES" sz="4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2" name="3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2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endCxn id="39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39" idx="3"/>
            <a:endCxn id="40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0" idx="3"/>
            <a:endCxn id="41" idx="1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41" idx="3"/>
            <a:endCxn id="42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2" idx="3"/>
            <a:endCxn id="4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0" name="39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1" name="40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3" name="4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4" name="4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1404</TotalTime>
  <Words>712</Words>
  <Application>Microsoft Office PowerPoint</Application>
  <PresentationFormat>Presentación en pantalla (4:3)</PresentationFormat>
  <Paragraphs>92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Técnico</vt:lpstr>
      <vt:lpstr>Proyecto Self Management</vt:lpstr>
      <vt:lpstr>Temario</vt:lpstr>
      <vt:lpstr>Self Management</vt:lpstr>
      <vt:lpstr>Self Management</vt:lpstr>
      <vt:lpstr>Trazabilidad</vt:lpstr>
      <vt:lpstr>Trazabilidad</vt:lpstr>
      <vt:lpstr>Métricas</vt:lpstr>
      <vt:lpstr>Métricas</vt:lpstr>
      <vt:lpstr>Desvíos no Planificados</vt:lpstr>
      <vt:lpstr>Cambios en el Alcance</vt:lpstr>
      <vt:lpstr>Lecciones Aprendidas</vt:lpstr>
      <vt:lpstr>Lecciones Aprendidas</vt:lpstr>
      <vt:lpstr>DEMO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Duilio</cp:lastModifiedBy>
  <cp:revision>142</cp:revision>
  <dcterms:created xsi:type="dcterms:W3CDTF">2010-09-01T13:32:55Z</dcterms:created>
  <dcterms:modified xsi:type="dcterms:W3CDTF">2010-11-27T22:40:01Z</dcterms:modified>
</cp:coreProperties>
</file>