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62" r:id="rId3"/>
    <p:sldId id="277" r:id="rId4"/>
    <p:sldId id="258" r:id="rId5"/>
    <p:sldId id="259" r:id="rId6"/>
    <p:sldId id="260" r:id="rId7"/>
    <p:sldId id="275" r:id="rId8"/>
    <p:sldId id="274" r:id="rId9"/>
    <p:sldId id="273" r:id="rId10"/>
    <p:sldId id="272" r:id="rId11"/>
    <p:sldId id="268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96" autoAdjust="0"/>
  </p:normalViewPr>
  <p:slideViewPr>
    <p:cSldViewPr>
      <p:cViewPr>
        <p:scale>
          <a:sx n="100" d="100"/>
          <a:sy n="100" d="100"/>
        </p:scale>
        <p:origin x="-193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1D1F36-E9B5-44D5-BA86-B3C26082EAE6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1624B2-96DF-44BE-B4E9-693168E16E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2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F6226-3813-48AC-B778-C659CCC0BFB8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49F3C-2424-49A3-A13F-310943DD25E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Calendario orientado al equipo</a:t>
            </a:r>
            <a:r>
              <a:rPr lang="es-ES_tradnl" baseline="0" dirty="0" smtClean="0"/>
              <a:t> de trabajo.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Product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BackLog</a:t>
            </a:r>
            <a:r>
              <a:rPr lang="es-ES_tradnl" baseline="0" dirty="0" smtClean="0"/>
              <a:t> es una lista de toda la funcionalidad deseada en el producto.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Los </a:t>
            </a:r>
            <a:r>
              <a:rPr lang="es-ES_tradnl" dirty="0" err="1" smtClean="0"/>
              <a:t>requirimentos</a:t>
            </a:r>
            <a:r>
              <a:rPr lang="es-ES_tradnl" baseline="0" dirty="0" smtClean="0"/>
              <a:t> del sistema quedarán representados por los casos de uso.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Diagramas</a:t>
            </a:r>
            <a:r>
              <a:rPr lang="es-ES_tradnl" baseline="0" dirty="0" smtClean="0"/>
              <a:t> de secuencia, de clases, de caso de uso, de despliegue, de paquetes.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dirty="0" smtClean="0"/>
              <a:t>Para controlar el avance del proyecto decidimos utilizar</a:t>
            </a:r>
            <a:r>
              <a:rPr lang="es-ES_tradnl" baseline="0" dirty="0" smtClean="0"/>
              <a:t> el indicador funcionalidad completa y complementarlo con el </a:t>
            </a:r>
            <a:r>
              <a:rPr lang="es-ES_tradnl" baseline="0" dirty="0" err="1" smtClean="0"/>
              <a:t>burndown</a:t>
            </a:r>
            <a:r>
              <a:rPr lang="es-ES_tradnl" baseline="0" dirty="0" smtClean="0"/>
              <a:t> chart ya que nos permiten tener evidencia física del avance real del proyecto. </a:t>
            </a:r>
            <a:r>
              <a:rPr lang="es-ES_tradnl" dirty="0" smtClean="0"/>
              <a:t>Definimos</a:t>
            </a:r>
            <a:r>
              <a:rPr lang="es-ES_tradnl" baseline="0" dirty="0" smtClean="0"/>
              <a:t> como </a:t>
            </a:r>
            <a:r>
              <a:rPr lang="es-ES_tradnl" dirty="0" smtClean="0"/>
              <a:t>funcionalidad </a:t>
            </a:r>
            <a:r>
              <a:rPr lang="es-ES_tradnl" baseline="0" dirty="0" smtClean="0"/>
              <a:t>completa al producto desarrollado, probado y estabilizado (sin defectos críticos).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Cómo métrica de calidad decidimos utilizar evolución </a:t>
            </a:r>
            <a:r>
              <a:rPr lang="es-ES_tradnl" baseline="0" smtClean="0"/>
              <a:t>de la </a:t>
            </a:r>
            <a:r>
              <a:rPr lang="es-ES_tradnl" baseline="0" dirty="0" smtClean="0"/>
              <a:t>pruebas para medir los defectos, cuantos aparecen y cuantos </a:t>
            </a:r>
            <a:r>
              <a:rPr lang="es-ES_tradnl" baseline="0" smtClean="0"/>
              <a:t>se cierran por día.</a:t>
            </a:r>
            <a:endParaRPr lang="es-ES_tradnl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Para la gestión de riesgos utilizaremos una planilla de </a:t>
            </a:r>
            <a:r>
              <a:rPr lang="es-ES_tradnl" baseline="0" dirty="0" err="1" smtClean="0"/>
              <a:t>google</a:t>
            </a:r>
            <a:r>
              <a:rPr lang="es-ES_tradnl" baseline="0" dirty="0" smtClean="0"/>
              <a:t> con los riesgos de mayor exposición especificando: la condición que se debe cumplir para que el riesgo se transforme en problema, la consecuencia de que ocurra, la probabilidad de ocurrencia, el impacto, la exposición, el plan de mitigación y el plan de contingencia (si se considera necesario).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el seguimiento de bugs utilizaremos la herramienta que trae incorporada el repositorio de </a:t>
            </a:r>
            <a:r>
              <a:rPr lang="es-AR" dirty="0" err="1" smtClean="0"/>
              <a:t>google</a:t>
            </a:r>
            <a:r>
              <a:rPr lang="es-AR" dirty="0" smtClean="0"/>
              <a:t> (</a:t>
            </a:r>
            <a:r>
              <a:rPr lang="es-AR" dirty="0" err="1" smtClean="0"/>
              <a:t>issue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r>
              <a:rPr lang="es-AR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la gestión de costos utilizaremos</a:t>
            </a:r>
            <a:r>
              <a:rPr lang="es-AR" baseline="0" dirty="0" smtClean="0"/>
              <a:t> una planilla de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especificando la cantidad de horas hombre por el valor de la misma.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dirty="0" smtClean="0"/>
              <a:t>Como</a:t>
            </a:r>
            <a:r>
              <a:rPr lang="es-ES_tradnl" baseline="0" dirty="0" smtClean="0"/>
              <a:t> plan y estrategia de despliegue realizaremos un diagrama de despliegue utilizando la herramienta EA que modele el hardware necesario junto con los componentes del sistema y las relaciones entre los mismos. También se realizará un</a:t>
            </a:r>
            <a:r>
              <a:rPr lang="es-ES_tradnl" dirty="0" smtClean="0"/>
              <a:t> documento de despliegue</a:t>
            </a:r>
            <a:r>
              <a:rPr lang="es-ES_tradnl" baseline="0" dirty="0" smtClean="0"/>
              <a:t> que especificará el hardware y el software necesario, así como los pasos a seguir, para la puesta en marcha del sistema.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baseline="0" dirty="0" smtClean="0"/>
              <a:t>Para la aceptación de las entregas se realizarán pruebas de aceptación </a:t>
            </a:r>
            <a:r>
              <a:rPr lang="es-ES_tradnl" baseline="0" dirty="0" err="1" smtClean="0"/>
              <a:t>UATs</a:t>
            </a:r>
            <a:r>
              <a:rPr lang="es-ES_tradnl" baseline="0" dirty="0" smtClean="0"/>
              <a:t> previamente acordadas con el cliente.</a:t>
            </a:r>
          </a:p>
          <a:p>
            <a:pPr marL="171450" indent="-171450">
              <a:buFont typeface="Arial" pitchFamily="34" charset="0"/>
              <a:buChar char="•"/>
            </a:pPr>
            <a:endParaRPr lang="es-ES_tradnl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s-AR" dirty="0" smtClean="0"/>
              <a:t>Para que el equipo pueda</a:t>
            </a:r>
            <a:r>
              <a:rPr lang="es-AR" baseline="0" dirty="0" smtClean="0"/>
              <a:t> aprender lo bueno y lo malo de cada sprint, al finalizar cada sprint, se realizará la retrospectiva del mismo.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La idea es debatir las cosas buenas y malas que ocurrieron y proponer cambios para los próximos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otra parte se analizarán las métricas de velocidad estimada vs real para sacar conclusiones acerca de las estimaciones realizadas.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AR" baseline="0" dirty="0" smtClean="0"/>
              <a:t>Por último se documentarán las sugerencias de mejora acordadas en un </a:t>
            </a:r>
            <a:r>
              <a:rPr lang="es-AR" baseline="0" dirty="0" err="1" smtClean="0"/>
              <a:t>google</a:t>
            </a:r>
            <a:r>
              <a:rPr lang="es-AR" baseline="0" dirty="0" smtClean="0"/>
              <a:t> doc.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624B2-96DF-44BE-B4E9-693168E16E00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3F50-8DC7-4976-A7F2-31D45EB73CD2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1973A-26BD-4B8A-9831-E1C6FD4DDC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6F15-5836-420E-B30B-95EC68A4CFFD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D49A-680E-484F-A716-783817297E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23EB-C4CD-4EA4-9FEA-2E035E7C80FE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7A79-5C5D-4692-8359-920CA6FD90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F9CF-DBFF-4E99-96C2-160930A746A4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8195-7236-4A64-BCB6-3BBD49CE62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B63A-E6A4-4691-9FA0-17FD0564A184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3527-8478-416D-B65A-FC9D78C652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F88B-A392-4887-ADFC-466761AE4D56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EC5A-F0BA-402F-9B42-489BA6BF51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4030-6B6B-4ED5-8AB2-BA4C996DDC28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D912-2860-49CC-94AF-920DB74DFF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9689-2535-4648-8356-F6A07ED508B9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F65F-F237-4732-8E4A-FA62DD3350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3474-781A-4510-8551-08F43A92353D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4147-D629-4D8E-A715-41592B0105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FDCF-36F5-4720-9B06-1967A9DCB454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F6E71-37A1-411B-A391-0F506F383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A9C0-AD0A-4ACD-B19C-E33CF99A141D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659B-F2F7-49AF-B8A2-DE37C8F321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BBF0B4-1796-413A-BAD6-00B550C25411}" type="datetimeFigureOut">
              <a:rPr lang="es-ES"/>
              <a:pPr>
                <a:defRPr/>
              </a:pPr>
              <a:t>06/09/2010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DDEB95-D50B-4ECE-BADB-4139461379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1" r:id="rId3"/>
    <p:sldLayoutId id="2147483718" r:id="rId4"/>
    <p:sldLayoutId id="2147483722" r:id="rId5"/>
    <p:sldLayoutId id="2147483717" r:id="rId6"/>
    <p:sldLayoutId id="2147483716" r:id="rId7"/>
    <p:sldLayoutId id="2147483723" r:id="rId8"/>
    <p:sldLayoutId id="2147483724" r:id="rId9"/>
    <p:sldLayoutId id="2147483715" r:id="rId10"/>
    <p:sldLayoutId id="21474837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mtClean="0"/>
              <a:t>Proyecto</a:t>
            </a:r>
            <a:br>
              <a:rPr lang="es-ES" smtClean="0"/>
            </a:br>
            <a:r>
              <a:rPr lang="es-ES" err="1" smtClean="0"/>
              <a:t>Self</a:t>
            </a:r>
            <a:r>
              <a:rPr lang="es-ES" smtClean="0"/>
              <a:t> Management</a:t>
            </a:r>
            <a:endParaRPr lang="es-ES"/>
          </a:p>
        </p:txBody>
      </p:sp>
      <p:sp>
        <p:nvSpPr>
          <p:cNvPr id="14338" name="6 Subtítulo"/>
          <p:cNvSpPr>
            <a:spLocks noGrp="1"/>
          </p:cNvSpPr>
          <p:nvPr>
            <p:ph type="subTitle" idx="1"/>
          </p:nvPr>
        </p:nvSpPr>
        <p:spPr>
          <a:xfrm>
            <a:off x="395288" y="1557338"/>
            <a:ext cx="6480175" cy="1752600"/>
          </a:xfrm>
        </p:spPr>
        <p:txBody>
          <a:bodyPr/>
          <a:lstStyle/>
          <a:p>
            <a:pPr eaLnBrk="1" hangingPunct="1"/>
            <a:r>
              <a:rPr lang="es-ES" smtClean="0"/>
              <a:t>75.47 - Taller de desarrollo de proyectos II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Presentación Inicial</a:t>
            </a:r>
          </a:p>
          <a:p>
            <a:pPr eaLnBrk="1" hangingPunct="1"/>
            <a:endParaRPr lang="es-E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39552" y="1988170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Alcance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852266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Estimaciones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9552" y="3716362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Equipos y Roles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4580458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Calendarización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5444554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Asignación de Tareas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4584" name="7 Marcador de contenido"/>
          <p:cNvSpPr>
            <a:spLocks noGrp="1"/>
          </p:cNvSpPr>
          <p:nvPr>
            <p:ph idx="1"/>
          </p:nvPr>
        </p:nvSpPr>
        <p:spPr>
          <a:xfrm>
            <a:off x="2843213" y="1988145"/>
            <a:ext cx="5976937" cy="4321175"/>
          </a:xfrm>
        </p:spPr>
        <p:txBody>
          <a:bodyPr/>
          <a:lstStyle/>
          <a:p>
            <a:pPr eaLnBrk="1" hangingPunct="1"/>
            <a:r>
              <a:rPr lang="es-ES" sz="1800" dirty="0" smtClean="0"/>
              <a:t>Se asignarán recursos equitativamente a cada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Story</a:t>
            </a:r>
            <a:r>
              <a:rPr lang="es-ES" sz="1800" dirty="0" smtClean="0"/>
              <a:t> en la reunión inicial de cada Sprint (utilizaremos Google </a:t>
            </a:r>
            <a:r>
              <a:rPr lang="es-ES" sz="1800" dirty="0" err="1" smtClean="0"/>
              <a:t>Spreadsheets</a:t>
            </a:r>
            <a:r>
              <a:rPr lang="es-ES" sz="1800" dirty="0" smtClean="0"/>
              <a:t>).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Planificación</a:t>
            </a:r>
            <a:endParaRPr lang="es-ES" sz="40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1" name="30 Conector recto"/>
          <p:cNvCxnSpPr>
            <a:stCxn id="30" idx="3"/>
            <a:endCxn id="37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7" idx="3"/>
            <a:endCxn id="38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8" idx="3"/>
            <a:endCxn id="39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39" idx="3"/>
            <a:endCxn id="40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40" idx="3"/>
            <a:endCxn id="4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1" idx="3"/>
            <a:endCxn id="4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8" name="37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9" name="38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450"/>
          </a:xfrm>
        </p:spPr>
        <p:txBody>
          <a:bodyPr/>
          <a:lstStyle/>
          <a:p>
            <a:pPr eaLnBrk="1" hangingPunct="1"/>
            <a:endParaRPr lang="es-ES" sz="1800" u="sng" dirty="0" smtClean="0"/>
          </a:p>
          <a:p>
            <a:pPr eaLnBrk="1" hangingPunct="1"/>
            <a:r>
              <a:rPr lang="es-ES" sz="1800" u="sng" dirty="0" err="1" smtClean="0"/>
              <a:t>Kickoff</a:t>
            </a:r>
            <a:r>
              <a:rPr lang="es-ES" sz="1800" dirty="0" smtClean="0"/>
              <a:t> al inicio del proyecto para presentar el equipo.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Reunión inicial</a:t>
            </a:r>
            <a:r>
              <a:rPr lang="es-ES" sz="1800" dirty="0" smtClean="0"/>
              <a:t> para crear el </a:t>
            </a:r>
            <a:r>
              <a:rPr lang="es-ES" sz="1800" dirty="0" err="1" smtClean="0"/>
              <a:t>Product</a:t>
            </a:r>
            <a:r>
              <a:rPr lang="es-ES" sz="1800" dirty="0" smtClean="0"/>
              <a:t>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s-ES" sz="1800" dirty="0" smtClean="0"/>
          </a:p>
          <a:p>
            <a:pPr eaLnBrk="1" hangingPunct="1"/>
            <a:r>
              <a:rPr lang="es-ES" sz="1800" u="sng" dirty="0" smtClean="0"/>
              <a:t>Sprint </a:t>
            </a:r>
            <a:r>
              <a:rPr lang="es-ES" sz="1800" u="sng" dirty="0" err="1" smtClean="0"/>
              <a:t>Planning</a:t>
            </a:r>
            <a:r>
              <a:rPr lang="es-ES" sz="1800" u="sng" dirty="0" smtClean="0"/>
              <a:t> Meeting</a:t>
            </a:r>
            <a:r>
              <a:rPr lang="es-ES" sz="1800" dirty="0" smtClean="0"/>
              <a:t> al inicio de cada Sprint, para describir, asignar y priorizar las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Stories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Sprint </a:t>
            </a:r>
            <a:r>
              <a:rPr lang="es-ES" sz="1800" u="sng" dirty="0" err="1" smtClean="0"/>
              <a:t>Review</a:t>
            </a:r>
            <a:r>
              <a:rPr lang="es-ES" sz="1800" u="sng" dirty="0" smtClean="0"/>
              <a:t> Meeting</a:t>
            </a:r>
            <a:r>
              <a:rPr lang="es-ES" sz="1800" dirty="0" smtClean="0"/>
              <a:t> al final de cada Sprint, para que el equipo presente al </a:t>
            </a:r>
            <a:r>
              <a:rPr lang="es-ES" sz="1800" dirty="0" err="1" smtClean="0"/>
              <a:t>Product</a:t>
            </a:r>
            <a:r>
              <a:rPr lang="es-ES" sz="1800" dirty="0" smtClean="0"/>
              <a:t> </a:t>
            </a:r>
            <a:r>
              <a:rPr lang="es-ES" sz="1800" dirty="0" err="1" smtClean="0"/>
              <a:t>Owner</a:t>
            </a:r>
            <a:r>
              <a:rPr lang="es-ES" sz="1800" dirty="0" smtClean="0"/>
              <a:t> y </a:t>
            </a:r>
            <a:r>
              <a:rPr lang="es-ES" sz="1800" dirty="0" err="1" smtClean="0"/>
              <a:t>Stakeholders</a:t>
            </a:r>
            <a:r>
              <a:rPr lang="es-ES" sz="1800" dirty="0" smtClean="0"/>
              <a:t> la funcionalidad que esta completada.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Minutas de reunión</a:t>
            </a:r>
            <a:r>
              <a:rPr lang="es-ES" sz="1800" dirty="0" smtClean="0"/>
              <a:t> e </a:t>
            </a:r>
            <a:r>
              <a:rPr lang="es-ES" sz="1800" u="sng" dirty="0" smtClean="0"/>
              <a:t>Informes de avance</a:t>
            </a:r>
            <a:r>
              <a:rPr lang="es-ES" sz="1800" dirty="0" smtClean="0"/>
              <a:t> en Google </a:t>
            </a:r>
            <a:r>
              <a:rPr lang="es-ES" sz="1800" dirty="0" err="1" smtClean="0"/>
              <a:t>Docs</a:t>
            </a:r>
            <a:r>
              <a:rPr lang="es-ES" sz="1800" dirty="0" smtClean="0"/>
              <a:t>.</a:t>
            </a:r>
          </a:p>
        </p:txBody>
      </p:sp>
      <p:pic>
        <p:nvPicPr>
          <p:cNvPr id="25604" name="Picture 2" descr="http://www.linuxhispano.net/wp-content/uploads/2010/04/googledocs_linuxhisp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650" y="5104284"/>
            <a:ext cx="1047750" cy="989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Comunicación</a:t>
            </a:r>
            <a:endParaRPr lang="es-ES" sz="4000" dirty="0"/>
          </a:p>
        </p:txBody>
      </p:sp>
      <p:sp>
        <p:nvSpPr>
          <p:cNvPr id="65" name="6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66" name="65 Conector recto"/>
          <p:cNvCxnSpPr>
            <a:stCxn id="6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7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72" idx="3"/>
            <a:endCxn id="73" idx="1"/>
          </p:cNvCxnSpPr>
          <p:nvPr/>
        </p:nvCxnSpPr>
        <p:spPr>
          <a:xfrm>
            <a:off x="1691680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73" idx="3"/>
            <a:endCxn id="7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74" idx="3"/>
            <a:endCxn id="7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5" idx="3"/>
            <a:endCxn id="7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3" name="7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4" name="7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5" name="7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6" name="7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77" name="7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Ejecución</a:t>
            </a:r>
            <a:endParaRPr lang="es-ES" sz="4000" dirty="0"/>
          </a:p>
        </p:txBody>
      </p:sp>
      <p:sp>
        <p:nvSpPr>
          <p:cNvPr id="2662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sz="1800" u="sng" dirty="0" smtClean="0"/>
              <a:t>Análisis: </a:t>
            </a:r>
          </a:p>
          <a:p>
            <a:pPr lvl="1" eaLnBrk="1" hangingPunct="1"/>
            <a:r>
              <a:rPr lang="es-ES" sz="1800" dirty="0" smtClean="0"/>
              <a:t>Identificación de requerimientos: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Stories</a:t>
            </a:r>
            <a:r>
              <a:rPr lang="es-ES" sz="1800" dirty="0" smtClean="0"/>
              <a:t> en </a:t>
            </a:r>
            <a:r>
              <a:rPr lang="es-ES" sz="1800" dirty="0" err="1" smtClean="0"/>
              <a:t>Product</a:t>
            </a:r>
            <a:r>
              <a:rPr lang="es-ES" sz="1800" dirty="0" smtClean="0"/>
              <a:t>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 y refinamiento en los Sprint </a:t>
            </a:r>
            <a:r>
              <a:rPr lang="es-ES" sz="1800" dirty="0" err="1" smtClean="0"/>
              <a:t>Backlogs</a:t>
            </a:r>
            <a:r>
              <a:rPr lang="es-ES" sz="1800" dirty="0" smtClean="0"/>
              <a:t>.</a:t>
            </a:r>
          </a:p>
          <a:p>
            <a:pPr lvl="1" eaLnBrk="1" hangingPunct="1"/>
            <a:r>
              <a:rPr lang="es-ES" sz="1800" dirty="0" smtClean="0"/>
              <a:t>Especificación Funcional: Diagrama de casos de uso y especificación de los mismos para los requerimientos del cliente utilizando la herramienta Enterprise </a:t>
            </a:r>
            <a:r>
              <a:rPr lang="es-ES" sz="1800" dirty="0" err="1" smtClean="0"/>
              <a:t>Architect</a:t>
            </a:r>
            <a:r>
              <a:rPr lang="es-ES" sz="1800" dirty="0" smtClean="0"/>
              <a:t>.</a:t>
            </a:r>
          </a:p>
          <a:p>
            <a:pPr lvl="1"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Configuración y versionado:</a:t>
            </a:r>
            <a:r>
              <a:rPr lang="es-ES" sz="1800" dirty="0" smtClean="0"/>
              <a:t> </a:t>
            </a:r>
          </a:p>
          <a:p>
            <a:pPr lvl="1" eaLnBrk="1" hangingPunct="1"/>
            <a:r>
              <a:rPr lang="es-ES" sz="1800" dirty="0"/>
              <a:t>Repositorio de </a:t>
            </a:r>
            <a:r>
              <a:rPr lang="es-ES" sz="1800" dirty="0" err="1"/>
              <a:t>google</a:t>
            </a:r>
            <a:r>
              <a:rPr lang="es-ES" sz="1800" dirty="0"/>
              <a:t> (SVN</a:t>
            </a:r>
            <a:r>
              <a:rPr lang="es-ES" sz="1800" dirty="0" smtClean="0"/>
              <a:t>).</a:t>
            </a:r>
          </a:p>
          <a:p>
            <a:pPr lvl="1" eaLnBrk="1" hangingPunct="1"/>
            <a:r>
              <a:rPr lang="es-ES" sz="1800" dirty="0" smtClean="0"/>
              <a:t>Google </a:t>
            </a:r>
            <a:r>
              <a:rPr lang="es-ES" sz="1800" dirty="0" err="1" smtClean="0"/>
              <a:t>doc</a:t>
            </a:r>
            <a:r>
              <a:rPr lang="es-ES" sz="1800" dirty="0" smtClean="0"/>
              <a:t> con especificación de los ambientes.</a:t>
            </a:r>
          </a:p>
          <a:p>
            <a:pPr lvl="1" eaLnBrk="1" hangingPunct="1"/>
            <a:r>
              <a:rPr lang="es-ES" sz="1800" dirty="0" smtClean="0"/>
              <a:t>Google </a:t>
            </a:r>
            <a:r>
              <a:rPr lang="es-ES" sz="1800" dirty="0" err="1" smtClean="0"/>
              <a:t>docs</a:t>
            </a:r>
            <a:r>
              <a:rPr lang="es-ES" sz="1800" dirty="0"/>
              <a:t> </a:t>
            </a:r>
            <a:r>
              <a:rPr lang="es-ES" sz="1800" dirty="0" smtClean="0"/>
              <a:t>con control de versiones incrustado en el documento:</a:t>
            </a:r>
          </a:p>
          <a:p>
            <a:pPr lvl="1" eaLnBrk="1" hangingPunct="1"/>
            <a:endParaRPr lang="es-ES" sz="18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32" name="3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2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endCxn id="39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39" idx="3"/>
            <a:endCxn id="40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0" idx="3"/>
            <a:endCxn id="41" idx="1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1" idx="3"/>
            <a:endCxn id="42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2" idx="3"/>
            <a:endCxn id="4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57763"/>
              </p:ext>
            </p:extLst>
          </p:nvPr>
        </p:nvGraphicFramePr>
        <p:xfrm>
          <a:off x="2864260" y="5589240"/>
          <a:ext cx="4084004" cy="777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3423"/>
                <a:gridCol w="678498"/>
                <a:gridCol w="2037398"/>
                <a:gridCol w="654685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Revisión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Fecha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Modificaciones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Autor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&lt;x.y&gt;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&lt;fecha&gt;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&lt;comentario de modificación&gt;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&lt;autor&gt;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&lt;x.y&gt;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>
                          <a:effectLst/>
                        </a:rPr>
                        <a:t>&lt;fecha&gt;</a:t>
                      </a:r>
                      <a:endParaRPr lang="es-ES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&lt;comentario de modificación&gt;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dirty="0">
                          <a:effectLst/>
                        </a:rPr>
                        <a:t>&lt;autor&gt;</a:t>
                      </a:r>
                      <a:endParaRPr lang="es-ES" dirty="0">
                        <a:effectLst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sz="1800" u="sng" dirty="0" smtClean="0"/>
              <a:t>Arquitectura y diseño técnico:</a:t>
            </a:r>
            <a:r>
              <a:rPr lang="es-ES" sz="1800" dirty="0" smtClean="0"/>
              <a:t> Diagramas UML utilizando la herramienta Enterprise </a:t>
            </a:r>
            <a:r>
              <a:rPr lang="es-ES" sz="1800" dirty="0" err="1" smtClean="0"/>
              <a:t>Architect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Trazabilidad:</a:t>
            </a:r>
            <a:r>
              <a:rPr lang="es-ES" sz="1800" dirty="0" smtClean="0"/>
              <a:t> Será realizada con la herramienta Enterprise </a:t>
            </a:r>
            <a:r>
              <a:rPr lang="es-ES" sz="1800" dirty="0" err="1" smtClean="0"/>
              <a:t>Architect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err="1" smtClean="0"/>
              <a:t>Prubas</a:t>
            </a:r>
            <a:r>
              <a:rPr lang="es-ES" sz="1800" u="sng" dirty="0" smtClean="0"/>
              <a:t> unitarias automatizadas:</a:t>
            </a:r>
            <a:r>
              <a:rPr lang="es-ES" sz="1800" dirty="0" smtClean="0"/>
              <a:t> </a:t>
            </a:r>
            <a:r>
              <a:rPr lang="es-ES" sz="1800" dirty="0" err="1" smtClean="0"/>
              <a:t>JUnit</a:t>
            </a:r>
            <a:r>
              <a:rPr lang="es-ES" sz="1800" dirty="0" smtClean="0"/>
              <a:t>. Se realizarán pruebas unitarias de los UAT.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dirty="0" smtClean="0"/>
          </a:p>
        </p:txBody>
      </p:sp>
      <p:pic>
        <p:nvPicPr>
          <p:cNvPr id="27652" name="Picture 2" descr="http://1.bp.blogspot.com/_lbe2VxvfqK0/Sn2_T_DyA2I/AAAAAAAAGqg/YnCbnNEBJlM/s400/EnterpriseArchit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50" y="1791345"/>
            <a:ext cx="868363" cy="9175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Ejecución</a:t>
            </a:r>
            <a:endParaRPr lang="es-ES" sz="4000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6" name="35 Conector recto"/>
          <p:cNvCxnSpPr>
            <a:stCxn id="35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endCxn id="4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2" idx="3"/>
            <a:endCxn id="4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43" idx="3"/>
            <a:endCxn id="44" idx="1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44" idx="3"/>
            <a:endCxn id="4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45" idx="3"/>
            <a:endCxn id="4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5" name="4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6" name="4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20" name="Picture 4" descr="http://www.gridgainsystems.com/wiki/download/attachments/4695/junit_logo_b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3861048"/>
            <a:ext cx="866775" cy="419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Seguimiento y Control</a:t>
            </a:r>
            <a:endParaRPr lang="es-ES" sz="4000" dirty="0"/>
          </a:p>
        </p:txBody>
      </p:sp>
      <p:sp>
        <p:nvSpPr>
          <p:cNvPr id="28674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sz="1800" u="sng" dirty="0" smtClean="0"/>
              <a:t>Indicadores y métricas:</a:t>
            </a:r>
            <a:r>
              <a:rPr lang="es-ES" sz="1800" dirty="0" smtClean="0"/>
              <a:t> Indicador de Funcionalidad Completa y </a:t>
            </a:r>
            <a:r>
              <a:rPr lang="es-ES" sz="1800" dirty="0" err="1" smtClean="0"/>
              <a:t>Burndown</a:t>
            </a:r>
            <a:r>
              <a:rPr lang="es-ES" sz="1800" dirty="0" smtClean="0"/>
              <a:t> Chart. Evolución de la prueba para métricas de calidad.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Gestión de Riesgos:</a:t>
            </a:r>
            <a:r>
              <a:rPr lang="es-ES" sz="1800" dirty="0" smtClean="0"/>
              <a:t> Lista de riesgos de mayor exposición en Google </a:t>
            </a:r>
            <a:r>
              <a:rPr lang="es-ES" sz="1800" dirty="0" err="1" smtClean="0"/>
              <a:t>Spreadsheet</a:t>
            </a:r>
            <a:r>
              <a:rPr lang="es-ES" sz="1800" dirty="0" smtClean="0"/>
              <a:t>, plan de mitigación.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Seguimiento de </a:t>
            </a:r>
            <a:r>
              <a:rPr lang="es-ES" sz="1800" u="sng" dirty="0" err="1" smtClean="0"/>
              <a:t>Bugs</a:t>
            </a:r>
            <a:r>
              <a:rPr lang="es-ES" sz="1800" u="sng" dirty="0" smtClean="0"/>
              <a:t>:</a:t>
            </a:r>
            <a:r>
              <a:rPr lang="es-ES" sz="1800" dirty="0" smtClean="0"/>
              <a:t> Google </a:t>
            </a:r>
            <a:r>
              <a:rPr lang="es-ES" sz="1800" dirty="0" err="1" smtClean="0"/>
              <a:t>Code</a:t>
            </a:r>
            <a:r>
              <a:rPr lang="es-ES" sz="1800" dirty="0" smtClean="0"/>
              <a:t> </a:t>
            </a:r>
            <a:r>
              <a:rPr lang="es-ES" sz="1800" dirty="0" err="1" smtClean="0"/>
              <a:t>Issue</a:t>
            </a:r>
            <a:r>
              <a:rPr lang="es-ES" sz="1800" dirty="0" smtClean="0"/>
              <a:t> </a:t>
            </a:r>
            <a:r>
              <a:rPr lang="es-ES" sz="1800" dirty="0" err="1" smtClean="0"/>
              <a:t>Tracker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Gestión de Costos:</a:t>
            </a:r>
            <a:r>
              <a:rPr lang="es-ES" sz="1800" dirty="0" smtClean="0"/>
              <a:t> La gestión de los mismos se hará por medio de Google </a:t>
            </a:r>
            <a:r>
              <a:rPr lang="es-ES" sz="1800" dirty="0" err="1" smtClean="0"/>
              <a:t>Spreadsheets</a:t>
            </a:r>
            <a:r>
              <a:rPr lang="es-ES" sz="1800" dirty="0" smtClean="0"/>
              <a:t>. </a:t>
            </a:r>
          </a:p>
        </p:txBody>
      </p:sp>
      <p:pic>
        <p:nvPicPr>
          <p:cNvPr id="28676" name="Picture 2" descr="http://www.top4download.com/softwareimages_mini/rnncltz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645024"/>
            <a:ext cx="762000" cy="76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</p:cNvCxnSpPr>
          <p:nvPr/>
        </p:nvCxnSpPr>
        <p:spPr>
          <a:xfrm>
            <a:off x="2555776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endCxn id="3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31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1" name="3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Despliegue</a:t>
            </a:r>
            <a:endParaRPr lang="es-ES" sz="4000" dirty="0"/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sz="1800" u="sng" dirty="0" smtClean="0"/>
              <a:t>Plan y estrategia de despliegue:</a:t>
            </a:r>
            <a:r>
              <a:rPr lang="es-ES" sz="1800" dirty="0" smtClean="0"/>
              <a:t> Se realizará un diagrama de despliegue utilizando la herramienta EA.</a:t>
            </a:r>
          </a:p>
          <a:p>
            <a:pPr eaLnBrk="1" hangingPunct="1">
              <a:buNone/>
            </a:pPr>
            <a:r>
              <a:rPr lang="es-ES" sz="1800" dirty="0" smtClean="0"/>
              <a:t>	Se realizará un documento de despliegue.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u="sng" dirty="0" smtClean="0"/>
              <a:t>Criterios de aceptación de la entrega:</a:t>
            </a:r>
            <a:r>
              <a:rPr lang="es-ES" sz="1800" dirty="0" smtClean="0"/>
              <a:t> UAT -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Acceptance</a:t>
            </a:r>
            <a:r>
              <a:rPr lang="es-ES" sz="1800" dirty="0" smtClean="0"/>
              <a:t> </a:t>
            </a:r>
            <a:r>
              <a:rPr lang="es-ES" sz="1800" dirty="0" err="1" smtClean="0"/>
              <a:t>Tests</a:t>
            </a:r>
            <a:r>
              <a:rPr lang="es-ES" sz="1800" dirty="0" smtClean="0"/>
              <a:t>-</a:t>
            </a:r>
          </a:p>
        </p:txBody>
      </p:sp>
      <p:pic>
        <p:nvPicPr>
          <p:cNvPr id="29700" name="Picture 2" descr="http://businessanalystmentor.com/wp-content/uploads/2009/02/uat_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304" y="5157192"/>
            <a:ext cx="1438984" cy="144016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9701" name="Picture 4" descr="http://www.tutorialspoint.com/images/uml_deployment_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3236" y="2600821"/>
            <a:ext cx="1943100" cy="1692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1" name="20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21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2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30" idx="3"/>
          </p:cNvCxnSpPr>
          <p:nvPr/>
        </p:nvCxnSpPr>
        <p:spPr>
          <a:xfrm>
            <a:off x="3419872" y="5486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4" name="33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5" name="3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Cierre y Lecciones Aprendidas</a:t>
            </a:r>
            <a:endParaRPr lang="es-ES" sz="4000" dirty="0"/>
          </a:p>
        </p:txBody>
      </p:sp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sz="2000" u="sng" dirty="0" smtClean="0"/>
              <a:t>Sprint </a:t>
            </a:r>
            <a:r>
              <a:rPr lang="es-ES" sz="2000" u="sng" dirty="0" err="1" smtClean="0"/>
              <a:t>Retrospective</a:t>
            </a:r>
            <a:r>
              <a:rPr lang="es-ES" sz="2000" u="sng" dirty="0" smtClean="0"/>
              <a:t>: </a:t>
            </a:r>
          </a:p>
          <a:p>
            <a:pPr eaLnBrk="1" hangingPunct="1"/>
            <a:endParaRPr lang="es-ES" sz="2200" u="sng" dirty="0" smtClean="0"/>
          </a:p>
          <a:p>
            <a:pPr lvl="1" eaLnBrk="1" hangingPunct="1"/>
            <a:r>
              <a:rPr lang="es-ES" sz="1800" dirty="0" smtClean="0"/>
              <a:t>Al finalizar cada sprint, el </a:t>
            </a:r>
            <a:r>
              <a:rPr lang="es-ES" sz="1800" dirty="0" err="1" smtClean="0"/>
              <a:t>Scrum</a:t>
            </a:r>
            <a:r>
              <a:rPr lang="es-ES" sz="1800" dirty="0" smtClean="0"/>
              <a:t> </a:t>
            </a:r>
            <a:r>
              <a:rPr lang="es-ES" sz="1800" dirty="0" err="1" smtClean="0"/>
              <a:t>Master</a:t>
            </a:r>
            <a:r>
              <a:rPr lang="es-ES" sz="1800" dirty="0" smtClean="0"/>
              <a:t> resume el sprint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 y cada miembro del equipo comenta lo que le pareció bueno y que le gustaría cambiar.</a:t>
            </a:r>
          </a:p>
          <a:p>
            <a:pPr lvl="1" eaLnBrk="1" hangingPunct="1"/>
            <a:endParaRPr lang="es-ES" sz="1800" dirty="0" smtClean="0"/>
          </a:p>
          <a:p>
            <a:pPr lvl="1" eaLnBrk="1" hangingPunct="1"/>
            <a:r>
              <a:rPr lang="es-ES" sz="1800" dirty="0" smtClean="0"/>
              <a:t>Se analizan las métricas de velocidad estimada vs real.</a:t>
            </a:r>
          </a:p>
          <a:p>
            <a:pPr lvl="1" eaLnBrk="1" hangingPunct="1"/>
            <a:endParaRPr lang="es-ES" sz="1800" dirty="0" smtClean="0"/>
          </a:p>
          <a:p>
            <a:pPr lvl="1" eaLnBrk="1" hangingPunct="1"/>
            <a:r>
              <a:rPr lang="es-ES" sz="1800" dirty="0" smtClean="0"/>
              <a:t>Se arma un Google </a:t>
            </a:r>
            <a:r>
              <a:rPr lang="es-ES" sz="1800" dirty="0" err="1" smtClean="0"/>
              <a:t>Doc</a:t>
            </a:r>
            <a:r>
              <a:rPr lang="es-ES" sz="1800" dirty="0" smtClean="0"/>
              <a:t> con sugerencias de mejora para el </a:t>
            </a:r>
            <a:r>
              <a:rPr lang="es-ES" sz="1800" smtClean="0"/>
              <a:t>próximo Sprint</a:t>
            </a:r>
            <a:r>
              <a:rPr lang="es-ES" sz="1800" dirty="0" smtClean="0"/>
              <a:t>.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19" name="1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0" name="19 Conector recto"/>
          <p:cNvCxnSpPr>
            <a:stCxn id="19" idx="3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2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6" idx="3"/>
            <a:endCxn id="2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7" idx="3"/>
            <a:endCxn id="2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28" idx="3"/>
            <a:endCxn id="2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9" idx="3"/>
            <a:endCxn id="3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0" name="2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2" name="3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3" name="32 Conector recto"/>
          <p:cNvCxnSpPr>
            <a:stCxn id="30" idx="3"/>
            <a:endCxn id="3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Integrantes</a:t>
            </a:r>
            <a:endParaRPr lang="es-E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err="1" smtClean="0"/>
              <a:t>Arribálzaga</a:t>
            </a:r>
            <a:r>
              <a:rPr lang="es-ES" dirty="0" smtClean="0"/>
              <a:t>, Ignacio</a:t>
            </a:r>
          </a:p>
          <a:p>
            <a:pPr eaLnBrk="1" hangingPunct="1"/>
            <a:r>
              <a:rPr lang="es-ES" dirty="0" smtClean="0"/>
              <a:t>Cohen, Nicolás Martín</a:t>
            </a:r>
          </a:p>
          <a:p>
            <a:pPr eaLnBrk="1" hangingPunct="1"/>
            <a:r>
              <a:rPr lang="es-ES" dirty="0" smtClean="0"/>
              <a:t>Colinas, Sergio</a:t>
            </a:r>
          </a:p>
          <a:p>
            <a:pPr eaLnBrk="1" hangingPunct="1"/>
            <a:r>
              <a:rPr lang="es-ES" dirty="0" smtClean="0"/>
              <a:t>Hernández, </a:t>
            </a:r>
            <a:r>
              <a:rPr lang="es-ES" dirty="0" err="1" smtClean="0"/>
              <a:t>Duilio</a:t>
            </a:r>
            <a:endParaRPr lang="es-ES" dirty="0" smtClean="0"/>
          </a:p>
        </p:txBody>
      </p:sp>
      <p:cxnSp>
        <p:nvCxnSpPr>
          <p:cNvPr id="6" name="5 Conector recto"/>
          <p:cNvCxnSpPr>
            <a:endCxn id="1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2" idx="3"/>
            <a:endCxn id="1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3"/>
            <a:endCxn id="1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4" idx="3"/>
            <a:endCxn id="15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15" idx="3"/>
            <a:endCxn id="16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16" idx="3"/>
            <a:endCxn id="1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4" name="1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6" name="15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8" name="17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1811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Temario</a:t>
            </a:r>
            <a:endParaRPr lang="es-E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7467600" cy="4525963"/>
          </a:xfrm>
        </p:spPr>
        <p:txBody>
          <a:bodyPr/>
          <a:lstStyle/>
          <a:p>
            <a:pPr eaLnBrk="1" hangingPunct="1"/>
            <a:r>
              <a:rPr lang="es-ES" dirty="0" smtClean="0"/>
              <a:t>Framework de desarrollo</a:t>
            </a:r>
          </a:p>
          <a:p>
            <a:pPr eaLnBrk="1" hangingPunct="1"/>
            <a:r>
              <a:rPr lang="es-ES" dirty="0" smtClean="0"/>
              <a:t>Planificación</a:t>
            </a:r>
          </a:p>
          <a:p>
            <a:pPr eaLnBrk="1" hangingPunct="1"/>
            <a:r>
              <a:rPr lang="es-ES" dirty="0" smtClean="0"/>
              <a:t>Comunicación</a:t>
            </a:r>
          </a:p>
          <a:p>
            <a:pPr eaLnBrk="1" hangingPunct="1"/>
            <a:r>
              <a:rPr lang="es-ES" dirty="0" smtClean="0"/>
              <a:t>Ejecución</a:t>
            </a:r>
          </a:p>
          <a:p>
            <a:pPr eaLnBrk="1" hangingPunct="1"/>
            <a:r>
              <a:rPr lang="es-ES" dirty="0" smtClean="0"/>
              <a:t>Seguimiento y control</a:t>
            </a:r>
          </a:p>
          <a:p>
            <a:pPr eaLnBrk="1" hangingPunct="1"/>
            <a:r>
              <a:rPr lang="es-ES" dirty="0" smtClean="0"/>
              <a:t>Despliegue</a:t>
            </a:r>
          </a:p>
          <a:p>
            <a:pPr eaLnBrk="1" hangingPunct="1"/>
            <a:r>
              <a:rPr lang="es-ES" dirty="0" smtClean="0"/>
              <a:t>Cierre y lecciones aprendidas</a:t>
            </a:r>
          </a:p>
        </p:txBody>
      </p:sp>
      <p:cxnSp>
        <p:nvCxnSpPr>
          <p:cNvPr id="6" name="5 Conector recto"/>
          <p:cNvCxnSpPr>
            <a:endCxn id="12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stCxn id="12" idx="3"/>
            <a:endCxn id="13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13" idx="3"/>
            <a:endCxn id="1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14" idx="3"/>
            <a:endCxn id="15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15" idx="3"/>
            <a:endCxn id="16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16" idx="3"/>
            <a:endCxn id="1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4" name="1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5" name="14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6" name="15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7" name="1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18" name="17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s-ES" sz="1200" dirty="0" smtClean="0"/>
          </a:p>
          <a:p>
            <a:pPr eaLnBrk="1" hangingPunct="1"/>
            <a:r>
              <a:rPr lang="es-AR" sz="2000" dirty="0" smtClean="0"/>
              <a:t>Proceso Ágil de desarrollo iterativo e Incremental</a:t>
            </a:r>
          </a:p>
          <a:p>
            <a:pPr eaLnBrk="1" hangingPunct="1"/>
            <a:endParaRPr lang="es-AR" sz="2000" dirty="0" smtClean="0"/>
          </a:p>
          <a:p>
            <a:pPr eaLnBrk="1" hangingPunct="1"/>
            <a:r>
              <a:rPr lang="es-AR" sz="2000" dirty="0" err="1" smtClean="0"/>
              <a:t>Empowerment</a:t>
            </a:r>
            <a:r>
              <a:rPr lang="es-AR" sz="2000" dirty="0" smtClean="0"/>
              <a:t> y Compromiso de las Personas</a:t>
            </a:r>
          </a:p>
          <a:p>
            <a:pPr eaLnBrk="1" hangingPunct="1"/>
            <a:endParaRPr lang="es-AR" sz="2000" dirty="0" smtClean="0"/>
          </a:p>
          <a:p>
            <a:pPr eaLnBrk="1" hangingPunct="1"/>
            <a:r>
              <a:rPr lang="es-AR" sz="2000" dirty="0" smtClean="0"/>
              <a:t>Foco en desarrollar lo comprometido y darle valor al negocio</a:t>
            </a:r>
          </a:p>
          <a:p>
            <a:pPr eaLnBrk="1" hangingPunct="1"/>
            <a:endParaRPr lang="es-AR" sz="2000" dirty="0" smtClean="0"/>
          </a:p>
          <a:p>
            <a:pPr eaLnBrk="1" hangingPunct="1"/>
            <a:r>
              <a:rPr lang="es-AR" sz="2000" dirty="0" smtClean="0"/>
              <a:t>Transparencia y Visibilidad del Proyecto</a:t>
            </a:r>
          </a:p>
          <a:p>
            <a:pPr eaLnBrk="1" hangingPunct="1"/>
            <a:endParaRPr lang="es-AR" sz="2000" dirty="0" smtClean="0"/>
          </a:p>
          <a:p>
            <a:pPr eaLnBrk="1" hangingPunct="1"/>
            <a:r>
              <a:rPr lang="es-AR" sz="2000" dirty="0" smtClean="0"/>
              <a:t>Respeto entre las personas</a:t>
            </a:r>
          </a:p>
          <a:p>
            <a:pPr eaLnBrk="1" hangingPunct="1"/>
            <a:endParaRPr lang="es-AR" sz="2000" dirty="0" smtClean="0"/>
          </a:p>
          <a:p>
            <a:pPr eaLnBrk="1" hangingPunct="1"/>
            <a:r>
              <a:rPr lang="es-AR" sz="2000" dirty="0" smtClean="0"/>
              <a:t>Coraje y Responsabilidad</a:t>
            </a:r>
            <a:endParaRPr lang="es-ES" sz="2000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6" name="5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22" name="21 Conector recto"/>
          <p:cNvCxnSpPr>
            <a:stCxn id="6" idx="3"/>
            <a:endCxn id="48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8" idx="3"/>
            <a:endCxn id="51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51" idx="3"/>
            <a:endCxn id="54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54" idx="3"/>
            <a:endCxn id="5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57" idx="3"/>
            <a:endCxn id="6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60" idx="3"/>
            <a:endCxn id="63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Scrum</a:t>
            </a:r>
            <a:endParaRPr lang="es-ES" sz="4400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1" name="50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7" name="5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0" name="5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7467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Scrum</a:t>
            </a:r>
            <a:endParaRPr lang="es-ES" sz="44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984" y="2156096"/>
            <a:ext cx="8633496" cy="400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5" name="34 Conector recto"/>
          <p:cNvCxnSpPr>
            <a:stCxn id="33" idx="3"/>
            <a:endCxn id="41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1" idx="3"/>
            <a:endCxn id="42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42" idx="3"/>
            <a:endCxn id="43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43" idx="3"/>
            <a:endCxn id="4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44" idx="3"/>
            <a:endCxn id="4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45" idx="3"/>
            <a:endCxn id="47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3" name="4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4" name="4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5" name="4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7" name="46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7 Marcador de contenido"/>
          <p:cNvSpPr>
            <a:spLocks noGrp="1"/>
          </p:cNvSpPr>
          <p:nvPr>
            <p:ph idx="1"/>
          </p:nvPr>
        </p:nvSpPr>
        <p:spPr>
          <a:xfrm>
            <a:off x="2843213" y="1988591"/>
            <a:ext cx="5976937" cy="4176713"/>
          </a:xfrm>
        </p:spPr>
        <p:txBody>
          <a:bodyPr/>
          <a:lstStyle/>
          <a:p>
            <a:pPr eaLnBrk="1" hangingPunct="1"/>
            <a:r>
              <a:rPr lang="es-ES" sz="1800" dirty="0" smtClean="0"/>
              <a:t>Documento de Alcance consensuado con el cliente.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dirty="0" smtClean="0"/>
              <a:t>5 </a:t>
            </a:r>
            <a:r>
              <a:rPr lang="es-ES" sz="1800" dirty="0" err="1" smtClean="0"/>
              <a:t>Sprints</a:t>
            </a:r>
            <a:r>
              <a:rPr lang="es-ES" sz="1800" dirty="0" smtClean="0"/>
              <a:t> de 2 semanas = 10 semanas planificadas.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dirty="0" err="1" smtClean="0"/>
              <a:t>Product</a:t>
            </a:r>
            <a:r>
              <a:rPr lang="es-ES" sz="1800" dirty="0" smtClean="0"/>
              <a:t>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 y Sprint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 priorizados.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" sz="1800" dirty="0" smtClean="0"/>
              <a:t>	</a:t>
            </a:r>
            <a:r>
              <a:rPr lang="es-ES" sz="1800" u="sng" dirty="0" smtClean="0"/>
              <a:t>Herramienta:</a:t>
            </a:r>
            <a:r>
              <a:rPr lang="es-ES" sz="1800" dirty="0" smtClean="0"/>
              <a:t> Google </a:t>
            </a:r>
            <a:r>
              <a:rPr lang="es-ES" sz="1800" dirty="0" err="1" smtClean="0"/>
              <a:t>Spreadsheets</a:t>
            </a:r>
            <a:endParaRPr lang="es-ES" sz="1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s-ES" sz="1200" dirty="0" smtClean="0">
                <a:sym typeface="Wingdings" pitchFamily="2" charset="2"/>
              </a:rPr>
              <a:t>	 Lectura y edición de varios usuarios en conjunto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>
              <a:sym typeface="Wingdings" pitchFamily="2" charset="2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1800" dirty="0" smtClean="0"/>
          </a:p>
          <a:p>
            <a:pPr eaLnBrk="1" hangingPunct="1">
              <a:buFont typeface="Wingdings 2" pitchFamily="18" charset="2"/>
              <a:buNone/>
            </a:pPr>
            <a:endParaRPr lang="es-ES" sz="1800" dirty="0" smtClean="0"/>
          </a:p>
          <a:p>
            <a:pPr eaLnBrk="1" hangingPunct="1">
              <a:buFont typeface="Wingdings 2" pitchFamily="18" charset="2"/>
              <a:buNone/>
            </a:pPr>
            <a:endParaRPr lang="es-ES" sz="1800" dirty="0" smtClean="0"/>
          </a:p>
          <a:p>
            <a:pPr eaLnBrk="1" hangingPunct="1"/>
            <a:endParaRPr lang="es-E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Planificación</a:t>
            </a:r>
            <a:endParaRPr lang="es-ES" sz="40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1988616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Alcance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852712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Estimaciones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9552" y="3716808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Equipos y Roles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4580904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Calendarización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5445000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Asignación de Tareas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20489" name="Picture 2" descr="http://www.credicoopluzyfuerza.coop/blog/wp-content/uploads/2009/09/google-docs-good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3284984"/>
            <a:ext cx="792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2843808" y="4437112"/>
          <a:ext cx="5832648" cy="8181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421"/>
                <a:gridCol w="514659"/>
                <a:gridCol w="864096"/>
                <a:gridCol w="864096"/>
                <a:gridCol w="1224136"/>
                <a:gridCol w="2160240"/>
              </a:tblGrid>
              <a:tr h="15001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err="1">
                          <a:effectLst/>
                        </a:rPr>
                        <a:t>Product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backlog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example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Id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Name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Importance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Initial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s-ES" sz="1000" u="none" strike="noStrike" dirty="0" err="1" smtClean="0">
                          <a:effectLst/>
                        </a:rPr>
                        <a:t>Estimate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 err="1">
                          <a:effectLst/>
                        </a:rPr>
                        <a:t>How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to</a:t>
                      </a:r>
                      <a:r>
                        <a:rPr lang="es-ES" sz="1000" u="none" strike="noStrike" dirty="0">
                          <a:effectLst/>
                        </a:rPr>
                        <a:t> do demo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Notes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</a:tr>
              <a:tr h="142875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  <p:sp>
        <p:nvSpPr>
          <p:cNvPr id="12" name="11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13" name="12 Conector recto"/>
          <p:cNvCxnSpPr>
            <a:stCxn id="12" idx="3"/>
            <a:endCxn id="23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23" idx="3"/>
            <a:endCxn id="25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25" idx="3"/>
            <a:endCxn id="26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26" idx="3"/>
            <a:endCxn id="27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7" idx="3"/>
            <a:endCxn id="28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8" idx="3"/>
            <a:endCxn id="29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5" name="24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6" name="25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8" name="27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29" name="28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Planificación</a:t>
            </a:r>
            <a:endParaRPr lang="es-ES" sz="40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1988616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Alcance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852712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Estimaciones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9552" y="3716808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Equipos y Roles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4580904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Calendarización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5445000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Asignación de Tareas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1512" name="7 Marcador de contenido"/>
          <p:cNvSpPr>
            <a:spLocks noGrp="1"/>
          </p:cNvSpPr>
          <p:nvPr>
            <p:ph idx="1"/>
          </p:nvPr>
        </p:nvSpPr>
        <p:spPr>
          <a:xfrm>
            <a:off x="2843213" y="1988591"/>
            <a:ext cx="5976937" cy="4176713"/>
          </a:xfrm>
        </p:spPr>
        <p:txBody>
          <a:bodyPr/>
          <a:lstStyle/>
          <a:p>
            <a:pPr eaLnBrk="1" hangingPunct="1"/>
            <a:r>
              <a:rPr lang="es-ES" sz="1800" dirty="0" err="1" smtClean="0"/>
              <a:t>Planning</a:t>
            </a:r>
            <a:r>
              <a:rPr lang="es-ES" sz="1800" dirty="0" smtClean="0"/>
              <a:t> </a:t>
            </a:r>
            <a:r>
              <a:rPr lang="es-ES" sz="1800" dirty="0" err="1" smtClean="0"/>
              <a:t>Poker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dirty="0" smtClean="0"/>
              <a:t>Se utiliza para determinar la cantidad de Horas Hombre que implica cada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Story</a:t>
            </a:r>
            <a:r>
              <a:rPr lang="es-ES" sz="18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es-ES" sz="1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s-ES" sz="1800" dirty="0" smtClean="0"/>
              <a:t>	</a:t>
            </a:r>
            <a:r>
              <a:rPr lang="es-ES" sz="1800" dirty="0" smtClean="0">
                <a:sym typeface="Wingdings" pitchFamily="2" charset="2"/>
              </a:rPr>
              <a:t></a:t>
            </a:r>
            <a:r>
              <a:rPr lang="es-ES" sz="1800" dirty="0" smtClean="0"/>
              <a:t> Estimación consensuada por todo el equipo.</a:t>
            </a:r>
          </a:p>
        </p:txBody>
      </p:sp>
      <p:pic>
        <p:nvPicPr>
          <p:cNvPr id="21513" name="Picture 2" descr="http://www.substanceofcode.com/wp-content/uploads/2007/05/planning-ca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492896"/>
            <a:ext cx="4286250" cy="20002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9" name="28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0" name="29 Conector recto"/>
          <p:cNvCxnSpPr>
            <a:stCxn id="29" idx="3"/>
            <a:endCxn id="36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36" idx="3"/>
            <a:endCxn id="37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7" idx="3"/>
            <a:endCxn id="38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8" idx="3"/>
            <a:endCxn id="39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39" idx="3"/>
            <a:endCxn id="40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40" idx="3"/>
            <a:endCxn id="41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7" name="36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8" name="37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9" name="38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39552" y="1988616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Alcance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852712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Estimaciones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9552" y="3716808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Equipos y Roles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4580904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Calendarización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5445000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Asignación de Tareas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2536" name="7 Marcador de contenido"/>
          <p:cNvSpPr>
            <a:spLocks noGrp="1"/>
          </p:cNvSpPr>
          <p:nvPr>
            <p:ph idx="1"/>
          </p:nvPr>
        </p:nvSpPr>
        <p:spPr>
          <a:xfrm>
            <a:off x="2843213" y="1988591"/>
            <a:ext cx="5976937" cy="4176713"/>
          </a:xfrm>
        </p:spPr>
        <p:txBody>
          <a:bodyPr/>
          <a:lstStyle/>
          <a:p>
            <a:pPr eaLnBrk="1" hangingPunct="1"/>
            <a:r>
              <a:rPr lang="es-ES" sz="1800" u="sng" dirty="0" err="1" smtClean="0"/>
              <a:t>Product</a:t>
            </a:r>
            <a:r>
              <a:rPr lang="es-ES" sz="1800" u="sng" dirty="0" smtClean="0"/>
              <a:t> </a:t>
            </a:r>
            <a:r>
              <a:rPr lang="es-ES" sz="1800" u="sng" dirty="0" err="1" smtClean="0"/>
              <a:t>Owner</a:t>
            </a:r>
            <a:r>
              <a:rPr lang="es-ES" sz="1800" u="sng" dirty="0" smtClean="0"/>
              <a:t>:</a:t>
            </a:r>
            <a:r>
              <a:rPr lang="es-ES" sz="1800" dirty="0" smtClean="0"/>
              <a:t> Alejandro.</a:t>
            </a:r>
          </a:p>
          <a:p>
            <a:pPr eaLnBrk="1" hangingPunct="1"/>
            <a:endParaRPr lang="es-ES" sz="1800" u="sng" dirty="0" smtClean="0"/>
          </a:p>
          <a:p>
            <a:pPr eaLnBrk="1" hangingPunct="1"/>
            <a:r>
              <a:rPr lang="es-ES" sz="1800" u="sng" dirty="0" err="1" smtClean="0"/>
              <a:t>Scrum</a:t>
            </a:r>
            <a:r>
              <a:rPr lang="es-ES" sz="1800" u="sng" dirty="0" smtClean="0"/>
              <a:t> </a:t>
            </a:r>
            <a:r>
              <a:rPr lang="es-ES" sz="1800" u="sng" dirty="0" err="1" smtClean="0"/>
              <a:t>Master</a:t>
            </a:r>
            <a:r>
              <a:rPr lang="es-ES" sz="1800" u="sng" dirty="0" smtClean="0"/>
              <a:t>:</a:t>
            </a:r>
            <a:r>
              <a:rPr lang="es-ES" sz="1800" dirty="0" smtClean="0"/>
              <a:t> Nicolás.</a:t>
            </a:r>
          </a:p>
          <a:p>
            <a:pPr eaLnBrk="1" hangingPunct="1"/>
            <a:endParaRPr lang="es-ES" sz="1800" u="sng" dirty="0" smtClean="0"/>
          </a:p>
          <a:p>
            <a:pPr eaLnBrk="1" hangingPunct="1"/>
            <a:r>
              <a:rPr lang="es-ES" sz="1800" u="sng" dirty="0" err="1" smtClean="0"/>
              <a:t>Dev</a:t>
            </a:r>
            <a:r>
              <a:rPr lang="es-ES" sz="1800" u="sng" dirty="0" smtClean="0"/>
              <a:t> </a:t>
            </a:r>
            <a:r>
              <a:rPr lang="es-ES" sz="1800" u="sng" dirty="0" err="1" smtClean="0"/>
              <a:t>Team</a:t>
            </a:r>
            <a:r>
              <a:rPr lang="es-ES" sz="1800" u="sng" dirty="0" smtClean="0"/>
              <a:t>:</a:t>
            </a:r>
            <a:r>
              <a:rPr lang="es-ES" sz="1800" dirty="0" smtClean="0"/>
              <a:t> Ignacio, Sergio, </a:t>
            </a:r>
            <a:r>
              <a:rPr lang="es-ES" sz="1800" dirty="0" err="1" smtClean="0"/>
              <a:t>Duilio</a:t>
            </a:r>
            <a:r>
              <a:rPr lang="es-ES" sz="1800" dirty="0" smtClean="0"/>
              <a:t>, Nicolás.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3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Planificación</a:t>
            </a:r>
            <a:endParaRPr lang="es-ES" sz="4000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45" name="44 Conector recto"/>
          <p:cNvCxnSpPr>
            <a:stCxn id="44" idx="3"/>
            <a:endCxn id="51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stCxn id="51" idx="3"/>
            <a:endCxn id="52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52" idx="3"/>
            <a:endCxn id="53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53" idx="3"/>
            <a:endCxn id="54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54" idx="3"/>
            <a:endCxn id="55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>
            <a:stCxn id="55" idx="3"/>
            <a:endCxn id="56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2" name="51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3" name="52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4" name="53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5" name="54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56" name="55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39552" y="1988616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Alcance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39552" y="2852712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Estimaciones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39552" y="3716808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Equipos y Roles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39552" y="4580904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Calendarización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39552" y="5445000"/>
            <a:ext cx="2016224" cy="72008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dirty="0">
                <a:solidFill>
                  <a:schemeClr val="bg1"/>
                </a:solidFill>
              </a:rPr>
              <a:t>Asignación de Tareas</a:t>
            </a:r>
            <a:endParaRPr lang="es-AR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3560" name="7 Marcador de contenido"/>
          <p:cNvSpPr>
            <a:spLocks noGrp="1"/>
          </p:cNvSpPr>
          <p:nvPr>
            <p:ph idx="1"/>
          </p:nvPr>
        </p:nvSpPr>
        <p:spPr>
          <a:xfrm>
            <a:off x="2843213" y="1988591"/>
            <a:ext cx="5976937" cy="4176713"/>
          </a:xfrm>
        </p:spPr>
        <p:txBody>
          <a:bodyPr/>
          <a:lstStyle/>
          <a:p>
            <a:pPr eaLnBrk="1" hangingPunct="1"/>
            <a:r>
              <a:rPr lang="es-ES" sz="1800" dirty="0" smtClean="0"/>
              <a:t>Calendario en Google </a:t>
            </a:r>
            <a:r>
              <a:rPr lang="es-ES" sz="1800" dirty="0" err="1" smtClean="0"/>
              <a:t>Spreadsheets</a:t>
            </a:r>
            <a:r>
              <a:rPr lang="es-ES" sz="1800" dirty="0" smtClean="0"/>
              <a:t> teniendo en cuenta el esfuerzo indicado por horas hombres estimadas del </a:t>
            </a:r>
            <a:r>
              <a:rPr lang="es-ES" sz="1800" dirty="0" err="1" smtClean="0"/>
              <a:t>Product</a:t>
            </a:r>
            <a:r>
              <a:rPr lang="es-ES" sz="1800" dirty="0" smtClean="0"/>
              <a:t> </a:t>
            </a:r>
            <a:r>
              <a:rPr lang="es-ES" sz="1800" dirty="0" err="1" smtClean="0"/>
              <a:t>Backlog</a:t>
            </a:r>
            <a:r>
              <a:rPr lang="es-ES" sz="1800" dirty="0" smtClean="0"/>
              <a:t>.</a:t>
            </a:r>
          </a:p>
          <a:p>
            <a:pPr eaLnBrk="1" hangingPunct="1"/>
            <a:endParaRPr lang="es-ES" sz="1800" dirty="0" smtClean="0"/>
          </a:p>
          <a:p>
            <a:pPr eaLnBrk="1" hangingPunct="1"/>
            <a:r>
              <a:rPr lang="es-ES" sz="1800" dirty="0" smtClean="0"/>
              <a:t>Diagrama de Gantt para una mejor lectura.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410692"/>
            <a:ext cx="1008062" cy="3540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Planificación</a:t>
            </a:r>
            <a:endParaRPr lang="es-ES" sz="40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53955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cxnSp>
        <p:nvCxnSpPr>
          <p:cNvPr id="31" name="30 Conector recto"/>
          <p:cNvCxnSpPr>
            <a:stCxn id="30" idx="3"/>
            <a:endCxn id="37" idx="1"/>
          </p:cNvCxnSpPr>
          <p:nvPr/>
        </p:nvCxnSpPr>
        <p:spPr>
          <a:xfrm>
            <a:off x="82758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37" idx="3"/>
            <a:endCxn id="38" idx="1"/>
          </p:cNvCxnSpPr>
          <p:nvPr/>
        </p:nvCxnSpPr>
        <p:spPr>
          <a:xfrm>
            <a:off x="1691680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8" idx="3"/>
            <a:endCxn id="39" idx="1"/>
          </p:cNvCxnSpPr>
          <p:nvPr/>
        </p:nvCxnSpPr>
        <p:spPr>
          <a:xfrm>
            <a:off x="2555776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39" idx="3"/>
            <a:endCxn id="40" idx="1"/>
          </p:cNvCxnSpPr>
          <p:nvPr/>
        </p:nvCxnSpPr>
        <p:spPr>
          <a:xfrm>
            <a:off x="3419872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40" idx="3"/>
            <a:endCxn id="41" idx="1"/>
          </p:cNvCxnSpPr>
          <p:nvPr/>
        </p:nvCxnSpPr>
        <p:spPr>
          <a:xfrm>
            <a:off x="4283968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41" idx="3"/>
            <a:endCxn id="42" idx="1"/>
          </p:cNvCxnSpPr>
          <p:nvPr/>
        </p:nvCxnSpPr>
        <p:spPr>
          <a:xfrm>
            <a:off x="5148064" y="5486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403648" y="404664"/>
            <a:ext cx="288032" cy="288032"/>
          </a:xfrm>
          <a:prstGeom prst="round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8" name="37 Rectángulo redondeado"/>
          <p:cNvSpPr/>
          <p:nvPr/>
        </p:nvSpPr>
        <p:spPr>
          <a:xfrm>
            <a:off x="2267744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39" name="38 Rectángulo redondeado"/>
          <p:cNvSpPr/>
          <p:nvPr/>
        </p:nvSpPr>
        <p:spPr>
          <a:xfrm>
            <a:off x="3131840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0" name="39 Rectángulo redondeado"/>
          <p:cNvSpPr/>
          <p:nvPr/>
        </p:nvSpPr>
        <p:spPr>
          <a:xfrm>
            <a:off x="3995936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1" name="40 Rectángulo redondeado"/>
          <p:cNvSpPr/>
          <p:nvPr/>
        </p:nvSpPr>
        <p:spPr>
          <a:xfrm>
            <a:off x="4860032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  <p:sp>
        <p:nvSpPr>
          <p:cNvPr id="42" name="41 Rectángulo redondeado"/>
          <p:cNvSpPr/>
          <p:nvPr/>
        </p:nvSpPr>
        <p:spPr>
          <a:xfrm>
            <a:off x="5724128" y="404664"/>
            <a:ext cx="288032" cy="28803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1082</TotalTime>
  <Words>1013</Words>
  <Application>Microsoft Office PowerPoint</Application>
  <PresentationFormat>Presentación en pantalla (4:3)</PresentationFormat>
  <Paragraphs>187</Paragraphs>
  <Slides>16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Técnico</vt:lpstr>
      <vt:lpstr>Proyecto Self Management</vt:lpstr>
      <vt:lpstr>Integrantes</vt:lpstr>
      <vt:lpstr>Temario</vt:lpstr>
      <vt:lpstr>Scrum</vt:lpstr>
      <vt:lpstr>Scrum</vt:lpstr>
      <vt:lpstr>Planificación</vt:lpstr>
      <vt:lpstr>Planificación</vt:lpstr>
      <vt:lpstr>Planificación</vt:lpstr>
      <vt:lpstr>Planificación</vt:lpstr>
      <vt:lpstr>Planificación</vt:lpstr>
      <vt:lpstr>Comunicación</vt:lpstr>
      <vt:lpstr>Ejecución</vt:lpstr>
      <vt:lpstr>Ejecución</vt:lpstr>
      <vt:lpstr>Seguimiento y Control</vt:lpstr>
      <vt:lpstr>Despliegue</vt:lpstr>
      <vt:lpstr>Cierre y Lecciones Aprendidas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107</cp:revision>
  <dcterms:created xsi:type="dcterms:W3CDTF">2010-09-01T13:32:55Z</dcterms:created>
  <dcterms:modified xsi:type="dcterms:W3CDTF">2010-09-06T17:19:23Z</dcterms:modified>
</cp:coreProperties>
</file>