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77" r:id="rId3"/>
    <p:sldId id="258" r:id="rId4"/>
    <p:sldId id="278" r:id="rId5"/>
    <p:sldId id="260" r:id="rId6"/>
    <p:sldId id="283" r:id="rId7"/>
    <p:sldId id="268" r:id="rId8"/>
    <p:sldId id="281" r:id="rId9"/>
    <p:sldId id="265" r:id="rId10"/>
    <p:sldId id="267" r:id="rId11"/>
    <p:sldId id="269" r:id="rId12"/>
    <p:sldId id="279" r:id="rId13"/>
    <p:sldId id="270" r:id="rId14"/>
    <p:sldId id="280" r:id="rId1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83154" autoAdjust="0"/>
  </p:normalViewPr>
  <p:slideViewPr>
    <p:cSldViewPr>
      <p:cViewPr varScale="1">
        <p:scale>
          <a:sx n="63" d="100"/>
          <a:sy n="63" d="100"/>
        </p:scale>
        <p:origin x="-98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7ED3E4F-4C06-411C-9D66-5684997731F0}" type="datetimeFigureOut">
              <a:rPr lang="es-ES"/>
              <a:pPr>
                <a:defRPr/>
              </a:pPr>
              <a:t>23/11/2010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BBC3D29-83D2-442C-8231-2B398D546A4B}"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Marcador de imagen de diapositiva"/>
          <p:cNvSpPr>
            <a:spLocks noGrp="1" noRot="1" noChangeAspect="1"/>
          </p:cNvSpPr>
          <p:nvPr>
            <p:ph type="sldImg"/>
          </p:nvPr>
        </p:nvSpPr>
        <p:spPr bwMode="auto">
          <a:noFill/>
          <a:ln>
            <a:solidFill>
              <a:srgbClr val="000000"/>
            </a:solidFill>
            <a:miter lim="800000"/>
            <a:headEnd/>
            <a:tailEnd/>
          </a:ln>
        </p:spPr>
      </p:sp>
      <p:sp>
        <p:nvSpPr>
          <p:cNvPr id="15362"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NIco</a:t>
            </a:r>
          </a:p>
          <a:p>
            <a:pPr eaLnBrk="1" hangingPunct="1">
              <a:spcBef>
                <a:spcPct val="0"/>
              </a:spcBef>
            </a:pPr>
            <a:r>
              <a:rPr lang="en-US" smtClean="0"/>
              <a:t>Presentacion y bla bla bla</a:t>
            </a:r>
          </a:p>
        </p:txBody>
      </p:sp>
      <p:sp>
        <p:nvSpPr>
          <p:cNvPr id="15363"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0F4461-AC6B-4A30-8338-4C31E4370464}" type="slidenum">
              <a:rPr lang="es-ES"/>
              <a:pPr fontAlgn="base">
                <a:spcBef>
                  <a:spcPct val="0"/>
                </a:spcBef>
                <a:spcAft>
                  <a:spcPct val="0"/>
                </a:spcAft>
                <a:defRPr/>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p:cNvSpPr>
          <p:nvPr>
            <p:ph type="sldImg"/>
          </p:nvPr>
        </p:nvSpPr>
        <p:spPr bwMode="auto">
          <a:noFill/>
          <a:ln>
            <a:solidFill>
              <a:srgbClr val="000000"/>
            </a:solidFill>
            <a:miter lim="800000"/>
            <a:headEnd/>
            <a:tailEnd/>
          </a:ln>
        </p:spPr>
      </p:sp>
      <p:sp>
        <p:nvSpPr>
          <p:cNvPr id="32770" name="2 Marcador de notas"/>
          <p:cNvSpPr>
            <a:spLocks noGrp="1"/>
          </p:cNvSpPr>
          <p:nvPr>
            <p:ph type="body" idx="1"/>
          </p:nvPr>
        </p:nvSpPr>
        <p:spPr bwMode="auto">
          <a:noFill/>
        </p:spPr>
        <p:txBody>
          <a:bodyPr wrap="square" numCol="1" anchor="t" anchorCtr="0" compatLnSpc="1">
            <a:prstTxWarp prst="textNoShape">
              <a:avLst/>
            </a:prstTxWarp>
          </a:bodyPr>
          <a:lstStyle/>
          <a:p>
            <a:pPr marL="171450" indent="-171450"/>
            <a:r>
              <a:rPr lang="es-AR" smtClean="0"/>
              <a:t>Nacho</a:t>
            </a:r>
          </a:p>
          <a:p>
            <a:pPr marL="171450" indent="-171450"/>
            <a:r>
              <a:rPr lang="es-AR" smtClean="0"/>
              <a:t>Los cambios en el alcance mas importantes fueron…</a:t>
            </a:r>
          </a:p>
        </p:txBody>
      </p:sp>
      <p:sp>
        <p:nvSpPr>
          <p:cNvPr id="4" name="3 Marcador de número de diapositiva"/>
          <p:cNvSpPr>
            <a:spLocks noGrp="1"/>
          </p:cNvSpPr>
          <p:nvPr>
            <p:ph type="sldNum" sz="quarter" idx="5"/>
          </p:nvPr>
        </p:nvSpPr>
        <p:spPr/>
        <p:txBody>
          <a:bodyPr/>
          <a:lstStyle/>
          <a:p>
            <a:pPr>
              <a:defRPr/>
            </a:pPr>
            <a:fld id="{906004F9-1473-4AEB-8F32-A890265EC594}" type="slidenum">
              <a:rPr lang="es-ES" smtClean="0"/>
              <a:pPr>
                <a:defRPr/>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pPr marL="171450" indent="-171450"/>
            <a:r>
              <a:rPr lang="es-ES_tradnl" smtClean="0"/>
              <a:t>Nacho</a:t>
            </a:r>
          </a:p>
        </p:txBody>
      </p:sp>
      <p:sp>
        <p:nvSpPr>
          <p:cNvPr id="4" name="3 Marcador de número de diapositiva"/>
          <p:cNvSpPr>
            <a:spLocks noGrp="1"/>
          </p:cNvSpPr>
          <p:nvPr>
            <p:ph type="sldNum" sz="quarter" idx="5"/>
          </p:nvPr>
        </p:nvSpPr>
        <p:spPr/>
        <p:txBody>
          <a:bodyPr/>
          <a:lstStyle/>
          <a:p>
            <a:pPr>
              <a:defRPr/>
            </a:pPr>
            <a:fld id="{5C7A790E-F21E-42A5-89E2-7216F3C1EC49}" type="slidenum">
              <a:rPr lang="es-ES" smtClean="0"/>
              <a:pPr>
                <a:defRPr/>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Marcador de imagen de diapositiva"/>
          <p:cNvSpPr>
            <a:spLocks noGrp="1" noRot="1" noChangeAspect="1"/>
          </p:cNvSpPr>
          <p:nvPr>
            <p:ph type="sldImg"/>
          </p:nvPr>
        </p:nvSpPr>
        <p:spPr bwMode="auto">
          <a:noFill/>
          <a:ln>
            <a:solidFill>
              <a:srgbClr val="000000"/>
            </a:solidFill>
            <a:miter lim="800000"/>
            <a:headEnd/>
            <a:tailEnd/>
          </a:ln>
        </p:spPr>
      </p:sp>
      <p:sp>
        <p:nvSpPr>
          <p:cNvPr id="36866" name="2 Marcador de notas"/>
          <p:cNvSpPr>
            <a:spLocks noGrp="1"/>
          </p:cNvSpPr>
          <p:nvPr>
            <p:ph type="body" idx="1"/>
          </p:nvPr>
        </p:nvSpPr>
        <p:spPr bwMode="auto">
          <a:noFill/>
        </p:spPr>
        <p:txBody>
          <a:bodyPr wrap="square" numCol="1" anchor="t" anchorCtr="0" compatLnSpc="1">
            <a:prstTxWarp prst="textNoShape">
              <a:avLst/>
            </a:prstTxWarp>
          </a:bodyPr>
          <a:lstStyle/>
          <a:p>
            <a:pPr marL="171450" indent="-171450"/>
            <a:r>
              <a:rPr lang="es-ES_tradnl" smtClean="0"/>
              <a:t>Nacho</a:t>
            </a:r>
          </a:p>
          <a:p>
            <a:pPr marL="171450" indent="-171450"/>
            <a:r>
              <a:rPr lang="es-ES_tradnl" smtClean="0"/>
              <a:t>Las lecciones aprendidas se leen, luego yo diria oralmente las cosas positivas, las dejo aquí para que vean o agreguen:</a:t>
            </a:r>
          </a:p>
          <a:p>
            <a:pPr marL="171450" indent="-171450"/>
            <a:r>
              <a:rPr lang="es-ES_tradnl" smtClean="0"/>
              <a:t>Buen manejo de los tiempos del equipo</a:t>
            </a:r>
          </a:p>
          <a:p>
            <a:pPr marL="171450" indent="-171450"/>
            <a:r>
              <a:rPr lang="es-ES_tradnl" smtClean="0"/>
              <a:t>Comunicación fluida y sincera con el cliente</a:t>
            </a:r>
          </a:p>
          <a:p>
            <a:pPr marL="171450" indent="-171450"/>
            <a:r>
              <a:rPr lang="es-ES_tradnl" smtClean="0"/>
              <a:t>Dedicacion constante del equipo de trabajo</a:t>
            </a:r>
          </a:p>
          <a:p>
            <a:pPr marL="171450" indent="-171450"/>
            <a:r>
              <a:rPr lang="es-ES_tradnl" smtClean="0"/>
              <a:t>Buena division del trabajo</a:t>
            </a:r>
          </a:p>
          <a:p>
            <a:pPr marL="171450" indent="-171450"/>
            <a:r>
              <a:rPr lang="es-ES_tradnl" smtClean="0"/>
              <a:t>Buena predisposicion del equipo a los pedidos del cliente.</a:t>
            </a:r>
          </a:p>
          <a:p>
            <a:pPr marL="171450" indent="-171450"/>
            <a:endParaRPr lang="es-ES_tradnl" smtClean="0"/>
          </a:p>
          <a:p>
            <a:pPr marL="171450" indent="-171450"/>
            <a:r>
              <a:rPr lang="es-ES_tradnl" smtClean="0"/>
              <a:t>Documentacion : Rapida entrega de la misma (Minutas de reunion), manteniendo el foco del equipo en el trabajo a realizar.</a:t>
            </a:r>
          </a:p>
          <a:p>
            <a:pPr marL="171450" indent="-171450"/>
            <a:r>
              <a:rPr lang="es-ES_tradnl" smtClean="0"/>
              <a:t>Buena coordinacion del equipo a traves de google docs (Lista de pendientes).</a:t>
            </a:r>
          </a:p>
          <a:p>
            <a:pPr marL="171450" indent="-171450"/>
            <a:r>
              <a:rPr lang="es-ES_tradnl" smtClean="0"/>
              <a:t>Doc de metricas fundamentales para sacar estadisticas internas en el equipo</a:t>
            </a:r>
          </a:p>
          <a:p>
            <a:pPr marL="171450" indent="-171450"/>
            <a:endParaRPr lang="es-ES_tradnl" smtClean="0"/>
          </a:p>
          <a:p>
            <a:pPr marL="171450" indent="-171450"/>
            <a:endParaRPr lang="es-ES_tradnl" smtClean="0"/>
          </a:p>
        </p:txBody>
      </p:sp>
      <p:sp>
        <p:nvSpPr>
          <p:cNvPr id="4" name="3 Marcador de número de diapositiva"/>
          <p:cNvSpPr>
            <a:spLocks noGrp="1"/>
          </p:cNvSpPr>
          <p:nvPr>
            <p:ph type="sldNum" sz="quarter" idx="5"/>
          </p:nvPr>
        </p:nvSpPr>
        <p:spPr/>
        <p:txBody>
          <a:bodyPr/>
          <a:lstStyle/>
          <a:p>
            <a:pPr>
              <a:defRPr/>
            </a:pPr>
            <a:fld id="{3B16F308-6450-4F9C-B749-61E1E6C47EB9}" type="slidenum">
              <a:rPr lang="es-ES" smtClean="0"/>
              <a:pPr>
                <a:defRPr/>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Marcador de imagen de diapositiva"/>
          <p:cNvSpPr>
            <a:spLocks noGrp="1" noRot="1" noChangeAspect="1"/>
          </p:cNvSpPr>
          <p:nvPr>
            <p:ph type="sldImg"/>
          </p:nvPr>
        </p:nvSpPr>
        <p:spPr bwMode="auto">
          <a:noFill/>
          <a:ln>
            <a:solidFill>
              <a:srgbClr val="000000"/>
            </a:solidFill>
            <a:miter lim="800000"/>
            <a:headEnd/>
            <a:tailEnd/>
          </a:ln>
        </p:spPr>
      </p:sp>
      <p:sp>
        <p:nvSpPr>
          <p:cNvPr id="38914" name="2 Marcador de notas"/>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s-AR" smtClean="0"/>
              <a:t>Para que el equipo pueda aprender lo bueno y lo malo de cada sprint, al finalizar cada sprint, se realizará la retrospectiva del mismo.</a:t>
            </a:r>
          </a:p>
          <a:p>
            <a:pPr marL="171450" indent="-171450">
              <a:buFontTx/>
              <a:buChar char="•"/>
            </a:pPr>
            <a:r>
              <a:rPr lang="es-AR" smtClean="0"/>
              <a:t>La idea es debatir las cosas buenas y malas que ocurrieron y proponer cambios para los próximos sprints.</a:t>
            </a:r>
          </a:p>
          <a:p>
            <a:pPr marL="171450" indent="-171450">
              <a:buFontTx/>
              <a:buChar char="•"/>
            </a:pPr>
            <a:r>
              <a:rPr lang="es-AR" smtClean="0"/>
              <a:t>Por otra parte se analizarán las métricas de velocidad estimada vs real para sacar conclusiones acerca de las estimaciones realizadas.</a:t>
            </a:r>
          </a:p>
          <a:p>
            <a:pPr marL="171450" indent="-171450">
              <a:buFontTx/>
              <a:buChar char="•"/>
            </a:pPr>
            <a:r>
              <a:rPr lang="es-AR" smtClean="0"/>
              <a:t>Por último se documentarán las sugerencias de mejora acordadas en un google doc.</a:t>
            </a:r>
          </a:p>
        </p:txBody>
      </p:sp>
      <p:sp>
        <p:nvSpPr>
          <p:cNvPr id="4" name="3 Marcador de número de diapositiva"/>
          <p:cNvSpPr>
            <a:spLocks noGrp="1"/>
          </p:cNvSpPr>
          <p:nvPr>
            <p:ph type="sldNum" sz="quarter" idx="5"/>
          </p:nvPr>
        </p:nvSpPr>
        <p:spPr/>
        <p:txBody>
          <a:bodyPr/>
          <a:lstStyle/>
          <a:p>
            <a:pPr>
              <a:defRPr/>
            </a:pPr>
            <a:fld id="{5D15F493-B8ED-449C-B514-A1EE2E5DF40B}" type="slidenum">
              <a:rPr lang="es-ES" smtClean="0"/>
              <a:pPr>
                <a:defRPr/>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Marcador de imagen de diapositiva"/>
          <p:cNvSpPr>
            <a:spLocks noGrp="1" noRot="1" noChangeAspect="1"/>
          </p:cNvSpPr>
          <p:nvPr>
            <p:ph type="sldImg"/>
          </p:nvPr>
        </p:nvSpPr>
        <p:spPr bwMode="auto">
          <a:noFill/>
          <a:ln>
            <a:solidFill>
              <a:srgbClr val="000000"/>
            </a:solidFill>
            <a:miter lim="800000"/>
            <a:headEnd/>
            <a:tailEnd/>
          </a:ln>
        </p:spPr>
      </p:sp>
      <p:sp>
        <p:nvSpPr>
          <p:cNvPr id="40962" name="2 Marcador de notas"/>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s-AR" smtClean="0"/>
              <a:t>Para que el equipo pueda aprender lo bueno y lo malo de cada sprint, al finalizar cada sprint, se realizará la retrospectiva del mismo.</a:t>
            </a:r>
          </a:p>
          <a:p>
            <a:pPr marL="171450" indent="-171450">
              <a:buFontTx/>
              <a:buChar char="•"/>
            </a:pPr>
            <a:r>
              <a:rPr lang="es-AR" smtClean="0"/>
              <a:t>La idea es debatir las cosas buenas y malas que ocurrieron y proponer cambios para los próximos sprints.</a:t>
            </a:r>
          </a:p>
          <a:p>
            <a:pPr marL="171450" indent="-171450">
              <a:buFontTx/>
              <a:buChar char="•"/>
            </a:pPr>
            <a:r>
              <a:rPr lang="es-AR" smtClean="0"/>
              <a:t>Por otra parte se analizarán las métricas de velocidad estimada vs real para sacar conclusiones acerca de las estimaciones realizadas.</a:t>
            </a:r>
          </a:p>
          <a:p>
            <a:pPr marL="171450" indent="-171450">
              <a:buFontTx/>
              <a:buChar char="•"/>
            </a:pPr>
            <a:r>
              <a:rPr lang="es-AR" smtClean="0"/>
              <a:t>Por último se documentarán las sugerencias de mejora acordadas en un google doc.</a:t>
            </a:r>
          </a:p>
        </p:txBody>
      </p:sp>
      <p:sp>
        <p:nvSpPr>
          <p:cNvPr id="4" name="3 Marcador de número de diapositiva"/>
          <p:cNvSpPr>
            <a:spLocks noGrp="1"/>
          </p:cNvSpPr>
          <p:nvPr>
            <p:ph type="sldNum" sz="quarter" idx="5"/>
          </p:nvPr>
        </p:nvSpPr>
        <p:spPr/>
        <p:txBody>
          <a:bodyPr/>
          <a:lstStyle/>
          <a:p>
            <a:pPr>
              <a:defRPr/>
            </a:pPr>
            <a:fld id="{4CBC5D55-80DB-40E5-AB35-03A70477ABFB}" type="slidenum">
              <a:rPr lang="es-ES" smtClean="0"/>
              <a:pPr>
                <a:defRPr/>
              </a:pPr>
              <a:t>14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p:spPr>
      </p:sp>
      <p:sp>
        <p:nvSpPr>
          <p:cNvPr id="47107" name="Rectangle 3"/>
          <p:cNvSpPr>
            <a:spLocks noGrp="1"/>
          </p:cNvSpPr>
          <p:nvPr>
            <p:ph type="body" idx="1"/>
          </p:nvPr>
        </p:nvSpPr>
        <p:spPr bwMode="auto">
          <a:noFill/>
        </p:spPr>
        <p:txBody>
          <a:bodyPr wrap="square" numCol="1" anchor="t" anchorCtr="0" compatLnSpc="1">
            <a:prstTxWarp prst="textNoShape">
              <a:avLst/>
            </a:prstTxWarp>
          </a:bodyPr>
          <a:lstStyle/>
          <a:p>
            <a:r>
              <a:rPr lang="es-ES" smtClean="0"/>
              <a:t>Nico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Nico</a:t>
            </a:r>
          </a:p>
          <a:p>
            <a:pPr eaLnBrk="1" hangingPunct="1">
              <a:spcBef>
                <a:spcPct val="0"/>
              </a:spcBef>
            </a:pPr>
            <a:r>
              <a:rPr lang="en-US" smtClean="0"/>
              <a:t>Se menciona la metodología utilizada, la herramienta elegida, mencionamos q usamos gdocs y gspreadsheets para documentación interna del ET (tareas pendientes, etc)</a:t>
            </a:r>
          </a:p>
        </p:txBody>
      </p:sp>
      <p:sp>
        <p:nvSpPr>
          <p:cNvPr id="18435"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0DE1ED-8BA9-4AF9-AED5-3E50563020E3}" type="slidenum">
              <a:rPr lang="es-ES"/>
              <a:pPr fontAlgn="base">
                <a:spcBef>
                  <a:spcPct val="0"/>
                </a:spcBef>
                <a:spcAft>
                  <a:spcPct val="0"/>
                </a:spcAft>
                <a:defRPr/>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Marcador de imagen de diapositiva"/>
          <p:cNvSpPr>
            <a:spLocks noGrp="1" noRot="1" noChangeAspect="1"/>
          </p:cNvSpPr>
          <p:nvPr>
            <p:ph type="sldImg"/>
          </p:nvPr>
        </p:nvSpPr>
        <p:spPr bwMode="auto">
          <a:noFill/>
          <a:ln>
            <a:solidFill>
              <a:srgbClr val="000000"/>
            </a:solidFill>
            <a:miter lim="800000"/>
            <a:headEnd/>
            <a:tailEnd/>
          </a:ln>
        </p:spPr>
      </p:sp>
      <p:sp>
        <p:nvSpPr>
          <p:cNvPr id="20482"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Nico</a:t>
            </a:r>
          </a:p>
          <a:p>
            <a:pPr eaLnBrk="1" hangingPunct="1">
              <a:spcBef>
                <a:spcPct val="0"/>
              </a:spcBef>
            </a:pPr>
            <a:r>
              <a:rPr lang="en-US" smtClean="0"/>
              <a:t>Mencionamos las herramientas y tecnología utilizada para desarrollar la app</a:t>
            </a:r>
          </a:p>
        </p:txBody>
      </p:sp>
      <p:sp>
        <p:nvSpPr>
          <p:cNvPr id="18435"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68BCC3-A89F-4281-85CB-11B7FBF1B04C}" type="slidenum">
              <a:rPr lang="es-ES"/>
              <a:pPr fontAlgn="base">
                <a:spcBef>
                  <a:spcPct val="0"/>
                </a:spcBef>
                <a:spcAft>
                  <a:spcPct val="0"/>
                </a:spcAft>
                <a:defRPr/>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r>
              <a:rPr lang="es-AR" smtClean="0"/>
              <a:t>Nico</a:t>
            </a:r>
          </a:p>
          <a:p>
            <a:r>
              <a:rPr lang="es-AR" smtClean="0"/>
              <a:t>Explicamos el caso particular de trazabilidad (partiendo de un US, vemos el tag en el svn q corresponde al nro de US, los sources modificados y nuevos)</a:t>
            </a:r>
          </a:p>
        </p:txBody>
      </p:sp>
      <p:sp>
        <p:nvSpPr>
          <p:cNvPr id="4" name="3 Marcador de número de diapositiva"/>
          <p:cNvSpPr>
            <a:spLocks noGrp="1"/>
          </p:cNvSpPr>
          <p:nvPr>
            <p:ph type="sldNum" sz="quarter" idx="5"/>
          </p:nvPr>
        </p:nvSpPr>
        <p:spPr/>
        <p:txBody>
          <a:bodyPr/>
          <a:lstStyle/>
          <a:p>
            <a:pPr>
              <a:defRPr/>
            </a:pPr>
            <a:fld id="{12B8BFE9-E991-4515-904C-1DA02848ED2F}" type="slidenum">
              <a:rPr lang="es-ES" smtClean="0"/>
              <a:pPr>
                <a:defRPr/>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Marcador de imagen de diapositiva"/>
          <p:cNvSpPr>
            <a:spLocks noGrp="1" noRot="1" noChangeAspect="1"/>
          </p:cNvSpPr>
          <p:nvPr>
            <p:ph type="sldImg"/>
          </p:nvPr>
        </p:nvSpPr>
        <p:spPr bwMode="auto">
          <a:noFill/>
          <a:ln>
            <a:solidFill>
              <a:srgbClr val="000000"/>
            </a:solidFill>
            <a:miter lim="800000"/>
            <a:headEnd/>
            <a:tailEnd/>
          </a:ln>
        </p:spPr>
      </p:sp>
      <p:sp>
        <p:nvSpPr>
          <p:cNvPr id="24578" name="2 Marcador de notas"/>
          <p:cNvSpPr>
            <a:spLocks noGrp="1"/>
          </p:cNvSpPr>
          <p:nvPr>
            <p:ph type="body" idx="1"/>
          </p:nvPr>
        </p:nvSpPr>
        <p:spPr bwMode="auto">
          <a:noFill/>
        </p:spPr>
        <p:txBody>
          <a:bodyPr wrap="square" numCol="1" anchor="t" anchorCtr="0" compatLnSpc="1">
            <a:prstTxWarp prst="textNoShape">
              <a:avLst/>
            </a:prstTxWarp>
          </a:bodyPr>
          <a:lstStyle/>
          <a:p>
            <a:r>
              <a:rPr lang="es-AR" smtClean="0"/>
              <a:t>Nico</a:t>
            </a:r>
          </a:p>
          <a:p>
            <a:r>
              <a:rPr lang="es-AR" smtClean="0"/>
              <a:t>Explicamos el caso particular de trazabilidad (partiendo de un US, vemos los UATs correspondientes, y los bugs existentes).</a:t>
            </a:r>
          </a:p>
        </p:txBody>
      </p:sp>
      <p:sp>
        <p:nvSpPr>
          <p:cNvPr id="4" name="3 Marcador de número de diapositiva"/>
          <p:cNvSpPr>
            <a:spLocks noGrp="1"/>
          </p:cNvSpPr>
          <p:nvPr>
            <p:ph type="sldNum" sz="quarter" idx="5"/>
          </p:nvPr>
        </p:nvSpPr>
        <p:spPr/>
        <p:txBody>
          <a:bodyPr/>
          <a:lstStyle/>
          <a:p>
            <a:pPr>
              <a:defRPr/>
            </a:pPr>
            <a:fld id="{85BEB0CF-6202-46A6-B83A-52AA4CAC0300}" type="slidenum">
              <a:rPr lang="es-ES" smtClean="0"/>
              <a:pPr>
                <a:defRPr/>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Marcador de imagen de diapositiva"/>
          <p:cNvSpPr>
            <a:spLocks noGrp="1" noRot="1" noChangeAspect="1"/>
          </p:cNvSpPr>
          <p:nvPr>
            <p:ph type="sldImg"/>
          </p:nvPr>
        </p:nvSpPr>
        <p:spPr bwMode="auto">
          <a:noFill/>
          <a:ln>
            <a:solidFill>
              <a:srgbClr val="000000"/>
            </a:solidFill>
            <a:miter lim="800000"/>
            <a:headEnd/>
            <a:tailEnd/>
          </a:ln>
        </p:spPr>
      </p:sp>
      <p:sp>
        <p:nvSpPr>
          <p:cNvPr id="26626" name="2 Marcador de notas"/>
          <p:cNvSpPr>
            <a:spLocks noGrp="1"/>
          </p:cNvSpPr>
          <p:nvPr>
            <p:ph type="body" idx="1"/>
          </p:nvPr>
        </p:nvSpPr>
        <p:spPr bwMode="auto">
          <a:noFill/>
        </p:spPr>
        <p:txBody>
          <a:bodyPr wrap="square" numCol="1" anchor="t" anchorCtr="0" compatLnSpc="1">
            <a:prstTxWarp prst="textNoShape">
              <a:avLst/>
            </a:prstTxWarp>
          </a:bodyPr>
          <a:lstStyle/>
          <a:p>
            <a:r>
              <a:rPr lang="es-ES_tradnl" smtClean="0"/>
              <a:t>Sergio</a:t>
            </a:r>
          </a:p>
          <a:p>
            <a:r>
              <a:rPr lang="es-ES_tradnl" smtClean="0"/>
              <a:t>En este sprint (el 4to) cargamos los user stories después que arrancó el sprint. Tenemos un pico xq agregamos tareas después (cosas que nos habíamos olvidado). Después se puede ver que hay como una meseta. Esto se debe a que estábamos con parciales y no avanzamos con el sprint (síndrome del Estudiante). Finalmente podemos observar que toda la funcionalidad no está terminada dado que quedó pendiente una métrica xq el product owner no nos confirmó el cálculo de la misma.</a:t>
            </a:r>
            <a:endParaRPr lang="es-AR" smtClean="0"/>
          </a:p>
        </p:txBody>
      </p:sp>
      <p:sp>
        <p:nvSpPr>
          <p:cNvPr id="4" name="3 Marcador de número de diapositiva"/>
          <p:cNvSpPr>
            <a:spLocks noGrp="1"/>
          </p:cNvSpPr>
          <p:nvPr>
            <p:ph type="sldNum" sz="quarter" idx="5"/>
          </p:nvPr>
        </p:nvSpPr>
        <p:spPr/>
        <p:txBody>
          <a:bodyPr/>
          <a:lstStyle/>
          <a:p>
            <a:pPr>
              <a:defRPr/>
            </a:pPr>
            <a:fld id="{934F3F39-C9E4-43B5-AC2A-F03AD0626970}" type="slidenum">
              <a:rPr lang="es-ES" smtClean="0"/>
              <a:pPr>
                <a:defRPr/>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r>
              <a:rPr lang="es-ES" smtClean="0"/>
              <a:t>Sergio</a:t>
            </a:r>
          </a:p>
          <a:p>
            <a:r>
              <a:rPr lang="es-ES" smtClean="0"/>
              <a:t>Para sprint 4.</a:t>
            </a:r>
          </a:p>
          <a:p>
            <a:r>
              <a:rPr lang="es-ES" smtClean="0"/>
              <a:t>SPI (EV/PV) &lt; 1 indica que estamos atrasados en calendario. Esto se debe a que nos falta una métrica por realizar (schedule adherence).</a:t>
            </a:r>
          </a:p>
          <a:p>
            <a:r>
              <a:rPr lang="es-ES" smtClean="0"/>
              <a:t>CPI (EV/AC) &gt; 1 indica que el costo de lo realizado es menor al planificado. Esto se debe a que nuestras estimaciones fueron un poco pesimistas.</a:t>
            </a:r>
            <a:endParaRPr lang="es-AR" smtClean="0"/>
          </a:p>
        </p:txBody>
      </p:sp>
      <p:sp>
        <p:nvSpPr>
          <p:cNvPr id="4" name="3 Marcador de número de diapositiva"/>
          <p:cNvSpPr>
            <a:spLocks noGrp="1"/>
          </p:cNvSpPr>
          <p:nvPr>
            <p:ph type="sldNum" sz="quarter" idx="5"/>
          </p:nvPr>
        </p:nvSpPr>
        <p:spPr/>
        <p:txBody>
          <a:bodyPr/>
          <a:lstStyle/>
          <a:p>
            <a:pPr>
              <a:defRPr/>
            </a:pPr>
            <a:fld id="{CF6F98BB-E103-4515-805A-3F7B295545A8}" type="slidenum">
              <a:rPr lang="es-ES" smtClean="0"/>
              <a:pPr>
                <a:defRPr/>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r>
              <a:rPr lang="es-AR" smtClean="0"/>
              <a:t>Nacho </a:t>
            </a:r>
          </a:p>
          <a:p>
            <a:r>
              <a:rPr lang="es-AR" smtClean="0"/>
              <a:t>Los cambios se manejaron a traves de acuerdos con el cliente y estos se materializaron en las minutas de reunion en la seccion de acuerdos.</a:t>
            </a:r>
          </a:p>
        </p:txBody>
      </p:sp>
      <p:sp>
        <p:nvSpPr>
          <p:cNvPr id="4" name="3 Marcador de número de diapositiva"/>
          <p:cNvSpPr>
            <a:spLocks noGrp="1"/>
          </p:cNvSpPr>
          <p:nvPr>
            <p:ph type="sldNum" sz="quarter" idx="5"/>
          </p:nvPr>
        </p:nvSpPr>
        <p:spPr/>
        <p:txBody>
          <a:bodyPr/>
          <a:lstStyle/>
          <a:p>
            <a:pPr>
              <a:defRPr/>
            </a:pPr>
            <a:fld id="{D4DA1362-D052-4A44-BD9D-EF5F7F1CF8E4}" type="slidenum">
              <a:rPr lang="es-ES" smtClean="0"/>
              <a:pPr>
                <a:defRPr/>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4" name="6 Forma libre"/>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5"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9" name="8 Título"/>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s-ES" smtClean="0"/>
              <a:t>Haga clic para modificar el estilo de título del patrón</a:t>
            </a:r>
            <a:endParaRPr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6" name="29 Marcador de fecha"/>
          <p:cNvSpPr>
            <a:spLocks noGrp="1"/>
          </p:cNvSpPr>
          <p:nvPr>
            <p:ph type="dt" sz="half" idx="10"/>
          </p:nvPr>
        </p:nvSpPr>
        <p:spPr/>
        <p:txBody>
          <a:bodyPr/>
          <a:lstStyle>
            <a:lvl1pPr>
              <a:defRPr/>
            </a:lvl1pPr>
          </a:lstStyle>
          <a:p>
            <a:pPr>
              <a:defRPr/>
            </a:pPr>
            <a:fld id="{11CCA8E1-7BA1-4272-9D94-55FEDA3C2217}" type="datetimeFigureOut">
              <a:rPr lang="es-ES"/>
              <a:pPr>
                <a:defRPr/>
              </a:pPr>
              <a:t>23/11/2010</a:t>
            </a:fld>
            <a:endParaRPr lang="es-ES"/>
          </a:p>
        </p:txBody>
      </p:sp>
      <p:sp>
        <p:nvSpPr>
          <p:cNvPr id="7" name="18 Marcador de pie de página"/>
          <p:cNvSpPr>
            <a:spLocks noGrp="1"/>
          </p:cNvSpPr>
          <p:nvPr>
            <p:ph type="ftr" sz="quarter" idx="11"/>
          </p:nvPr>
        </p:nvSpPr>
        <p:spPr/>
        <p:txBody>
          <a:bodyPr/>
          <a:lstStyle>
            <a:lvl1pPr>
              <a:defRPr/>
            </a:lvl1pPr>
          </a:lstStyle>
          <a:p>
            <a:pPr>
              <a:defRPr/>
            </a:pPr>
            <a:endParaRPr lang="es-ES"/>
          </a:p>
        </p:txBody>
      </p:sp>
      <p:sp>
        <p:nvSpPr>
          <p:cNvPr id="8" name="26 Marcador de número de diapositiva"/>
          <p:cNvSpPr>
            <a:spLocks noGrp="1"/>
          </p:cNvSpPr>
          <p:nvPr>
            <p:ph type="sldNum" sz="quarter" idx="12"/>
          </p:nvPr>
        </p:nvSpPr>
        <p:spPr/>
        <p:txBody>
          <a:bodyPr/>
          <a:lstStyle>
            <a:lvl1pPr>
              <a:defRPr/>
            </a:lvl1pPr>
          </a:lstStyle>
          <a:p>
            <a:pPr>
              <a:defRPr/>
            </a:pPr>
            <a:fld id="{9F954B56-7495-4B69-9D01-781FECDD862B}"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4114873A-AD02-4226-A319-E4A5C84FACDC}" type="datetimeFigureOut">
              <a:rPr lang="es-ES"/>
              <a:pPr>
                <a:defRPr/>
              </a:pPr>
              <a:t>23/11/2010</a:t>
            </a:fld>
            <a:endParaRPr lang="es-ES"/>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DFDB2B50-9544-4482-BFA0-2F4B0125A869}"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281BAED4-615A-4527-A08A-75ECA7C66546}" type="datetimeFigureOut">
              <a:rPr lang="es-ES"/>
              <a:pPr>
                <a:defRPr/>
              </a:pPr>
              <a:t>23/11/2010</a:t>
            </a:fld>
            <a:endParaRPr lang="es-ES"/>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AAD6345E-DD19-473F-A27A-22BF48E0BEF6}"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1296AACD-9D62-49ED-A666-56C9A739CA37}" type="datetimeFigureOut">
              <a:rPr lang="es-ES"/>
              <a:pPr>
                <a:defRPr/>
              </a:pPr>
              <a:t>23/11/2010</a:t>
            </a:fld>
            <a:endParaRPr lang="es-ES"/>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63138AED-9C3B-4ADB-B751-2C319463022E}"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4" name="6 Forma libre"/>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5"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6" name="3 Marcador de fecha"/>
          <p:cNvSpPr>
            <a:spLocks noGrp="1"/>
          </p:cNvSpPr>
          <p:nvPr>
            <p:ph type="dt" sz="half" idx="10"/>
          </p:nvPr>
        </p:nvSpPr>
        <p:spPr/>
        <p:txBody>
          <a:bodyPr/>
          <a:lstStyle>
            <a:lvl1pPr>
              <a:defRPr/>
            </a:lvl1pPr>
          </a:lstStyle>
          <a:p>
            <a:pPr>
              <a:defRPr/>
            </a:pPr>
            <a:fld id="{6B40DDAB-C1B3-4CDE-BB84-980A91E6351E}" type="datetimeFigureOut">
              <a:rPr lang="es-ES"/>
              <a:pPr>
                <a:defRPr/>
              </a:pPr>
              <a:t>23/11/2010</a:t>
            </a:fld>
            <a:endParaRPr lang="es-ES"/>
          </a:p>
        </p:txBody>
      </p:sp>
      <p:sp>
        <p:nvSpPr>
          <p:cNvPr id="7" name="4 Marcador de pie de página"/>
          <p:cNvSpPr>
            <a:spLocks noGrp="1"/>
          </p:cNvSpPr>
          <p:nvPr>
            <p:ph type="ftr" sz="quarter" idx="11"/>
          </p:nvPr>
        </p:nvSpPr>
        <p:spPr/>
        <p:txBody>
          <a:bodyPr/>
          <a:lstStyle>
            <a:lvl1pPr>
              <a:defRPr/>
            </a:lvl1pPr>
          </a:lstStyle>
          <a:p>
            <a:pPr>
              <a:defRPr/>
            </a:pPr>
            <a:endParaRPr lang="es-ES"/>
          </a:p>
        </p:txBody>
      </p:sp>
      <p:sp>
        <p:nvSpPr>
          <p:cNvPr id="8" name="5 Marcador de número de diapositiva"/>
          <p:cNvSpPr>
            <a:spLocks noGrp="1"/>
          </p:cNvSpPr>
          <p:nvPr>
            <p:ph type="sldNum" sz="quarter" idx="12"/>
          </p:nvPr>
        </p:nvSpPr>
        <p:spPr/>
        <p:txBody>
          <a:bodyPr/>
          <a:lstStyle>
            <a:lvl1pPr>
              <a:defRPr/>
            </a:lvl1pPr>
          </a:lstStyle>
          <a:p>
            <a:pPr>
              <a:defRPr/>
            </a:pPr>
            <a:fld id="{CB8916ED-1839-44C9-9BBE-D75C7810DECC}"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fld id="{B26E5EC6-2642-4AFC-9F1C-4D44875AE5A8}" type="datetimeFigureOut">
              <a:rPr lang="es-ES"/>
              <a:pPr>
                <a:defRPr/>
              </a:pPr>
              <a:t>23/11/2010</a:t>
            </a:fld>
            <a:endParaRPr lang="es-ES"/>
          </a:p>
        </p:txBody>
      </p:sp>
      <p:sp>
        <p:nvSpPr>
          <p:cNvPr id="6" name="21 Marcador de pie de página"/>
          <p:cNvSpPr>
            <a:spLocks noGrp="1"/>
          </p:cNvSpPr>
          <p:nvPr>
            <p:ph type="ftr" sz="quarter" idx="11"/>
          </p:nvPr>
        </p:nvSpPr>
        <p:spPr/>
        <p:txBody>
          <a:bodyPr/>
          <a:lstStyle>
            <a:lvl1pPr>
              <a:defRPr/>
            </a:lvl1pPr>
          </a:lstStyle>
          <a:p>
            <a:pPr>
              <a:defRPr/>
            </a:pPr>
            <a:endParaRPr lang="es-ES"/>
          </a:p>
        </p:txBody>
      </p:sp>
      <p:sp>
        <p:nvSpPr>
          <p:cNvPr id="7" name="17 Marcador de número de diapositiva"/>
          <p:cNvSpPr>
            <a:spLocks noGrp="1"/>
          </p:cNvSpPr>
          <p:nvPr>
            <p:ph type="sldNum" sz="quarter" idx="12"/>
          </p:nvPr>
        </p:nvSpPr>
        <p:spPr/>
        <p:txBody>
          <a:bodyPr/>
          <a:lstStyle>
            <a:lvl1pPr>
              <a:defRPr/>
            </a:lvl1pPr>
          </a:lstStyle>
          <a:p>
            <a:pPr>
              <a:defRPr/>
            </a:pPr>
            <a:fld id="{34238110-02FC-4333-A560-8B733C89DCFF}"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lvl1pPr>
              <a:defRPr/>
            </a:lvl1pPr>
          </a:lstStyle>
          <a:p>
            <a:pPr>
              <a:defRPr/>
            </a:pPr>
            <a:fld id="{2F6C8A32-763A-41D4-B847-137C4F355C45}" type="datetimeFigureOut">
              <a:rPr lang="es-ES"/>
              <a:pPr>
                <a:defRPr/>
              </a:pPr>
              <a:t>23/11/2010</a:t>
            </a:fld>
            <a:endParaRPr lang="es-ES"/>
          </a:p>
        </p:txBody>
      </p:sp>
      <p:sp>
        <p:nvSpPr>
          <p:cNvPr id="8" name="7 Marcador de pie de página"/>
          <p:cNvSpPr>
            <a:spLocks noGrp="1"/>
          </p:cNvSpPr>
          <p:nvPr>
            <p:ph type="ftr" sz="quarter" idx="11"/>
          </p:nvPr>
        </p:nvSpPr>
        <p:spPr/>
        <p:txBody>
          <a:bodyPr/>
          <a:lstStyle>
            <a:lvl1pPr>
              <a:defRPr/>
            </a:lvl1pPr>
          </a:lstStyle>
          <a:p>
            <a:pPr>
              <a:defRPr/>
            </a:pPr>
            <a:endParaRPr lang="es-ES"/>
          </a:p>
        </p:txBody>
      </p:sp>
      <p:sp>
        <p:nvSpPr>
          <p:cNvPr id="9" name="8 Marcador de número de diapositiva"/>
          <p:cNvSpPr>
            <a:spLocks noGrp="1"/>
          </p:cNvSpPr>
          <p:nvPr>
            <p:ph type="sldNum" sz="quarter" idx="12"/>
          </p:nvPr>
        </p:nvSpPr>
        <p:spPr/>
        <p:txBody>
          <a:bodyPr/>
          <a:lstStyle>
            <a:lvl1pPr>
              <a:defRPr/>
            </a:lvl1pPr>
          </a:lstStyle>
          <a:p>
            <a:pPr>
              <a:defRPr/>
            </a:pPr>
            <a:fld id="{9D220DEA-97D9-4936-8895-4CEE34CB3DD0}"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lstStyle>
            <a:lvl1pPr algn="l">
              <a:defRPr sz="4600"/>
            </a:lvl1pPr>
          </a:lstStyle>
          <a:p>
            <a:r>
              <a:rPr lang="es-ES" smtClean="0"/>
              <a:t>Haga clic para modificar el estilo de título del patrón</a:t>
            </a:r>
            <a:endParaRPr lang="en-US"/>
          </a:p>
        </p:txBody>
      </p:sp>
      <p:sp>
        <p:nvSpPr>
          <p:cNvPr id="3" name="9 Marcador de fecha"/>
          <p:cNvSpPr>
            <a:spLocks noGrp="1"/>
          </p:cNvSpPr>
          <p:nvPr>
            <p:ph type="dt" sz="half" idx="10"/>
          </p:nvPr>
        </p:nvSpPr>
        <p:spPr/>
        <p:txBody>
          <a:bodyPr/>
          <a:lstStyle>
            <a:lvl1pPr>
              <a:defRPr/>
            </a:lvl1pPr>
          </a:lstStyle>
          <a:p>
            <a:pPr>
              <a:defRPr/>
            </a:pPr>
            <a:fld id="{3049AE75-EE3A-43D3-A72B-D0F9E9170D3B}" type="datetimeFigureOut">
              <a:rPr lang="es-ES"/>
              <a:pPr>
                <a:defRPr/>
              </a:pPr>
              <a:t>23/11/2010</a:t>
            </a:fld>
            <a:endParaRPr lang="es-ES"/>
          </a:p>
        </p:txBody>
      </p:sp>
      <p:sp>
        <p:nvSpPr>
          <p:cNvPr id="4" name="21 Marcador de pie de página"/>
          <p:cNvSpPr>
            <a:spLocks noGrp="1"/>
          </p:cNvSpPr>
          <p:nvPr>
            <p:ph type="ftr" sz="quarter" idx="11"/>
          </p:nvPr>
        </p:nvSpPr>
        <p:spPr/>
        <p:txBody>
          <a:bodyPr/>
          <a:lstStyle>
            <a:lvl1pPr>
              <a:defRPr/>
            </a:lvl1pPr>
          </a:lstStyle>
          <a:p>
            <a:pPr>
              <a:defRPr/>
            </a:pPr>
            <a:endParaRPr lang="es-ES"/>
          </a:p>
        </p:txBody>
      </p:sp>
      <p:sp>
        <p:nvSpPr>
          <p:cNvPr id="5" name="17 Marcador de número de diapositiva"/>
          <p:cNvSpPr>
            <a:spLocks noGrp="1"/>
          </p:cNvSpPr>
          <p:nvPr>
            <p:ph type="sldNum" sz="quarter" idx="12"/>
          </p:nvPr>
        </p:nvSpPr>
        <p:spPr/>
        <p:txBody>
          <a:bodyPr/>
          <a:lstStyle>
            <a:lvl1pPr>
              <a:defRPr/>
            </a:lvl1pPr>
          </a:lstStyle>
          <a:p>
            <a:pPr>
              <a:defRPr/>
            </a:pPr>
            <a:fld id="{95A8DD62-0F9C-49FF-AFFC-51D0AFDB3224}"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CFE4D4DC-5661-4514-86B7-496F5B8054F0}" type="datetimeFigureOut">
              <a:rPr lang="es-ES"/>
              <a:pPr>
                <a:defRPr/>
              </a:pPr>
              <a:t>23/11/2010</a:t>
            </a:fld>
            <a:endParaRPr lang="es-ES"/>
          </a:p>
        </p:txBody>
      </p:sp>
      <p:sp>
        <p:nvSpPr>
          <p:cNvPr id="3" name="21 Marcador de pie de página"/>
          <p:cNvSpPr>
            <a:spLocks noGrp="1"/>
          </p:cNvSpPr>
          <p:nvPr>
            <p:ph type="ftr" sz="quarter" idx="11"/>
          </p:nvPr>
        </p:nvSpPr>
        <p:spPr/>
        <p:txBody>
          <a:bodyPr/>
          <a:lstStyle>
            <a:lvl1pPr>
              <a:defRPr/>
            </a:lvl1pPr>
          </a:lstStyle>
          <a:p>
            <a:pPr>
              <a:defRPr/>
            </a:pPr>
            <a:endParaRPr lang="es-ES"/>
          </a:p>
        </p:txBody>
      </p:sp>
      <p:sp>
        <p:nvSpPr>
          <p:cNvPr id="4" name="17 Marcador de número de diapositiva"/>
          <p:cNvSpPr>
            <a:spLocks noGrp="1"/>
          </p:cNvSpPr>
          <p:nvPr>
            <p:ph type="sldNum" sz="quarter" idx="12"/>
          </p:nvPr>
        </p:nvSpPr>
        <p:spPr/>
        <p:txBody>
          <a:bodyPr/>
          <a:lstStyle>
            <a:lvl1pPr>
              <a:defRPr/>
            </a:lvl1pPr>
          </a:lstStyle>
          <a:p>
            <a:pPr>
              <a:defRPr/>
            </a:pPr>
            <a:fld id="{F1DBD964-3F12-40DE-AA39-A061867A861E}"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lvl1pPr>
              <a:defRPr/>
            </a:lvl1pPr>
          </a:lstStyle>
          <a:p>
            <a:pPr>
              <a:defRPr/>
            </a:pPr>
            <a:fld id="{97C7F233-ED4A-4802-90B2-4DC4E0B889C7}" type="datetimeFigureOut">
              <a:rPr lang="es-ES"/>
              <a:pPr>
                <a:defRPr/>
              </a:pPr>
              <a:t>23/11/2010</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8156575" y="6421438"/>
            <a:ext cx="762000" cy="365125"/>
          </a:xfrm>
        </p:spPr>
        <p:txBody>
          <a:bodyPr/>
          <a:lstStyle>
            <a:lvl1pPr>
              <a:defRPr/>
            </a:lvl1pPr>
          </a:lstStyle>
          <a:p>
            <a:pPr>
              <a:defRPr/>
            </a:pPr>
            <a:fld id="{5C628ACE-5DEF-4A8F-808E-49658A18C2C8}"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6BB06CFB-5408-465A-961D-701EF79A20A8}" type="datetimeFigureOut">
              <a:rPr lang="es-ES"/>
              <a:pPr>
                <a:defRPr/>
              </a:pPr>
              <a:t>23/11/2010</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959069CB-9D43-4B0B-8760-86F5EB57A46B}"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1028" name="8 Marcador de título"/>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29" name="29 Marcador de texto"/>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 name="9 Marcador de fecha"/>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10B46DDE-8F0E-42B5-A516-9BA594D35BDC}" type="datetimeFigureOut">
              <a:rPr lang="es-ES"/>
              <a:pPr>
                <a:defRPr/>
              </a:pPr>
              <a:t>23/11/2010</a:t>
            </a:fld>
            <a:endParaRPr lang="es-ES"/>
          </a:p>
        </p:txBody>
      </p:sp>
      <p:sp>
        <p:nvSpPr>
          <p:cNvPr id="22" name="21 Marcador de pie de página"/>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s-ES"/>
          </a:p>
        </p:txBody>
      </p:sp>
      <p:sp>
        <p:nvSpPr>
          <p:cNvPr id="18" name="17 Marcador de número de diapositiva"/>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defRPr>
            </a:lvl1pPr>
          </a:lstStyle>
          <a:p>
            <a:pPr>
              <a:defRPr/>
            </a:pPr>
            <a:fld id="{721D442B-4418-4F59-906F-59EF09500E80}" type="slidenum">
              <a:rPr lang="es-ES"/>
              <a:pPr>
                <a:defRPr/>
              </a:pPr>
              <a:t>‹Nº›</a:t>
            </a:fld>
            <a:endParaRPr lang="es-ES"/>
          </a:p>
        </p:txBody>
      </p:sp>
    </p:spTree>
  </p:cSld>
  <p:clrMap bg1="dk1" tx1="lt1" bg2="dk2" tx2="lt2" accent1="accent1" accent2="accent2" accent3="accent3" accent4="accent4" accent5="accent5" accent6="accent6" hlink="hlink" folHlink="folHlink"/>
  <p:sldLayoutIdLst>
    <p:sldLayoutId id="2147483720" r:id="rId1"/>
    <p:sldLayoutId id="2147483719" r:id="rId2"/>
    <p:sldLayoutId id="2147483721" r:id="rId3"/>
    <p:sldLayoutId id="2147483718" r:id="rId4"/>
    <p:sldLayoutId id="2147483722" r:id="rId5"/>
    <p:sldLayoutId id="2147483717" r:id="rId6"/>
    <p:sldLayoutId id="2147483716" r:id="rId7"/>
    <p:sldLayoutId id="2147483723" r:id="rId8"/>
    <p:sldLayoutId id="2147483724" r:id="rId9"/>
    <p:sldLayoutId id="2147483715" r:id="rId10"/>
    <p:sldLayoutId id="2147483714"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a:defRPr>
      </a:lvl2pPr>
      <a:lvl3pPr algn="l" rtl="0" eaLnBrk="0" fontAlgn="base" hangingPunct="0">
        <a:spcBef>
          <a:spcPct val="0"/>
        </a:spcBef>
        <a:spcAft>
          <a:spcPct val="0"/>
        </a:spcAft>
        <a:defRPr sz="4600">
          <a:solidFill>
            <a:schemeClr val="tx1"/>
          </a:solidFill>
          <a:latin typeface="Franklin Gothic Book"/>
        </a:defRPr>
      </a:lvl3pPr>
      <a:lvl4pPr algn="l" rtl="0" eaLnBrk="0" fontAlgn="base" hangingPunct="0">
        <a:spcBef>
          <a:spcPct val="0"/>
        </a:spcBef>
        <a:spcAft>
          <a:spcPct val="0"/>
        </a:spcAft>
        <a:defRPr sz="4600">
          <a:solidFill>
            <a:schemeClr val="tx1"/>
          </a:solidFill>
          <a:latin typeface="Franklin Gothic Book"/>
        </a:defRPr>
      </a:lvl4pPr>
      <a:lvl5pPr algn="l" rtl="0" eaLnBrk="0" fontAlgn="base" hangingPunct="0">
        <a:spcBef>
          <a:spcPct val="0"/>
        </a:spcBef>
        <a:spcAft>
          <a:spcPct val="0"/>
        </a:spcAft>
        <a:defRPr sz="4600">
          <a:solidFill>
            <a:schemeClr val="tx1"/>
          </a:solidFill>
          <a:latin typeface="Franklin Gothic Book"/>
        </a:defRPr>
      </a:lvl5pPr>
      <a:lvl6pPr marL="457200" algn="l" rtl="0" fontAlgn="base">
        <a:spcBef>
          <a:spcPct val="0"/>
        </a:spcBef>
        <a:spcAft>
          <a:spcPct val="0"/>
        </a:spcAft>
        <a:defRPr sz="4600">
          <a:solidFill>
            <a:schemeClr val="tx1"/>
          </a:solidFill>
          <a:latin typeface="Franklin Gothic Book"/>
        </a:defRPr>
      </a:lvl6pPr>
      <a:lvl7pPr marL="914400" algn="l" rtl="0" fontAlgn="base">
        <a:spcBef>
          <a:spcPct val="0"/>
        </a:spcBef>
        <a:spcAft>
          <a:spcPct val="0"/>
        </a:spcAft>
        <a:defRPr sz="4600">
          <a:solidFill>
            <a:schemeClr val="tx1"/>
          </a:solidFill>
          <a:latin typeface="Franklin Gothic Book"/>
        </a:defRPr>
      </a:lvl7pPr>
      <a:lvl8pPr marL="1371600" algn="l" rtl="0" fontAlgn="base">
        <a:spcBef>
          <a:spcPct val="0"/>
        </a:spcBef>
        <a:spcAft>
          <a:spcPct val="0"/>
        </a:spcAft>
        <a:defRPr sz="4600">
          <a:solidFill>
            <a:schemeClr val="tx1"/>
          </a:solidFill>
          <a:latin typeface="Franklin Gothic Book"/>
        </a:defRPr>
      </a:lvl8pPr>
      <a:lvl9pPr marL="1828800" algn="l" rtl="0" fontAlgn="base">
        <a:spcBef>
          <a:spcPct val="0"/>
        </a:spcBef>
        <a:spcAft>
          <a:spcPct val="0"/>
        </a:spcAft>
        <a:defRPr sz="4600">
          <a:solidFill>
            <a:schemeClr val="tx1"/>
          </a:solidFill>
          <a:latin typeface="Franklin Gothic Book"/>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p:txBody>
          <a:bodyPr>
            <a:normAutofit/>
          </a:bodyPr>
          <a:lstStyle/>
          <a:p>
            <a:pPr eaLnBrk="1" fontAlgn="auto" hangingPunct="1">
              <a:spcAft>
                <a:spcPts val="0"/>
              </a:spcAft>
              <a:defRPr/>
            </a:pPr>
            <a:r>
              <a:rPr lang="es-ES" smtClean="0"/>
              <a:t>Proyecto</a:t>
            </a:r>
            <a:br>
              <a:rPr lang="es-ES" smtClean="0"/>
            </a:br>
            <a:r>
              <a:rPr lang="es-ES" err="1" smtClean="0"/>
              <a:t>Self</a:t>
            </a:r>
            <a:r>
              <a:rPr lang="es-ES" smtClean="0"/>
              <a:t> Management</a:t>
            </a:r>
            <a:endParaRPr lang="es-ES"/>
          </a:p>
        </p:txBody>
      </p:sp>
      <p:sp>
        <p:nvSpPr>
          <p:cNvPr id="14338" name="6 Subtítulo"/>
          <p:cNvSpPr>
            <a:spLocks noGrp="1"/>
          </p:cNvSpPr>
          <p:nvPr>
            <p:ph type="subTitle" idx="1"/>
          </p:nvPr>
        </p:nvSpPr>
        <p:spPr>
          <a:xfrm>
            <a:off x="395288" y="1557338"/>
            <a:ext cx="6480175" cy="1752600"/>
          </a:xfrm>
        </p:spPr>
        <p:txBody>
          <a:bodyPr/>
          <a:lstStyle/>
          <a:p>
            <a:pPr eaLnBrk="1" hangingPunct="1"/>
            <a:r>
              <a:rPr lang="es-ES" smtClean="0"/>
              <a:t>75.47 - Taller de desarrollo de proyectos II</a:t>
            </a:r>
          </a:p>
          <a:p>
            <a:pPr eaLnBrk="1" hangingPunct="1"/>
            <a:endParaRPr lang="es-ES" smtClean="0"/>
          </a:p>
          <a:p>
            <a:pPr eaLnBrk="1" hangingPunct="1"/>
            <a:r>
              <a:rPr lang="es-ES" smtClean="0"/>
              <a:t>Presentación Final</a:t>
            </a:r>
          </a:p>
          <a:p>
            <a:pPr eaLnBrk="1" hangingPunct="1"/>
            <a:endParaRPr lang="es-ES" smtClean="0"/>
          </a:p>
        </p:txBody>
      </p:sp>
      <p:pic>
        <p:nvPicPr>
          <p:cNvPr id="5"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1811"/>
            <a:ext cx="7467600" cy="1143000"/>
          </a:xfrm>
        </p:spPr>
        <p:txBody>
          <a:bodyPr>
            <a:normAutofit/>
          </a:bodyPr>
          <a:lstStyle/>
          <a:p>
            <a:pPr eaLnBrk="1" fontAlgn="auto" hangingPunct="1">
              <a:spcAft>
                <a:spcPts val="0"/>
              </a:spcAft>
              <a:defRPr/>
            </a:pPr>
            <a:r>
              <a:rPr lang="es-ES" sz="4000" dirty="0" smtClean="0">
                <a:effectLst>
                  <a:glow rad="139700">
                    <a:schemeClr val="accent1">
                      <a:satMod val="175000"/>
                      <a:alpha val="40000"/>
                    </a:schemeClr>
                  </a:glow>
                </a:effectLst>
              </a:rPr>
              <a:t>Cambios en el Alcance</a:t>
            </a:r>
            <a:endParaRPr lang="es-ES" sz="4000" dirty="0"/>
          </a:p>
        </p:txBody>
      </p:sp>
      <p:pic>
        <p:nvPicPr>
          <p:cNvPr id="20"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
        <p:nvSpPr>
          <p:cNvPr id="21" name="20 Rectángulo redondeado"/>
          <p:cNvSpPr/>
          <p:nvPr/>
        </p:nvSpPr>
        <p:spPr>
          <a:xfrm>
            <a:off x="539750"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22" name="21 Conector recto"/>
          <p:cNvCxnSpPr>
            <a:stCxn id="21" idx="3"/>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a:endCxn id="28"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28" idx="3"/>
            <a:endCxn id="29" idx="1"/>
          </p:cNvCxnSpPr>
          <p:nvPr/>
        </p:nvCxnSpPr>
        <p:spPr>
          <a:xfrm>
            <a:off x="16922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Conector recto"/>
          <p:cNvCxnSpPr>
            <a:stCxn id="29" idx="3"/>
          </p:cNvCxnSpPr>
          <p:nvPr/>
        </p:nvCxnSpPr>
        <p:spPr>
          <a:xfrm>
            <a:off x="2555875" y="549275"/>
            <a:ext cx="1439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endCxn id="31" idx="1"/>
          </p:cNvCxnSpPr>
          <p:nvPr/>
        </p:nvCxnSpPr>
        <p:spPr>
          <a:xfrm>
            <a:off x="4284663" y="549275"/>
            <a:ext cx="574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a:stCxn id="31" idx="3"/>
            <a:endCxn id="32"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27 Rectángulo redondeado"/>
          <p:cNvSpPr/>
          <p:nvPr/>
        </p:nvSpPr>
        <p:spPr>
          <a:xfrm>
            <a:off x="1403350"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9" name="28 Rectángulo redondeado"/>
          <p:cNvSpPr/>
          <p:nvPr/>
        </p:nvSpPr>
        <p:spPr>
          <a:xfrm>
            <a:off x="22685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1" name="30 Rectángulo redondeado"/>
          <p:cNvSpPr/>
          <p:nvPr/>
        </p:nvSpPr>
        <p:spPr>
          <a:xfrm>
            <a:off x="48593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2" name="31 Rectángulo redondeado"/>
          <p:cNvSpPr/>
          <p:nvPr/>
        </p:nvSpPr>
        <p:spPr>
          <a:xfrm>
            <a:off x="5724525"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4" name="33 Rectángulo redondeado"/>
          <p:cNvSpPr/>
          <p:nvPr/>
        </p:nvSpPr>
        <p:spPr>
          <a:xfrm>
            <a:off x="3995936" y="404664"/>
            <a:ext cx="288032" cy="288032"/>
          </a:xfrm>
          <a:prstGeom prst="roundRect">
            <a:avLst/>
          </a:prstGeom>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5" name="34 Rectángulo redondeado"/>
          <p:cNvSpPr/>
          <p:nvPr/>
        </p:nvSpPr>
        <p:spPr>
          <a:xfrm>
            <a:off x="31321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1768" name="Rectangle 24"/>
          <p:cNvSpPr>
            <a:spLocks noChangeArrowheads="1"/>
          </p:cNvSpPr>
          <p:nvPr/>
        </p:nvSpPr>
        <p:spPr bwMode="auto">
          <a:xfrm>
            <a:off x="468313" y="2205038"/>
            <a:ext cx="8424862" cy="1187450"/>
          </a:xfrm>
          <a:prstGeom prst="rect">
            <a:avLst/>
          </a:prstGeom>
          <a:noFill/>
          <a:ln w="9525">
            <a:noFill/>
            <a:miter lim="800000"/>
            <a:headEnd/>
            <a:tailEnd/>
          </a:ln>
          <a:effectLst/>
        </p:spPr>
        <p:txBody>
          <a:bodyPr>
            <a:spAutoFit/>
          </a:bodyPr>
          <a:lstStyle/>
          <a:p>
            <a:r>
              <a:rPr lang="es-ES" sz="2400"/>
              <a:t>Una campaña puede tener varios supervisores. </a:t>
            </a:r>
          </a:p>
          <a:p>
            <a:endParaRPr lang="es-ES" sz="2400"/>
          </a:p>
          <a:p>
            <a:r>
              <a:rPr lang="es-ES" sz="2400"/>
              <a:t>La cantidad de métricas totales a implementar serán 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1811"/>
            <a:ext cx="7467600" cy="1143000"/>
          </a:xfrm>
        </p:spPr>
        <p:txBody>
          <a:bodyPr>
            <a:normAutofit/>
          </a:bodyPr>
          <a:lstStyle/>
          <a:p>
            <a:pPr eaLnBrk="1" fontAlgn="auto" hangingPunct="1">
              <a:spcAft>
                <a:spcPts val="0"/>
              </a:spcAft>
              <a:defRPr/>
            </a:pPr>
            <a:r>
              <a:rPr lang="es-ES" sz="4000" dirty="0" smtClean="0">
                <a:effectLst>
                  <a:glow rad="139700">
                    <a:schemeClr val="accent1">
                      <a:satMod val="175000"/>
                      <a:alpha val="40000"/>
                    </a:schemeClr>
                  </a:glow>
                </a:effectLst>
              </a:rPr>
              <a:t>Lecciones Aprendidas</a:t>
            </a:r>
            <a:endParaRPr lang="es-ES" sz="4000" dirty="0"/>
          </a:p>
        </p:txBody>
      </p:sp>
      <p:sp>
        <p:nvSpPr>
          <p:cNvPr id="33794" name="2 Marcador de contenido"/>
          <p:cNvSpPr>
            <a:spLocks noGrp="1"/>
          </p:cNvSpPr>
          <p:nvPr>
            <p:ph idx="1"/>
          </p:nvPr>
        </p:nvSpPr>
        <p:spPr>
          <a:xfrm>
            <a:off x="344488" y="1700213"/>
            <a:ext cx="8475662" cy="4824412"/>
          </a:xfrm>
        </p:spPr>
        <p:txBody>
          <a:bodyPr/>
          <a:lstStyle/>
          <a:p>
            <a:pPr>
              <a:buFont typeface="Wingdings 2" pitchFamily="18" charset="2"/>
              <a:buNone/>
            </a:pPr>
            <a:r>
              <a:rPr lang="es-AR" sz="1800" b="1" u="sng" smtClean="0"/>
              <a:t>Sprint 1</a:t>
            </a:r>
            <a:endParaRPr lang="es-AR" sz="1800" u="sng" smtClean="0"/>
          </a:p>
          <a:p>
            <a:r>
              <a:rPr lang="es-AR" sz="1800" u="sng" smtClean="0"/>
              <a:t>Aceptación de UATs:</a:t>
            </a:r>
            <a:r>
              <a:rPr lang="es-AR" sz="1800" smtClean="0"/>
              <a:t> Buscar con anticipación la aceptación de los UATs antes de cada Sprint Review Meeting</a:t>
            </a:r>
          </a:p>
          <a:p>
            <a:pPr>
              <a:buFont typeface="Wingdings 2" pitchFamily="18" charset="2"/>
              <a:buNone/>
            </a:pPr>
            <a:endParaRPr lang="es-AR" sz="1800" b="1" smtClean="0"/>
          </a:p>
          <a:p>
            <a:pPr>
              <a:buFont typeface="Wingdings 2" pitchFamily="18" charset="2"/>
              <a:buNone/>
            </a:pPr>
            <a:endParaRPr lang="es-AR" sz="1800" b="1" smtClean="0"/>
          </a:p>
          <a:p>
            <a:pPr>
              <a:buFont typeface="Wingdings 2" pitchFamily="18" charset="2"/>
              <a:buNone/>
            </a:pPr>
            <a:r>
              <a:rPr lang="es-AR" sz="1800" b="1" u="sng" smtClean="0"/>
              <a:t>Sprint 2</a:t>
            </a:r>
          </a:p>
          <a:p>
            <a:r>
              <a:rPr lang="es-AR" sz="1800" u="sng" smtClean="0"/>
              <a:t>Contradicción entre Earned Value y Burndown Chart:</a:t>
            </a:r>
            <a:r>
              <a:rPr lang="es-AR" sz="1800" smtClean="0"/>
              <a:t> Mostramos en el BC que estamos adelantados con el calendario y el Earned Value muestra que estamos atrasados (que la construcción nos llevó mas tiempo de lo estimado)</a:t>
            </a:r>
          </a:p>
          <a:p>
            <a:pPr>
              <a:buFont typeface="Wingdings 2" pitchFamily="18" charset="2"/>
              <a:buNone/>
            </a:pPr>
            <a:endParaRPr lang="es-AR" sz="1800" smtClean="0"/>
          </a:p>
          <a:p>
            <a:r>
              <a:rPr lang="es-AR" sz="1800" u="sng" smtClean="0"/>
              <a:t>Tareas en planificación de cada Sprint:</a:t>
            </a:r>
            <a:r>
              <a:rPr lang="es-AR" sz="1800" smtClean="0"/>
              <a:t> Explotar todas y cada una de las tareas inmediatamente luego de la Sprint Planning Meeting</a:t>
            </a:r>
          </a:p>
        </p:txBody>
      </p:sp>
      <p:pic>
        <p:nvPicPr>
          <p:cNvPr id="20"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
        <p:nvSpPr>
          <p:cNvPr id="21" name="20 Rectángulo redondeado"/>
          <p:cNvSpPr/>
          <p:nvPr/>
        </p:nvSpPr>
        <p:spPr>
          <a:xfrm>
            <a:off x="539750"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22" name="21 Conector recto"/>
          <p:cNvCxnSpPr>
            <a:stCxn id="21" idx="3"/>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a:endCxn id="28"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28" idx="3"/>
            <a:endCxn id="29" idx="1"/>
          </p:cNvCxnSpPr>
          <p:nvPr/>
        </p:nvCxnSpPr>
        <p:spPr>
          <a:xfrm>
            <a:off x="16922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Conector recto"/>
          <p:cNvCxnSpPr>
            <a:stCxn id="29" idx="3"/>
            <a:endCxn id="30" idx="1"/>
          </p:cNvCxnSpPr>
          <p:nvPr/>
        </p:nvCxnSpPr>
        <p:spPr>
          <a:xfrm>
            <a:off x="25558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30" idx="3"/>
          </p:cNvCxnSpPr>
          <p:nvPr/>
        </p:nvCxnSpPr>
        <p:spPr>
          <a:xfrm>
            <a:off x="3419475" y="549275"/>
            <a:ext cx="1439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a:endCxn id="32"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27 Rectángulo redondeado"/>
          <p:cNvSpPr/>
          <p:nvPr/>
        </p:nvSpPr>
        <p:spPr>
          <a:xfrm>
            <a:off x="1403350"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9" name="28 Rectángulo redondeado"/>
          <p:cNvSpPr/>
          <p:nvPr/>
        </p:nvSpPr>
        <p:spPr>
          <a:xfrm>
            <a:off x="22685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0" name="29 Rectángulo redondeado"/>
          <p:cNvSpPr/>
          <p:nvPr/>
        </p:nvSpPr>
        <p:spPr>
          <a:xfrm>
            <a:off x="31321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2" name="31 Rectángulo redondeado"/>
          <p:cNvSpPr/>
          <p:nvPr/>
        </p:nvSpPr>
        <p:spPr>
          <a:xfrm>
            <a:off x="5724525"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4" name="33 Rectángulo redondeado"/>
          <p:cNvSpPr/>
          <p:nvPr/>
        </p:nvSpPr>
        <p:spPr>
          <a:xfrm>
            <a:off x="4860032" y="404664"/>
            <a:ext cx="288032" cy="288032"/>
          </a:xfrm>
          <a:prstGeom prst="roundRect">
            <a:avLst/>
          </a:prstGeom>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5" name="34 Rectángulo redondeado"/>
          <p:cNvSpPr/>
          <p:nvPr/>
        </p:nvSpPr>
        <p:spPr>
          <a:xfrm>
            <a:off x="39957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1811"/>
            <a:ext cx="7467600" cy="1143000"/>
          </a:xfrm>
        </p:spPr>
        <p:txBody>
          <a:bodyPr>
            <a:normAutofit/>
          </a:bodyPr>
          <a:lstStyle/>
          <a:p>
            <a:pPr eaLnBrk="1" fontAlgn="auto" hangingPunct="1">
              <a:spcAft>
                <a:spcPts val="0"/>
              </a:spcAft>
              <a:defRPr/>
            </a:pPr>
            <a:r>
              <a:rPr lang="es-ES" sz="4000" dirty="0" smtClean="0">
                <a:effectLst>
                  <a:glow rad="139700">
                    <a:schemeClr val="accent1">
                      <a:satMod val="175000"/>
                      <a:alpha val="40000"/>
                    </a:schemeClr>
                  </a:glow>
                </a:effectLst>
              </a:rPr>
              <a:t>Lecciones Aprendidas</a:t>
            </a:r>
            <a:endParaRPr lang="es-ES" sz="4000" dirty="0"/>
          </a:p>
        </p:txBody>
      </p:sp>
      <p:sp>
        <p:nvSpPr>
          <p:cNvPr id="35842" name="2 Marcador de contenido"/>
          <p:cNvSpPr>
            <a:spLocks noGrp="1"/>
          </p:cNvSpPr>
          <p:nvPr>
            <p:ph idx="1"/>
          </p:nvPr>
        </p:nvSpPr>
        <p:spPr>
          <a:xfrm>
            <a:off x="344488" y="1700213"/>
            <a:ext cx="8475662" cy="4525962"/>
          </a:xfrm>
        </p:spPr>
        <p:txBody>
          <a:bodyPr/>
          <a:lstStyle/>
          <a:p>
            <a:pPr>
              <a:buFont typeface="Wingdings 2" pitchFamily="18" charset="2"/>
              <a:buNone/>
            </a:pPr>
            <a:r>
              <a:rPr lang="es-AR" sz="1800" b="1" u="sng" smtClean="0"/>
              <a:t>Sprint 3</a:t>
            </a:r>
            <a:endParaRPr lang="es-AR" sz="1800" u="sng" smtClean="0"/>
          </a:p>
          <a:p>
            <a:r>
              <a:rPr lang="es-AR" sz="1800" u="sng" smtClean="0"/>
              <a:t>Inconsistencias:</a:t>
            </a:r>
            <a:r>
              <a:rPr lang="es-AR" sz="1800" smtClean="0"/>
              <a:t> Inconsistencias en la información entre la minuta de reunión y el reporte de avance</a:t>
            </a:r>
          </a:p>
          <a:p>
            <a:endParaRPr lang="es-AR" sz="1800" u="sng" smtClean="0"/>
          </a:p>
          <a:p>
            <a:r>
              <a:rPr lang="es-AR" sz="1800" u="sng" smtClean="0"/>
              <a:t>Burndown Chart:</a:t>
            </a:r>
            <a:r>
              <a:rPr lang="es-AR" sz="1800" smtClean="0"/>
              <a:t> No cerrarlo si no terminamos con todas las tareas comprometidas para el Sprint</a:t>
            </a:r>
          </a:p>
          <a:p>
            <a:endParaRPr lang="es-AR" sz="1800" u="sng" smtClean="0"/>
          </a:p>
          <a:p>
            <a:r>
              <a:rPr lang="es-AR" sz="1800" u="sng" smtClean="0"/>
              <a:t>Comunicación:</a:t>
            </a:r>
            <a:r>
              <a:rPr lang="es-AR" sz="1800" smtClean="0"/>
              <a:t> Avisar con anticipación si no vamos a llegar con alguna tarea</a:t>
            </a:r>
          </a:p>
          <a:p>
            <a:pPr>
              <a:buFont typeface="Wingdings 2" pitchFamily="18" charset="2"/>
              <a:buNone/>
            </a:pPr>
            <a:endParaRPr lang="es-AR" sz="1800" b="1" smtClean="0"/>
          </a:p>
          <a:p>
            <a:pPr>
              <a:buFont typeface="Wingdings 2" pitchFamily="18" charset="2"/>
              <a:buNone/>
            </a:pPr>
            <a:r>
              <a:rPr lang="es-AR" sz="1800" b="1" u="sng" smtClean="0"/>
              <a:t>Sprint 4</a:t>
            </a:r>
          </a:p>
          <a:p>
            <a:r>
              <a:rPr lang="es-AR" sz="1800" smtClean="0"/>
              <a:t>En caso de haber baches en el negocio y que el equipo los detecte, se debe comunicar al cliente, con el objetivo de entregar un sistema que le sea lo mas útil posible. El alcance puede estar sujeto a modificaciones, si se propone un agregado avalado por el cliente.</a:t>
            </a:r>
          </a:p>
        </p:txBody>
      </p:sp>
      <p:pic>
        <p:nvPicPr>
          <p:cNvPr id="20"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
        <p:nvSpPr>
          <p:cNvPr id="21" name="20 Rectángulo redondeado"/>
          <p:cNvSpPr/>
          <p:nvPr/>
        </p:nvSpPr>
        <p:spPr>
          <a:xfrm>
            <a:off x="539750"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22" name="21 Conector recto"/>
          <p:cNvCxnSpPr>
            <a:stCxn id="21" idx="3"/>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a:endCxn id="28"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28" idx="3"/>
            <a:endCxn id="29" idx="1"/>
          </p:cNvCxnSpPr>
          <p:nvPr/>
        </p:nvCxnSpPr>
        <p:spPr>
          <a:xfrm>
            <a:off x="16922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Conector recto"/>
          <p:cNvCxnSpPr>
            <a:stCxn id="29" idx="3"/>
            <a:endCxn id="30" idx="1"/>
          </p:cNvCxnSpPr>
          <p:nvPr/>
        </p:nvCxnSpPr>
        <p:spPr>
          <a:xfrm>
            <a:off x="25558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30" idx="3"/>
          </p:cNvCxnSpPr>
          <p:nvPr/>
        </p:nvCxnSpPr>
        <p:spPr>
          <a:xfrm>
            <a:off x="3419475" y="549275"/>
            <a:ext cx="1439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a:endCxn id="32"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27 Rectángulo redondeado"/>
          <p:cNvSpPr/>
          <p:nvPr/>
        </p:nvSpPr>
        <p:spPr>
          <a:xfrm>
            <a:off x="1403350"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9" name="28 Rectángulo redondeado"/>
          <p:cNvSpPr/>
          <p:nvPr/>
        </p:nvSpPr>
        <p:spPr>
          <a:xfrm>
            <a:off x="22685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0" name="29 Rectángulo redondeado"/>
          <p:cNvSpPr/>
          <p:nvPr/>
        </p:nvSpPr>
        <p:spPr>
          <a:xfrm>
            <a:off x="31321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2" name="31 Rectángulo redondeado"/>
          <p:cNvSpPr/>
          <p:nvPr/>
        </p:nvSpPr>
        <p:spPr>
          <a:xfrm>
            <a:off x="5724525"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4" name="33 Rectángulo redondeado"/>
          <p:cNvSpPr/>
          <p:nvPr/>
        </p:nvSpPr>
        <p:spPr>
          <a:xfrm>
            <a:off x="4860032" y="404664"/>
            <a:ext cx="288032" cy="288032"/>
          </a:xfrm>
          <a:prstGeom prst="roundRect">
            <a:avLst/>
          </a:prstGeom>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5" name="34 Rectángulo redondeado"/>
          <p:cNvSpPr/>
          <p:nvPr/>
        </p:nvSpPr>
        <p:spPr>
          <a:xfrm>
            <a:off x="39957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31831" y="3068960"/>
            <a:ext cx="4984113" cy="1143000"/>
          </a:xfrm>
        </p:spPr>
        <p:txBody>
          <a:bodyPr>
            <a:noAutofit/>
          </a:bodyPr>
          <a:lstStyle/>
          <a:p>
            <a:pPr eaLnBrk="1" fontAlgn="auto" hangingPunct="1">
              <a:spcAft>
                <a:spcPts val="0"/>
              </a:spcAft>
              <a:defRPr/>
            </a:pPr>
            <a:r>
              <a:rPr lang="es-ES" sz="10000" dirty="0" smtClean="0">
                <a:effectLst>
                  <a:glow rad="139700">
                    <a:schemeClr val="accent1">
                      <a:satMod val="175000"/>
                      <a:alpha val="40000"/>
                    </a:schemeClr>
                  </a:glow>
                </a:effectLst>
              </a:rPr>
              <a:t>DEMO</a:t>
            </a:r>
            <a:endParaRPr lang="es-ES" sz="10000" dirty="0"/>
          </a:p>
        </p:txBody>
      </p:sp>
      <p:pic>
        <p:nvPicPr>
          <p:cNvPr id="18"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
        <p:nvSpPr>
          <p:cNvPr id="19" name="18 Rectángulo redondeado"/>
          <p:cNvSpPr/>
          <p:nvPr/>
        </p:nvSpPr>
        <p:spPr>
          <a:xfrm>
            <a:off x="539750"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20" name="19 Conector recto"/>
          <p:cNvCxnSpPr>
            <a:stCxn id="19" idx="3"/>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a:endCxn id="26"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a:stCxn id="26" idx="3"/>
            <a:endCxn id="27" idx="1"/>
          </p:cNvCxnSpPr>
          <p:nvPr/>
        </p:nvCxnSpPr>
        <p:spPr>
          <a:xfrm>
            <a:off x="16922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27" idx="3"/>
            <a:endCxn id="28" idx="1"/>
          </p:cNvCxnSpPr>
          <p:nvPr/>
        </p:nvCxnSpPr>
        <p:spPr>
          <a:xfrm>
            <a:off x="25558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28" idx="3"/>
            <a:endCxn id="29" idx="1"/>
          </p:cNvCxnSpPr>
          <p:nvPr/>
        </p:nvCxnSpPr>
        <p:spPr>
          <a:xfrm>
            <a:off x="34194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Conector recto"/>
          <p:cNvCxnSpPr>
            <a:stCxn id="29" idx="3"/>
            <a:endCxn id="30" idx="1"/>
          </p:cNvCxnSpPr>
          <p:nvPr/>
        </p:nvCxnSpPr>
        <p:spPr>
          <a:xfrm>
            <a:off x="4284663" y="549275"/>
            <a:ext cx="574675"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25 Rectángulo redondeado"/>
          <p:cNvSpPr/>
          <p:nvPr/>
        </p:nvSpPr>
        <p:spPr>
          <a:xfrm>
            <a:off x="1403350"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7" name="26 Rectángulo redondeado"/>
          <p:cNvSpPr/>
          <p:nvPr/>
        </p:nvSpPr>
        <p:spPr>
          <a:xfrm>
            <a:off x="22685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8" name="27 Rectángulo redondeado"/>
          <p:cNvSpPr/>
          <p:nvPr/>
        </p:nvSpPr>
        <p:spPr>
          <a:xfrm>
            <a:off x="31321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9" name="28 Rectángulo redondeado"/>
          <p:cNvSpPr/>
          <p:nvPr/>
        </p:nvSpPr>
        <p:spPr>
          <a:xfrm>
            <a:off x="39957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0" name="29 Rectángulo redondeado"/>
          <p:cNvSpPr/>
          <p:nvPr/>
        </p:nvSpPr>
        <p:spPr>
          <a:xfrm>
            <a:off x="48593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2" name="31 Rectángulo redondeado"/>
          <p:cNvSpPr/>
          <p:nvPr/>
        </p:nvSpPr>
        <p:spPr>
          <a:xfrm>
            <a:off x="5724128" y="404664"/>
            <a:ext cx="288032" cy="288032"/>
          </a:xfrm>
          <a:prstGeom prst="roundRect">
            <a:avLst/>
          </a:prstGeom>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33" name="32 Conector recto"/>
          <p:cNvCxnSpPr>
            <a:stCxn id="30" idx="3"/>
            <a:endCxn id="0"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67744" y="3068960"/>
            <a:ext cx="4896544" cy="1143000"/>
          </a:xfrm>
        </p:spPr>
        <p:txBody>
          <a:bodyPr>
            <a:noAutofit/>
          </a:bodyPr>
          <a:lstStyle/>
          <a:p>
            <a:pPr eaLnBrk="1" fontAlgn="auto" hangingPunct="1">
              <a:spcAft>
                <a:spcPts val="0"/>
              </a:spcAft>
              <a:defRPr/>
            </a:pPr>
            <a:r>
              <a:rPr lang="es-ES" sz="6000" dirty="0" smtClean="0">
                <a:effectLst>
                  <a:glow rad="139700">
                    <a:schemeClr val="accent1">
                      <a:satMod val="175000"/>
                      <a:alpha val="40000"/>
                    </a:schemeClr>
                  </a:glow>
                </a:effectLst>
              </a:rPr>
              <a:t>¿PREGUNTAS?</a:t>
            </a:r>
            <a:endParaRPr lang="es-ES" sz="6000" dirty="0"/>
          </a:p>
        </p:txBody>
      </p:sp>
      <p:pic>
        <p:nvPicPr>
          <p:cNvPr id="18"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
        <p:nvSpPr>
          <p:cNvPr id="19" name="18 Rectángulo redondeado"/>
          <p:cNvSpPr/>
          <p:nvPr/>
        </p:nvSpPr>
        <p:spPr>
          <a:xfrm>
            <a:off x="539750"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20" name="19 Conector recto"/>
          <p:cNvCxnSpPr>
            <a:stCxn id="19" idx="3"/>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a:endCxn id="26"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a:stCxn id="26" idx="3"/>
            <a:endCxn id="27" idx="1"/>
          </p:cNvCxnSpPr>
          <p:nvPr/>
        </p:nvCxnSpPr>
        <p:spPr>
          <a:xfrm>
            <a:off x="16922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27" idx="3"/>
            <a:endCxn id="28" idx="1"/>
          </p:cNvCxnSpPr>
          <p:nvPr/>
        </p:nvCxnSpPr>
        <p:spPr>
          <a:xfrm>
            <a:off x="25558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28" idx="3"/>
            <a:endCxn id="29" idx="1"/>
          </p:cNvCxnSpPr>
          <p:nvPr/>
        </p:nvCxnSpPr>
        <p:spPr>
          <a:xfrm>
            <a:off x="34194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Conector recto"/>
          <p:cNvCxnSpPr>
            <a:stCxn id="29" idx="3"/>
            <a:endCxn id="30" idx="1"/>
          </p:cNvCxnSpPr>
          <p:nvPr/>
        </p:nvCxnSpPr>
        <p:spPr>
          <a:xfrm>
            <a:off x="4284663" y="549275"/>
            <a:ext cx="574675"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25 Rectángulo redondeado"/>
          <p:cNvSpPr/>
          <p:nvPr/>
        </p:nvSpPr>
        <p:spPr>
          <a:xfrm>
            <a:off x="1403350"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7" name="26 Rectángulo redondeado"/>
          <p:cNvSpPr/>
          <p:nvPr/>
        </p:nvSpPr>
        <p:spPr>
          <a:xfrm>
            <a:off x="22685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8" name="27 Rectángulo redondeado"/>
          <p:cNvSpPr/>
          <p:nvPr/>
        </p:nvSpPr>
        <p:spPr>
          <a:xfrm>
            <a:off x="31321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9" name="28 Rectángulo redondeado"/>
          <p:cNvSpPr/>
          <p:nvPr/>
        </p:nvSpPr>
        <p:spPr>
          <a:xfrm>
            <a:off x="39957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0" name="29 Rectángulo redondeado"/>
          <p:cNvSpPr/>
          <p:nvPr/>
        </p:nvSpPr>
        <p:spPr>
          <a:xfrm>
            <a:off x="48593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32" name="31 Rectángulo redondeado"/>
          <p:cNvSpPr/>
          <p:nvPr/>
        </p:nvSpPr>
        <p:spPr>
          <a:xfrm>
            <a:off x="5724128" y="404664"/>
            <a:ext cx="288032" cy="288032"/>
          </a:xfrm>
          <a:prstGeom prst="roundRect">
            <a:avLst/>
          </a:prstGeom>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33" name="32 Conector recto"/>
          <p:cNvCxnSpPr>
            <a:stCxn id="30" idx="3"/>
            <a:endCxn id="0"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1811"/>
            <a:ext cx="7467600" cy="1143000"/>
          </a:xfrm>
        </p:spPr>
        <p:txBody>
          <a:bodyPr>
            <a:normAutofit/>
          </a:bodyPr>
          <a:lstStyle/>
          <a:p>
            <a:pPr eaLnBrk="1" fontAlgn="auto" hangingPunct="1">
              <a:spcAft>
                <a:spcPts val="0"/>
              </a:spcAft>
              <a:defRPr/>
            </a:pPr>
            <a:r>
              <a:rPr lang="es-ES" dirty="0" smtClean="0">
                <a:effectLst>
                  <a:glow rad="139700">
                    <a:schemeClr val="accent1">
                      <a:satMod val="175000"/>
                      <a:alpha val="40000"/>
                    </a:schemeClr>
                  </a:glow>
                </a:effectLst>
              </a:rPr>
              <a:t>Temario</a:t>
            </a:r>
            <a:endParaRPr lang="es-ES" dirty="0">
              <a:effectLst>
                <a:glow rad="139700">
                  <a:schemeClr val="accent1">
                    <a:satMod val="175000"/>
                    <a:alpha val="40000"/>
                  </a:schemeClr>
                </a:glow>
              </a:effectLst>
            </a:endParaRPr>
          </a:p>
        </p:txBody>
      </p:sp>
      <p:sp>
        <p:nvSpPr>
          <p:cNvPr id="16386" name="2 Marcador de contenido"/>
          <p:cNvSpPr>
            <a:spLocks noGrp="1"/>
          </p:cNvSpPr>
          <p:nvPr>
            <p:ph idx="1"/>
          </p:nvPr>
        </p:nvSpPr>
        <p:spPr>
          <a:xfrm>
            <a:off x="457200" y="1927225"/>
            <a:ext cx="7467600" cy="4525963"/>
          </a:xfrm>
        </p:spPr>
        <p:txBody>
          <a:bodyPr/>
          <a:lstStyle/>
          <a:p>
            <a:pPr eaLnBrk="1" hangingPunct="1"/>
            <a:r>
              <a:rPr lang="es-ES" smtClean="0"/>
              <a:t>Proyecto Self Management</a:t>
            </a:r>
          </a:p>
          <a:p>
            <a:pPr eaLnBrk="1" hangingPunct="1"/>
            <a:r>
              <a:rPr lang="es-ES" smtClean="0"/>
              <a:t>Trazabilidad</a:t>
            </a:r>
          </a:p>
          <a:p>
            <a:pPr eaLnBrk="1" hangingPunct="1"/>
            <a:r>
              <a:rPr lang="es-ES" smtClean="0"/>
              <a:t>Métricas</a:t>
            </a:r>
          </a:p>
          <a:p>
            <a:pPr eaLnBrk="1" hangingPunct="1"/>
            <a:r>
              <a:rPr lang="es-ES" smtClean="0"/>
              <a:t>Desvíos no planificados</a:t>
            </a:r>
          </a:p>
          <a:p>
            <a:pPr eaLnBrk="1" hangingPunct="1"/>
            <a:r>
              <a:rPr lang="es-ES" smtClean="0"/>
              <a:t>Cambios en el alcance</a:t>
            </a:r>
          </a:p>
          <a:p>
            <a:pPr eaLnBrk="1" hangingPunct="1"/>
            <a:r>
              <a:rPr lang="es-ES" smtClean="0"/>
              <a:t>Lecciones Aprendidas</a:t>
            </a:r>
          </a:p>
          <a:p>
            <a:pPr eaLnBrk="1" hangingPunct="1"/>
            <a:r>
              <a:rPr lang="es-ES" smtClean="0"/>
              <a:t>Demo</a:t>
            </a:r>
          </a:p>
        </p:txBody>
      </p:sp>
      <p:cxnSp>
        <p:nvCxnSpPr>
          <p:cNvPr id="6" name="5 Conector recto"/>
          <p:cNvCxnSpPr>
            <a:endCxn id="12"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a:stCxn id="12" idx="3"/>
            <a:endCxn id="13" idx="1"/>
          </p:cNvCxnSpPr>
          <p:nvPr/>
        </p:nvCxnSpPr>
        <p:spPr>
          <a:xfrm>
            <a:off x="16922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a:stCxn id="13" idx="3"/>
            <a:endCxn id="14" idx="1"/>
          </p:cNvCxnSpPr>
          <p:nvPr/>
        </p:nvCxnSpPr>
        <p:spPr>
          <a:xfrm>
            <a:off x="25558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8 Conector recto"/>
          <p:cNvCxnSpPr>
            <a:stCxn id="14" idx="3"/>
            <a:endCxn id="15" idx="1"/>
          </p:cNvCxnSpPr>
          <p:nvPr/>
        </p:nvCxnSpPr>
        <p:spPr>
          <a:xfrm>
            <a:off x="34194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a:stCxn id="15" idx="3"/>
            <a:endCxn id="16" idx="1"/>
          </p:cNvCxnSpPr>
          <p:nvPr/>
        </p:nvCxnSpPr>
        <p:spPr>
          <a:xfrm>
            <a:off x="4284663" y="549275"/>
            <a:ext cx="574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a:stCxn id="16" idx="3"/>
            <a:endCxn id="17"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Rectángulo redondeado"/>
          <p:cNvSpPr/>
          <p:nvPr/>
        </p:nvSpPr>
        <p:spPr>
          <a:xfrm>
            <a:off x="1403350"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13" name="12 Rectángulo redondeado"/>
          <p:cNvSpPr/>
          <p:nvPr/>
        </p:nvSpPr>
        <p:spPr>
          <a:xfrm>
            <a:off x="22685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14" name="13 Rectángulo redondeado"/>
          <p:cNvSpPr/>
          <p:nvPr/>
        </p:nvSpPr>
        <p:spPr>
          <a:xfrm>
            <a:off x="31321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15" name="14 Rectángulo redondeado"/>
          <p:cNvSpPr/>
          <p:nvPr/>
        </p:nvSpPr>
        <p:spPr>
          <a:xfrm>
            <a:off x="39957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16" name="15 Rectángulo redondeado"/>
          <p:cNvSpPr/>
          <p:nvPr/>
        </p:nvSpPr>
        <p:spPr>
          <a:xfrm>
            <a:off x="48593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17" name="16 Rectángulo redondeado"/>
          <p:cNvSpPr/>
          <p:nvPr/>
        </p:nvSpPr>
        <p:spPr>
          <a:xfrm>
            <a:off x="5724525"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18" name="17 Rectángulo redondeado"/>
          <p:cNvSpPr/>
          <p:nvPr/>
        </p:nvSpPr>
        <p:spPr>
          <a:xfrm>
            <a:off x="539750"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pic>
        <p:nvPicPr>
          <p:cNvPr id="19"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
        <p:nvSpPr>
          <p:cNvPr id="6" name="5 Rectángulo redondeado"/>
          <p:cNvSpPr/>
          <p:nvPr/>
        </p:nvSpPr>
        <p:spPr>
          <a:xfrm>
            <a:off x="539552" y="404664"/>
            <a:ext cx="288032" cy="288032"/>
          </a:xfrm>
          <a:prstGeom prst="roundRect">
            <a:avLst/>
          </a:prstGeom>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22" name="21 Conector recto"/>
          <p:cNvCxnSpPr>
            <a:stCxn id="0" idx="3"/>
            <a:endCxn id="48"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48" idx="3"/>
            <a:endCxn id="51" idx="1"/>
          </p:cNvCxnSpPr>
          <p:nvPr/>
        </p:nvCxnSpPr>
        <p:spPr>
          <a:xfrm>
            <a:off x="16922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51" idx="3"/>
            <a:endCxn id="54" idx="1"/>
          </p:cNvCxnSpPr>
          <p:nvPr/>
        </p:nvCxnSpPr>
        <p:spPr>
          <a:xfrm>
            <a:off x="25558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54" idx="3"/>
            <a:endCxn id="57" idx="1"/>
          </p:cNvCxnSpPr>
          <p:nvPr/>
        </p:nvCxnSpPr>
        <p:spPr>
          <a:xfrm>
            <a:off x="34194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Conector recto"/>
          <p:cNvCxnSpPr>
            <a:stCxn id="57" idx="3"/>
            <a:endCxn id="60" idx="1"/>
          </p:cNvCxnSpPr>
          <p:nvPr/>
        </p:nvCxnSpPr>
        <p:spPr>
          <a:xfrm>
            <a:off x="4284663" y="549275"/>
            <a:ext cx="574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37 Conector recto"/>
          <p:cNvCxnSpPr>
            <a:stCxn id="60" idx="3"/>
            <a:endCxn id="63"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1 Título"/>
          <p:cNvSpPr>
            <a:spLocks noGrp="1"/>
          </p:cNvSpPr>
          <p:nvPr>
            <p:ph type="title"/>
          </p:nvPr>
        </p:nvSpPr>
        <p:spPr>
          <a:xfrm>
            <a:off x="457200" y="836712"/>
            <a:ext cx="7467600" cy="792088"/>
          </a:xfrm>
        </p:spPr>
        <p:txBody>
          <a:bodyPr>
            <a:normAutofit/>
          </a:bodyPr>
          <a:lstStyle/>
          <a:p>
            <a:pPr eaLnBrk="1" fontAlgn="auto" hangingPunct="1">
              <a:spcAft>
                <a:spcPts val="0"/>
              </a:spcAft>
              <a:defRPr/>
            </a:pPr>
            <a:r>
              <a:rPr lang="es-ES" sz="4400" dirty="0" err="1" smtClean="0">
                <a:effectLst>
                  <a:glow rad="139700">
                    <a:schemeClr val="accent1">
                      <a:satMod val="175000"/>
                      <a:alpha val="40000"/>
                    </a:schemeClr>
                  </a:glow>
                </a:effectLst>
              </a:rPr>
              <a:t>Self</a:t>
            </a:r>
            <a:r>
              <a:rPr lang="es-ES" sz="4400" dirty="0" smtClean="0">
                <a:effectLst>
                  <a:glow rad="139700">
                    <a:schemeClr val="accent1">
                      <a:satMod val="175000"/>
                      <a:alpha val="40000"/>
                    </a:schemeClr>
                  </a:glow>
                </a:effectLst>
              </a:rPr>
              <a:t> Management</a:t>
            </a:r>
            <a:endParaRPr lang="es-ES" sz="4400" dirty="0"/>
          </a:p>
        </p:txBody>
      </p:sp>
      <p:sp>
        <p:nvSpPr>
          <p:cNvPr id="48" name="47 Rectángulo redondeado"/>
          <p:cNvSpPr/>
          <p:nvPr/>
        </p:nvSpPr>
        <p:spPr>
          <a:xfrm>
            <a:off x="1403350"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51" name="50 Rectángulo redondeado"/>
          <p:cNvSpPr/>
          <p:nvPr/>
        </p:nvSpPr>
        <p:spPr>
          <a:xfrm>
            <a:off x="22685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54" name="53 Rectángulo redondeado"/>
          <p:cNvSpPr/>
          <p:nvPr/>
        </p:nvSpPr>
        <p:spPr>
          <a:xfrm>
            <a:off x="31321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57" name="56 Rectángulo redondeado"/>
          <p:cNvSpPr/>
          <p:nvPr/>
        </p:nvSpPr>
        <p:spPr>
          <a:xfrm>
            <a:off x="39957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60" name="59 Rectángulo redondeado"/>
          <p:cNvSpPr/>
          <p:nvPr/>
        </p:nvSpPr>
        <p:spPr>
          <a:xfrm>
            <a:off x="48593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63" name="62 Rectángulo redondeado"/>
          <p:cNvSpPr/>
          <p:nvPr/>
        </p:nvSpPr>
        <p:spPr>
          <a:xfrm>
            <a:off x="5724525"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pic>
        <p:nvPicPr>
          <p:cNvPr id="17426" name="Picture 2"/>
          <p:cNvPicPr>
            <a:picLocks noChangeAspect="1" noChangeArrowheads="1"/>
          </p:cNvPicPr>
          <p:nvPr/>
        </p:nvPicPr>
        <p:blipFill>
          <a:blip r:embed="rId4"/>
          <a:srcRect/>
          <a:stretch>
            <a:fillRect/>
          </a:stretch>
        </p:blipFill>
        <p:spPr bwMode="auto">
          <a:xfrm>
            <a:off x="2843213" y="2349500"/>
            <a:ext cx="3097212" cy="1436688"/>
          </a:xfrm>
          <a:prstGeom prst="rect">
            <a:avLst/>
          </a:prstGeom>
          <a:noFill/>
          <a:ln w="9525">
            <a:noFill/>
            <a:miter lim="800000"/>
            <a:headEnd/>
            <a:tailEnd/>
          </a:ln>
        </p:spPr>
      </p:pic>
      <p:sp>
        <p:nvSpPr>
          <p:cNvPr id="17427" name="19 CuadroTexto"/>
          <p:cNvSpPr txBox="1">
            <a:spLocks noChangeArrowheads="1"/>
          </p:cNvSpPr>
          <p:nvPr/>
        </p:nvSpPr>
        <p:spPr bwMode="auto">
          <a:xfrm>
            <a:off x="468313" y="1844675"/>
            <a:ext cx="1851025" cy="431800"/>
          </a:xfrm>
          <a:prstGeom prst="rect">
            <a:avLst/>
          </a:prstGeom>
          <a:noFill/>
          <a:ln w="9525">
            <a:noFill/>
            <a:miter lim="800000"/>
            <a:headEnd/>
            <a:tailEnd/>
          </a:ln>
        </p:spPr>
        <p:txBody>
          <a:bodyPr wrap="none">
            <a:spAutoFit/>
          </a:bodyPr>
          <a:lstStyle/>
          <a:p>
            <a:r>
              <a:rPr lang="es-AR" sz="2200" b="1"/>
              <a:t>Metodología</a:t>
            </a:r>
          </a:p>
        </p:txBody>
      </p:sp>
      <p:sp>
        <p:nvSpPr>
          <p:cNvPr id="17428" name="AutoShape 12" descr="data:image/jpg;base64,/9j/4AAQSkZJRgABAQAAAQABAAD/2wCEAAkGBhIREBIUEBMTEBQPDxEQEA8QEhIQDxAUFBAXFBQQFRQXHSYeFxkjGRQSHy8gIycpLCwtFR4xQTAsOyY3LCoBCQoKDgwOFQ8PGiwfHBwsKSwvKSksKSwpLCwsKSkpLCkpKSkpLCksLDUpKSkpKikqLykpKSkpLDUpLi0qLDI1Kf/AABEIAGYAZgMBIgACEQEDEQH/xAAcAAABBQEBAQAAAAAAAAAAAAAGAAIDBAUBBwj/xABBEAABAgMDBQwHBwUBAAAAAAABAAIDBBEFIWEGFTFR0QcSEzRBVHKSlKGx0hcyUmJxk6NCQ1OBkcHhI3OCsuMU/8QAGQEAAgMBAAAAAAAAAAAAAAAAAAECAwUE/8QAHREAAgIDAQEBAAAAAAAAAAAAAAECEQMSITEiQf/aAAwDAQACEQMRAD8AP5i1jORojA90OWgPdCPBuMOJMxGmj6vFHMhtILaNILiDfQJ+ZZLmkqcXS8Fzj8XOaSTiSgrI20KS0OpqeDaSTpJIqT+pKIc5YrpUX+CNXMslzSU7LA8q7mWS5pKdmgeVZbbRTxPp6slRo5lkuaSnZoHlSzLJc0lOzQPKs8z+KQn8UaserL5sWS5pKdmgeVLMslzSU7NA8qzHWlim5yxRqwo1MyyPNJTssDyrmZJHmkp2WX8qyTamKbnXFR1YqNkWNJDRKSgxEtAB/UNVCbtd0hEY4Oc+WiOax7Xvc98s5xoHtc6pMMkgEG8aRdcqudcVh5X2hvpeIK6Yb/BRcWB65JzYe0EJIUyEni6WZW+kNn+oSVIjyvJ+bLYLMGNHcteFad+lCMhGPBje33BW5aYvvWtCHBQ76Hsgwv0K7FknDkWfkjPAuHetfKO3WNbRtK0VMrUqLn8mVNTTIfrGp1BZ0W2xyXIdnrRLnE1VF86U2Qc2wnda+KjdbCFXz6idPpEbYVm18Ux1r05UJOnzrUD7QOtNJMsTsMc84rPt61N9CcK/Yd4IcFoFQT86Sx3RKJQ4DR7zue8Xb/bb4BdXNzzi7eg3wC6s4rPn2zpxzdBW9LWoHXPFcRcVhSdmuI0O+W8rVlrOdUXO0+w4LfiuItx1+hzZ0wIEDfD7Y31+mnIENTttuiOJJ0rWyguhBorcGtuBOgYIWEufe6jlTkRCbsn4aqgjRE4QT73Uco3wCfa+W5c+rIkDoihc9WHSh975b0x0ofe+W9OmBVdEULnq26SPvfLeoIkkfe+U9RpoaZGCoZp135FXhJGg9bR+G9QTUmafa0H7t4XRJfJJys+g9z3i7eg3wC6lue8Xb0G+ASWOQPApG2N6P+bD+60pe16kV1j7tm1DsjCLtAqiKSsGIRV1GDW65bsWqRZCglynILAdIND6odpFeVCvCt1fTh7UZGXEaVAad8YY3h/LR3eCDnyxBIPIqsjE0cMZmr6cPamcKzV9OHtTjAXBAVGwUNMRmr6cPaml7NX04e1ScAmPhKLkRIIkZmr6UPaqkWYZq+lC2qaPDVaFLb52AvKp3bdIC5wjKC7kH3UPaoZh7CLhyfhwx+6ldCVWabd+RWhPkaA+idz3i7eg3wCSW57xdvQb4BJYwjw+zLTZDH9Ngr7ThUq4Y74hq4krDstiKrMlC8gAVqt2FahCVMuZOxnQomjfNfc4fv8AFaNv5N0PCQxUHTTkVowmyzaC+IRefY+GPgmWbajoR9prtLDoP8qElt1F/oMmRXBIo3m7NgRAHNcITnX713q/qsiYs1zdRGsEELlcWRaB18oqsWWW++WOpQmQ1mnwvKrcJy4kVtg46RLjQCpKnZZwaKDSdJ1rc4EC5o2lRugrpw4NPqXovTEiSiyrRg0B+BRZFhCiHrZZQH4FTyPgz3Xc94u3oN8Aklue8Xb0G+ASWOI8EsiES7e0vrQjVfRG8tOMlmUbQxCLz7H8q7ug5GRJOPFmZZheyO90R4aKugucauNB9kmpryVQA20CTeb8VrYpqUUVeMKTP1NSVZlJirghIWjirMK1d60munFX2TU2FE3aVXXclyrmexQznPHvSznj3pp0T3CMziaZpDuc8e9LOWPehyI2EBmUx0yFg5yx7011o496qlIZsRZlYVrRahJ8/XlWvk5kxEmorXPaQxrgQCL38vVxXPknSGexbn8M/wDnb0G+ASRBk3ZfBQgDqSWcI1ZqUa8UIQvPZCwHknesH+I2JJIAo+j2Dqb1RsS9HsHU3qjYupIsDno9g6m9UbEvR7B1N6o2JJJ2AvR7B1N6o2JejyDqb1RsSSSsBej2Dqb1RsS9HkDU3qjYkkgCSDufQAfVZ1RsW/ZuTkOHoASSQBtNbTQuJJI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AR"/>
          </a:p>
        </p:txBody>
      </p:sp>
      <p:sp>
        <p:nvSpPr>
          <p:cNvPr id="17429" name="AutoShape 14" descr="data:image/jpg;base64,/9j/4AAQSkZJRgABAQAAAQABAAD/2wCEAAkGBhIREBIUEBMTEBQPDxEQEA8QEhIQDxAUFBAXFBQQFRQXHSYeFxkjGRQSHy8gIycpLCwtFR4xQTAsOyY3LCoBCQoKDgwOFQ8PGiwfHBwsKSwvKSksKSwpLCwsKSkpLCkpKSkpLCksLDUpKSkpKikqLykpKSkpLDUpLi0qLDI1Kf/AABEIAGYAZgMBIgACEQEDEQH/xAAcAAABBQEBAQAAAAAAAAAAAAAGAAIDBAUBBwj/xABBEAABAgMDBQwHBwUBAAAAAAABAAIDBBEFIWEGFTFR0QcSEzRBVHKSlKGx0hcyUmJxk6NCQ1OBkcHhI3OCsuMU/8QAGQEAAgMBAAAAAAAAAAAAAAAAAAECAwUE/8QAHREAAgIDAQEBAAAAAAAAAAAAAAECEQMSITEiQf/aAAwDAQACEQMRAD8AP5i1jORojA90OWgPdCPBuMOJMxGmj6vFHMhtILaNILiDfQJ+ZZLmkqcXS8Fzj8XOaSTiSgrI20KS0OpqeDaSTpJIqT+pKIc5YrpUX+CNXMslzSU7LA8q7mWS5pKdmgeVZbbRTxPp6slRo5lkuaSnZoHlSzLJc0lOzQPKs8z+KQn8UaserL5sWS5pKdmgeVLMslzSU7NA8qzHWlim5yxRqwo1MyyPNJTssDyrmZJHmkp2WX8qyTamKbnXFR1YqNkWNJDRKSgxEtAB/UNVCbtd0hEY4Oc+WiOax7Xvc98s5xoHtc6pMMkgEG8aRdcqudcVh5X2hvpeIK6Yb/BRcWB65JzYe0EJIUyEni6WZW+kNn+oSVIjyvJ+bLYLMGNHcteFad+lCMhGPBje33BW5aYvvWtCHBQ76Hsgwv0K7FknDkWfkjPAuHetfKO3WNbRtK0VMrUqLn8mVNTTIfrGp1BZ0W2xyXIdnrRLnE1VF86U2Qc2wnda+KjdbCFXz6idPpEbYVm18Ux1r05UJOnzrUD7QOtNJMsTsMc84rPt61N9CcK/Yd4IcFoFQT86Sx3RKJQ4DR7zue8Xb/bb4BdXNzzi7eg3wC6s4rPn2zpxzdBW9LWoHXPFcRcVhSdmuI0O+W8rVlrOdUXO0+w4LfiuItx1+hzZ0wIEDfD7Y31+mnIENTttuiOJJ0rWyguhBorcGtuBOgYIWEufe6jlTkRCbsn4aqgjRE4QT73Uco3wCfa+W5c+rIkDoihc9WHSh975b0x0ofe+W9OmBVdEULnq26SPvfLeoIkkfe+U9RpoaZGCoZp135FXhJGg9bR+G9QTUmafa0H7t4XRJfJJys+g9z3i7eg3wC6lue8Xb0G+ASWOQPApG2N6P+bD+60pe16kV1j7tm1DsjCLtAqiKSsGIRV1GDW65bsWqRZCglynILAdIND6odpFeVCvCt1fTh7UZGXEaVAad8YY3h/LR3eCDnyxBIPIqsjE0cMZmr6cPamcKzV9OHtTjAXBAVGwUNMRmr6cPaml7NX04e1ScAmPhKLkRIIkZmr6UPaqkWYZq+lC2qaPDVaFLb52AvKp3bdIC5wjKC7kH3UPaoZh7CLhyfhwx+6ldCVWabd+RWhPkaA+idz3i7eg3wCSW57xdvQb4BJYwjw+zLTZDH9Ngr7ThUq4Y74hq4krDstiKrMlC8gAVqt2FahCVMuZOxnQomjfNfc4fv8AFaNv5N0PCQxUHTTkVowmyzaC+IRefY+GPgmWbajoR9prtLDoP8qElt1F/oMmRXBIo3m7NgRAHNcITnX713q/qsiYs1zdRGsEELlcWRaB18oqsWWW++WOpQmQ1mnwvKrcJy4kVtg46RLjQCpKnZZwaKDSdJ1rc4EC5o2lRugrpw4NPqXovTEiSiyrRg0B+BRZFhCiHrZZQH4FTyPgz3Xc94u3oN8Aklue8Xb0G+ASWOI8EsiES7e0vrQjVfRG8tOMlmUbQxCLz7H8q7ug5GRJOPFmZZheyO90R4aKugucauNB9kmpryVQA20CTeb8VrYpqUUVeMKTP1NSVZlJirghIWjirMK1d60munFX2TU2FE3aVXXclyrmexQznPHvSznj3pp0T3CMziaZpDuc8e9LOWPehyI2EBmUx0yFg5yx7011o496qlIZsRZlYVrRahJ8/XlWvk5kxEmorXPaQxrgQCL38vVxXPknSGexbn8M/wDnb0G+ASRBk3ZfBQgDqSWcI1ZqUa8UIQvPZCwHknesH+I2JJIAo+j2Dqb1RsS9HsHU3qjYupIsDno9g6m9UbEvR7B1N6o2JJJ2AvR7B1N6o2JejyDqb1RsSSSsBej2Dqb1RsS9HkDU3qjYkkgCSDufQAfVZ1RsW/ZuTkOHoASSQBtNbTQuJJI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AR"/>
          </a:p>
        </p:txBody>
      </p:sp>
      <p:sp>
        <p:nvSpPr>
          <p:cNvPr id="17430" name="AutoShape 16" descr="data:image/jpg;base64,/9j/4AAQSkZJRgABAQAAAQABAAD/2wCEAAkGBhIREBIUEBMTEBQPDxEQEA8QEhIQDxAUFBAXFBQQFRQXHSYeFxkjGRQSHy8gIycpLCwtFR4xQTAsOyY3LCoBCQoKDgwOFQ8PGiwfHBwsKSwvKSksKSwpLCwsKSkpLCkpKSkpLCksLDUpKSkpKikqLykpKSkpLDUpLi0qLDI1Kf/AABEIAGYAZgMBIgACEQEDEQH/xAAcAAABBQEBAQAAAAAAAAAAAAAGAAIDBAUBBwj/xABBEAABAgMDBQwHBwUBAAAAAAABAAIDBBEFIWEGFTFR0QcSEzRBVHKSlKGx0hcyUmJxk6NCQ1OBkcHhI3OCsuMU/8QAGQEAAgMBAAAAAAAAAAAAAAAAAAECAwUE/8QAHREAAgIDAQEBAAAAAAAAAAAAAAECEQMSITEiQf/aAAwDAQACEQMRAD8AP5i1jORojA90OWgPdCPBuMOJMxGmj6vFHMhtILaNILiDfQJ+ZZLmkqcXS8Fzj8XOaSTiSgrI20KS0OpqeDaSTpJIqT+pKIc5YrpUX+CNXMslzSU7LA8q7mWS5pKdmgeVZbbRTxPp6slRo5lkuaSnZoHlSzLJc0lOzQPKs8z+KQn8UaserL5sWS5pKdmgeVLMslzSU7NA8qzHWlim5yxRqwo1MyyPNJTssDyrmZJHmkp2WX8qyTamKbnXFR1YqNkWNJDRKSgxEtAB/UNVCbtd0hEY4Oc+WiOax7Xvc98s5xoHtc6pMMkgEG8aRdcqudcVh5X2hvpeIK6Yb/BRcWB65JzYe0EJIUyEni6WZW+kNn+oSVIjyvJ+bLYLMGNHcteFad+lCMhGPBje33BW5aYvvWtCHBQ76Hsgwv0K7FknDkWfkjPAuHetfKO3WNbRtK0VMrUqLn8mVNTTIfrGp1BZ0W2xyXIdnrRLnE1VF86U2Qc2wnda+KjdbCFXz6idPpEbYVm18Ux1r05UJOnzrUD7QOtNJMsTsMc84rPt61N9CcK/Yd4IcFoFQT86Sx3RKJQ4DR7zue8Xb/bb4BdXNzzi7eg3wC6s4rPn2zpxzdBW9LWoHXPFcRcVhSdmuI0O+W8rVlrOdUXO0+w4LfiuItx1+hzZ0wIEDfD7Y31+mnIENTttuiOJJ0rWyguhBorcGtuBOgYIWEufe6jlTkRCbsn4aqgjRE4QT73Uco3wCfa+W5c+rIkDoihc9WHSh975b0x0ofe+W9OmBVdEULnq26SPvfLeoIkkfe+U9RpoaZGCoZp135FXhJGg9bR+G9QTUmafa0H7t4XRJfJJys+g9z3i7eg3wC6lue8Xb0G+ASWOQPApG2N6P+bD+60pe16kV1j7tm1DsjCLtAqiKSsGIRV1GDW65bsWqRZCglynILAdIND6odpFeVCvCt1fTh7UZGXEaVAad8YY3h/LR3eCDnyxBIPIqsjE0cMZmr6cPamcKzV9OHtTjAXBAVGwUNMRmr6cPaml7NX04e1ScAmPhKLkRIIkZmr6UPaqkWYZq+lC2qaPDVaFLb52AvKp3bdIC5wjKC7kH3UPaoZh7CLhyfhwx+6ldCVWabd+RWhPkaA+idz3i7eg3wCSW57xdvQb4BJYwjw+zLTZDH9Ngr7ThUq4Y74hq4krDstiKrMlC8gAVqt2FahCVMuZOxnQomjfNfc4fv8AFaNv5N0PCQxUHTTkVowmyzaC+IRefY+GPgmWbajoR9prtLDoP8qElt1F/oMmRXBIo3m7NgRAHNcITnX713q/qsiYs1zdRGsEELlcWRaB18oqsWWW++WOpQmQ1mnwvKrcJy4kVtg46RLjQCpKnZZwaKDSdJ1rc4EC5o2lRugrpw4NPqXovTEiSiyrRg0B+BRZFhCiHrZZQH4FTyPgz3Xc94u3oN8Aklue8Xb0G+ASWOI8EsiES7e0vrQjVfRG8tOMlmUbQxCLz7H8q7ug5GRJOPFmZZheyO90R4aKugucauNB9kmpryVQA20CTeb8VrYpqUUVeMKTP1NSVZlJirghIWjirMK1d60munFX2TU2FE3aVXXclyrmexQznPHvSznj3pp0T3CMziaZpDuc8e9LOWPehyI2EBmUx0yFg5yx7011o496qlIZsRZlYVrRahJ8/XlWvk5kxEmorXPaQxrgQCL38vVxXPknSGexbn8M/wDnb0G+ASRBk3ZfBQgDqSWcI1ZqUa8UIQvPZCwHknesH+I2JJIAo+j2Dqb1RsS9HsHU3qjYupIsDno9g6m9UbEvR7B1N6o2JJJ2AvR7B1N6o2JejyDqb1RsSSSsBej2Dqb1RsS9HkDU3qjYkkgCSDufQAfVZ1RsW/ZuTkOHoASSQBtNbTQuJJI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AR"/>
          </a:p>
        </p:txBody>
      </p:sp>
      <p:sp>
        <p:nvSpPr>
          <p:cNvPr id="17431" name="AutoShape 18" descr="data:image/jpg;base64,/9j/4AAQSkZJRgABAQAAAQABAAD/2wCEAAkGBhIREBIUEBMTEBQPDxEQEA8QEhIQDxAUFBAXFBQQFRQXHSYeFxkjGRQSHy8gIycpLCwtFR4xQTAsOyY3LCoBCQoKDgwOFQ8PGiwfHBwsKSwvKSksKSwpLCwsKSkpLCkpKSkpLCksLDUpKSkpKikqLykpKSkpLDUpLi0qLDI1Kf/AABEIAGYAZgMBIgACEQEDEQH/xAAcAAABBQEBAQAAAAAAAAAAAAAGAAIDBAUBBwj/xABBEAABAgMDBQwHBwUBAAAAAAABAAIDBBEFIWEGFTFR0QcSEzRBVHKSlKGx0hcyUmJxk6NCQ1OBkcHhI3OCsuMU/8QAGQEAAgMBAAAAAAAAAAAAAAAAAAECAwUE/8QAHREAAgIDAQEBAAAAAAAAAAAAAAECEQMSITEiQf/aAAwDAQACEQMRAD8AP5i1jORojA90OWgPdCPBuMOJMxGmj6vFHMhtILaNILiDfQJ+ZZLmkqcXS8Fzj8XOaSTiSgrI20KS0OpqeDaSTpJIqT+pKIc5YrpUX+CNXMslzSU7LA8q7mWS5pKdmgeVZbbRTxPp6slRo5lkuaSnZoHlSzLJc0lOzQPKs8z+KQn8UaserL5sWS5pKdmgeVLMslzSU7NA8qzHWlim5yxRqwo1MyyPNJTssDyrmZJHmkp2WX8qyTamKbnXFR1YqNkWNJDRKSgxEtAB/UNVCbtd0hEY4Oc+WiOax7Xvc98s5xoHtc6pMMkgEG8aRdcqudcVh5X2hvpeIK6Yb/BRcWB65JzYe0EJIUyEni6WZW+kNn+oSVIjyvJ+bLYLMGNHcteFad+lCMhGPBje33BW5aYvvWtCHBQ76Hsgwv0K7FknDkWfkjPAuHetfKO3WNbRtK0VMrUqLn8mVNTTIfrGp1BZ0W2xyXIdnrRLnE1VF86U2Qc2wnda+KjdbCFXz6idPpEbYVm18Ux1r05UJOnzrUD7QOtNJMsTsMc84rPt61N9CcK/Yd4IcFoFQT86Sx3RKJQ4DR7zue8Xb/bb4BdXNzzi7eg3wC6s4rPn2zpxzdBW9LWoHXPFcRcVhSdmuI0O+W8rVlrOdUXO0+w4LfiuItx1+hzZ0wIEDfD7Y31+mnIENTttuiOJJ0rWyguhBorcGtuBOgYIWEufe6jlTkRCbsn4aqgjRE4QT73Uco3wCfa+W5c+rIkDoihc9WHSh975b0x0ofe+W9OmBVdEULnq26SPvfLeoIkkfe+U9RpoaZGCoZp135FXhJGg9bR+G9QTUmafa0H7t4XRJfJJys+g9z3i7eg3wC6lue8Xb0G+ASWOQPApG2N6P+bD+60pe16kV1j7tm1DsjCLtAqiKSsGIRV1GDW65bsWqRZCglynILAdIND6odpFeVCvCt1fTh7UZGXEaVAad8YY3h/LR3eCDnyxBIPIqsjE0cMZmr6cPamcKzV9OHtTjAXBAVGwUNMRmr6cPaml7NX04e1ScAmPhKLkRIIkZmr6UPaqkWYZq+lC2qaPDVaFLb52AvKp3bdIC5wjKC7kH3UPaoZh7CLhyfhwx+6ldCVWabd+RWhPkaA+idz3i7eg3wCSW57xdvQb4BJYwjw+zLTZDH9Ngr7ThUq4Y74hq4krDstiKrMlC8gAVqt2FahCVMuZOxnQomjfNfc4fv8AFaNv5N0PCQxUHTTkVowmyzaC+IRefY+GPgmWbajoR9prtLDoP8qElt1F/oMmRXBIo3m7NgRAHNcITnX713q/qsiYs1zdRGsEELlcWRaB18oqsWWW++WOpQmQ1mnwvKrcJy4kVtg46RLjQCpKnZZwaKDSdJ1rc4EC5o2lRugrpw4NPqXovTEiSiyrRg0B+BRZFhCiHrZZQH4FTyPgz3Xc94u3oN8Aklue8Xb0G+ASWOI8EsiES7e0vrQjVfRG8tOMlmUbQxCLz7H8q7ug5GRJOPFmZZheyO90R4aKugucauNB9kmpryVQA20CTeb8VrYpqUUVeMKTP1NSVZlJirghIWjirMK1d60munFX2TU2FE3aVXXclyrmexQznPHvSznj3pp0T3CMziaZpDuc8e9LOWPehyI2EBmUx0yFg5yx7011o496qlIZsRZlYVrRahJ8/XlWvk5kxEmorXPaQxrgQCL38vVxXPknSGexbn8M/wDnb0G+ASRBk3ZfBQgDqSWcI1ZqUa8UIQvPZCwHknesH+I2JJIAo+j2Dqb1RsS9HsHU3qjYupIsDno9g6m9UbEvR7B1N6o2JJJ2AvR7B1N6o2JejyDqb1RsSSSsBej2Dqb1RsS9HkDU3qjYkkgCSDufQAfVZ1RsW/ZuTkOHoASSQBtNbTQuJJI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AR"/>
          </a:p>
        </p:txBody>
      </p:sp>
      <p:sp>
        <p:nvSpPr>
          <p:cNvPr id="17432" name="AutoShape 20" descr="data:image/jpg;base64,/9j/4AAQSkZJRgABAQAAAQABAAD/2wCEAAkGBhIREBIUEBMTEBQPDxEQEA8QEhIQDxAUFBAXFBQQFRQXHSYeFxkjGRQSHy8gIycpLCwtFR4xQTAsOyY3LCoBCQoKDgwOFQ8PGiwfHBwsKSwvKSksKSwpLCwsKSkpLCkpKSkpLCksLDUpKSkpKikqLykpKSkpLDUpLi0qLDI1Kf/AABEIAGYAZgMBIgACEQEDEQH/xAAcAAABBQEBAQAAAAAAAAAAAAAGAAIDBAUBBwj/xABBEAABAgMDBQwHBwUBAAAAAAABAAIDBBEFIWEGFTFR0QcSEzRBVHKSlKGx0hcyUmJxk6NCQ1OBkcHhI3OCsuMU/8QAGQEAAgMBAAAAAAAAAAAAAAAAAAECAwUE/8QAHREAAgIDAQEBAAAAAAAAAAAAAAECEQMSITEiQf/aAAwDAQACEQMRAD8AP5i1jORojA90OWgPdCPBuMOJMxGmj6vFHMhtILaNILiDfQJ+ZZLmkqcXS8Fzj8XOaSTiSgrI20KS0OpqeDaSTpJIqT+pKIc5YrpUX+CNXMslzSU7LA8q7mWS5pKdmgeVZbbRTxPp6slRo5lkuaSnZoHlSzLJc0lOzQPKs8z+KQn8UaserL5sWS5pKdmgeVLMslzSU7NA8qzHWlim5yxRqwo1MyyPNJTssDyrmZJHmkp2WX8qyTamKbnXFR1YqNkWNJDRKSgxEtAB/UNVCbtd0hEY4Oc+WiOax7Xvc98s5xoHtc6pMMkgEG8aRdcqudcVh5X2hvpeIK6Yb/BRcWB65JzYe0EJIUyEni6WZW+kNn+oSVIjyvJ+bLYLMGNHcteFad+lCMhGPBje33BW5aYvvWtCHBQ76Hsgwv0K7FknDkWfkjPAuHetfKO3WNbRtK0VMrUqLn8mVNTTIfrGp1BZ0W2xyXIdnrRLnE1VF86U2Qc2wnda+KjdbCFXz6idPpEbYVm18Ux1r05UJOnzrUD7QOtNJMsTsMc84rPt61N9CcK/Yd4IcFoFQT86Sx3RKJQ4DR7zue8Xb/bb4BdXNzzi7eg3wC6s4rPn2zpxzdBW9LWoHXPFcRcVhSdmuI0O+W8rVlrOdUXO0+w4LfiuItx1+hzZ0wIEDfD7Y31+mnIENTttuiOJJ0rWyguhBorcGtuBOgYIWEufe6jlTkRCbsn4aqgjRE4QT73Uco3wCfa+W5c+rIkDoihc9WHSh975b0x0ofe+W9OmBVdEULnq26SPvfLeoIkkfe+U9RpoaZGCoZp135FXhJGg9bR+G9QTUmafa0H7t4XRJfJJys+g9z3i7eg3wC6lue8Xb0G+ASWOQPApG2N6P+bD+60pe16kV1j7tm1DsjCLtAqiKSsGIRV1GDW65bsWqRZCglynILAdIND6odpFeVCvCt1fTh7UZGXEaVAad8YY3h/LR3eCDnyxBIPIqsjE0cMZmr6cPamcKzV9OHtTjAXBAVGwUNMRmr6cPaml7NX04e1ScAmPhKLkRIIkZmr6UPaqkWYZq+lC2qaPDVaFLb52AvKp3bdIC5wjKC7kH3UPaoZh7CLhyfhwx+6ldCVWabd+RWhPkaA+idz3i7eg3wCSW57xdvQb4BJYwjw+zLTZDH9Ngr7ThUq4Y74hq4krDstiKrMlC8gAVqt2FahCVMuZOxnQomjfNfc4fv8AFaNv5N0PCQxUHTTkVowmyzaC+IRefY+GPgmWbajoR9prtLDoP8qElt1F/oMmRXBIo3m7NgRAHNcITnX713q/qsiYs1zdRGsEELlcWRaB18oqsWWW++WOpQmQ1mnwvKrcJy4kVtg46RLjQCpKnZZwaKDSdJ1rc4EC5o2lRugrpw4NPqXovTEiSiyrRg0B+BRZFhCiHrZZQH4FTyPgz3Xc94u3oN8Aklue8Xb0G+ASWOI8EsiES7e0vrQjVfRG8tOMlmUbQxCLz7H8q7ug5GRJOPFmZZheyO90R4aKugucauNB9kmpryVQA20CTeb8VrYpqUUVeMKTP1NSVZlJirghIWjirMK1d60munFX2TU2FE3aVXXclyrmexQznPHvSznj3pp0T3CMziaZpDuc8e9LOWPehyI2EBmUx0yFg5yx7011o496qlIZsRZlYVrRahJ8/XlWvk5kxEmorXPaQxrgQCL38vVxXPknSGexbn8M/wDnb0G+ASRBk3ZfBQgDqSWcI1ZqUa8UIQvPZCwHknesH+I2JJIAo+j2Dqb1RsS9HsHU3qjYupIsDno9g6m9UbEvR7B1N6o2JJJ2AvR7B1N6o2JejyDqb1RsSSSsBej2Dqb1RsS9HkDU3qjYkkgCSDufQAfVZ1RsW/ZuTkOHoASSQBtNbTQuJJI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AR"/>
          </a:p>
        </p:txBody>
      </p:sp>
      <p:pic>
        <p:nvPicPr>
          <p:cNvPr id="17433" name="Picture 28" descr="http://upload.wikimedia.org/wikipedia/en/archive/a/a6/20090922185814!VersionOne_Logo.gif"/>
          <p:cNvPicPr>
            <a:picLocks noChangeAspect="1" noChangeArrowheads="1"/>
          </p:cNvPicPr>
          <p:nvPr/>
        </p:nvPicPr>
        <p:blipFill>
          <a:blip r:embed="rId5"/>
          <a:srcRect/>
          <a:stretch>
            <a:fillRect/>
          </a:stretch>
        </p:blipFill>
        <p:spPr bwMode="auto">
          <a:xfrm>
            <a:off x="2916238" y="4221163"/>
            <a:ext cx="3455987" cy="704850"/>
          </a:xfrm>
          <a:prstGeom prst="rect">
            <a:avLst/>
          </a:prstGeom>
          <a:noFill/>
          <a:ln w="9525">
            <a:noFill/>
            <a:miter lim="800000"/>
            <a:headEnd/>
            <a:tailEnd/>
          </a:ln>
        </p:spPr>
      </p:pic>
      <p:sp>
        <p:nvSpPr>
          <p:cNvPr id="17434" name="AutoShape 30" descr="data:image/jpg;base64,/9j/4AAQSkZJRgABAQAAAQABAAD/2wCEAAkGBhQQERQUExQVFRUWGBwaGBgXGCAcHxwgHh0dHxwbIBwdHCYfHxwvHBwaHy8lIycpLC0tHx8xNTAqNScsLCkBCQoKDgwOGg8PGjUkHyU1NDI1NTUsMiw1LDUuLyksKzU1LjAwKTU0KjUsLSosLCw2LCwsKS41MTUpLSwvNSksNP/AABEIAHAAdwMBIgACEQEDEQH/xAAbAAACAwEBAQAAAAAAAAAAAAAABgQFBwMCAf/EADwQAAECAwQGBwYGAgMBAAAAAAECAwAEEQUSITEGIkFRYXEHEzKBkaHBM0KCkrHRFCNSYnKisvAWwuEV/8QAGgEBAAIDAQAAAAAAAAAAAAAAAAIEAwUGAf/EAC4RAAICAQICCAUFAAAAAAAAAAABAgMRBDESIQUTFEFxoeHwIiNhgZEyUbHB0f/aAAwDAQACEQMRAD8A3GCCCACCCPLjoSKqIA3nCAPUEUs5pnJM1vzLIpmAsKPgmpiomelqz0ZOqX/BtR+oEAOMEIDvTPKDstvq+FI+qoJbpjllLSFsvtJUaX1BNBxNFE05QA/wR5QsKAIIIOII2x6gAhW0/wBLzIMpDQCph03W0581U25gAbSRDM88lCVKUQlKQSScgAKknhSMhkphVpTrs8u8lpo3WNlKZHmK3uauEV9TqYaat2T2ROuDslwo6N29a7NHesbfHvN0BpvGAB8DDzofpw1aKVBILbqO22rMbKg7RXDIEbQIUX7SUV40vH3hhX+Sct2I8o46AoMzazsw2KNttlKyMlKNAPEgnuiGm1Eb1mDyve6M11SgtsP33msQQQRbKx8UoAVJoBmTCXbXSrLNK6thKpp3IJa7Nd16hr8IMUsy1M23OPsLd6iVl3ChSE9pdCRUjbWgNTqgEYEw9WHoxLySbrDSUnarNR5qOJgBNv23PZBuSbO/ted5Ve5PKOrfROHTenJyYfOdK0H9r3lSHJCC04cVFK95rQ+kSHFxFPJKUcCyx0bSDY1ZdKjvcKl+RVHRVghrsMsgfsaQD/jWL6sfCIkRFwqUNpHI0+kVls2YmZaU2vEHI7QdhHGGacnGPfWmvA1PlFHNTSB2L6hwSYDJF6LtIFJv2e+fzGfZnejaONKgjgeEaHGLaSzJZeZnWQoONKF4EEXk8eGaTwPCNSe0nZTJfjK/ldXfG81yT/KurzgBT6UrcUvq7PYP5j5BcpsRsB50JPAcREJbKZZlDKOygY8dpJ5mpit0ZbW6p20H8XHibg3J4cMAkcBxjpOv1JJOAxUeGccZ0vqu0X9VH9MfN+m3ibnRU8EeN7sqranVJQEoBLrxuIAzxww4405mNX0N0bEhKoawv9pw71nPuGQ4AQi9Glimbmlzzg/LbNxkHftPcD4qO6NWjpOj9L2epJ7vm/8APsa/U3dbPlsggggi+VjOdPpRdnzTVpsDCoRMJHvA5E8xq13hBi1tayJidflpqWnC3LhKVXRXEVqTQYGqcCFZQz2nZyJhlbTgqhxJSe/bz2iM90EtN2WMxZq6F1gqUyTkpNQSBjuN4cyNkAaHMICkkRCTaCaUxUoYUEcJCRdVUvrrX3Rs9InFkNEKSKA4K+8RfLmTjzXCQR+JcyCWRx1lfaPQ0eSrF1a3DxNB4D7xb0ivtDSGXlwS46kU4xMxnVmy2kdltI7vvHa5TKEe0Ol+XSbrLa3lcMBFS9p5aT3smGmBvWKnwJ9Iw23V1c7JJeLMkK5z5QWRzt2wUvIUAK3gQpO8H1jJJJl95QsxSvyWnlLVTd/tSB+pXCJdvWtPJbK3p1eOAQ3qgn4bv0i30Ysz8LLX1+2e1lE5gbB51PE8BGr13Sddenc6nlvkvH9/sWq9JPrFCax3k60nwkBCRRKBQAcNnpCnb0zUol76UFxQvrUaBKSdp2DbyHGLafnAhKlq7KMeZ2DnWKayLKD6VvPipdOFdg3jdw4ARz+ghCn59uy836b/AINrZCVnya935L12NwsOz25eXaaaoW0pASRjXbeqM6nHvidGYdG+kqpd3/576qpOMus/4fWnGo3Rp8dtCcZxUo7M5+cXCTjLdBBBBEyIRnnSZIKlnWLSZGuyoJcA2p2V4YlB4KG6NDiNaVnomGltOCqHElJ7/XbAEaUn0OtodQaocSFJ5EVpQbdlI6OKWsEJSEg7V+iR6kQmdGM4trr5B32kss3eKCcacK0PJY3RZW1p9LNomkNugvstqN26e0MMCRQ0URUAwAoWtpBOTbrzMusBpg3FunfUjADACoIGZwzEQmNE2ybz61vK/caDwz84tuj6WDUsm8Pa1Wrik4U5gAHzj1NMO9aptlF8ClHDgggiqSDtwIOEc50lPVyko0P4duW/5N3o6KMcVi57nxhhDYohKUD9opEeZtJCMCoV3DE+Aizl9EivF91Sv2o1U+OZi70Xs5phxxoNoCu2hVKkpOYqcSQfIxRo6FnY82y/suWa6ulfAsmczaQ5OyXWoWGVuBOumgOsBUVzzTX/ANhs0hl1oVvGSSPXcYm9KlhvPsMuMIUtxly9ROKqEZgZmigk4Qqs2La8w0pThUy2AVErwcI2gDtZVON3mY3NvRNU64Q747Px+hp+2y6yVmNyCizFWjNJlGzRCAVOrArT7nEDmeEM6NCil4tKmHBqBTZAAqBgoUrgRh3RdaMWVKWY0QH0rW5RSlki8rdRIqQMa04mO9rWolYStpt5amlXgUtqAIyUmqqYFNfKLdehpjXGuSzj2zF2u1ScovGfaE7SPQVaWy428tTjWsgECuGOBBwOFRxAh90I0lE/KIdw6wargGxQz7iCFDnER2fcWkKTLLIIBBK0DA7c4UdGJlVnWqWlJLbM52QSCAqpu4jDtEp+JMWq641x4YrCMFlkrJcUnlmsQQQRMgEEEEAZ5pw3+An5W0EjUUeqfpuOR+Wvyp3wdIujbSZOZfZZQHFXStYzKbwvEDIbyRnDbpVYgnJR1k5qTq8FDFJ8QIodALWE3IBp4VU3VhxKttBSh+EgdxgBXTOg2c3cNSUIQmmdTqkeN4Q8JkA2y0EYhKAmvIZ/WM1seVVLWgmRcqUtTHWJP7aVB5UCVc6xrCGqhbRyIqnvzHcfrFSFWJS9/UvTu+GHn/BVvzaG+2pKeZ9IgzFqGqHWW1rLZrWl0FNNYVVicOGwRKlbJbbOCBe/UrE+J9InRHODI1lYJKG5l0AlxtpJxHVpvn5lYf1j1/x9tXtFOOn96zT5RRPlBZEyEtlKiB1Zu1Jpq5pz4Ydxj6vSFrJBU6dzSSrzGr4mLieVk1zWHg82NJIZvtJQlNxVU0AFUqxT4Yp+GLBYilmJx8uIWhgIB1Kur/VlVKK01hTPbxiQqSmFdqYCeDbY+qyfpHp4eZVF0La/QdX+KqlPhrJ+GEzpKswqlw6moWwoLBG6or6HuhlnLFSFoUt15YUbiquEDHFOAptFO+INoaOsEFNytRQ1Uo581QAyaOWsJuVZeHvoBPA5KHjWCE/oenSGZiVVmw6aclV/7JUfiggDQoIIIAIzNafwFsuN5NTib6d18Vr31v8AzRpkInS5Z5Ms3Mo9pLOBQPAkA/2CD3QBRaeNqYcYnm6lTSglfFJyHLFSfiG6HqWmw4y28g1CQFA70kfW6QeYhM0gtptUiXFJK0OoAoDSl4Z12UO3eI9dE1tlbK5ZXaaxSDtQTXwCqjkoQA22wtSKKbQXL2VCAMdpJ2feK9LMw52lpaG5AvH5jh4CLhtN5sp/QcP4nEeWHdEYGKs1hl6qXFEiylktJeQVjrL9U1cN7HNOeGwjvhqSkAUAoNwhcmmlKTRFAsFJSTvBBEXrs6hHaUBwrGWp8sGC9Ylk+WgxfaWkYEg0O45g+NDHiRm+uaQ4PeSDy3jxqIiTGkjaQboKqbTgPv5RUo0kdWhJ1UVFaJGVcs+EZTAXNryilsrCaBVKpJNKEEFOPMCKidnmgMXUE7QiqsdoqBTPjFNa9q3UlTi8ge0ryFfSE6ftnrEol5U9Y6uiBd450P8AtMTADJ0du9Zas440CWSnWVlrVFNu0hUEO+h+jKLPlktJoVdpxX6lHM8tg4CCALuCCCACIlrWeJhh1lWTiFJ5VFK92cS4IAx/QebIl1suYKYWUqB2DHPkoKHdFbN6QNS1pNTDSwoHVeCcqZE1yOFDhtTxh2tbolZmJlb3XOIQ4q8ttIGJ20OzGpyOZpE60ejeV/BusMNJStSdVZxVeGKaqONKjHmYAtJdY60EHVUM9lDjXkD5KipetQVN0ClcCYS7M06Q3IJaeUpL7ZLRFDeuj1pqdxjhKW3MTBpJyjjn71A08cv7d0eOKe5JScdhqtWbUtAReNXCE4bvePygxxnLXZYH5jiEU2E4+GcQpfo+tGaIMzMJYTjqt4kVzGrQY/yPKGCy+iWSZxWlb6t7isPlTQeNY9xg8bb3E6d00S9ealmnXlKFNVJyOeABVlwETWLBteb91uUQd/a8NZX0jUZORbZTdaQhtO5CQkeAjvA8M9kOh1mt6afdmFbcbo+pV5w32To1LSvsGW2zvCdb5jrHxizggAggggD/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AR"/>
          </a:p>
        </p:txBody>
      </p:sp>
      <p:pic>
        <p:nvPicPr>
          <p:cNvPr id="17435" name="Picture 34" descr="http://www.ucommerce.dk/media/3114/12161809281371254023jean_victor_balin_tick.svg.hi.png"/>
          <p:cNvPicPr>
            <a:picLocks noChangeAspect="1" noChangeArrowheads="1"/>
          </p:cNvPicPr>
          <p:nvPr/>
        </p:nvPicPr>
        <p:blipFill>
          <a:blip r:embed="rId6"/>
          <a:srcRect/>
          <a:stretch>
            <a:fillRect/>
          </a:stretch>
        </p:blipFill>
        <p:spPr bwMode="auto">
          <a:xfrm>
            <a:off x="6804025" y="4292600"/>
            <a:ext cx="603250" cy="452438"/>
          </a:xfrm>
          <a:prstGeom prst="rect">
            <a:avLst/>
          </a:prstGeom>
          <a:noFill/>
          <a:ln w="9525">
            <a:noFill/>
            <a:miter lim="800000"/>
            <a:headEnd/>
            <a:tailEnd/>
          </a:ln>
        </p:spPr>
      </p:pic>
      <p:pic>
        <p:nvPicPr>
          <p:cNvPr id="17436" name="Picture 36" descr="Cross Clip Art"/>
          <p:cNvPicPr>
            <a:picLocks noChangeAspect="1" noChangeArrowheads="1"/>
          </p:cNvPicPr>
          <p:nvPr/>
        </p:nvPicPr>
        <p:blipFill>
          <a:blip r:embed="rId7"/>
          <a:srcRect/>
          <a:stretch>
            <a:fillRect/>
          </a:stretch>
        </p:blipFill>
        <p:spPr bwMode="auto">
          <a:xfrm>
            <a:off x="6804025" y="5710238"/>
            <a:ext cx="576263" cy="576262"/>
          </a:xfrm>
          <a:prstGeom prst="rect">
            <a:avLst/>
          </a:prstGeom>
          <a:noFill/>
          <a:ln w="9525">
            <a:noFill/>
            <a:miter lim="800000"/>
            <a:headEnd/>
            <a:tailEnd/>
          </a:ln>
        </p:spPr>
      </p:pic>
      <p:sp>
        <p:nvSpPr>
          <p:cNvPr id="17437" name="39 CuadroTexto"/>
          <p:cNvSpPr txBox="1">
            <a:spLocks noChangeArrowheads="1"/>
          </p:cNvSpPr>
          <p:nvPr/>
        </p:nvSpPr>
        <p:spPr bwMode="auto">
          <a:xfrm>
            <a:off x="611188" y="2997200"/>
            <a:ext cx="1062037" cy="430213"/>
          </a:xfrm>
          <a:prstGeom prst="rect">
            <a:avLst/>
          </a:prstGeom>
          <a:noFill/>
          <a:ln w="9525">
            <a:noFill/>
            <a:miter lim="800000"/>
            <a:headEnd/>
            <a:tailEnd/>
          </a:ln>
        </p:spPr>
        <p:txBody>
          <a:bodyPr wrap="none">
            <a:spAutoFit/>
          </a:bodyPr>
          <a:lstStyle/>
          <a:p>
            <a:r>
              <a:rPr lang="es-AR" sz="2200" b="1"/>
              <a:t>Scrum</a:t>
            </a:r>
          </a:p>
        </p:txBody>
      </p:sp>
      <p:sp>
        <p:nvSpPr>
          <p:cNvPr id="17438" name="41 CuadroTexto"/>
          <p:cNvSpPr txBox="1">
            <a:spLocks noChangeArrowheads="1"/>
          </p:cNvSpPr>
          <p:nvPr/>
        </p:nvSpPr>
        <p:spPr bwMode="auto">
          <a:xfrm>
            <a:off x="611188" y="4365625"/>
            <a:ext cx="1833562" cy="430213"/>
          </a:xfrm>
          <a:prstGeom prst="rect">
            <a:avLst/>
          </a:prstGeom>
          <a:noFill/>
          <a:ln w="9525">
            <a:noFill/>
            <a:miter lim="800000"/>
            <a:headEnd/>
            <a:tailEnd/>
          </a:ln>
        </p:spPr>
        <p:txBody>
          <a:bodyPr wrap="none">
            <a:spAutoFit/>
          </a:bodyPr>
          <a:lstStyle/>
          <a:p>
            <a:r>
              <a:rPr lang="es-AR" sz="2200" b="1"/>
              <a:t>Version One</a:t>
            </a:r>
          </a:p>
        </p:txBody>
      </p:sp>
      <p:sp>
        <p:nvSpPr>
          <p:cNvPr id="17439" name="42 CuadroTexto"/>
          <p:cNvSpPr txBox="1">
            <a:spLocks noChangeArrowheads="1"/>
          </p:cNvSpPr>
          <p:nvPr/>
        </p:nvSpPr>
        <p:spPr bwMode="auto">
          <a:xfrm>
            <a:off x="611188" y="5589588"/>
            <a:ext cx="3090862" cy="768350"/>
          </a:xfrm>
          <a:prstGeom prst="rect">
            <a:avLst/>
          </a:prstGeom>
          <a:noFill/>
          <a:ln w="9525">
            <a:noFill/>
            <a:miter lim="800000"/>
            <a:headEnd/>
            <a:tailEnd/>
          </a:ln>
        </p:spPr>
        <p:txBody>
          <a:bodyPr wrap="none">
            <a:spAutoFit/>
          </a:bodyPr>
          <a:lstStyle/>
          <a:p>
            <a:r>
              <a:rPr lang="es-AR" sz="2200" b="1"/>
              <a:t>Google Docs</a:t>
            </a:r>
          </a:p>
          <a:p>
            <a:r>
              <a:rPr lang="es-AR" sz="2200" b="1"/>
              <a:t>Google Spreadsheets</a:t>
            </a:r>
          </a:p>
        </p:txBody>
      </p:sp>
      <p:sp>
        <p:nvSpPr>
          <p:cNvPr id="17440" name="43 CuadroTexto"/>
          <p:cNvSpPr txBox="1">
            <a:spLocks noChangeArrowheads="1"/>
          </p:cNvSpPr>
          <p:nvPr/>
        </p:nvSpPr>
        <p:spPr bwMode="auto">
          <a:xfrm>
            <a:off x="6227763" y="2803525"/>
            <a:ext cx="2665412" cy="769938"/>
          </a:xfrm>
          <a:prstGeom prst="rect">
            <a:avLst/>
          </a:prstGeom>
          <a:noFill/>
          <a:ln w="9525">
            <a:noFill/>
            <a:miter lim="800000"/>
            <a:headEnd/>
            <a:tailEnd/>
          </a:ln>
        </p:spPr>
        <p:txBody>
          <a:bodyPr>
            <a:spAutoFit/>
          </a:bodyPr>
          <a:lstStyle/>
          <a:p>
            <a:pPr>
              <a:buFont typeface="Arial" charset="0"/>
              <a:buChar char="•"/>
            </a:pPr>
            <a:r>
              <a:rPr lang="es-AR" sz="2200" b="1"/>
              <a:t> Product Backlog</a:t>
            </a:r>
          </a:p>
          <a:p>
            <a:pPr>
              <a:buFont typeface="Arial" charset="0"/>
              <a:buChar char="•"/>
            </a:pPr>
            <a:r>
              <a:rPr lang="es-AR" sz="2200" b="1"/>
              <a:t> User Stories</a:t>
            </a:r>
          </a:p>
        </p:txBody>
      </p:sp>
      <p:pic>
        <p:nvPicPr>
          <p:cNvPr id="17441" name="Picture 38" descr="http://imod.co.za/wp-content/uploads/2010/04/google-docs-icon.jpg"/>
          <p:cNvPicPr>
            <a:picLocks noChangeAspect="1" noChangeArrowheads="1"/>
          </p:cNvPicPr>
          <p:nvPr/>
        </p:nvPicPr>
        <p:blipFill>
          <a:blip r:embed="rId8"/>
          <a:srcRect/>
          <a:stretch>
            <a:fillRect/>
          </a:stretch>
        </p:blipFill>
        <p:spPr bwMode="auto">
          <a:xfrm>
            <a:off x="4275138" y="5229225"/>
            <a:ext cx="1449387" cy="136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
        <p:nvSpPr>
          <p:cNvPr id="6" name="5 Rectángulo redondeado"/>
          <p:cNvSpPr/>
          <p:nvPr/>
        </p:nvSpPr>
        <p:spPr>
          <a:xfrm>
            <a:off x="539552" y="404664"/>
            <a:ext cx="288032" cy="288032"/>
          </a:xfrm>
          <a:prstGeom prst="roundRect">
            <a:avLst/>
          </a:prstGeom>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22" name="21 Conector recto"/>
          <p:cNvCxnSpPr>
            <a:stCxn id="0" idx="3"/>
            <a:endCxn id="48"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48" idx="3"/>
            <a:endCxn id="51" idx="1"/>
          </p:cNvCxnSpPr>
          <p:nvPr/>
        </p:nvCxnSpPr>
        <p:spPr>
          <a:xfrm>
            <a:off x="16922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51" idx="3"/>
            <a:endCxn id="54" idx="1"/>
          </p:cNvCxnSpPr>
          <p:nvPr/>
        </p:nvCxnSpPr>
        <p:spPr>
          <a:xfrm>
            <a:off x="25558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54" idx="3"/>
            <a:endCxn id="57" idx="1"/>
          </p:cNvCxnSpPr>
          <p:nvPr/>
        </p:nvCxnSpPr>
        <p:spPr>
          <a:xfrm>
            <a:off x="34194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Conector recto"/>
          <p:cNvCxnSpPr>
            <a:stCxn id="57" idx="3"/>
            <a:endCxn id="60" idx="1"/>
          </p:cNvCxnSpPr>
          <p:nvPr/>
        </p:nvCxnSpPr>
        <p:spPr>
          <a:xfrm>
            <a:off x="4284663" y="549275"/>
            <a:ext cx="574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37 Conector recto"/>
          <p:cNvCxnSpPr>
            <a:stCxn id="60" idx="3"/>
            <a:endCxn id="63"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1 Título"/>
          <p:cNvSpPr>
            <a:spLocks noGrp="1"/>
          </p:cNvSpPr>
          <p:nvPr>
            <p:ph type="title"/>
          </p:nvPr>
        </p:nvSpPr>
        <p:spPr>
          <a:xfrm>
            <a:off x="457200" y="836712"/>
            <a:ext cx="7467600" cy="792088"/>
          </a:xfrm>
        </p:spPr>
        <p:txBody>
          <a:bodyPr>
            <a:normAutofit/>
          </a:bodyPr>
          <a:lstStyle/>
          <a:p>
            <a:pPr eaLnBrk="1" fontAlgn="auto" hangingPunct="1">
              <a:spcAft>
                <a:spcPts val="0"/>
              </a:spcAft>
              <a:defRPr/>
            </a:pPr>
            <a:r>
              <a:rPr lang="es-ES" sz="4400" dirty="0" err="1" smtClean="0">
                <a:effectLst>
                  <a:glow rad="139700">
                    <a:schemeClr val="accent1">
                      <a:satMod val="175000"/>
                      <a:alpha val="40000"/>
                    </a:schemeClr>
                  </a:glow>
                </a:effectLst>
              </a:rPr>
              <a:t>Self</a:t>
            </a:r>
            <a:r>
              <a:rPr lang="es-ES" sz="4400" dirty="0" smtClean="0">
                <a:effectLst>
                  <a:glow rad="139700">
                    <a:schemeClr val="accent1">
                      <a:satMod val="175000"/>
                      <a:alpha val="40000"/>
                    </a:schemeClr>
                  </a:glow>
                </a:effectLst>
              </a:rPr>
              <a:t> Management</a:t>
            </a:r>
            <a:endParaRPr lang="es-ES" sz="4400" dirty="0"/>
          </a:p>
        </p:txBody>
      </p:sp>
      <p:sp>
        <p:nvSpPr>
          <p:cNvPr id="48" name="47 Rectángulo redondeado"/>
          <p:cNvSpPr/>
          <p:nvPr/>
        </p:nvSpPr>
        <p:spPr>
          <a:xfrm>
            <a:off x="1403350"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51" name="50 Rectángulo redondeado"/>
          <p:cNvSpPr/>
          <p:nvPr/>
        </p:nvSpPr>
        <p:spPr>
          <a:xfrm>
            <a:off x="22685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54" name="53 Rectángulo redondeado"/>
          <p:cNvSpPr/>
          <p:nvPr/>
        </p:nvSpPr>
        <p:spPr>
          <a:xfrm>
            <a:off x="31321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57" name="56 Rectángulo redondeado"/>
          <p:cNvSpPr/>
          <p:nvPr/>
        </p:nvSpPr>
        <p:spPr>
          <a:xfrm>
            <a:off x="39957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60" name="59 Rectángulo redondeado"/>
          <p:cNvSpPr/>
          <p:nvPr/>
        </p:nvSpPr>
        <p:spPr>
          <a:xfrm>
            <a:off x="48593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63" name="62 Rectángulo redondeado"/>
          <p:cNvSpPr/>
          <p:nvPr/>
        </p:nvSpPr>
        <p:spPr>
          <a:xfrm>
            <a:off x="5724525"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19474" name="AutoShape 12" descr="data:image/jpg;base64,/9j/4AAQSkZJRgABAQAAAQABAAD/2wCEAAkGBhIREBIUEBMTEBQPDxEQEA8QEhIQDxAUFBAXFBQQFRQXHSYeFxkjGRQSHy8gIycpLCwtFR4xQTAsOyY3LCoBCQoKDgwOFQ8PGiwfHBwsKSwvKSksKSwpLCwsKSkpLCkpKSkpLCksLDUpKSkpKikqLykpKSkpLDUpLi0qLDI1Kf/AABEIAGYAZgMBIgACEQEDEQH/xAAcAAABBQEBAQAAAAAAAAAAAAAGAAIDBAUBBwj/xABBEAABAgMDBQwHBwUBAAAAAAABAAIDBBEFIWEGFTFR0QcSEzRBVHKSlKGx0hcyUmJxk6NCQ1OBkcHhI3OCsuMU/8QAGQEAAgMBAAAAAAAAAAAAAAAAAAECAwUE/8QAHREAAgIDAQEBAAAAAAAAAAAAAAECEQMSITEiQf/aAAwDAQACEQMRAD8AP5i1jORojA90OWgPdCPBuMOJMxGmj6vFHMhtILaNILiDfQJ+ZZLmkqcXS8Fzj8XOaSTiSgrI20KS0OpqeDaSTpJIqT+pKIc5YrpUX+CNXMslzSU7LA8q7mWS5pKdmgeVZbbRTxPp6slRo5lkuaSnZoHlSzLJc0lOzQPKs8z+KQn8UaserL5sWS5pKdmgeVLMslzSU7NA8qzHWlim5yxRqwo1MyyPNJTssDyrmZJHmkp2WX8qyTamKbnXFR1YqNkWNJDRKSgxEtAB/UNVCbtd0hEY4Oc+WiOax7Xvc98s5xoHtc6pMMkgEG8aRdcqudcVh5X2hvpeIK6Yb/BRcWB65JzYe0EJIUyEni6WZW+kNn+oSVIjyvJ+bLYLMGNHcteFad+lCMhGPBje33BW5aYvvWtCHBQ76Hsgwv0K7FknDkWfkjPAuHetfKO3WNbRtK0VMrUqLn8mVNTTIfrGp1BZ0W2xyXIdnrRLnE1VF86U2Qc2wnda+KjdbCFXz6idPpEbYVm18Ux1r05UJOnzrUD7QOtNJMsTsMc84rPt61N9CcK/Yd4IcFoFQT86Sx3RKJQ4DR7zue8Xb/bb4BdXNzzi7eg3wC6s4rPn2zpxzdBW9LWoHXPFcRcVhSdmuI0O+W8rVlrOdUXO0+w4LfiuItx1+hzZ0wIEDfD7Y31+mnIENTttuiOJJ0rWyguhBorcGtuBOgYIWEufe6jlTkRCbsn4aqgjRE4QT73Uco3wCfa+W5c+rIkDoihc9WHSh975b0x0ofe+W9OmBVdEULnq26SPvfLeoIkkfe+U9RpoaZGCoZp135FXhJGg9bR+G9QTUmafa0H7t4XRJfJJys+g9z3i7eg3wC6lue8Xb0G+ASWOQPApG2N6P+bD+60pe16kV1j7tm1DsjCLtAqiKSsGIRV1GDW65bsWqRZCglynILAdIND6odpFeVCvCt1fTh7UZGXEaVAad8YY3h/LR3eCDnyxBIPIqsjE0cMZmr6cPamcKzV9OHtTjAXBAVGwUNMRmr6cPaml7NX04e1ScAmPhKLkRIIkZmr6UPaqkWYZq+lC2qaPDVaFLb52AvKp3bdIC5wjKC7kH3UPaoZh7CLhyfhwx+6ldCVWabd+RWhPkaA+idz3i7eg3wCSW57xdvQb4BJYwjw+zLTZDH9Ngr7ThUq4Y74hq4krDstiKrMlC8gAVqt2FahCVMuZOxnQomjfNfc4fv8AFaNv5N0PCQxUHTTkVowmyzaC+IRefY+GPgmWbajoR9prtLDoP8qElt1F/oMmRXBIo3m7NgRAHNcITnX713q/qsiYs1zdRGsEELlcWRaB18oqsWWW++WOpQmQ1mnwvKrcJy4kVtg46RLjQCpKnZZwaKDSdJ1rc4EC5o2lRugrpw4NPqXovTEiSiyrRg0B+BRZFhCiHrZZQH4FTyPgz3Xc94u3oN8Aklue8Xb0G+ASWOI8EsiES7e0vrQjVfRG8tOMlmUbQxCLz7H8q7ug5GRJOPFmZZheyO90R4aKugucauNB9kmpryVQA20CTeb8VrYpqUUVeMKTP1NSVZlJirghIWjirMK1d60munFX2TU2FE3aVXXclyrmexQznPHvSznj3pp0T3CMziaZpDuc8e9LOWPehyI2EBmUx0yFg5yx7011o496qlIZsRZlYVrRahJ8/XlWvk5kxEmorXPaQxrgQCL38vVxXPknSGexbn8M/wDnb0G+ASRBk3ZfBQgDqSWcI1ZqUa8UIQvPZCwHknesH+I2JJIAo+j2Dqb1RsS9HsHU3qjYupIsDno9g6m9UbEvR7B1N6o2JJJ2AvR7B1N6o2JejyDqb1RsSSSsBej2Dqb1RsS9HkDU3qjYkkgCSDufQAfVZ1RsW/ZuTkOHoASSQBtNbTQuJJI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AR"/>
          </a:p>
        </p:txBody>
      </p:sp>
      <p:sp>
        <p:nvSpPr>
          <p:cNvPr id="19475" name="AutoShape 14" descr="data:image/jpg;base64,/9j/4AAQSkZJRgABAQAAAQABAAD/2wCEAAkGBhIREBIUEBMTEBQPDxEQEA8QEhIQDxAUFBAXFBQQFRQXHSYeFxkjGRQSHy8gIycpLCwtFR4xQTAsOyY3LCoBCQoKDgwOFQ8PGiwfHBwsKSwvKSksKSwpLCwsKSkpLCkpKSkpLCksLDUpKSkpKikqLykpKSkpLDUpLi0qLDI1Kf/AABEIAGYAZgMBIgACEQEDEQH/xAAcAAABBQEBAQAAAAAAAAAAAAAGAAIDBAUBBwj/xABBEAABAgMDBQwHBwUBAAAAAAABAAIDBBEFIWEGFTFR0QcSEzRBVHKSlKGx0hcyUmJxk6NCQ1OBkcHhI3OCsuMU/8QAGQEAAgMBAAAAAAAAAAAAAAAAAAECAwUE/8QAHREAAgIDAQEBAAAAAAAAAAAAAAECEQMSITEiQf/aAAwDAQACEQMRAD8AP5i1jORojA90OWgPdCPBuMOJMxGmj6vFHMhtILaNILiDfQJ+ZZLmkqcXS8Fzj8XOaSTiSgrI20KS0OpqeDaSTpJIqT+pKIc5YrpUX+CNXMslzSU7LA8q7mWS5pKdmgeVZbbRTxPp6slRo5lkuaSnZoHlSzLJc0lOzQPKs8z+KQn8UaserL5sWS5pKdmgeVLMslzSU7NA8qzHWlim5yxRqwo1MyyPNJTssDyrmZJHmkp2WX8qyTamKbnXFR1YqNkWNJDRKSgxEtAB/UNVCbtd0hEY4Oc+WiOax7Xvc98s5xoHtc6pMMkgEG8aRdcqudcVh5X2hvpeIK6Yb/BRcWB65JzYe0EJIUyEni6WZW+kNn+oSVIjyvJ+bLYLMGNHcteFad+lCMhGPBje33BW5aYvvWtCHBQ76Hsgwv0K7FknDkWfkjPAuHetfKO3WNbRtK0VMrUqLn8mVNTTIfrGp1BZ0W2xyXIdnrRLnE1VF86U2Qc2wnda+KjdbCFXz6idPpEbYVm18Ux1r05UJOnzrUD7QOtNJMsTsMc84rPt61N9CcK/Yd4IcFoFQT86Sx3RKJQ4DR7zue8Xb/bb4BdXNzzi7eg3wC6s4rPn2zpxzdBW9LWoHXPFcRcVhSdmuI0O+W8rVlrOdUXO0+w4LfiuItx1+hzZ0wIEDfD7Y31+mnIENTttuiOJJ0rWyguhBorcGtuBOgYIWEufe6jlTkRCbsn4aqgjRE4QT73Uco3wCfa+W5c+rIkDoihc9WHSh975b0x0ofe+W9OmBVdEULnq26SPvfLeoIkkfe+U9RpoaZGCoZp135FXhJGg9bR+G9QTUmafa0H7t4XRJfJJys+g9z3i7eg3wC6lue8Xb0G+ASWOQPApG2N6P+bD+60pe16kV1j7tm1DsjCLtAqiKSsGIRV1GDW65bsWqRZCglynILAdIND6odpFeVCvCt1fTh7UZGXEaVAad8YY3h/LR3eCDnyxBIPIqsjE0cMZmr6cPamcKzV9OHtTjAXBAVGwUNMRmr6cPaml7NX04e1ScAmPhKLkRIIkZmr6UPaqkWYZq+lC2qaPDVaFLb52AvKp3bdIC5wjKC7kH3UPaoZh7CLhyfhwx+6ldCVWabd+RWhPkaA+idz3i7eg3wCSW57xdvQb4BJYwjw+zLTZDH9Ngr7ThUq4Y74hq4krDstiKrMlC8gAVqt2FahCVMuZOxnQomjfNfc4fv8AFaNv5N0PCQxUHTTkVowmyzaC+IRefY+GPgmWbajoR9prtLDoP8qElt1F/oMmRXBIo3m7NgRAHNcITnX713q/qsiYs1zdRGsEELlcWRaB18oqsWWW++WOpQmQ1mnwvKrcJy4kVtg46RLjQCpKnZZwaKDSdJ1rc4EC5o2lRugrpw4NPqXovTEiSiyrRg0B+BRZFhCiHrZZQH4FTyPgz3Xc94u3oN8Aklue8Xb0G+ASWOI8EsiES7e0vrQjVfRG8tOMlmUbQxCLz7H8q7ug5GRJOPFmZZheyO90R4aKugucauNB9kmpryVQA20CTeb8VrYpqUUVeMKTP1NSVZlJirghIWjirMK1d60munFX2TU2FE3aVXXclyrmexQznPHvSznj3pp0T3CMziaZpDuc8e9LOWPehyI2EBmUx0yFg5yx7011o496qlIZsRZlYVrRahJ8/XlWvk5kxEmorXPaQxrgQCL38vVxXPknSGexbn8M/wDnb0G+ASRBk3ZfBQgDqSWcI1ZqUa8UIQvPZCwHknesH+I2JJIAo+j2Dqb1RsS9HsHU3qjYupIsDno9g6m9UbEvR7B1N6o2JJJ2AvR7B1N6o2JejyDqb1RsSSSsBej2Dqb1RsS9HkDU3qjYkkgCSDufQAfVZ1RsW/ZuTkOHoASSQBtNbTQuJJI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AR"/>
          </a:p>
        </p:txBody>
      </p:sp>
      <p:sp>
        <p:nvSpPr>
          <p:cNvPr id="19476" name="AutoShape 16" descr="data:image/jpg;base64,/9j/4AAQSkZJRgABAQAAAQABAAD/2wCEAAkGBhIREBIUEBMTEBQPDxEQEA8QEhIQDxAUFBAXFBQQFRQXHSYeFxkjGRQSHy8gIycpLCwtFR4xQTAsOyY3LCoBCQoKDgwOFQ8PGiwfHBwsKSwvKSksKSwpLCwsKSkpLCkpKSkpLCksLDUpKSkpKikqLykpKSkpLDUpLi0qLDI1Kf/AABEIAGYAZgMBIgACEQEDEQH/xAAcAAABBQEBAQAAAAAAAAAAAAAGAAIDBAUBBwj/xABBEAABAgMDBQwHBwUBAAAAAAABAAIDBBEFIWEGFTFR0QcSEzRBVHKSlKGx0hcyUmJxk6NCQ1OBkcHhI3OCsuMU/8QAGQEAAgMBAAAAAAAAAAAAAAAAAAECAwUE/8QAHREAAgIDAQEBAAAAAAAAAAAAAAECEQMSITEiQf/aAAwDAQACEQMRAD8AP5i1jORojA90OWgPdCPBuMOJMxGmj6vFHMhtILaNILiDfQJ+ZZLmkqcXS8Fzj8XOaSTiSgrI20KS0OpqeDaSTpJIqT+pKIc5YrpUX+CNXMslzSU7LA8q7mWS5pKdmgeVZbbRTxPp6slRo5lkuaSnZoHlSzLJc0lOzQPKs8z+KQn8UaserL5sWS5pKdmgeVLMslzSU7NA8qzHWlim5yxRqwo1MyyPNJTssDyrmZJHmkp2WX8qyTamKbnXFR1YqNkWNJDRKSgxEtAB/UNVCbtd0hEY4Oc+WiOax7Xvc98s5xoHtc6pMMkgEG8aRdcqudcVh5X2hvpeIK6Yb/BRcWB65JzYe0EJIUyEni6WZW+kNn+oSVIjyvJ+bLYLMGNHcteFad+lCMhGPBje33BW5aYvvWtCHBQ76Hsgwv0K7FknDkWfkjPAuHetfKO3WNbRtK0VMrUqLn8mVNTTIfrGp1BZ0W2xyXIdnrRLnE1VF86U2Qc2wnda+KjdbCFXz6idPpEbYVm18Ux1r05UJOnzrUD7QOtNJMsTsMc84rPt61N9CcK/Yd4IcFoFQT86Sx3RKJQ4DR7zue8Xb/bb4BdXNzzi7eg3wC6s4rPn2zpxzdBW9LWoHXPFcRcVhSdmuI0O+W8rVlrOdUXO0+w4LfiuItx1+hzZ0wIEDfD7Y31+mnIENTttuiOJJ0rWyguhBorcGtuBOgYIWEufe6jlTkRCbsn4aqgjRE4QT73Uco3wCfa+W5c+rIkDoihc9WHSh975b0x0ofe+W9OmBVdEULnq26SPvfLeoIkkfe+U9RpoaZGCoZp135FXhJGg9bR+G9QTUmafa0H7t4XRJfJJys+g9z3i7eg3wC6lue8Xb0G+ASWOQPApG2N6P+bD+60pe16kV1j7tm1DsjCLtAqiKSsGIRV1GDW65bsWqRZCglynILAdIND6odpFeVCvCt1fTh7UZGXEaVAad8YY3h/LR3eCDnyxBIPIqsjE0cMZmr6cPamcKzV9OHtTjAXBAVGwUNMRmr6cPaml7NX04e1ScAmPhKLkRIIkZmr6UPaqkWYZq+lC2qaPDVaFLb52AvKp3bdIC5wjKC7kH3UPaoZh7CLhyfhwx+6ldCVWabd+RWhPkaA+idz3i7eg3wCSW57xdvQb4BJYwjw+zLTZDH9Ngr7ThUq4Y74hq4krDstiKrMlC8gAVqt2FahCVMuZOxnQomjfNfc4fv8AFaNv5N0PCQxUHTTkVowmyzaC+IRefY+GPgmWbajoR9prtLDoP8qElt1F/oMmRXBIo3m7NgRAHNcITnX713q/qsiYs1zdRGsEELlcWRaB18oqsWWW++WOpQmQ1mnwvKrcJy4kVtg46RLjQCpKnZZwaKDSdJ1rc4EC5o2lRugrpw4NPqXovTEiSiyrRg0B+BRZFhCiHrZZQH4FTyPgz3Xc94u3oN8Aklue8Xb0G+ASWOI8EsiES7e0vrQjVfRG8tOMlmUbQxCLz7H8q7ug5GRJOPFmZZheyO90R4aKugucauNB9kmpryVQA20CTeb8VrYpqUUVeMKTP1NSVZlJirghIWjirMK1d60munFX2TU2FE3aVXXclyrmexQznPHvSznj3pp0T3CMziaZpDuc8e9LOWPehyI2EBmUx0yFg5yx7011o496qlIZsRZlYVrRahJ8/XlWvk5kxEmorXPaQxrgQCL38vVxXPknSGexbn8M/wDnb0G+ASRBk3ZfBQgDqSWcI1ZqUa8UIQvPZCwHknesH+I2JJIAo+j2Dqb1RsS9HsHU3qjYupIsDno9g6m9UbEvR7B1N6o2JJJ2AvR7B1N6o2JejyDqb1RsSSSsBej2Dqb1RsS9HkDU3qjYkkgCSDufQAfVZ1RsW/ZuTkOHoASSQBtNbTQuJJI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AR"/>
          </a:p>
        </p:txBody>
      </p:sp>
      <p:sp>
        <p:nvSpPr>
          <p:cNvPr id="19477" name="AutoShape 18" descr="data:image/jpg;base64,/9j/4AAQSkZJRgABAQAAAQABAAD/2wCEAAkGBhIREBIUEBMTEBQPDxEQEA8QEhIQDxAUFBAXFBQQFRQXHSYeFxkjGRQSHy8gIycpLCwtFR4xQTAsOyY3LCoBCQoKDgwOFQ8PGiwfHBwsKSwvKSksKSwpLCwsKSkpLCkpKSkpLCksLDUpKSkpKikqLykpKSkpLDUpLi0qLDI1Kf/AABEIAGYAZgMBIgACEQEDEQH/xAAcAAABBQEBAQAAAAAAAAAAAAAGAAIDBAUBBwj/xABBEAABAgMDBQwHBwUBAAAAAAABAAIDBBEFIWEGFTFR0QcSEzRBVHKSlKGx0hcyUmJxk6NCQ1OBkcHhI3OCsuMU/8QAGQEAAgMBAAAAAAAAAAAAAAAAAAECAwUE/8QAHREAAgIDAQEBAAAAAAAAAAAAAAECEQMSITEiQf/aAAwDAQACEQMRAD8AP5i1jORojA90OWgPdCPBuMOJMxGmj6vFHMhtILaNILiDfQJ+ZZLmkqcXS8Fzj8XOaSTiSgrI20KS0OpqeDaSTpJIqT+pKIc5YrpUX+CNXMslzSU7LA8q7mWS5pKdmgeVZbbRTxPp6slRo5lkuaSnZoHlSzLJc0lOzQPKs8z+KQn8UaserL5sWS5pKdmgeVLMslzSU7NA8qzHWlim5yxRqwo1MyyPNJTssDyrmZJHmkp2WX8qyTamKbnXFR1YqNkWNJDRKSgxEtAB/UNVCbtd0hEY4Oc+WiOax7Xvc98s5xoHtc6pMMkgEG8aRdcqudcVh5X2hvpeIK6Yb/BRcWB65JzYe0EJIUyEni6WZW+kNn+oSVIjyvJ+bLYLMGNHcteFad+lCMhGPBje33BW5aYvvWtCHBQ76Hsgwv0K7FknDkWfkjPAuHetfKO3WNbRtK0VMrUqLn8mVNTTIfrGp1BZ0W2xyXIdnrRLnE1VF86U2Qc2wnda+KjdbCFXz6idPpEbYVm18Ux1r05UJOnzrUD7QOtNJMsTsMc84rPt61N9CcK/Yd4IcFoFQT86Sx3RKJQ4DR7zue8Xb/bb4BdXNzzi7eg3wC6s4rPn2zpxzdBW9LWoHXPFcRcVhSdmuI0O+W8rVlrOdUXO0+w4LfiuItx1+hzZ0wIEDfD7Y31+mnIENTttuiOJJ0rWyguhBorcGtuBOgYIWEufe6jlTkRCbsn4aqgjRE4QT73Uco3wCfa+W5c+rIkDoihc9WHSh975b0x0ofe+W9OmBVdEULnq26SPvfLeoIkkfe+U9RpoaZGCoZp135FXhJGg9bR+G9QTUmafa0H7t4XRJfJJys+g9z3i7eg3wC6lue8Xb0G+ASWOQPApG2N6P+bD+60pe16kV1j7tm1DsjCLtAqiKSsGIRV1GDW65bsWqRZCglynILAdIND6odpFeVCvCt1fTh7UZGXEaVAad8YY3h/LR3eCDnyxBIPIqsjE0cMZmr6cPamcKzV9OHtTjAXBAVGwUNMRmr6cPaml7NX04e1ScAmPhKLkRIIkZmr6UPaqkWYZq+lC2qaPDVaFLb52AvKp3bdIC5wjKC7kH3UPaoZh7CLhyfhwx+6ldCVWabd+RWhPkaA+idz3i7eg3wCSW57xdvQb4BJYwjw+zLTZDH9Ngr7ThUq4Y74hq4krDstiKrMlC8gAVqt2FahCVMuZOxnQomjfNfc4fv8AFaNv5N0PCQxUHTTkVowmyzaC+IRefY+GPgmWbajoR9prtLDoP8qElt1F/oMmRXBIo3m7NgRAHNcITnX713q/qsiYs1zdRGsEELlcWRaB18oqsWWW++WOpQmQ1mnwvKrcJy4kVtg46RLjQCpKnZZwaKDSdJ1rc4EC5o2lRugrpw4NPqXovTEiSiyrRg0B+BRZFhCiHrZZQH4FTyPgz3Xc94u3oN8Aklue8Xb0G+ASWOI8EsiES7e0vrQjVfRG8tOMlmUbQxCLz7H8q7ug5GRJOPFmZZheyO90R4aKugucauNB9kmpryVQA20CTeb8VrYpqUUVeMKTP1NSVZlJirghIWjirMK1d60munFX2TU2FE3aVXXclyrmexQznPHvSznj3pp0T3CMziaZpDuc8e9LOWPehyI2EBmUx0yFg5yx7011o496qlIZsRZlYVrRahJ8/XlWvk5kxEmorXPaQxrgQCL38vVxXPknSGexbn8M/wDnb0G+ASRBk3ZfBQgDqSWcI1ZqUa8UIQvPZCwHknesH+I2JJIAo+j2Dqb1RsS9HsHU3qjYupIsDno9g6m9UbEvR7B1N6o2JJJ2AvR7B1N6o2JejyDqb1RsSSSsBej2Dqb1RsS9HkDU3qjYkkgCSDufQAfVZ1RsW/ZuTkOHoASSQBtNbTQuJJI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AR"/>
          </a:p>
        </p:txBody>
      </p:sp>
      <p:sp>
        <p:nvSpPr>
          <p:cNvPr id="19478" name="AutoShape 20" descr="data:image/jpg;base64,/9j/4AAQSkZJRgABAQAAAQABAAD/2wCEAAkGBhIREBIUEBMTEBQPDxEQEA8QEhIQDxAUFBAXFBQQFRQXHSYeFxkjGRQSHy8gIycpLCwtFR4xQTAsOyY3LCoBCQoKDgwOFQ8PGiwfHBwsKSwvKSksKSwpLCwsKSkpLCkpKSkpLCksLDUpKSkpKikqLykpKSkpLDUpLi0qLDI1Kf/AABEIAGYAZgMBIgACEQEDEQH/xAAcAAABBQEBAQAAAAAAAAAAAAAGAAIDBAUBBwj/xABBEAABAgMDBQwHBwUBAAAAAAABAAIDBBEFIWEGFTFR0QcSEzRBVHKSlKGx0hcyUmJxk6NCQ1OBkcHhI3OCsuMU/8QAGQEAAgMBAAAAAAAAAAAAAAAAAAECAwUE/8QAHREAAgIDAQEBAAAAAAAAAAAAAAECEQMSITEiQf/aAAwDAQACEQMRAD8AP5i1jORojA90OWgPdCPBuMOJMxGmj6vFHMhtILaNILiDfQJ+ZZLmkqcXS8Fzj8XOaSTiSgrI20KS0OpqeDaSTpJIqT+pKIc5YrpUX+CNXMslzSU7LA8q7mWS5pKdmgeVZbbRTxPp6slRo5lkuaSnZoHlSzLJc0lOzQPKs8z+KQn8UaserL5sWS5pKdmgeVLMslzSU7NA8qzHWlim5yxRqwo1MyyPNJTssDyrmZJHmkp2WX8qyTamKbnXFR1YqNkWNJDRKSgxEtAB/UNVCbtd0hEY4Oc+WiOax7Xvc98s5xoHtc6pMMkgEG8aRdcqudcVh5X2hvpeIK6Yb/BRcWB65JzYe0EJIUyEni6WZW+kNn+oSVIjyvJ+bLYLMGNHcteFad+lCMhGPBje33BW5aYvvWtCHBQ76Hsgwv0K7FknDkWfkjPAuHetfKO3WNbRtK0VMrUqLn8mVNTTIfrGp1BZ0W2xyXIdnrRLnE1VF86U2Qc2wnda+KjdbCFXz6idPpEbYVm18Ux1r05UJOnzrUD7QOtNJMsTsMc84rPt61N9CcK/Yd4IcFoFQT86Sx3RKJQ4DR7zue8Xb/bb4BdXNzzi7eg3wC6s4rPn2zpxzdBW9LWoHXPFcRcVhSdmuI0O+W8rVlrOdUXO0+w4LfiuItx1+hzZ0wIEDfD7Y31+mnIENTttuiOJJ0rWyguhBorcGtuBOgYIWEufe6jlTkRCbsn4aqgjRE4QT73Uco3wCfa+W5c+rIkDoihc9WHSh975b0x0ofe+W9OmBVdEULnq26SPvfLeoIkkfe+U9RpoaZGCoZp135FXhJGg9bR+G9QTUmafa0H7t4XRJfJJys+g9z3i7eg3wC6lue8Xb0G+ASWOQPApG2N6P+bD+60pe16kV1j7tm1DsjCLtAqiKSsGIRV1GDW65bsWqRZCglynILAdIND6odpFeVCvCt1fTh7UZGXEaVAad8YY3h/LR3eCDnyxBIPIqsjE0cMZmr6cPamcKzV9OHtTjAXBAVGwUNMRmr6cPaml7NX04e1ScAmPhKLkRIIkZmr6UPaqkWYZq+lC2qaPDVaFLb52AvKp3bdIC5wjKC7kH3UPaoZh7CLhyfhwx+6ldCVWabd+RWhPkaA+idz3i7eg3wCSW57xdvQb4BJYwjw+zLTZDH9Ngr7ThUq4Y74hq4krDstiKrMlC8gAVqt2FahCVMuZOxnQomjfNfc4fv8AFaNv5N0PCQxUHTTkVowmyzaC+IRefY+GPgmWbajoR9prtLDoP8qElt1F/oMmRXBIo3m7NgRAHNcITnX713q/qsiYs1zdRGsEELlcWRaB18oqsWWW++WOpQmQ1mnwvKrcJy4kVtg46RLjQCpKnZZwaKDSdJ1rc4EC5o2lRugrpw4NPqXovTEiSiyrRg0B+BRZFhCiHrZZQH4FTyPgz3Xc94u3oN8Aklue8Xb0G+ASWOI8EsiES7e0vrQjVfRG8tOMlmUbQxCLz7H8q7ug5GRJOPFmZZheyO90R4aKugucauNB9kmpryVQA20CTeb8VrYpqUUVeMKTP1NSVZlJirghIWjirMK1d60munFX2TU2FE3aVXXclyrmexQznPHvSznj3pp0T3CMziaZpDuc8e9LOWPehyI2EBmUx0yFg5yx7011o496qlIZsRZlYVrRahJ8/XlWvk5kxEmorXPaQxrgQCL38vVxXPknSGexbn8M/wDnb0G+ASRBk3ZfBQgDqSWcI1ZqUa8UIQvPZCwHknesH+I2JJIAo+j2Dqb1RsS9HsHU3qjYupIsDno9g6m9UbEvR7B1N6o2JJJ2AvR7B1N6o2JejyDqb1RsSSSsBej2Dqb1RsS9HkDU3qjYkkgCSDufQAfVZ1RsW/ZuTkOHoASSQBtNbTQuJJI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AR"/>
          </a:p>
        </p:txBody>
      </p:sp>
      <p:pic>
        <p:nvPicPr>
          <p:cNvPr id="19479" name="Picture 2" descr="http://www.aixcept.com/images/opensource/apache-maven-project.png"/>
          <p:cNvPicPr>
            <a:picLocks noChangeAspect="1" noChangeArrowheads="1"/>
          </p:cNvPicPr>
          <p:nvPr/>
        </p:nvPicPr>
        <p:blipFill>
          <a:blip r:embed="rId4"/>
          <a:srcRect/>
          <a:stretch>
            <a:fillRect/>
          </a:stretch>
        </p:blipFill>
        <p:spPr bwMode="auto">
          <a:xfrm>
            <a:off x="2627313" y="5967413"/>
            <a:ext cx="4032250" cy="557212"/>
          </a:xfrm>
          <a:prstGeom prst="rect">
            <a:avLst/>
          </a:prstGeom>
          <a:noFill/>
          <a:ln w="9525">
            <a:noFill/>
            <a:miter lim="800000"/>
            <a:headEnd/>
            <a:tailEnd/>
          </a:ln>
        </p:spPr>
      </p:pic>
      <p:pic>
        <p:nvPicPr>
          <p:cNvPr id="19480" name="Picture 4" descr="http://in.relation.to/service/File/11358"/>
          <p:cNvPicPr>
            <a:picLocks noChangeAspect="1" noChangeArrowheads="1"/>
          </p:cNvPicPr>
          <p:nvPr/>
        </p:nvPicPr>
        <p:blipFill>
          <a:blip r:embed="rId5"/>
          <a:srcRect/>
          <a:stretch>
            <a:fillRect/>
          </a:stretch>
        </p:blipFill>
        <p:spPr bwMode="auto">
          <a:xfrm>
            <a:off x="2627313" y="2997200"/>
            <a:ext cx="2330450" cy="776288"/>
          </a:xfrm>
          <a:prstGeom prst="rect">
            <a:avLst/>
          </a:prstGeom>
          <a:noFill/>
          <a:ln w="9525">
            <a:noFill/>
            <a:miter lim="800000"/>
            <a:headEnd/>
            <a:tailEnd/>
          </a:ln>
        </p:spPr>
      </p:pic>
      <p:pic>
        <p:nvPicPr>
          <p:cNvPr id="19481" name="Picture 8" descr="http://eleptys.com/images/techno/logo_spring.jpg"/>
          <p:cNvPicPr>
            <a:picLocks noChangeAspect="1" noChangeArrowheads="1"/>
          </p:cNvPicPr>
          <p:nvPr/>
        </p:nvPicPr>
        <p:blipFill>
          <a:blip r:embed="rId6"/>
          <a:srcRect/>
          <a:stretch>
            <a:fillRect/>
          </a:stretch>
        </p:blipFill>
        <p:spPr bwMode="auto">
          <a:xfrm>
            <a:off x="2627313" y="3933825"/>
            <a:ext cx="1512887" cy="790575"/>
          </a:xfrm>
          <a:prstGeom prst="rect">
            <a:avLst/>
          </a:prstGeom>
          <a:noFill/>
          <a:ln w="9525">
            <a:noFill/>
            <a:miter lim="800000"/>
            <a:headEnd/>
            <a:tailEnd/>
          </a:ln>
        </p:spPr>
      </p:pic>
      <p:pic>
        <p:nvPicPr>
          <p:cNvPr id="19482" name="Picture 10" descr="http://t3.gstatic.com/images?q=tbn:ANd9GcRvgdwUOTUzZRQuZwbZr5sxUY9LGVsXHDLFk44-Vt9WlIDCV6ML"/>
          <p:cNvPicPr>
            <a:picLocks noChangeAspect="1" noChangeArrowheads="1"/>
          </p:cNvPicPr>
          <p:nvPr/>
        </p:nvPicPr>
        <p:blipFill>
          <a:blip r:embed="rId7"/>
          <a:srcRect/>
          <a:stretch>
            <a:fillRect/>
          </a:stretch>
        </p:blipFill>
        <p:spPr bwMode="auto">
          <a:xfrm>
            <a:off x="4787900" y="4868863"/>
            <a:ext cx="2952750" cy="815975"/>
          </a:xfrm>
          <a:prstGeom prst="rect">
            <a:avLst/>
          </a:prstGeom>
          <a:noFill/>
          <a:ln w="9525">
            <a:noFill/>
            <a:miter lim="800000"/>
            <a:headEnd/>
            <a:tailEnd/>
          </a:ln>
        </p:spPr>
      </p:pic>
      <p:pic>
        <p:nvPicPr>
          <p:cNvPr id="19483" name="Picture 22" descr="http://www.innoq.com/blog/st/apps/images/Eclipse.png"/>
          <p:cNvPicPr>
            <a:picLocks noChangeAspect="1" noChangeArrowheads="1"/>
          </p:cNvPicPr>
          <p:nvPr/>
        </p:nvPicPr>
        <p:blipFill>
          <a:blip r:embed="rId8"/>
          <a:srcRect/>
          <a:stretch>
            <a:fillRect/>
          </a:stretch>
        </p:blipFill>
        <p:spPr bwMode="auto">
          <a:xfrm>
            <a:off x="2627313" y="1773238"/>
            <a:ext cx="1219200" cy="1219200"/>
          </a:xfrm>
          <a:prstGeom prst="rect">
            <a:avLst/>
          </a:prstGeom>
          <a:noFill/>
          <a:ln w="9525">
            <a:noFill/>
            <a:miter lim="800000"/>
            <a:headEnd/>
            <a:tailEnd/>
          </a:ln>
        </p:spPr>
      </p:pic>
      <p:pic>
        <p:nvPicPr>
          <p:cNvPr id="19484" name="Picture 24" descr="http://t2.gstatic.com/images?q=tbn:ANd9GcQmBMVECssNtMt7ExHFc5y6ist9ZxYi7iwxp9H2_WBDq7fLoXIaYw"/>
          <p:cNvPicPr>
            <a:picLocks noChangeAspect="1" noChangeArrowheads="1"/>
          </p:cNvPicPr>
          <p:nvPr/>
        </p:nvPicPr>
        <p:blipFill>
          <a:blip r:embed="rId9"/>
          <a:srcRect/>
          <a:stretch>
            <a:fillRect/>
          </a:stretch>
        </p:blipFill>
        <p:spPr bwMode="auto">
          <a:xfrm>
            <a:off x="2627313" y="4868863"/>
            <a:ext cx="1931987" cy="792162"/>
          </a:xfrm>
          <a:prstGeom prst="rect">
            <a:avLst/>
          </a:prstGeom>
          <a:noFill/>
          <a:ln w="9525">
            <a:noFill/>
            <a:miter lim="800000"/>
            <a:headEnd/>
            <a:tailEnd/>
          </a:ln>
        </p:spPr>
      </p:pic>
      <p:sp>
        <p:nvSpPr>
          <p:cNvPr id="19485" name="32 CuadroTexto"/>
          <p:cNvSpPr txBox="1">
            <a:spLocks noChangeArrowheads="1"/>
          </p:cNvSpPr>
          <p:nvPr/>
        </p:nvSpPr>
        <p:spPr bwMode="auto">
          <a:xfrm>
            <a:off x="468313" y="2060575"/>
            <a:ext cx="1579562" cy="431800"/>
          </a:xfrm>
          <a:prstGeom prst="rect">
            <a:avLst/>
          </a:prstGeom>
          <a:noFill/>
          <a:ln w="9525">
            <a:noFill/>
            <a:miter lim="800000"/>
            <a:headEnd/>
            <a:tailEnd/>
          </a:ln>
        </p:spPr>
        <p:txBody>
          <a:bodyPr wrap="none">
            <a:spAutoFit/>
          </a:bodyPr>
          <a:lstStyle/>
          <a:p>
            <a:r>
              <a:rPr lang="es-AR" sz="2200" b="1"/>
              <a:t>Desarrollo</a:t>
            </a:r>
          </a:p>
        </p:txBody>
      </p:sp>
      <p:pic>
        <p:nvPicPr>
          <p:cNvPr id="19486" name="Picture 2" descr="http://t2.gstatic.com/images?q=tbn:ANd9GcRVR_50FqE1VpLaSGQ1ZIqr5s_jHkfPRcepcklMGL_3ynDkOzUeCw"/>
          <p:cNvPicPr>
            <a:picLocks noChangeAspect="1" noChangeArrowheads="1"/>
          </p:cNvPicPr>
          <p:nvPr/>
        </p:nvPicPr>
        <p:blipFill>
          <a:blip r:embed="rId10"/>
          <a:srcRect/>
          <a:stretch>
            <a:fillRect/>
          </a:stretch>
        </p:blipFill>
        <p:spPr bwMode="auto">
          <a:xfrm>
            <a:off x="4356100" y="3933825"/>
            <a:ext cx="1368425" cy="782638"/>
          </a:xfrm>
          <a:prstGeom prst="rect">
            <a:avLst/>
          </a:prstGeom>
          <a:noFill/>
          <a:ln w="9525">
            <a:noFill/>
            <a:miter lim="800000"/>
            <a:headEnd/>
            <a:tailEnd/>
          </a:ln>
        </p:spPr>
      </p:pic>
      <p:sp>
        <p:nvSpPr>
          <p:cNvPr id="19487" name="33 CuadroTexto"/>
          <p:cNvSpPr txBox="1">
            <a:spLocks noChangeArrowheads="1"/>
          </p:cNvSpPr>
          <p:nvPr/>
        </p:nvSpPr>
        <p:spPr bwMode="auto">
          <a:xfrm>
            <a:off x="468313" y="5013325"/>
            <a:ext cx="1847850" cy="430213"/>
          </a:xfrm>
          <a:prstGeom prst="rect">
            <a:avLst/>
          </a:prstGeom>
          <a:noFill/>
          <a:ln w="9525">
            <a:noFill/>
            <a:miter lim="800000"/>
            <a:headEnd/>
            <a:tailEnd/>
          </a:ln>
        </p:spPr>
        <p:txBody>
          <a:bodyPr wrap="none">
            <a:spAutoFit/>
          </a:bodyPr>
          <a:lstStyle/>
          <a:p>
            <a:r>
              <a:rPr lang="es-AR" sz="2200" b="1"/>
              <a:t>Persistencia</a:t>
            </a:r>
          </a:p>
        </p:txBody>
      </p:sp>
      <p:sp>
        <p:nvSpPr>
          <p:cNvPr id="19488" name="35 CuadroTexto"/>
          <p:cNvSpPr txBox="1">
            <a:spLocks noChangeArrowheads="1"/>
          </p:cNvSpPr>
          <p:nvPr/>
        </p:nvSpPr>
        <p:spPr bwMode="auto">
          <a:xfrm>
            <a:off x="468313" y="4005263"/>
            <a:ext cx="1300162" cy="430212"/>
          </a:xfrm>
          <a:prstGeom prst="rect">
            <a:avLst/>
          </a:prstGeom>
          <a:noFill/>
          <a:ln w="9525">
            <a:noFill/>
            <a:miter lim="800000"/>
            <a:headEnd/>
            <a:tailEnd/>
          </a:ln>
        </p:spPr>
        <p:txBody>
          <a:bodyPr wrap="none">
            <a:spAutoFit/>
          </a:bodyPr>
          <a:lstStyle/>
          <a:p>
            <a:r>
              <a:rPr lang="es-AR" sz="2200" b="1"/>
              <a:t>Negocio</a:t>
            </a:r>
          </a:p>
        </p:txBody>
      </p:sp>
      <p:sp>
        <p:nvSpPr>
          <p:cNvPr id="19489" name="36 CuadroTexto"/>
          <p:cNvSpPr txBox="1">
            <a:spLocks noChangeArrowheads="1"/>
          </p:cNvSpPr>
          <p:nvPr/>
        </p:nvSpPr>
        <p:spPr bwMode="auto">
          <a:xfrm>
            <a:off x="468313" y="5949950"/>
            <a:ext cx="1754187" cy="430213"/>
          </a:xfrm>
          <a:prstGeom prst="rect">
            <a:avLst/>
          </a:prstGeom>
          <a:noFill/>
          <a:ln w="9525">
            <a:noFill/>
            <a:miter lim="800000"/>
            <a:headEnd/>
            <a:tailEnd/>
          </a:ln>
        </p:spPr>
        <p:txBody>
          <a:bodyPr wrap="none">
            <a:spAutoFit/>
          </a:bodyPr>
          <a:lstStyle/>
          <a:p>
            <a:r>
              <a:rPr lang="es-AR" sz="2200" b="1"/>
              <a:t>Repositorio</a:t>
            </a:r>
          </a:p>
        </p:txBody>
      </p:sp>
      <p:sp>
        <p:nvSpPr>
          <p:cNvPr id="19490" name="38 CuadroTexto"/>
          <p:cNvSpPr txBox="1">
            <a:spLocks noChangeArrowheads="1"/>
          </p:cNvSpPr>
          <p:nvPr/>
        </p:nvSpPr>
        <p:spPr bwMode="auto">
          <a:xfrm>
            <a:off x="468313" y="3141663"/>
            <a:ext cx="1958975" cy="431800"/>
          </a:xfrm>
          <a:prstGeom prst="rect">
            <a:avLst/>
          </a:prstGeom>
          <a:noFill/>
          <a:ln w="9525">
            <a:noFill/>
            <a:miter lim="800000"/>
            <a:headEnd/>
            <a:tailEnd/>
          </a:ln>
        </p:spPr>
        <p:txBody>
          <a:bodyPr wrap="none">
            <a:spAutoFit/>
          </a:bodyPr>
          <a:lstStyle/>
          <a:p>
            <a:r>
              <a:rPr lang="es-AR" sz="2200" b="1"/>
              <a:t>Presentación</a:t>
            </a:r>
          </a:p>
        </p:txBody>
      </p:sp>
      <p:pic>
        <p:nvPicPr>
          <p:cNvPr id="19491" name="Picture 4" descr="http://www.analytics20.org/images/googlecode/google_code_logo.jpg"/>
          <p:cNvPicPr>
            <a:picLocks noChangeAspect="1" noChangeArrowheads="1"/>
          </p:cNvPicPr>
          <p:nvPr/>
        </p:nvPicPr>
        <p:blipFill>
          <a:blip r:embed="rId11"/>
          <a:srcRect/>
          <a:stretch>
            <a:fillRect/>
          </a:stretch>
        </p:blipFill>
        <p:spPr bwMode="auto">
          <a:xfrm>
            <a:off x="6875463" y="5949950"/>
            <a:ext cx="1728787"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29816"/>
            <a:ext cx="7467600" cy="1143000"/>
          </a:xfrm>
        </p:spPr>
        <p:txBody>
          <a:bodyPr>
            <a:normAutofit/>
          </a:bodyPr>
          <a:lstStyle/>
          <a:p>
            <a:pPr eaLnBrk="1" fontAlgn="auto" hangingPunct="1">
              <a:spcAft>
                <a:spcPts val="0"/>
              </a:spcAft>
              <a:defRPr/>
            </a:pPr>
            <a:r>
              <a:rPr lang="es-ES" sz="4000" dirty="0" smtClean="0">
                <a:effectLst>
                  <a:glow rad="139700">
                    <a:schemeClr val="accent1">
                      <a:satMod val="175000"/>
                      <a:alpha val="40000"/>
                    </a:schemeClr>
                  </a:glow>
                </a:effectLst>
              </a:rPr>
              <a:t>Trazabilidad</a:t>
            </a:r>
            <a:endParaRPr lang="es-ES" sz="4000" dirty="0"/>
          </a:p>
        </p:txBody>
      </p:sp>
      <p:sp>
        <p:nvSpPr>
          <p:cNvPr id="12" name="11 Rectángulo redondeado"/>
          <p:cNvSpPr/>
          <p:nvPr/>
        </p:nvSpPr>
        <p:spPr>
          <a:xfrm>
            <a:off x="539750"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13" name="12 Conector recto"/>
          <p:cNvCxnSpPr>
            <a:stCxn id="12" idx="3"/>
            <a:endCxn id="0"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a:stCxn id="0" idx="3"/>
            <a:endCxn id="25" idx="1"/>
          </p:cNvCxnSpPr>
          <p:nvPr/>
        </p:nvCxnSpPr>
        <p:spPr>
          <a:xfrm>
            <a:off x="16922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a:stCxn id="25" idx="3"/>
            <a:endCxn id="26" idx="1"/>
          </p:cNvCxnSpPr>
          <p:nvPr/>
        </p:nvCxnSpPr>
        <p:spPr>
          <a:xfrm>
            <a:off x="25558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26" idx="3"/>
            <a:endCxn id="27" idx="1"/>
          </p:cNvCxnSpPr>
          <p:nvPr/>
        </p:nvCxnSpPr>
        <p:spPr>
          <a:xfrm>
            <a:off x="34194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a:stCxn id="27" idx="3"/>
            <a:endCxn id="28" idx="1"/>
          </p:cNvCxnSpPr>
          <p:nvPr/>
        </p:nvCxnSpPr>
        <p:spPr>
          <a:xfrm>
            <a:off x="4284663" y="549275"/>
            <a:ext cx="574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a:stCxn id="28" idx="3"/>
            <a:endCxn id="29"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22 Rectángulo redondeado"/>
          <p:cNvSpPr/>
          <p:nvPr/>
        </p:nvSpPr>
        <p:spPr>
          <a:xfrm>
            <a:off x="1403648" y="404664"/>
            <a:ext cx="288032" cy="288032"/>
          </a:xfrm>
          <a:prstGeom prst="roundRect">
            <a:avLst/>
          </a:prstGeom>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5" name="24 Rectángulo redondeado"/>
          <p:cNvSpPr/>
          <p:nvPr/>
        </p:nvSpPr>
        <p:spPr>
          <a:xfrm>
            <a:off x="22685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6" name="25 Rectángulo redondeado"/>
          <p:cNvSpPr/>
          <p:nvPr/>
        </p:nvSpPr>
        <p:spPr>
          <a:xfrm>
            <a:off x="31321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7" name="26 Rectángulo redondeado"/>
          <p:cNvSpPr/>
          <p:nvPr/>
        </p:nvSpPr>
        <p:spPr>
          <a:xfrm>
            <a:off x="39957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8" name="27 Rectángulo redondeado"/>
          <p:cNvSpPr/>
          <p:nvPr/>
        </p:nvSpPr>
        <p:spPr>
          <a:xfrm>
            <a:off x="48593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9" name="28 Rectángulo redondeado"/>
          <p:cNvSpPr/>
          <p:nvPr/>
        </p:nvSpPr>
        <p:spPr>
          <a:xfrm>
            <a:off x="5724525"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pic>
        <p:nvPicPr>
          <p:cNvPr id="30"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pic>
        <p:nvPicPr>
          <p:cNvPr id="21522" name="Picture 2"/>
          <p:cNvPicPr>
            <a:picLocks noChangeAspect="1" noChangeArrowheads="1"/>
          </p:cNvPicPr>
          <p:nvPr/>
        </p:nvPicPr>
        <p:blipFill>
          <a:blip r:embed="rId4"/>
          <a:srcRect/>
          <a:stretch>
            <a:fillRect/>
          </a:stretch>
        </p:blipFill>
        <p:spPr bwMode="auto">
          <a:xfrm>
            <a:off x="250825" y="1916113"/>
            <a:ext cx="5834063" cy="1651000"/>
          </a:xfrm>
          <a:prstGeom prst="rect">
            <a:avLst/>
          </a:prstGeom>
          <a:noFill/>
          <a:ln w="9525">
            <a:noFill/>
            <a:miter lim="800000"/>
            <a:headEnd/>
            <a:tailEnd/>
          </a:ln>
        </p:spPr>
      </p:pic>
      <p:sp>
        <p:nvSpPr>
          <p:cNvPr id="32" name="31 Elipse"/>
          <p:cNvSpPr/>
          <p:nvPr/>
        </p:nvSpPr>
        <p:spPr>
          <a:xfrm>
            <a:off x="2843213" y="3213100"/>
            <a:ext cx="649287" cy="431800"/>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AR">
              <a:ln>
                <a:solidFill>
                  <a:srgbClr val="FF0000"/>
                </a:solidFill>
              </a:ln>
            </a:endParaRPr>
          </a:p>
        </p:txBody>
      </p:sp>
      <p:pic>
        <p:nvPicPr>
          <p:cNvPr id="21524" name="Picture 3"/>
          <p:cNvPicPr>
            <a:picLocks noChangeAspect="1" noChangeArrowheads="1"/>
          </p:cNvPicPr>
          <p:nvPr/>
        </p:nvPicPr>
        <p:blipFill>
          <a:blip r:embed="rId5"/>
          <a:srcRect/>
          <a:stretch>
            <a:fillRect/>
          </a:stretch>
        </p:blipFill>
        <p:spPr bwMode="auto">
          <a:xfrm>
            <a:off x="250825" y="4149725"/>
            <a:ext cx="8642350" cy="676275"/>
          </a:xfrm>
          <a:prstGeom prst="rect">
            <a:avLst/>
          </a:prstGeom>
          <a:noFill/>
          <a:ln w="9525">
            <a:noFill/>
            <a:miter lim="800000"/>
            <a:headEnd/>
            <a:tailEnd/>
          </a:ln>
        </p:spPr>
      </p:pic>
      <p:sp>
        <p:nvSpPr>
          <p:cNvPr id="33" name="32 Elipse"/>
          <p:cNvSpPr/>
          <p:nvPr/>
        </p:nvSpPr>
        <p:spPr>
          <a:xfrm>
            <a:off x="5435600" y="4365625"/>
            <a:ext cx="649288" cy="431800"/>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AR">
              <a:ln>
                <a:solidFill>
                  <a:srgbClr val="FF0000"/>
                </a:solidFill>
              </a:ln>
            </a:endParaRPr>
          </a:p>
        </p:txBody>
      </p:sp>
      <p:sp>
        <p:nvSpPr>
          <p:cNvPr id="21526" name="33 CuadroTexto"/>
          <p:cNvSpPr txBox="1">
            <a:spLocks noChangeArrowheads="1"/>
          </p:cNvSpPr>
          <p:nvPr/>
        </p:nvSpPr>
        <p:spPr bwMode="auto">
          <a:xfrm>
            <a:off x="179388" y="2565400"/>
            <a:ext cx="1958975" cy="431800"/>
          </a:xfrm>
          <a:prstGeom prst="rect">
            <a:avLst/>
          </a:prstGeom>
          <a:noFill/>
          <a:ln w="9525">
            <a:noFill/>
            <a:miter lim="800000"/>
            <a:headEnd/>
            <a:tailEnd/>
          </a:ln>
        </p:spPr>
        <p:txBody>
          <a:bodyPr wrap="none">
            <a:spAutoFit/>
          </a:bodyPr>
          <a:lstStyle/>
          <a:p>
            <a:r>
              <a:rPr lang="es-AR" sz="2200" b="1"/>
              <a:t>Presentación</a:t>
            </a:r>
          </a:p>
        </p:txBody>
      </p:sp>
      <p:sp>
        <p:nvSpPr>
          <p:cNvPr id="21527" name="34 CuadroTexto"/>
          <p:cNvSpPr txBox="1">
            <a:spLocks noChangeArrowheads="1"/>
          </p:cNvSpPr>
          <p:nvPr/>
        </p:nvSpPr>
        <p:spPr bwMode="auto">
          <a:xfrm>
            <a:off x="179388" y="1557338"/>
            <a:ext cx="5667375" cy="369887"/>
          </a:xfrm>
          <a:prstGeom prst="rect">
            <a:avLst/>
          </a:prstGeom>
          <a:noFill/>
          <a:ln w="9525">
            <a:noFill/>
            <a:miter lim="800000"/>
            <a:headEnd/>
            <a:tailEnd/>
          </a:ln>
        </p:spPr>
        <p:txBody>
          <a:bodyPr wrap="none">
            <a:spAutoFit/>
          </a:bodyPr>
          <a:lstStyle/>
          <a:p>
            <a:r>
              <a:rPr lang="es-AR"/>
              <a:t>Scrum Tracking: Version One (Product Backlog + US)</a:t>
            </a:r>
          </a:p>
        </p:txBody>
      </p:sp>
      <p:sp>
        <p:nvSpPr>
          <p:cNvPr id="21528" name="35 CuadroTexto"/>
          <p:cNvSpPr txBox="1">
            <a:spLocks noChangeArrowheads="1"/>
          </p:cNvSpPr>
          <p:nvPr/>
        </p:nvSpPr>
        <p:spPr bwMode="auto">
          <a:xfrm>
            <a:off x="179388" y="3790950"/>
            <a:ext cx="3082925" cy="368300"/>
          </a:xfrm>
          <a:prstGeom prst="rect">
            <a:avLst/>
          </a:prstGeom>
          <a:noFill/>
          <a:ln w="9525">
            <a:noFill/>
            <a:miter lim="800000"/>
            <a:headEnd/>
            <a:tailEnd/>
          </a:ln>
        </p:spPr>
        <p:txBody>
          <a:bodyPr wrap="none">
            <a:spAutoFit/>
          </a:bodyPr>
          <a:lstStyle/>
          <a:p>
            <a:r>
              <a:rPr lang="es-AR"/>
              <a:t>SVN Tracking: Google Code</a:t>
            </a:r>
          </a:p>
        </p:txBody>
      </p:sp>
      <p:pic>
        <p:nvPicPr>
          <p:cNvPr id="21529" name="Picture 4"/>
          <p:cNvPicPr>
            <a:picLocks noChangeAspect="1" noChangeArrowheads="1"/>
          </p:cNvPicPr>
          <p:nvPr/>
        </p:nvPicPr>
        <p:blipFill>
          <a:blip r:embed="rId6"/>
          <a:srcRect/>
          <a:stretch>
            <a:fillRect/>
          </a:stretch>
        </p:blipFill>
        <p:spPr bwMode="auto">
          <a:xfrm>
            <a:off x="250825" y="5410200"/>
            <a:ext cx="5819775" cy="1114425"/>
          </a:xfrm>
          <a:prstGeom prst="rect">
            <a:avLst/>
          </a:prstGeom>
          <a:noFill/>
          <a:ln w="9525">
            <a:noFill/>
            <a:miter lim="800000"/>
            <a:headEnd/>
            <a:tailEnd/>
          </a:ln>
        </p:spPr>
      </p:pic>
      <p:sp>
        <p:nvSpPr>
          <p:cNvPr id="21530" name="36 CuadroTexto"/>
          <p:cNvSpPr txBox="1">
            <a:spLocks noChangeArrowheads="1"/>
          </p:cNvSpPr>
          <p:nvPr/>
        </p:nvSpPr>
        <p:spPr bwMode="auto">
          <a:xfrm>
            <a:off x="179388" y="5014913"/>
            <a:ext cx="2544762" cy="368300"/>
          </a:xfrm>
          <a:prstGeom prst="rect">
            <a:avLst/>
          </a:prstGeom>
          <a:noFill/>
          <a:ln w="9525">
            <a:noFill/>
            <a:miter lim="800000"/>
            <a:headEnd/>
            <a:tailEnd/>
          </a:ln>
        </p:spPr>
        <p:txBody>
          <a:bodyPr wrap="none">
            <a:spAutoFit/>
          </a:bodyPr>
          <a:lstStyle/>
          <a:p>
            <a:r>
              <a:rPr lang="es-AR"/>
              <a:t>Code Tracking: Eclipse</a:t>
            </a:r>
          </a:p>
        </p:txBody>
      </p:sp>
      <p:sp>
        <p:nvSpPr>
          <p:cNvPr id="40" name="39 Rectángulo redondeado"/>
          <p:cNvSpPr/>
          <p:nvPr/>
        </p:nvSpPr>
        <p:spPr>
          <a:xfrm>
            <a:off x="179388" y="5876925"/>
            <a:ext cx="5905500" cy="720725"/>
          </a:xfrm>
          <a:prstGeom prst="round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AR">
              <a:ln>
                <a:solidFill>
                  <a:srgbClr val="FF0000"/>
                </a:solidFill>
              </a:l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29816"/>
            <a:ext cx="7467600" cy="1143000"/>
          </a:xfrm>
        </p:spPr>
        <p:txBody>
          <a:bodyPr>
            <a:normAutofit/>
          </a:bodyPr>
          <a:lstStyle/>
          <a:p>
            <a:pPr eaLnBrk="1" fontAlgn="auto" hangingPunct="1">
              <a:spcAft>
                <a:spcPts val="0"/>
              </a:spcAft>
              <a:defRPr/>
            </a:pPr>
            <a:r>
              <a:rPr lang="es-ES" sz="4000" dirty="0" smtClean="0">
                <a:effectLst>
                  <a:glow rad="139700">
                    <a:schemeClr val="accent1">
                      <a:satMod val="175000"/>
                      <a:alpha val="40000"/>
                    </a:schemeClr>
                  </a:glow>
                </a:effectLst>
              </a:rPr>
              <a:t>Trazabilidad</a:t>
            </a:r>
            <a:endParaRPr lang="es-ES" sz="4000" dirty="0"/>
          </a:p>
        </p:txBody>
      </p:sp>
      <p:sp>
        <p:nvSpPr>
          <p:cNvPr id="12" name="11 Rectángulo redondeado"/>
          <p:cNvSpPr/>
          <p:nvPr/>
        </p:nvSpPr>
        <p:spPr>
          <a:xfrm>
            <a:off x="539750"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13" name="12 Conector recto"/>
          <p:cNvCxnSpPr>
            <a:stCxn id="12" idx="3"/>
            <a:endCxn id="0"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a:stCxn id="0" idx="3"/>
            <a:endCxn id="25" idx="1"/>
          </p:cNvCxnSpPr>
          <p:nvPr/>
        </p:nvCxnSpPr>
        <p:spPr>
          <a:xfrm>
            <a:off x="16922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a:stCxn id="25" idx="3"/>
            <a:endCxn id="26" idx="1"/>
          </p:cNvCxnSpPr>
          <p:nvPr/>
        </p:nvCxnSpPr>
        <p:spPr>
          <a:xfrm>
            <a:off x="25558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26" idx="3"/>
            <a:endCxn id="27" idx="1"/>
          </p:cNvCxnSpPr>
          <p:nvPr/>
        </p:nvCxnSpPr>
        <p:spPr>
          <a:xfrm>
            <a:off x="34194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a:stCxn id="27" idx="3"/>
            <a:endCxn id="28" idx="1"/>
          </p:cNvCxnSpPr>
          <p:nvPr/>
        </p:nvCxnSpPr>
        <p:spPr>
          <a:xfrm>
            <a:off x="4284663" y="549275"/>
            <a:ext cx="574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a:stCxn id="28" idx="3"/>
            <a:endCxn id="29"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22 Rectángulo redondeado"/>
          <p:cNvSpPr/>
          <p:nvPr/>
        </p:nvSpPr>
        <p:spPr>
          <a:xfrm>
            <a:off x="1403648" y="404664"/>
            <a:ext cx="288032" cy="288032"/>
          </a:xfrm>
          <a:prstGeom prst="roundRect">
            <a:avLst/>
          </a:prstGeom>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5" name="24 Rectángulo redondeado"/>
          <p:cNvSpPr/>
          <p:nvPr/>
        </p:nvSpPr>
        <p:spPr>
          <a:xfrm>
            <a:off x="22685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6" name="25 Rectángulo redondeado"/>
          <p:cNvSpPr/>
          <p:nvPr/>
        </p:nvSpPr>
        <p:spPr>
          <a:xfrm>
            <a:off x="31321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7" name="26 Rectángulo redondeado"/>
          <p:cNvSpPr/>
          <p:nvPr/>
        </p:nvSpPr>
        <p:spPr>
          <a:xfrm>
            <a:off x="39957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8" name="27 Rectángulo redondeado"/>
          <p:cNvSpPr/>
          <p:nvPr/>
        </p:nvSpPr>
        <p:spPr>
          <a:xfrm>
            <a:off x="48593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9" name="28 Rectángulo redondeado"/>
          <p:cNvSpPr/>
          <p:nvPr/>
        </p:nvSpPr>
        <p:spPr>
          <a:xfrm>
            <a:off x="5724525"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pic>
        <p:nvPicPr>
          <p:cNvPr id="30"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
        <p:nvSpPr>
          <p:cNvPr id="23570" name="40 CuadroTexto"/>
          <p:cNvSpPr txBox="1">
            <a:spLocks noChangeArrowheads="1"/>
          </p:cNvSpPr>
          <p:nvPr/>
        </p:nvSpPr>
        <p:spPr bwMode="auto">
          <a:xfrm>
            <a:off x="468313" y="1700213"/>
            <a:ext cx="7920037" cy="369887"/>
          </a:xfrm>
          <a:prstGeom prst="rect">
            <a:avLst/>
          </a:prstGeom>
          <a:noFill/>
          <a:ln w="9525">
            <a:noFill/>
            <a:miter lim="800000"/>
            <a:headEnd/>
            <a:tailEnd/>
          </a:ln>
        </p:spPr>
        <p:txBody>
          <a:bodyPr>
            <a:spAutoFit/>
          </a:bodyPr>
          <a:lstStyle/>
          <a:p>
            <a:r>
              <a:rPr lang="es-AR"/>
              <a:t>UAT Tracking: Google Spreadsheets “S-01007_UATn”</a:t>
            </a:r>
          </a:p>
        </p:txBody>
      </p:sp>
      <p:sp>
        <p:nvSpPr>
          <p:cNvPr id="23571" name="41 CuadroTexto"/>
          <p:cNvSpPr txBox="1">
            <a:spLocks noChangeArrowheads="1"/>
          </p:cNvSpPr>
          <p:nvPr/>
        </p:nvSpPr>
        <p:spPr bwMode="auto">
          <a:xfrm>
            <a:off x="468313" y="4365625"/>
            <a:ext cx="7920037" cy="368300"/>
          </a:xfrm>
          <a:prstGeom prst="rect">
            <a:avLst/>
          </a:prstGeom>
          <a:noFill/>
          <a:ln w="9525">
            <a:noFill/>
            <a:miter lim="800000"/>
            <a:headEnd/>
            <a:tailEnd/>
          </a:ln>
        </p:spPr>
        <p:txBody>
          <a:bodyPr>
            <a:spAutoFit/>
          </a:bodyPr>
          <a:lstStyle/>
          <a:p>
            <a:r>
              <a:rPr lang="es-AR"/>
              <a:t>Issue Tracking: Google Code Issue Tracker</a:t>
            </a:r>
          </a:p>
        </p:txBody>
      </p:sp>
      <p:pic>
        <p:nvPicPr>
          <p:cNvPr id="23572" name="Picture 3"/>
          <p:cNvPicPr>
            <a:picLocks noChangeAspect="1" noChangeArrowheads="1"/>
          </p:cNvPicPr>
          <p:nvPr/>
        </p:nvPicPr>
        <p:blipFill>
          <a:blip r:embed="rId4"/>
          <a:srcRect/>
          <a:stretch>
            <a:fillRect/>
          </a:stretch>
        </p:blipFill>
        <p:spPr bwMode="auto">
          <a:xfrm>
            <a:off x="742950" y="2205038"/>
            <a:ext cx="7658100" cy="2009775"/>
          </a:xfrm>
          <a:prstGeom prst="rect">
            <a:avLst/>
          </a:prstGeom>
          <a:noFill/>
          <a:ln w="9525">
            <a:noFill/>
            <a:miter lim="800000"/>
            <a:headEnd/>
            <a:tailEnd/>
          </a:ln>
        </p:spPr>
      </p:pic>
      <p:sp>
        <p:nvSpPr>
          <p:cNvPr id="31" name="30 Elipse"/>
          <p:cNvSpPr/>
          <p:nvPr/>
        </p:nvSpPr>
        <p:spPr>
          <a:xfrm>
            <a:off x="827088" y="3068638"/>
            <a:ext cx="1081087" cy="431800"/>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AR">
              <a:ln>
                <a:solidFill>
                  <a:srgbClr val="FF0000"/>
                </a:solidFill>
              </a:ln>
            </a:endParaRPr>
          </a:p>
        </p:txBody>
      </p:sp>
      <p:pic>
        <p:nvPicPr>
          <p:cNvPr id="23574" name="Picture 5"/>
          <p:cNvPicPr>
            <a:picLocks noChangeAspect="1" noChangeArrowheads="1"/>
          </p:cNvPicPr>
          <p:nvPr/>
        </p:nvPicPr>
        <p:blipFill>
          <a:blip r:embed="rId5"/>
          <a:srcRect/>
          <a:stretch>
            <a:fillRect/>
          </a:stretch>
        </p:blipFill>
        <p:spPr bwMode="auto">
          <a:xfrm>
            <a:off x="900113" y="5229225"/>
            <a:ext cx="7086600" cy="866775"/>
          </a:xfrm>
          <a:prstGeom prst="rect">
            <a:avLst/>
          </a:prstGeom>
          <a:noFill/>
          <a:ln w="9525">
            <a:noFill/>
            <a:miter lim="800000"/>
            <a:headEnd/>
            <a:tailEnd/>
          </a:ln>
        </p:spPr>
      </p:pic>
      <p:sp>
        <p:nvSpPr>
          <p:cNvPr id="38" name="37 Elipse"/>
          <p:cNvSpPr/>
          <p:nvPr/>
        </p:nvSpPr>
        <p:spPr>
          <a:xfrm>
            <a:off x="6227763" y="5157788"/>
            <a:ext cx="647700" cy="431800"/>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AR">
              <a:ln>
                <a:solidFill>
                  <a:srgbClr val="FF0000"/>
                </a:solidFill>
              </a:ln>
            </a:endParaRPr>
          </a:p>
        </p:txBody>
      </p:sp>
      <p:sp>
        <p:nvSpPr>
          <p:cNvPr id="39" name="38 Elipse"/>
          <p:cNvSpPr/>
          <p:nvPr/>
        </p:nvSpPr>
        <p:spPr>
          <a:xfrm>
            <a:off x="6227763" y="5589588"/>
            <a:ext cx="647700" cy="431800"/>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AR">
              <a:ln>
                <a:solidFill>
                  <a:srgbClr val="FF0000"/>
                </a:solidFill>
              </a:l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
        <p:nvSpPr>
          <p:cNvPr id="36" name="1 Título"/>
          <p:cNvSpPr>
            <a:spLocks noGrp="1"/>
          </p:cNvSpPr>
          <p:nvPr>
            <p:ph type="title"/>
          </p:nvPr>
        </p:nvSpPr>
        <p:spPr>
          <a:xfrm>
            <a:off x="457200" y="629816"/>
            <a:ext cx="7467600" cy="1143000"/>
          </a:xfrm>
        </p:spPr>
        <p:txBody>
          <a:bodyPr>
            <a:normAutofit/>
          </a:bodyPr>
          <a:lstStyle/>
          <a:p>
            <a:pPr eaLnBrk="1" fontAlgn="auto" hangingPunct="1">
              <a:spcAft>
                <a:spcPts val="0"/>
              </a:spcAft>
              <a:defRPr/>
            </a:pPr>
            <a:r>
              <a:rPr lang="es-ES" sz="4000" dirty="0" smtClean="0">
                <a:effectLst>
                  <a:glow rad="139700">
                    <a:schemeClr val="accent1">
                      <a:satMod val="175000"/>
                      <a:alpha val="40000"/>
                    </a:schemeClr>
                  </a:glow>
                </a:effectLst>
              </a:rPr>
              <a:t>Métricas</a:t>
            </a:r>
            <a:endParaRPr lang="es-ES" sz="4000" dirty="0"/>
          </a:p>
        </p:txBody>
      </p:sp>
      <p:sp>
        <p:nvSpPr>
          <p:cNvPr id="65" name="64 Rectángulo redondeado"/>
          <p:cNvSpPr/>
          <p:nvPr/>
        </p:nvSpPr>
        <p:spPr>
          <a:xfrm>
            <a:off x="539750"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66" name="65 Conector recto"/>
          <p:cNvCxnSpPr>
            <a:stCxn id="65" idx="3"/>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66 Conector recto"/>
          <p:cNvCxnSpPr>
            <a:endCxn id="72"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67 Conector recto"/>
          <p:cNvCxnSpPr>
            <a:stCxn id="72" idx="3"/>
            <a:endCxn id="73" idx="1"/>
          </p:cNvCxnSpPr>
          <p:nvPr/>
        </p:nvCxnSpPr>
        <p:spPr>
          <a:xfrm>
            <a:off x="1692275" y="549275"/>
            <a:ext cx="1439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68 Conector recto"/>
          <p:cNvCxnSpPr>
            <a:stCxn id="73" idx="3"/>
            <a:endCxn id="74" idx="1"/>
          </p:cNvCxnSpPr>
          <p:nvPr/>
        </p:nvCxnSpPr>
        <p:spPr>
          <a:xfrm>
            <a:off x="34194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69 Conector recto"/>
          <p:cNvCxnSpPr>
            <a:stCxn id="74" idx="3"/>
            <a:endCxn id="75" idx="1"/>
          </p:cNvCxnSpPr>
          <p:nvPr/>
        </p:nvCxnSpPr>
        <p:spPr>
          <a:xfrm>
            <a:off x="4284663" y="549275"/>
            <a:ext cx="574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70 Conector recto"/>
          <p:cNvCxnSpPr>
            <a:stCxn id="75" idx="3"/>
            <a:endCxn id="76"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71 Rectángulo redondeado"/>
          <p:cNvSpPr/>
          <p:nvPr/>
        </p:nvSpPr>
        <p:spPr>
          <a:xfrm>
            <a:off x="1403350"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73" name="72 Rectángulo redondeado"/>
          <p:cNvSpPr/>
          <p:nvPr/>
        </p:nvSpPr>
        <p:spPr>
          <a:xfrm>
            <a:off x="31321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74" name="73 Rectángulo redondeado"/>
          <p:cNvSpPr/>
          <p:nvPr/>
        </p:nvSpPr>
        <p:spPr>
          <a:xfrm>
            <a:off x="39957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75" name="74 Rectángulo redondeado"/>
          <p:cNvSpPr/>
          <p:nvPr/>
        </p:nvSpPr>
        <p:spPr>
          <a:xfrm>
            <a:off x="48593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76" name="75 Rectángulo redondeado"/>
          <p:cNvSpPr/>
          <p:nvPr/>
        </p:nvSpPr>
        <p:spPr>
          <a:xfrm>
            <a:off x="5724525"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77" name="76 Rectángulo redondeado"/>
          <p:cNvSpPr/>
          <p:nvPr/>
        </p:nvSpPr>
        <p:spPr>
          <a:xfrm>
            <a:off x="2267744" y="404664"/>
            <a:ext cx="288032" cy="288032"/>
          </a:xfrm>
          <a:prstGeom prst="roundRect">
            <a:avLst/>
          </a:prstGeom>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pic>
        <p:nvPicPr>
          <p:cNvPr id="25618" name="Picture 4" descr="https://www1.v1host.com/Team152/cached.img/3a61bad23ca14ec2b5ed8a2a9a0e47ef.png"/>
          <p:cNvPicPr>
            <a:picLocks noChangeAspect="1" noChangeArrowheads="1"/>
          </p:cNvPicPr>
          <p:nvPr/>
        </p:nvPicPr>
        <p:blipFill>
          <a:blip r:embed="rId4"/>
          <a:srcRect/>
          <a:stretch>
            <a:fillRect/>
          </a:stretch>
        </p:blipFill>
        <p:spPr bwMode="auto">
          <a:xfrm>
            <a:off x="1476375" y="2276475"/>
            <a:ext cx="6434138" cy="4291013"/>
          </a:xfrm>
          <a:prstGeom prst="rect">
            <a:avLst/>
          </a:prstGeom>
          <a:noFill/>
          <a:ln w="76200">
            <a:solidFill>
              <a:srgbClr val="FF0000"/>
            </a:solidFill>
            <a:miter lim="800000"/>
            <a:headEnd/>
            <a:tailEnd/>
          </a:ln>
        </p:spPr>
      </p:pic>
      <p:sp>
        <p:nvSpPr>
          <p:cNvPr id="25619" name="18 CuadroTexto"/>
          <p:cNvSpPr txBox="1">
            <a:spLocks noChangeArrowheads="1"/>
          </p:cNvSpPr>
          <p:nvPr/>
        </p:nvSpPr>
        <p:spPr bwMode="auto">
          <a:xfrm>
            <a:off x="468313" y="1628775"/>
            <a:ext cx="3167062" cy="477838"/>
          </a:xfrm>
          <a:prstGeom prst="rect">
            <a:avLst/>
          </a:prstGeom>
          <a:noFill/>
          <a:ln w="9525">
            <a:noFill/>
            <a:miter lim="800000"/>
            <a:headEnd/>
            <a:tailEnd/>
          </a:ln>
        </p:spPr>
        <p:txBody>
          <a:bodyPr>
            <a:spAutoFit/>
          </a:bodyPr>
          <a:lstStyle/>
          <a:p>
            <a:r>
              <a:rPr lang="es-AR" sz="2500" b="1"/>
              <a:t>Burndown Chart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
        <p:nvSpPr>
          <p:cNvPr id="36" name="1 Título"/>
          <p:cNvSpPr>
            <a:spLocks noGrp="1"/>
          </p:cNvSpPr>
          <p:nvPr>
            <p:ph type="title"/>
          </p:nvPr>
        </p:nvSpPr>
        <p:spPr>
          <a:xfrm>
            <a:off x="457200" y="629816"/>
            <a:ext cx="7467600" cy="1143000"/>
          </a:xfrm>
        </p:spPr>
        <p:txBody>
          <a:bodyPr>
            <a:normAutofit/>
          </a:bodyPr>
          <a:lstStyle/>
          <a:p>
            <a:pPr eaLnBrk="1" fontAlgn="auto" hangingPunct="1">
              <a:spcAft>
                <a:spcPts val="0"/>
              </a:spcAft>
              <a:defRPr/>
            </a:pPr>
            <a:r>
              <a:rPr lang="es-ES" sz="4000" dirty="0" smtClean="0">
                <a:effectLst>
                  <a:glow rad="139700">
                    <a:schemeClr val="accent1">
                      <a:satMod val="175000"/>
                      <a:alpha val="40000"/>
                    </a:schemeClr>
                  </a:glow>
                </a:effectLst>
              </a:rPr>
              <a:t>Métricas</a:t>
            </a:r>
            <a:endParaRPr lang="es-ES" sz="4000" dirty="0"/>
          </a:p>
        </p:txBody>
      </p:sp>
      <p:sp>
        <p:nvSpPr>
          <p:cNvPr id="65" name="64 Rectángulo redondeado"/>
          <p:cNvSpPr/>
          <p:nvPr/>
        </p:nvSpPr>
        <p:spPr>
          <a:xfrm>
            <a:off x="539750"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66" name="65 Conector recto"/>
          <p:cNvCxnSpPr>
            <a:stCxn id="65" idx="3"/>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66 Conector recto"/>
          <p:cNvCxnSpPr>
            <a:endCxn id="72"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67 Conector recto"/>
          <p:cNvCxnSpPr>
            <a:stCxn id="72" idx="3"/>
            <a:endCxn id="73" idx="1"/>
          </p:cNvCxnSpPr>
          <p:nvPr/>
        </p:nvCxnSpPr>
        <p:spPr>
          <a:xfrm>
            <a:off x="1692275" y="549275"/>
            <a:ext cx="1439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68 Conector recto"/>
          <p:cNvCxnSpPr>
            <a:stCxn id="73" idx="3"/>
            <a:endCxn id="74" idx="1"/>
          </p:cNvCxnSpPr>
          <p:nvPr/>
        </p:nvCxnSpPr>
        <p:spPr>
          <a:xfrm>
            <a:off x="34194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69 Conector recto"/>
          <p:cNvCxnSpPr>
            <a:stCxn id="74" idx="3"/>
            <a:endCxn id="75" idx="1"/>
          </p:cNvCxnSpPr>
          <p:nvPr/>
        </p:nvCxnSpPr>
        <p:spPr>
          <a:xfrm>
            <a:off x="4284663" y="549275"/>
            <a:ext cx="574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70 Conector recto"/>
          <p:cNvCxnSpPr>
            <a:stCxn id="75" idx="3"/>
            <a:endCxn id="76"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71 Rectángulo redondeado"/>
          <p:cNvSpPr/>
          <p:nvPr/>
        </p:nvSpPr>
        <p:spPr>
          <a:xfrm>
            <a:off x="1403350"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73" name="72 Rectángulo redondeado"/>
          <p:cNvSpPr/>
          <p:nvPr/>
        </p:nvSpPr>
        <p:spPr>
          <a:xfrm>
            <a:off x="31321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74" name="73 Rectángulo redondeado"/>
          <p:cNvSpPr/>
          <p:nvPr/>
        </p:nvSpPr>
        <p:spPr>
          <a:xfrm>
            <a:off x="39957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75" name="74 Rectángulo redondeado"/>
          <p:cNvSpPr/>
          <p:nvPr/>
        </p:nvSpPr>
        <p:spPr>
          <a:xfrm>
            <a:off x="48593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76" name="75 Rectángulo redondeado"/>
          <p:cNvSpPr/>
          <p:nvPr/>
        </p:nvSpPr>
        <p:spPr>
          <a:xfrm>
            <a:off x="5724525"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77" name="76 Rectángulo redondeado"/>
          <p:cNvSpPr/>
          <p:nvPr/>
        </p:nvSpPr>
        <p:spPr>
          <a:xfrm>
            <a:off x="2267744" y="404664"/>
            <a:ext cx="288032" cy="288032"/>
          </a:xfrm>
          <a:prstGeom prst="roundRect">
            <a:avLst/>
          </a:prstGeom>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7666" name="20 CuadroTexto"/>
          <p:cNvSpPr txBox="1">
            <a:spLocks noChangeArrowheads="1"/>
          </p:cNvSpPr>
          <p:nvPr/>
        </p:nvSpPr>
        <p:spPr bwMode="auto">
          <a:xfrm>
            <a:off x="468313" y="1557338"/>
            <a:ext cx="3167062" cy="476250"/>
          </a:xfrm>
          <a:prstGeom prst="rect">
            <a:avLst/>
          </a:prstGeom>
          <a:noFill/>
          <a:ln w="9525">
            <a:noFill/>
            <a:miter lim="800000"/>
            <a:headEnd/>
            <a:tailEnd/>
          </a:ln>
        </p:spPr>
        <p:txBody>
          <a:bodyPr>
            <a:spAutoFit/>
          </a:bodyPr>
          <a:lstStyle/>
          <a:p>
            <a:r>
              <a:rPr lang="es-AR" sz="2500" b="1"/>
              <a:t>Earned Value</a:t>
            </a:r>
          </a:p>
        </p:txBody>
      </p:sp>
      <p:pic>
        <p:nvPicPr>
          <p:cNvPr id="27667" name="Picture 2"/>
          <p:cNvPicPr>
            <a:picLocks noChangeAspect="1" noChangeArrowheads="1"/>
          </p:cNvPicPr>
          <p:nvPr/>
        </p:nvPicPr>
        <p:blipFill>
          <a:blip r:embed="rId4"/>
          <a:srcRect/>
          <a:stretch>
            <a:fillRect/>
          </a:stretch>
        </p:blipFill>
        <p:spPr bwMode="auto">
          <a:xfrm>
            <a:off x="2195513" y="3716338"/>
            <a:ext cx="4781550" cy="2771775"/>
          </a:xfrm>
          <a:prstGeom prst="rect">
            <a:avLst/>
          </a:prstGeom>
          <a:noFill/>
          <a:ln w="76200">
            <a:solidFill>
              <a:srgbClr val="FF0000"/>
            </a:solidFill>
            <a:miter lim="800000"/>
            <a:headEnd/>
            <a:tailEnd/>
          </a:ln>
        </p:spPr>
      </p:pic>
      <p:pic>
        <p:nvPicPr>
          <p:cNvPr id="27668" name="Picture 2"/>
          <p:cNvPicPr>
            <a:picLocks noChangeAspect="1" noChangeArrowheads="1"/>
          </p:cNvPicPr>
          <p:nvPr/>
        </p:nvPicPr>
        <p:blipFill>
          <a:blip r:embed="rId5"/>
          <a:srcRect/>
          <a:stretch>
            <a:fillRect/>
          </a:stretch>
        </p:blipFill>
        <p:spPr bwMode="auto">
          <a:xfrm>
            <a:off x="468313" y="2060575"/>
            <a:ext cx="8207375" cy="151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29816"/>
            <a:ext cx="7467600" cy="1143000"/>
          </a:xfrm>
        </p:spPr>
        <p:txBody>
          <a:bodyPr>
            <a:normAutofit/>
          </a:bodyPr>
          <a:lstStyle/>
          <a:p>
            <a:pPr eaLnBrk="1" fontAlgn="auto" hangingPunct="1">
              <a:spcAft>
                <a:spcPts val="0"/>
              </a:spcAft>
              <a:defRPr/>
            </a:pPr>
            <a:r>
              <a:rPr lang="es-ES" sz="4000" dirty="0" smtClean="0">
                <a:effectLst>
                  <a:glow rad="139700">
                    <a:schemeClr val="accent1">
                      <a:satMod val="175000"/>
                      <a:alpha val="40000"/>
                    </a:schemeClr>
                  </a:glow>
                </a:effectLst>
              </a:rPr>
              <a:t>Desvíos no Planificados</a:t>
            </a:r>
            <a:endParaRPr lang="es-ES" sz="4000" dirty="0"/>
          </a:p>
        </p:txBody>
      </p:sp>
      <p:pic>
        <p:nvPicPr>
          <p:cNvPr id="18" name="Picture 3"/>
          <p:cNvPicPr>
            <a:picLocks noChangeAspect="1" noChangeArrowheads="1"/>
          </p:cNvPicPr>
          <p:nvPr/>
        </p:nvPicPr>
        <p:blipFill>
          <a:blip r:embed="rId3" cstate="print"/>
          <a:srcRect/>
          <a:stretch>
            <a:fillRect/>
          </a:stretch>
        </p:blipFill>
        <p:spPr bwMode="auto">
          <a:xfrm>
            <a:off x="7812088" y="410692"/>
            <a:ext cx="1008062" cy="354012"/>
          </a:xfrm>
          <a:prstGeom prst="rect">
            <a:avLst/>
          </a:prstGeom>
          <a:ln>
            <a:headEnd/>
            <a:tailEnd/>
          </a:ln>
        </p:spPr>
        <p:style>
          <a:lnRef idx="3">
            <a:schemeClr val="lt1"/>
          </a:lnRef>
          <a:fillRef idx="1">
            <a:schemeClr val="accent6"/>
          </a:fillRef>
          <a:effectRef idx="1">
            <a:schemeClr val="accent6"/>
          </a:effectRef>
          <a:fontRef idx="minor">
            <a:schemeClr val="lt1"/>
          </a:fontRef>
        </p:style>
      </p:pic>
      <p:sp>
        <p:nvSpPr>
          <p:cNvPr id="32" name="31 Rectángulo redondeado"/>
          <p:cNvSpPr/>
          <p:nvPr/>
        </p:nvSpPr>
        <p:spPr>
          <a:xfrm>
            <a:off x="539750"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cxnSp>
        <p:nvCxnSpPr>
          <p:cNvPr id="33" name="32 Conector recto"/>
          <p:cNvCxnSpPr>
            <a:stCxn id="32" idx="3"/>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33 Conector recto"/>
          <p:cNvCxnSpPr>
            <a:endCxn id="39" idx="1"/>
          </p:cNvCxnSpPr>
          <p:nvPr/>
        </p:nvCxnSpPr>
        <p:spPr>
          <a:xfrm>
            <a:off x="827088" y="549275"/>
            <a:ext cx="57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Conector recto"/>
          <p:cNvCxnSpPr>
            <a:stCxn id="39" idx="3"/>
            <a:endCxn id="40" idx="1"/>
          </p:cNvCxnSpPr>
          <p:nvPr/>
        </p:nvCxnSpPr>
        <p:spPr>
          <a:xfrm>
            <a:off x="1692275" y="549275"/>
            <a:ext cx="5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35 Conector recto"/>
          <p:cNvCxnSpPr>
            <a:stCxn id="40" idx="3"/>
            <a:endCxn id="41" idx="1"/>
          </p:cNvCxnSpPr>
          <p:nvPr/>
        </p:nvCxnSpPr>
        <p:spPr>
          <a:xfrm>
            <a:off x="2555875" y="549275"/>
            <a:ext cx="1439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36 Conector recto"/>
          <p:cNvCxnSpPr>
            <a:stCxn id="41" idx="3"/>
            <a:endCxn id="42" idx="1"/>
          </p:cNvCxnSpPr>
          <p:nvPr/>
        </p:nvCxnSpPr>
        <p:spPr>
          <a:xfrm>
            <a:off x="4284663" y="549275"/>
            <a:ext cx="574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37 Conector recto"/>
          <p:cNvCxnSpPr>
            <a:stCxn id="42" idx="3"/>
            <a:endCxn id="43" idx="1"/>
          </p:cNvCxnSpPr>
          <p:nvPr/>
        </p:nvCxnSpPr>
        <p:spPr>
          <a:xfrm>
            <a:off x="5148263" y="549275"/>
            <a:ext cx="576262"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38 Rectángulo redondeado"/>
          <p:cNvSpPr/>
          <p:nvPr/>
        </p:nvSpPr>
        <p:spPr>
          <a:xfrm>
            <a:off x="1403350"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40" name="39 Rectángulo redondeado"/>
          <p:cNvSpPr/>
          <p:nvPr/>
        </p:nvSpPr>
        <p:spPr>
          <a:xfrm>
            <a:off x="2268538" y="404813"/>
            <a:ext cx="287337"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41" name="40 Rectángulo redondeado"/>
          <p:cNvSpPr/>
          <p:nvPr/>
        </p:nvSpPr>
        <p:spPr>
          <a:xfrm>
            <a:off x="39957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42" name="41 Rectángulo redondeado"/>
          <p:cNvSpPr/>
          <p:nvPr/>
        </p:nvSpPr>
        <p:spPr>
          <a:xfrm>
            <a:off x="4859338" y="404813"/>
            <a:ext cx="288925"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43" name="42 Rectángulo redondeado"/>
          <p:cNvSpPr/>
          <p:nvPr/>
        </p:nvSpPr>
        <p:spPr>
          <a:xfrm>
            <a:off x="5724525" y="404813"/>
            <a:ext cx="287338" cy="287337"/>
          </a:xfrm>
          <a:prstGeom prst="round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44" name="43 Rectángulo redondeado"/>
          <p:cNvSpPr/>
          <p:nvPr/>
        </p:nvSpPr>
        <p:spPr>
          <a:xfrm>
            <a:off x="3131840" y="404664"/>
            <a:ext cx="288032" cy="288032"/>
          </a:xfrm>
          <a:prstGeom prst="roundRect">
            <a:avLst/>
          </a:prstGeom>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s-AR" sz="1000" b="1" dirty="0"/>
          </a:p>
        </p:txBody>
      </p:sp>
      <p:sp>
        <p:nvSpPr>
          <p:cNvPr id="29715" name="Rectangle 19"/>
          <p:cNvSpPr>
            <a:spLocks noChangeArrowheads="1"/>
          </p:cNvSpPr>
          <p:nvPr/>
        </p:nvSpPr>
        <p:spPr bwMode="auto">
          <a:xfrm>
            <a:off x="395288" y="2060575"/>
            <a:ext cx="7561262" cy="2647950"/>
          </a:xfrm>
          <a:prstGeom prst="rect">
            <a:avLst/>
          </a:prstGeom>
          <a:noFill/>
          <a:ln w="9525">
            <a:noFill/>
            <a:miter lim="800000"/>
            <a:headEnd/>
            <a:tailEnd/>
          </a:ln>
          <a:effectLst/>
        </p:spPr>
        <p:txBody>
          <a:bodyPr>
            <a:spAutoFit/>
          </a:bodyPr>
          <a:lstStyle/>
          <a:p>
            <a:r>
              <a:rPr lang="es-AR" sz="2400" b="1" u="sng"/>
              <a:t>Sprint 4</a:t>
            </a:r>
            <a:endParaRPr lang="es-AR" sz="2400" u="sng"/>
          </a:p>
          <a:p>
            <a:r>
              <a:rPr lang="es-ES" sz="2400"/>
              <a:t>Se paso la métrica schedule adherence del sprint 4 al sprint 5 </a:t>
            </a:r>
          </a:p>
          <a:p>
            <a:endParaRPr lang="es-ES" sz="2400"/>
          </a:p>
          <a:p>
            <a:r>
              <a:rPr lang="es-AR" sz="2400" b="1" u="sng"/>
              <a:t>Sprint 5</a:t>
            </a:r>
            <a:endParaRPr lang="es-AR" sz="2400" u="sng"/>
          </a:p>
          <a:p>
            <a:r>
              <a:rPr lang="es-ES" sz="2400"/>
              <a:t>Se paso el manejo de seguridad del sprint 5 al sprint 3</a:t>
            </a:r>
          </a:p>
          <a:p>
            <a:endParaRPr lang="es-ES"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1455</TotalTime>
  <Words>801</Words>
  <Application>Microsoft Office PowerPoint</Application>
  <PresentationFormat>Presentación en pantalla (4:3)</PresentationFormat>
  <Paragraphs>109</Paragraphs>
  <Slides>14</Slides>
  <Notes>14</Notes>
  <HiddenSlides>0</HiddenSlides>
  <MMClips>0</MMClips>
  <ScaleCrop>false</ScaleCrop>
  <HeadingPairs>
    <vt:vector size="6" baseType="variant">
      <vt:variant>
        <vt:lpstr>Fuentes usadas</vt:lpstr>
      </vt:variant>
      <vt:variant>
        <vt:i4>4</vt:i4>
      </vt:variant>
      <vt:variant>
        <vt:lpstr>Plantilla de diseño</vt:lpstr>
      </vt:variant>
      <vt:variant>
        <vt:i4>6</vt:i4>
      </vt:variant>
      <vt:variant>
        <vt:lpstr>Títulos de diapositiva</vt:lpstr>
      </vt:variant>
      <vt:variant>
        <vt:i4>14</vt:i4>
      </vt:variant>
    </vt:vector>
  </HeadingPairs>
  <TitlesOfParts>
    <vt:vector size="24" baseType="lpstr">
      <vt:lpstr>Arial</vt:lpstr>
      <vt:lpstr>Franklin Gothic Book</vt:lpstr>
      <vt:lpstr>Wingdings 2</vt:lpstr>
      <vt:lpstr>Calibri</vt:lpstr>
      <vt:lpstr>Técnico</vt:lpstr>
      <vt:lpstr>Técnico</vt:lpstr>
      <vt:lpstr>Técnico</vt:lpstr>
      <vt:lpstr>Técnico</vt:lpstr>
      <vt:lpstr>Técnico</vt:lpstr>
      <vt:lpstr>Técnico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dc:creator>
  <cp:lastModifiedBy>Wolf</cp:lastModifiedBy>
  <cp:revision>144</cp:revision>
  <dcterms:created xsi:type="dcterms:W3CDTF">2010-09-01T13:32:55Z</dcterms:created>
  <dcterms:modified xsi:type="dcterms:W3CDTF">2010-11-23T19:18:41Z</dcterms:modified>
</cp:coreProperties>
</file>