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74" r:id="rId2"/>
    <p:sldId id="266" r:id="rId3"/>
    <p:sldId id="257" r:id="rId4"/>
    <p:sldId id="276" r:id="rId5"/>
    <p:sldId id="277" r:id="rId6"/>
    <p:sldId id="278" r:id="rId7"/>
    <p:sldId id="279" r:id="rId8"/>
    <p:sldId id="261" r:id="rId9"/>
    <p:sldId id="260" r:id="rId10"/>
    <p:sldId id="288" r:id="rId11"/>
    <p:sldId id="287" r:id="rId12"/>
    <p:sldId id="282" r:id="rId13"/>
    <p:sldId id="280" r:id="rId14"/>
    <p:sldId id="281" r:id="rId15"/>
    <p:sldId id="283" r:id="rId16"/>
    <p:sldId id="270" r:id="rId17"/>
    <p:sldId id="285" r:id="rId18"/>
    <p:sldId id="284" r:id="rId19"/>
    <p:sldId id="286" r:id="rId20"/>
    <p:sldId id="262" r:id="rId21"/>
    <p:sldId id="290" r:id="rId22"/>
    <p:sldId id="267" r:id="rId23"/>
    <p:sldId id="268" r:id="rId24"/>
    <p:sldId id="269" r:id="rId2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9260" autoAdjust="0"/>
    <p:restoredTop sz="80333" autoAdjust="0"/>
  </p:normalViewPr>
  <p:slideViewPr>
    <p:cSldViewPr>
      <p:cViewPr varScale="1">
        <p:scale>
          <a:sx n="63" d="100"/>
          <a:sy n="63" d="100"/>
        </p:scale>
        <p:origin x="-70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CE339D-EEE9-4E8B-8167-5B97A007188F}" type="datetimeFigureOut">
              <a:rPr lang="es-AR" smtClean="0"/>
              <a:pPr/>
              <a:t>27/08/2009</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567FDD-E0AA-460E-90C7-AB7D519788F1}" type="slidenum">
              <a:rPr lang="es-AR" smtClean="0"/>
              <a:pPr/>
              <a:t>‹Nº›</a:t>
            </a:fld>
            <a:endParaRPr lang="es-A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b="1" dirty="0" smtClean="0"/>
              <a:t>Speaker:</a:t>
            </a:r>
            <a:r>
              <a:rPr lang="es-AR" b="1" baseline="0" dirty="0" smtClean="0"/>
              <a:t> Pacho</a:t>
            </a:r>
            <a:endParaRPr lang="es-AR" b="1" dirty="0"/>
          </a:p>
        </p:txBody>
      </p:sp>
      <p:sp>
        <p:nvSpPr>
          <p:cNvPr id="4" name="3 Marcador de número de diapositiva"/>
          <p:cNvSpPr>
            <a:spLocks noGrp="1"/>
          </p:cNvSpPr>
          <p:nvPr>
            <p:ph type="sldNum" sz="quarter" idx="10"/>
          </p:nvPr>
        </p:nvSpPr>
        <p:spPr/>
        <p:txBody>
          <a:bodyPr/>
          <a:lstStyle/>
          <a:p>
            <a:fld id="{76567FDD-E0AA-460E-90C7-AB7D519788F1}" type="slidenum">
              <a:rPr lang="es-AR" smtClean="0"/>
              <a:pPr/>
              <a:t>1</a:t>
            </a:fld>
            <a:endParaRPr lang="es-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b="1" dirty="0" smtClean="0"/>
              <a:t>Speaker: Seba</a:t>
            </a:r>
            <a:endParaRPr lang="es-AR" b="1" dirty="0"/>
          </a:p>
        </p:txBody>
      </p:sp>
      <p:sp>
        <p:nvSpPr>
          <p:cNvPr id="4" name="3 Marcador de número de diapositiva"/>
          <p:cNvSpPr>
            <a:spLocks noGrp="1"/>
          </p:cNvSpPr>
          <p:nvPr>
            <p:ph type="sldNum" sz="quarter" idx="10"/>
          </p:nvPr>
        </p:nvSpPr>
        <p:spPr/>
        <p:txBody>
          <a:bodyPr/>
          <a:lstStyle/>
          <a:p>
            <a:fld id="{76567FDD-E0AA-460E-90C7-AB7D519788F1}" type="slidenum">
              <a:rPr lang="es-AR" smtClean="0"/>
              <a:pPr/>
              <a:t>10</a:t>
            </a:fld>
            <a:endParaRPr lang="es-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b="1" dirty="0" smtClean="0"/>
              <a:t>Speaker: Seba</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Tenemos el generador de evidencia que recorre los casos y actualiza la base de conocimiento.</a:t>
            </a:r>
            <a:endParaRPr lang="es-AR" b="1" dirty="0" smtClean="0"/>
          </a:p>
        </p:txBody>
      </p:sp>
      <p:sp>
        <p:nvSpPr>
          <p:cNvPr id="4" name="3 Marcador de número de diapositiva"/>
          <p:cNvSpPr>
            <a:spLocks noGrp="1"/>
          </p:cNvSpPr>
          <p:nvPr>
            <p:ph type="sldNum" sz="quarter" idx="10"/>
          </p:nvPr>
        </p:nvSpPr>
        <p:spPr/>
        <p:txBody>
          <a:bodyPr/>
          <a:lstStyle/>
          <a:p>
            <a:fld id="{76567FDD-E0AA-460E-90C7-AB7D519788F1}" type="slidenum">
              <a:rPr lang="es-AR" smtClean="0"/>
              <a:pPr/>
              <a:t>11</a:t>
            </a:fld>
            <a:endParaRPr lang="es-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b="1" dirty="0" smtClean="0"/>
              <a:t>Speaker:</a:t>
            </a:r>
            <a:r>
              <a:rPr lang="es-AR" b="1" baseline="0" dirty="0" smtClean="0"/>
              <a:t> Ariel</a:t>
            </a:r>
            <a:endParaRPr lang="es-AR" b="1" dirty="0"/>
          </a:p>
        </p:txBody>
      </p:sp>
      <p:sp>
        <p:nvSpPr>
          <p:cNvPr id="4" name="3 Marcador de número de diapositiva"/>
          <p:cNvSpPr>
            <a:spLocks noGrp="1"/>
          </p:cNvSpPr>
          <p:nvPr>
            <p:ph type="sldNum" sz="quarter" idx="10"/>
          </p:nvPr>
        </p:nvSpPr>
        <p:spPr/>
        <p:txBody>
          <a:bodyPr/>
          <a:lstStyle/>
          <a:p>
            <a:fld id="{76567FDD-E0AA-460E-90C7-AB7D519788F1}" type="slidenum">
              <a:rPr lang="es-AR" smtClean="0"/>
              <a:pPr/>
              <a:t>12</a:t>
            </a:fld>
            <a:endParaRPr lang="es-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b="1" dirty="0" smtClean="0"/>
              <a:t>Speaker:</a:t>
            </a:r>
            <a:r>
              <a:rPr lang="es-AR" b="1" baseline="0" dirty="0" smtClean="0"/>
              <a:t> Ariel</a:t>
            </a:r>
            <a:endParaRPr lang="es-AR" b="1" dirty="0" smtClean="0"/>
          </a:p>
        </p:txBody>
      </p:sp>
      <p:sp>
        <p:nvSpPr>
          <p:cNvPr id="4" name="3 Marcador de número de diapositiva"/>
          <p:cNvSpPr>
            <a:spLocks noGrp="1"/>
          </p:cNvSpPr>
          <p:nvPr>
            <p:ph type="sldNum" sz="quarter" idx="10"/>
          </p:nvPr>
        </p:nvSpPr>
        <p:spPr/>
        <p:txBody>
          <a:bodyPr/>
          <a:lstStyle/>
          <a:p>
            <a:fld id="{76567FDD-E0AA-460E-90C7-AB7D519788F1}" type="slidenum">
              <a:rPr lang="es-AR" smtClean="0"/>
              <a:pPr/>
              <a:t>13</a:t>
            </a:fld>
            <a:endParaRPr lang="es-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b="1" dirty="0" smtClean="0"/>
              <a:t>Speaker:</a:t>
            </a:r>
            <a:r>
              <a:rPr lang="es-AR" b="1" baseline="0" dirty="0" smtClean="0"/>
              <a:t> Ariel</a:t>
            </a:r>
            <a:endParaRPr lang="es-AR"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AR" b="0" dirty="0"/>
          </a:p>
        </p:txBody>
      </p:sp>
      <p:sp>
        <p:nvSpPr>
          <p:cNvPr id="4" name="3 Marcador de número de diapositiva"/>
          <p:cNvSpPr>
            <a:spLocks noGrp="1"/>
          </p:cNvSpPr>
          <p:nvPr>
            <p:ph type="sldNum" sz="quarter" idx="10"/>
          </p:nvPr>
        </p:nvSpPr>
        <p:spPr/>
        <p:txBody>
          <a:bodyPr/>
          <a:lstStyle/>
          <a:p>
            <a:fld id="{76567FDD-E0AA-460E-90C7-AB7D519788F1}" type="slidenum">
              <a:rPr lang="es-AR" smtClean="0"/>
              <a:pPr/>
              <a:t>14</a:t>
            </a:fld>
            <a:endParaRPr lang="es-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b="1" dirty="0" smtClean="0"/>
              <a:t>Speaker: Ale</a:t>
            </a:r>
          </a:p>
          <a:p>
            <a:pPr marL="0" marR="0" indent="0" algn="l" defTabSz="914400" rtl="0" eaLnBrk="1" fontAlgn="auto" latinLnBrk="0" hangingPunct="1">
              <a:lnSpc>
                <a:spcPct val="100000"/>
              </a:lnSpc>
              <a:spcBef>
                <a:spcPts val="0"/>
              </a:spcBef>
              <a:spcAft>
                <a:spcPts val="0"/>
              </a:spcAft>
              <a:buClrTx/>
              <a:buSzTx/>
              <a:buFontTx/>
              <a:buNone/>
              <a:tabLst/>
              <a:defRPr/>
            </a:pPr>
            <a:endParaRPr lang="es-AR" b="0" dirty="0"/>
          </a:p>
        </p:txBody>
      </p:sp>
      <p:sp>
        <p:nvSpPr>
          <p:cNvPr id="4" name="3 Marcador de número de diapositiva"/>
          <p:cNvSpPr>
            <a:spLocks noGrp="1"/>
          </p:cNvSpPr>
          <p:nvPr>
            <p:ph type="sldNum" sz="quarter" idx="10"/>
          </p:nvPr>
        </p:nvSpPr>
        <p:spPr/>
        <p:txBody>
          <a:bodyPr/>
          <a:lstStyle/>
          <a:p>
            <a:fld id="{76567FDD-E0AA-460E-90C7-AB7D519788F1}" type="slidenum">
              <a:rPr lang="es-AR" smtClean="0"/>
              <a:pPr/>
              <a:t>15</a:t>
            </a:fld>
            <a:endParaRPr lang="es-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b="1" dirty="0" smtClean="0"/>
              <a:t>Speaker:</a:t>
            </a:r>
            <a:r>
              <a:rPr lang="es-AR" b="1" baseline="0" dirty="0" smtClean="0"/>
              <a:t> Ale</a:t>
            </a:r>
            <a:endParaRPr lang="es-AR" b="1" dirty="0"/>
          </a:p>
        </p:txBody>
      </p:sp>
      <p:sp>
        <p:nvSpPr>
          <p:cNvPr id="4" name="3 Marcador de número de diapositiva"/>
          <p:cNvSpPr>
            <a:spLocks noGrp="1"/>
          </p:cNvSpPr>
          <p:nvPr>
            <p:ph type="sldNum" sz="quarter" idx="10"/>
          </p:nvPr>
        </p:nvSpPr>
        <p:spPr/>
        <p:txBody>
          <a:bodyPr/>
          <a:lstStyle/>
          <a:p>
            <a:fld id="{76567FDD-E0AA-460E-90C7-AB7D519788F1}" type="slidenum">
              <a:rPr lang="es-AR" smtClean="0"/>
              <a:pPr/>
              <a:t>16</a:t>
            </a:fld>
            <a:endParaRPr lang="es-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b="1" dirty="0" smtClean="0"/>
              <a:t>Speaker: Ale</a:t>
            </a:r>
            <a:endParaRPr lang="es-AR" b="1" dirty="0"/>
          </a:p>
        </p:txBody>
      </p:sp>
      <p:sp>
        <p:nvSpPr>
          <p:cNvPr id="4" name="3 Marcador de número de diapositiva"/>
          <p:cNvSpPr>
            <a:spLocks noGrp="1"/>
          </p:cNvSpPr>
          <p:nvPr>
            <p:ph type="sldNum" sz="quarter" idx="10"/>
          </p:nvPr>
        </p:nvSpPr>
        <p:spPr/>
        <p:txBody>
          <a:bodyPr/>
          <a:lstStyle/>
          <a:p>
            <a:fld id="{76567FDD-E0AA-460E-90C7-AB7D519788F1}" type="slidenum">
              <a:rPr lang="es-AR" smtClean="0"/>
              <a:pPr/>
              <a:t>17</a:t>
            </a:fld>
            <a:endParaRPr lang="es-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b="1" dirty="0" smtClean="0"/>
              <a:t>Speaker: Ale</a:t>
            </a:r>
            <a:endParaRPr lang="es-AR" b="1" dirty="0"/>
          </a:p>
        </p:txBody>
      </p:sp>
      <p:sp>
        <p:nvSpPr>
          <p:cNvPr id="4" name="3 Marcador de número de diapositiva"/>
          <p:cNvSpPr>
            <a:spLocks noGrp="1"/>
          </p:cNvSpPr>
          <p:nvPr>
            <p:ph type="sldNum" sz="quarter" idx="10"/>
          </p:nvPr>
        </p:nvSpPr>
        <p:spPr/>
        <p:txBody>
          <a:bodyPr/>
          <a:lstStyle/>
          <a:p>
            <a:fld id="{76567FDD-E0AA-460E-90C7-AB7D519788F1}" type="slidenum">
              <a:rPr lang="es-AR" smtClean="0"/>
              <a:pPr/>
              <a:t>18</a:t>
            </a:fld>
            <a:endParaRPr lang="es-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b="1" dirty="0" smtClean="0"/>
              <a:t>Speaker: Ale</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Recorda</a:t>
            </a:r>
            <a:r>
              <a:rPr lang="es-AR" baseline="0" dirty="0" smtClean="0"/>
              <a:t>r que nosotros no solo tenemos en cuenta síntomas sino también toda otra </a:t>
            </a:r>
            <a:r>
              <a:rPr lang="es-AR" b="1" baseline="0" dirty="0" smtClean="0"/>
              <a:t>evidencia</a:t>
            </a:r>
            <a:r>
              <a:rPr lang="es-AR" baseline="0" dirty="0" smtClean="0"/>
              <a:t> relevante.</a:t>
            </a:r>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Notar que los colores </a:t>
            </a:r>
            <a:r>
              <a:rPr lang="es-AR" baseline="0" dirty="0" err="1" smtClean="0"/>
              <a:t>matchean</a:t>
            </a:r>
            <a:r>
              <a:rPr lang="es-AR" baseline="0" dirty="0" smtClean="0"/>
              <a:t> con la fórmulas.</a:t>
            </a:r>
          </a:p>
        </p:txBody>
      </p:sp>
      <p:sp>
        <p:nvSpPr>
          <p:cNvPr id="4" name="3 Marcador de número de diapositiva"/>
          <p:cNvSpPr>
            <a:spLocks noGrp="1"/>
          </p:cNvSpPr>
          <p:nvPr>
            <p:ph type="sldNum" sz="quarter" idx="10"/>
          </p:nvPr>
        </p:nvSpPr>
        <p:spPr/>
        <p:txBody>
          <a:bodyPr/>
          <a:lstStyle/>
          <a:p>
            <a:fld id="{76567FDD-E0AA-460E-90C7-AB7D519788F1}" type="slidenum">
              <a:rPr lang="es-AR" smtClean="0"/>
              <a:pPr/>
              <a:t>19</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b="1" dirty="0" smtClean="0"/>
              <a:t>Speaker: Pacho</a:t>
            </a:r>
            <a:endParaRPr lang="es-AR" b="1" dirty="0"/>
          </a:p>
        </p:txBody>
      </p:sp>
      <p:sp>
        <p:nvSpPr>
          <p:cNvPr id="4" name="3 Marcador de número de diapositiva"/>
          <p:cNvSpPr>
            <a:spLocks noGrp="1"/>
          </p:cNvSpPr>
          <p:nvPr>
            <p:ph type="sldNum" sz="quarter" idx="10"/>
          </p:nvPr>
        </p:nvSpPr>
        <p:spPr/>
        <p:txBody>
          <a:bodyPr/>
          <a:lstStyle/>
          <a:p>
            <a:fld id="{76567FDD-E0AA-460E-90C7-AB7D519788F1}" type="slidenum">
              <a:rPr lang="es-AR" smtClean="0"/>
              <a:pPr/>
              <a:t>2</a:t>
            </a:fld>
            <a:endParaRPr lang="es-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b="1" dirty="0" smtClean="0"/>
              <a:t>Speaker:</a:t>
            </a:r>
            <a:r>
              <a:rPr lang="es-AR" b="1" baseline="0" dirty="0" smtClean="0"/>
              <a:t> Ariel</a:t>
            </a:r>
            <a:endParaRPr lang="es-AR"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Un poco</a:t>
            </a:r>
            <a:r>
              <a:rPr lang="es-AR" baseline="0" dirty="0" smtClean="0"/>
              <a:t> mas en detalle como es el sistema experto por dentro. El motor de inferencia trabaja internamente con cálculos de probabilidad, tomando la información para los cálculos de una base de conocimiento. El </a:t>
            </a:r>
            <a:r>
              <a:rPr lang="es-AR" baseline="0" dirty="0" err="1" smtClean="0"/>
              <a:t>discretizador</a:t>
            </a:r>
            <a:r>
              <a:rPr lang="es-AR" baseline="0" dirty="0" smtClean="0"/>
              <a:t> se encarga de convertir la información que ingresa el médico en cosas que el motor de inferencia pueda entender. </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Motor de inferencia: Modela el proceso de razonamiento humano.</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Al mismo tiempo hay un proceso de retroalimentación en el cual el sistema aprende con los diagnósticos que se generan.</a:t>
            </a:r>
            <a:endParaRPr lang="es-AR" dirty="0"/>
          </a:p>
        </p:txBody>
      </p:sp>
      <p:sp>
        <p:nvSpPr>
          <p:cNvPr id="4" name="3 Marcador de número de diapositiva"/>
          <p:cNvSpPr>
            <a:spLocks noGrp="1"/>
          </p:cNvSpPr>
          <p:nvPr>
            <p:ph type="sldNum" sz="quarter" idx="10"/>
          </p:nvPr>
        </p:nvSpPr>
        <p:spPr/>
        <p:txBody>
          <a:bodyPr/>
          <a:lstStyle/>
          <a:p>
            <a:fld id="{76567FDD-E0AA-460E-90C7-AB7D519788F1}" type="slidenum">
              <a:rPr lang="es-AR" smtClean="0"/>
              <a:pPr/>
              <a:t>20</a:t>
            </a:fld>
            <a:endParaRPr lang="es-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b="1" dirty="0" smtClean="0"/>
              <a:t>Speaker:</a:t>
            </a:r>
            <a:r>
              <a:rPr lang="es-AR" b="1" baseline="0" dirty="0" smtClean="0"/>
              <a:t> Ariel</a:t>
            </a:r>
            <a:endParaRPr lang="es-AR"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AR" b="0" dirty="0"/>
          </a:p>
        </p:txBody>
      </p:sp>
      <p:sp>
        <p:nvSpPr>
          <p:cNvPr id="4" name="3 Marcador de número de diapositiva"/>
          <p:cNvSpPr>
            <a:spLocks noGrp="1"/>
          </p:cNvSpPr>
          <p:nvPr>
            <p:ph type="sldNum" sz="quarter" idx="10"/>
          </p:nvPr>
        </p:nvSpPr>
        <p:spPr/>
        <p:txBody>
          <a:bodyPr/>
          <a:lstStyle/>
          <a:p>
            <a:fld id="{76567FDD-E0AA-460E-90C7-AB7D519788F1}" type="slidenum">
              <a:rPr lang="es-AR" smtClean="0"/>
              <a:pPr/>
              <a:t>21</a:t>
            </a:fld>
            <a:endParaRPr lang="es-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b="1" dirty="0" smtClean="0"/>
              <a:t>Speaker:</a:t>
            </a:r>
            <a:r>
              <a:rPr lang="es-AR" b="1" baseline="0" dirty="0" smtClean="0"/>
              <a:t> Ariel</a:t>
            </a:r>
            <a:endParaRPr lang="es-AR"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1" dirty="0" smtClean="0"/>
              <a:t>Mapear con componentes.</a:t>
            </a:r>
            <a:endParaRPr lang="es-AR" b="1" dirty="0"/>
          </a:p>
        </p:txBody>
      </p:sp>
      <p:sp>
        <p:nvSpPr>
          <p:cNvPr id="4" name="3 Marcador de número de diapositiva"/>
          <p:cNvSpPr>
            <a:spLocks noGrp="1"/>
          </p:cNvSpPr>
          <p:nvPr>
            <p:ph type="sldNum" sz="quarter" idx="10"/>
          </p:nvPr>
        </p:nvSpPr>
        <p:spPr/>
        <p:txBody>
          <a:bodyPr/>
          <a:lstStyle/>
          <a:p>
            <a:fld id="{76567FDD-E0AA-460E-90C7-AB7D519788F1}" type="slidenum">
              <a:rPr lang="es-AR" smtClean="0"/>
              <a:pPr/>
              <a:t>22</a:t>
            </a:fld>
            <a:endParaRPr lang="es-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b="1" dirty="0" smtClean="0"/>
              <a:t>Speaker:</a:t>
            </a:r>
            <a:r>
              <a:rPr lang="es-AR" b="1" baseline="0" dirty="0" smtClean="0"/>
              <a:t> Ariel</a:t>
            </a:r>
            <a:endParaRPr lang="es-AR" b="1" dirty="0" smtClean="0"/>
          </a:p>
          <a:p>
            <a:endParaRPr lang="es-AR" dirty="0"/>
          </a:p>
        </p:txBody>
      </p:sp>
      <p:sp>
        <p:nvSpPr>
          <p:cNvPr id="4" name="3 Marcador de número de diapositiva"/>
          <p:cNvSpPr>
            <a:spLocks noGrp="1"/>
          </p:cNvSpPr>
          <p:nvPr>
            <p:ph type="sldNum" sz="quarter" idx="10"/>
          </p:nvPr>
        </p:nvSpPr>
        <p:spPr/>
        <p:txBody>
          <a:bodyPr/>
          <a:lstStyle/>
          <a:p>
            <a:fld id="{76567FDD-E0AA-460E-90C7-AB7D519788F1}" type="slidenum">
              <a:rPr lang="es-AR" smtClean="0"/>
              <a:pPr/>
              <a:t>23</a:t>
            </a:fld>
            <a:endParaRPr lang="es-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b="1" dirty="0" smtClean="0"/>
              <a:t>Speaker: Pacho</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a:p>
        </p:txBody>
      </p:sp>
      <p:sp>
        <p:nvSpPr>
          <p:cNvPr id="4" name="3 Marcador de número de diapositiva"/>
          <p:cNvSpPr>
            <a:spLocks noGrp="1"/>
          </p:cNvSpPr>
          <p:nvPr>
            <p:ph type="sldNum" sz="quarter" idx="10"/>
          </p:nvPr>
        </p:nvSpPr>
        <p:spPr/>
        <p:txBody>
          <a:bodyPr/>
          <a:lstStyle/>
          <a:p>
            <a:fld id="{76567FDD-E0AA-460E-90C7-AB7D519788F1}" type="slidenum">
              <a:rPr lang="es-AR" smtClean="0"/>
              <a:pPr/>
              <a:t>3</a:t>
            </a:fld>
            <a:endParaRPr 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b="1" dirty="0" smtClean="0"/>
              <a:t>Speaker: Pacho</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a:p>
        </p:txBody>
      </p:sp>
      <p:sp>
        <p:nvSpPr>
          <p:cNvPr id="4" name="3 Marcador de número de diapositiva"/>
          <p:cNvSpPr>
            <a:spLocks noGrp="1"/>
          </p:cNvSpPr>
          <p:nvPr>
            <p:ph type="sldNum" sz="quarter" idx="10"/>
          </p:nvPr>
        </p:nvSpPr>
        <p:spPr/>
        <p:txBody>
          <a:bodyPr/>
          <a:lstStyle/>
          <a:p>
            <a:fld id="{76567FDD-E0AA-460E-90C7-AB7D519788F1}" type="slidenum">
              <a:rPr lang="es-AR" smtClean="0"/>
              <a:pPr/>
              <a:t>4</a:t>
            </a:fld>
            <a:endParaRPr lang="es-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b="1" dirty="0" smtClean="0"/>
              <a:t>Speaker:</a:t>
            </a:r>
            <a:r>
              <a:rPr lang="es-AR" b="1" baseline="0" dirty="0" smtClean="0"/>
              <a:t> Ale</a:t>
            </a:r>
            <a:endParaRPr lang="es-AR" b="1" dirty="0"/>
          </a:p>
        </p:txBody>
      </p:sp>
      <p:sp>
        <p:nvSpPr>
          <p:cNvPr id="4" name="3 Marcador de número de diapositiva"/>
          <p:cNvSpPr>
            <a:spLocks noGrp="1"/>
          </p:cNvSpPr>
          <p:nvPr>
            <p:ph type="sldNum" sz="quarter" idx="10"/>
          </p:nvPr>
        </p:nvSpPr>
        <p:spPr/>
        <p:txBody>
          <a:bodyPr/>
          <a:lstStyle/>
          <a:p>
            <a:fld id="{76567FDD-E0AA-460E-90C7-AB7D519788F1}" type="slidenum">
              <a:rPr lang="es-AR" smtClean="0"/>
              <a:pPr/>
              <a:t>5</a:t>
            </a:fld>
            <a:endParaRPr lang="es-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b="1" dirty="0" smtClean="0"/>
              <a:t>Speaker:</a:t>
            </a:r>
            <a:r>
              <a:rPr lang="es-AR" b="1" baseline="0" dirty="0" smtClean="0"/>
              <a:t> Ale</a:t>
            </a:r>
          </a:p>
          <a:p>
            <a:pPr marL="0" marR="0" indent="0" algn="l" defTabSz="914400" rtl="0" eaLnBrk="1" fontAlgn="auto" latinLnBrk="0" hangingPunct="1">
              <a:lnSpc>
                <a:spcPct val="100000"/>
              </a:lnSpc>
              <a:spcBef>
                <a:spcPts val="0"/>
              </a:spcBef>
              <a:spcAft>
                <a:spcPts val="0"/>
              </a:spcAft>
              <a:buClrTx/>
              <a:buSzTx/>
              <a:buFontTx/>
              <a:buNone/>
              <a:tabLst/>
              <a:defRPr/>
            </a:pPr>
            <a:r>
              <a:rPr lang="es-AR" b="1" baseline="0" dirty="0" smtClean="0"/>
              <a:t>Revisar </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s-AR" b="0" baseline="0" dirty="0" smtClean="0"/>
              <a:t>El caso mantiene una cantidad de ocurrencias.</a:t>
            </a:r>
            <a:endParaRPr lang="es-AR" b="0" dirty="0" smtClean="0"/>
          </a:p>
        </p:txBody>
      </p:sp>
      <p:sp>
        <p:nvSpPr>
          <p:cNvPr id="4" name="3 Marcador de número de diapositiva"/>
          <p:cNvSpPr>
            <a:spLocks noGrp="1"/>
          </p:cNvSpPr>
          <p:nvPr>
            <p:ph type="sldNum" sz="quarter" idx="10"/>
          </p:nvPr>
        </p:nvSpPr>
        <p:spPr/>
        <p:txBody>
          <a:bodyPr/>
          <a:lstStyle/>
          <a:p>
            <a:fld id="{76567FDD-E0AA-460E-90C7-AB7D519788F1}" type="slidenum">
              <a:rPr lang="es-AR" smtClean="0"/>
              <a:pPr/>
              <a:t>6</a:t>
            </a:fld>
            <a:endParaRPr 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b="1" dirty="0" smtClean="0"/>
              <a:t>Speaker:</a:t>
            </a:r>
            <a:r>
              <a:rPr lang="es-AR" b="1" baseline="0" dirty="0" smtClean="0"/>
              <a:t> Ale</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a:p>
        </p:txBody>
      </p:sp>
      <p:sp>
        <p:nvSpPr>
          <p:cNvPr id="4" name="3 Marcador de número de diapositiva"/>
          <p:cNvSpPr>
            <a:spLocks noGrp="1"/>
          </p:cNvSpPr>
          <p:nvPr>
            <p:ph type="sldNum" sz="quarter" idx="10"/>
          </p:nvPr>
        </p:nvSpPr>
        <p:spPr/>
        <p:txBody>
          <a:bodyPr/>
          <a:lstStyle/>
          <a:p>
            <a:fld id="{76567FDD-E0AA-460E-90C7-AB7D519788F1}" type="slidenum">
              <a:rPr lang="es-AR" smtClean="0"/>
              <a:pPr/>
              <a:t>7</a:t>
            </a:fld>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b="1" dirty="0" smtClean="0"/>
              <a:t>Speaker: </a:t>
            </a:r>
            <a:r>
              <a:rPr lang="es-AR" b="1" dirty="0" smtClean="0"/>
              <a:t>Seba</a:t>
            </a:r>
          </a:p>
          <a:p>
            <a:pPr marL="0" marR="0" indent="0" algn="l" defTabSz="914400" rtl="0" eaLnBrk="1" fontAlgn="auto" latinLnBrk="0" hangingPunct="1">
              <a:lnSpc>
                <a:spcPct val="100000"/>
              </a:lnSpc>
              <a:spcBef>
                <a:spcPts val="0"/>
              </a:spcBef>
              <a:spcAft>
                <a:spcPts val="0"/>
              </a:spcAft>
              <a:buClrTx/>
              <a:buSzTx/>
              <a:buFontTx/>
              <a:buNone/>
              <a:tabLst/>
              <a:defRPr/>
            </a:pPr>
            <a:endParaRPr lang="es-AR" b="1"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s-AR" b="0" dirty="0" smtClean="0"/>
              <a:t>Esto muestra un poco los datos que ingresan y egresan</a:t>
            </a:r>
            <a:r>
              <a:rPr lang="es-AR" b="0" baseline="0" dirty="0" smtClean="0"/>
              <a:t> del sistema y como estos se almacenan.</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s-AR" b="0" baseline="0" dirty="0" smtClean="0"/>
              <a:t>El médico a través de su interfaz ingresa…. Y obtiene …</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s-AR" b="0" baseline="0" dirty="0" smtClean="0"/>
              <a:t>El administrador ingresa:</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s-AR" b="0" baseline="0" dirty="0" smtClean="0"/>
              <a:t>Modelo Médico: El conjunto de evidencia y enfermedades que soporta el sistema.</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s-AR" b="0" baseline="0" dirty="0" smtClean="0"/>
              <a:t>Casos Predefinidos: Para poner en marcha al sistema.</a:t>
            </a:r>
            <a:endParaRPr lang="es-AR" b="0" dirty="0"/>
          </a:p>
        </p:txBody>
      </p:sp>
      <p:sp>
        <p:nvSpPr>
          <p:cNvPr id="4" name="3 Marcador de número de diapositiva"/>
          <p:cNvSpPr>
            <a:spLocks noGrp="1"/>
          </p:cNvSpPr>
          <p:nvPr>
            <p:ph type="sldNum" sz="quarter" idx="10"/>
          </p:nvPr>
        </p:nvSpPr>
        <p:spPr/>
        <p:txBody>
          <a:bodyPr/>
          <a:lstStyle/>
          <a:p>
            <a:fld id="{76567FDD-E0AA-460E-90C7-AB7D519788F1}" type="slidenum">
              <a:rPr lang="es-AR" smtClean="0"/>
              <a:pPr/>
              <a:t>8</a:t>
            </a:fld>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b="1" dirty="0" smtClean="0"/>
              <a:t>Speaker: Seba</a:t>
            </a:r>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[Presentación</a:t>
            </a:r>
            <a:r>
              <a:rPr lang="es-AR" baseline="0" dirty="0" smtClean="0"/>
              <a:t> Animada]</a:t>
            </a:r>
            <a:endParaRPr lang="es-AR"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s-AR" b="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s-AR" b="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s-AR" b="0" dirty="0" smtClean="0"/>
              <a:t>Se</a:t>
            </a:r>
            <a:r>
              <a:rPr lang="es-AR" b="0" baseline="0" dirty="0" smtClean="0"/>
              <a:t> almacena el encuentro y se obtiene el diagnóstico probable.</a:t>
            </a:r>
          </a:p>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s-AR" b="1" baseline="0" dirty="0" smtClean="0"/>
          </a:p>
        </p:txBody>
      </p:sp>
      <p:sp>
        <p:nvSpPr>
          <p:cNvPr id="4" name="3 Marcador de número de diapositiva"/>
          <p:cNvSpPr>
            <a:spLocks noGrp="1"/>
          </p:cNvSpPr>
          <p:nvPr>
            <p:ph type="sldNum" sz="quarter" idx="10"/>
          </p:nvPr>
        </p:nvSpPr>
        <p:spPr/>
        <p:txBody>
          <a:bodyPr/>
          <a:lstStyle/>
          <a:p>
            <a:fld id="{76567FDD-E0AA-460E-90C7-AB7D519788F1}" type="slidenum">
              <a:rPr lang="es-AR" smtClean="0"/>
              <a:pPr/>
              <a:t>9</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6AB7F481-BB63-486A-BAA2-F206236C23C5}" type="slidenum">
              <a:rPr lang="en-US"/>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2A7B3408-82C6-4BAE-BFEB-F27C32C47657}" type="slidenum">
              <a:rPr lang="en-US"/>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D2DD362C-9383-4087-9163-6C4FED16849C}" type="slidenum">
              <a:rPr lang="en-US"/>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F391E72F-1448-40AC-AA0C-A38A08A777AE}" type="slidenum">
              <a:rPr lang="en-US"/>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035D2D9B-3D38-44CE-98C7-438D1B74DB2B}" type="slidenum">
              <a:rPr lang="en-US"/>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E2998A70-37BD-4DBB-B756-894783C42D3C}" type="slidenum">
              <a:rPr lang="en-US"/>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lvl1pPr>
              <a:defRPr/>
            </a:lvl1pPr>
          </a:lstStyle>
          <a:p>
            <a:endParaRPr lang="en-US"/>
          </a:p>
        </p:txBody>
      </p:sp>
      <p:sp>
        <p:nvSpPr>
          <p:cNvPr id="8" name="7 Marcador de pie de página"/>
          <p:cNvSpPr>
            <a:spLocks noGrp="1"/>
          </p:cNvSpPr>
          <p:nvPr>
            <p:ph type="ftr" sz="quarter" idx="11"/>
          </p:nvPr>
        </p:nvSpPr>
        <p:spPr/>
        <p:txBody>
          <a:bodyPr/>
          <a:lstStyle>
            <a:lvl1pPr>
              <a:defRPr/>
            </a:lvl1pPr>
          </a:lstStyle>
          <a:p>
            <a:endParaRPr lang="en-US"/>
          </a:p>
        </p:txBody>
      </p:sp>
      <p:sp>
        <p:nvSpPr>
          <p:cNvPr id="9" name="8 Marcador de número de diapositiva"/>
          <p:cNvSpPr>
            <a:spLocks noGrp="1"/>
          </p:cNvSpPr>
          <p:nvPr>
            <p:ph type="sldNum" sz="quarter" idx="12"/>
          </p:nvPr>
        </p:nvSpPr>
        <p:spPr/>
        <p:txBody>
          <a:bodyPr/>
          <a:lstStyle>
            <a:lvl1pPr>
              <a:defRPr/>
            </a:lvl1pPr>
          </a:lstStyle>
          <a:p>
            <a:fld id="{3F7D875C-CD9B-4033-B1E4-8815819B1BE4}" type="slidenum">
              <a:rPr lang="en-US"/>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lvl1pPr>
              <a:defRPr/>
            </a:lvl1pPr>
          </a:lstStyle>
          <a:p>
            <a:endParaRPr lang="en-US"/>
          </a:p>
        </p:txBody>
      </p:sp>
      <p:sp>
        <p:nvSpPr>
          <p:cNvPr id="4" name="3 Marcador de pie de página"/>
          <p:cNvSpPr>
            <a:spLocks noGrp="1"/>
          </p:cNvSpPr>
          <p:nvPr>
            <p:ph type="ftr" sz="quarter" idx="11"/>
          </p:nvPr>
        </p:nvSpPr>
        <p:spPr/>
        <p:txBody>
          <a:bodyPr/>
          <a:lstStyle>
            <a:lvl1pPr>
              <a:defRPr/>
            </a:lvl1pPr>
          </a:lstStyle>
          <a:p>
            <a:endParaRPr lang="en-US"/>
          </a:p>
        </p:txBody>
      </p:sp>
      <p:sp>
        <p:nvSpPr>
          <p:cNvPr id="5" name="4 Marcador de número de diapositiva"/>
          <p:cNvSpPr>
            <a:spLocks noGrp="1"/>
          </p:cNvSpPr>
          <p:nvPr>
            <p:ph type="sldNum" sz="quarter" idx="12"/>
          </p:nvPr>
        </p:nvSpPr>
        <p:spPr/>
        <p:txBody>
          <a:bodyPr/>
          <a:lstStyle>
            <a:lvl1pPr>
              <a:defRPr/>
            </a:lvl1pPr>
          </a:lstStyle>
          <a:p>
            <a:fld id="{07719983-9A21-4F50-A367-076DC5569B81}" type="slidenum">
              <a:rPr lang="en-US"/>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n-US"/>
          </a:p>
        </p:txBody>
      </p:sp>
      <p:sp>
        <p:nvSpPr>
          <p:cNvPr id="3" name="2 Marcador de pie de página"/>
          <p:cNvSpPr>
            <a:spLocks noGrp="1"/>
          </p:cNvSpPr>
          <p:nvPr>
            <p:ph type="ftr" sz="quarter" idx="11"/>
          </p:nvPr>
        </p:nvSpPr>
        <p:spPr/>
        <p:txBody>
          <a:bodyPr/>
          <a:lstStyle>
            <a:lvl1pPr>
              <a:defRPr/>
            </a:lvl1pPr>
          </a:lstStyle>
          <a:p>
            <a:endParaRPr lang="en-US"/>
          </a:p>
        </p:txBody>
      </p:sp>
      <p:sp>
        <p:nvSpPr>
          <p:cNvPr id="4" name="3 Marcador de número de diapositiva"/>
          <p:cNvSpPr>
            <a:spLocks noGrp="1"/>
          </p:cNvSpPr>
          <p:nvPr>
            <p:ph type="sldNum" sz="quarter" idx="12"/>
          </p:nvPr>
        </p:nvSpPr>
        <p:spPr/>
        <p:txBody>
          <a:bodyPr/>
          <a:lstStyle>
            <a:lvl1pPr>
              <a:defRPr/>
            </a:lvl1pPr>
          </a:lstStyle>
          <a:p>
            <a:fld id="{B023910F-A5E9-463C-8EA6-49EE2CC22C1E}" type="slidenum">
              <a:rPr lang="en-US"/>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F4AFAD83-98B8-4080-9C0D-71EAEAA53E7F}" type="slidenum">
              <a:rPr lang="en-US"/>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76A9D8D5-55F1-4398-A3D5-0D119234E8E6}" type="slidenum">
              <a:rPr lang="en-US"/>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96739BA6-0781-448E-BD3B-90C902596545}" type="slidenum">
              <a:rPr lang="en-US"/>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gi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13.gif"/><Relationship Id="rId7"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1.gif"/><Relationship Id="rId5" Type="http://schemas.openxmlformats.org/officeDocument/2006/relationships/image" Target="../media/image14.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ctrTitle"/>
          </p:nvPr>
        </p:nvSpPr>
        <p:spPr>
          <a:xfrm>
            <a:off x="642910" y="1714488"/>
            <a:ext cx="7772400" cy="1470025"/>
          </a:xfrm>
        </p:spPr>
        <p:txBody>
          <a:bodyPr/>
          <a:lstStyle/>
          <a:p>
            <a:r>
              <a:rPr lang="es-AR" dirty="0" err="1" smtClean="0">
                <a:ln w="18415" cmpd="sng">
                  <a:solidFill>
                    <a:srgbClr val="FFFFFF"/>
                  </a:solidFill>
                  <a:prstDash val="solid"/>
                </a:ln>
                <a:solidFill>
                  <a:srgbClr val="FFFFFF"/>
                </a:solidFill>
                <a:effectLst>
                  <a:outerShdw blurRad="38100" dist="38100" dir="2700000" algn="tl">
                    <a:srgbClr val="000000">
                      <a:alpha val="43137"/>
                    </a:srgbClr>
                  </a:outerShdw>
                </a:effectLst>
              </a:rPr>
              <a:t>InteliMed</a:t>
            </a:r>
            <a:r>
              <a:rPr lang="es-AR" dirty="0" smtClean="0">
                <a:ln w="18415" cmpd="sng">
                  <a:solidFill>
                    <a:srgbClr val="FFFFFF"/>
                  </a:solidFill>
                  <a:prstDash val="solid"/>
                </a:ln>
                <a:solidFill>
                  <a:srgbClr val="FFFFFF"/>
                </a:solidFill>
                <a:effectLst>
                  <a:outerShdw blurRad="38100" dist="38100" dir="2700000" algn="tl">
                    <a:srgbClr val="000000">
                      <a:alpha val="43137"/>
                    </a:srgbClr>
                  </a:outerShdw>
                </a:effectLst>
              </a:rPr>
              <a:t/>
            </a:r>
            <a:br>
              <a:rPr lang="es-AR" dirty="0" smtClean="0">
                <a:ln w="18415" cmpd="sng">
                  <a:solidFill>
                    <a:srgbClr val="FFFFFF"/>
                  </a:solidFill>
                  <a:prstDash val="solid"/>
                </a:ln>
                <a:solidFill>
                  <a:srgbClr val="FFFFFF"/>
                </a:solidFill>
                <a:effectLst>
                  <a:outerShdw blurRad="38100" dist="38100" dir="2700000" algn="tl">
                    <a:srgbClr val="000000">
                      <a:alpha val="43137"/>
                    </a:srgbClr>
                  </a:outerShdw>
                </a:effectLst>
              </a:rPr>
            </a:br>
            <a:r>
              <a:rPr lang="es-AR" sz="3200" dirty="0" smtClean="0">
                <a:ln w="18415" cmpd="sng">
                  <a:solidFill>
                    <a:srgbClr val="FFFFFF"/>
                  </a:solidFill>
                  <a:prstDash val="solid"/>
                </a:ln>
                <a:solidFill>
                  <a:srgbClr val="FFFFFF"/>
                </a:solidFill>
                <a:effectLst>
                  <a:outerShdw blurRad="38100" dist="38100" dir="2700000" algn="tl">
                    <a:srgbClr val="000000">
                      <a:alpha val="43137"/>
                    </a:srgbClr>
                  </a:outerShdw>
                </a:effectLst>
              </a:rPr>
              <a:t>Sistema de Diagnóstico Médico</a:t>
            </a:r>
            <a:endParaRPr lang="es-AR" dirty="0">
              <a:ln w="18415" cmpd="sng">
                <a:solidFill>
                  <a:srgbClr val="FFFFFF"/>
                </a:solidFill>
                <a:prstDash val="solid"/>
              </a:ln>
              <a:solidFill>
                <a:srgbClr val="FFFFFF"/>
              </a:solidFill>
              <a:effectLst>
                <a:outerShdw blurRad="38100" dist="38100" dir="2700000" algn="tl">
                  <a:srgbClr val="000000">
                    <a:alpha val="43137"/>
                  </a:srgbClr>
                </a:outerShdw>
              </a:effectLst>
            </a:endParaRPr>
          </a:p>
        </p:txBody>
      </p:sp>
      <p:sp>
        <p:nvSpPr>
          <p:cNvPr id="7" name="6 Subtítulo"/>
          <p:cNvSpPr>
            <a:spLocks noGrp="1"/>
          </p:cNvSpPr>
          <p:nvPr>
            <p:ph type="subTitle" idx="1"/>
          </p:nvPr>
        </p:nvSpPr>
        <p:spPr>
          <a:xfrm>
            <a:off x="1371600" y="4676796"/>
            <a:ext cx="6400800" cy="1752600"/>
          </a:xfrm>
        </p:spPr>
        <p:txBody>
          <a:bodyPr/>
          <a:lstStyle/>
          <a:p>
            <a:r>
              <a:rPr lang="es-AR" dirty="0" smtClean="0">
                <a:ln w="19050">
                  <a:solidFill>
                    <a:schemeClr val="tx2">
                      <a:lumMod val="20000"/>
                      <a:lumOff val="80000"/>
                    </a:schemeClr>
                  </a:solidFill>
                </a:ln>
                <a:solidFill>
                  <a:schemeClr val="bg1">
                    <a:lumMod val="85000"/>
                  </a:schemeClr>
                </a:solidFill>
                <a:effectLst>
                  <a:outerShdw blurRad="38100" dist="38100" dir="2700000" algn="tl">
                    <a:srgbClr val="000000">
                      <a:alpha val="43137"/>
                    </a:srgbClr>
                  </a:outerShdw>
                </a:effectLst>
              </a:rPr>
              <a:t>- Inteligencia al Servicio de la Salud -</a:t>
            </a:r>
            <a:endParaRPr lang="es-AR" dirty="0">
              <a:ln w="19050">
                <a:solidFill>
                  <a:schemeClr val="tx2">
                    <a:lumMod val="20000"/>
                    <a:lumOff val="80000"/>
                  </a:schemeClr>
                </a:solidFill>
              </a:ln>
              <a:solidFill>
                <a:schemeClr val="bg1">
                  <a:lumMod val="85000"/>
                </a:schemeClr>
              </a:solidFill>
              <a:effectLst>
                <a:outerShdw blurRad="38100" dist="38100" dir="2700000" algn="tl">
                  <a:srgbClr val="000000">
                    <a:alpha val="43137"/>
                  </a:srgbClr>
                </a:outerShdw>
              </a:effectLst>
            </a:endParaRPr>
          </a:p>
        </p:txBody>
      </p:sp>
      <p:pic>
        <p:nvPicPr>
          <p:cNvPr id="2050" name="Picture 2" descr="C:\Users\Familia Compaq\Documents\Disenio\medical\Health-care-shield-256.png"/>
          <p:cNvPicPr>
            <a:picLocks noChangeAspect="1" noChangeArrowheads="1"/>
          </p:cNvPicPr>
          <p:nvPr/>
        </p:nvPicPr>
        <p:blipFill>
          <a:blip r:embed="rId3" cstate="print"/>
          <a:srcRect/>
          <a:stretch>
            <a:fillRect/>
          </a:stretch>
        </p:blipFill>
        <p:spPr bwMode="auto">
          <a:xfrm>
            <a:off x="4071942" y="3357546"/>
            <a:ext cx="1000116" cy="1000116"/>
          </a:xfrm>
          <a:prstGeom prst="rect">
            <a:avLst/>
          </a:prstGeom>
          <a:noFill/>
        </p:spPr>
      </p:pic>
      <p:sp>
        <p:nvSpPr>
          <p:cNvPr id="5" name="4 CuadroTexto"/>
          <p:cNvSpPr txBox="1"/>
          <p:nvPr/>
        </p:nvSpPr>
        <p:spPr>
          <a:xfrm>
            <a:off x="0" y="6253483"/>
            <a:ext cx="9144000" cy="461665"/>
          </a:xfrm>
          <a:prstGeom prst="rect">
            <a:avLst/>
          </a:prstGeom>
          <a:noFill/>
        </p:spPr>
        <p:txBody>
          <a:bodyPr wrap="square" rtlCol="0">
            <a:spAutoFit/>
          </a:bodyPr>
          <a:lstStyle/>
          <a:p>
            <a:pPr algn="ctr"/>
            <a:r>
              <a:rPr lang="es-AR" b="1" dirty="0" smtClean="0">
                <a:solidFill>
                  <a:schemeClr val="bg1"/>
                </a:solidFill>
                <a:latin typeface="+mj-lt"/>
              </a:rPr>
              <a:t>Presentación Técnica</a:t>
            </a:r>
            <a:endParaRPr lang="es-AR" b="1" dirty="0">
              <a:solidFill>
                <a:schemeClr val="bg1"/>
              </a:solidFill>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32000">
              <a:schemeClr val="accent1">
                <a:tint val="44500"/>
                <a:satMod val="160000"/>
                <a:alpha val="52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685800" y="-16"/>
            <a:ext cx="7772400" cy="928686"/>
          </a:xfrm>
        </p:spPr>
        <p:txBody>
          <a:bodyPr/>
          <a:lstStyle/>
          <a:p>
            <a:r>
              <a:rPr lang="es-AR" b="1" dirty="0" smtClean="0"/>
              <a:t>Flujo de Datos</a:t>
            </a:r>
            <a:endParaRPr lang="es-AR" b="1" dirty="0"/>
          </a:p>
        </p:txBody>
      </p:sp>
      <p:pic>
        <p:nvPicPr>
          <p:cNvPr id="11" name="Picture 2" descr="C:\Users\Familia Compaq\Documents\Disenio\medico2.png"/>
          <p:cNvPicPr>
            <a:picLocks noChangeAspect="1" noChangeArrowheads="1"/>
          </p:cNvPicPr>
          <p:nvPr/>
        </p:nvPicPr>
        <p:blipFill>
          <a:blip r:embed="rId3"/>
          <a:srcRect/>
          <a:stretch>
            <a:fillRect/>
          </a:stretch>
        </p:blipFill>
        <p:spPr bwMode="auto">
          <a:xfrm>
            <a:off x="3071801" y="2643182"/>
            <a:ext cx="1000133" cy="1000132"/>
          </a:xfrm>
          <a:prstGeom prst="rect">
            <a:avLst/>
          </a:prstGeom>
          <a:noFill/>
        </p:spPr>
      </p:pic>
      <p:pic>
        <p:nvPicPr>
          <p:cNvPr id="12" name="Picture 3" descr="C:\Users\Familia Compaq\Documents\Disenio\Icons - Illustrations\_WINDOWS SERVER ICONS\People\User Androgynous people person.png"/>
          <p:cNvPicPr>
            <a:picLocks noChangeAspect="1" noChangeArrowheads="1"/>
          </p:cNvPicPr>
          <p:nvPr/>
        </p:nvPicPr>
        <p:blipFill>
          <a:blip r:embed="rId4" cstate="print"/>
          <a:srcRect/>
          <a:stretch>
            <a:fillRect/>
          </a:stretch>
        </p:blipFill>
        <p:spPr bwMode="auto">
          <a:xfrm flipH="1">
            <a:off x="141687" y="2631040"/>
            <a:ext cx="715505" cy="857256"/>
          </a:xfrm>
          <a:prstGeom prst="rect">
            <a:avLst/>
          </a:prstGeom>
          <a:noFill/>
        </p:spPr>
      </p:pic>
      <p:sp>
        <p:nvSpPr>
          <p:cNvPr id="21" name="20 Rectángulo redondeado"/>
          <p:cNvSpPr/>
          <p:nvPr/>
        </p:nvSpPr>
        <p:spPr>
          <a:xfrm>
            <a:off x="5786446" y="1285860"/>
            <a:ext cx="3071834" cy="485778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AR"/>
          </a:p>
        </p:txBody>
      </p:sp>
      <p:pic>
        <p:nvPicPr>
          <p:cNvPr id="22" name="Picture 2" descr="C:\Users\Familia Compaq\Documents\Disenio\medical\Health-care-shield-256.png"/>
          <p:cNvPicPr>
            <a:picLocks noChangeAspect="1" noChangeArrowheads="1"/>
          </p:cNvPicPr>
          <p:nvPr/>
        </p:nvPicPr>
        <p:blipFill>
          <a:blip r:embed="rId5" cstate="print"/>
          <a:srcRect/>
          <a:stretch>
            <a:fillRect/>
          </a:stretch>
        </p:blipFill>
        <p:spPr bwMode="auto">
          <a:xfrm>
            <a:off x="8429652" y="5786454"/>
            <a:ext cx="714348" cy="714348"/>
          </a:xfrm>
          <a:prstGeom prst="rect">
            <a:avLst/>
          </a:prstGeom>
          <a:noFill/>
        </p:spPr>
      </p:pic>
      <p:sp>
        <p:nvSpPr>
          <p:cNvPr id="27" name="26 CuadroTexto"/>
          <p:cNvSpPr txBox="1"/>
          <p:nvPr/>
        </p:nvSpPr>
        <p:spPr>
          <a:xfrm>
            <a:off x="6500826" y="6143644"/>
            <a:ext cx="1857356" cy="461665"/>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AR" b="1"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mj-lt"/>
              </a:rPr>
              <a:t>InteliMed</a:t>
            </a:r>
            <a:endParaRPr lang="es-AR"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mj-lt"/>
            </a:endParaRPr>
          </a:p>
        </p:txBody>
      </p:sp>
      <p:cxnSp>
        <p:nvCxnSpPr>
          <p:cNvPr id="30" name="70 Conector curvado"/>
          <p:cNvCxnSpPr>
            <a:stCxn id="29" idx="4"/>
            <a:endCxn id="29" idx="0"/>
          </p:cNvCxnSpPr>
          <p:nvPr/>
        </p:nvCxnSpPr>
        <p:spPr>
          <a:xfrm rot="5400000" flipH="1">
            <a:off x="6786578" y="5036355"/>
            <a:ext cx="357190" cy="1588"/>
          </a:xfrm>
          <a:prstGeom prst="curvedConnector5">
            <a:avLst>
              <a:gd name="adj1" fmla="val -64000"/>
              <a:gd name="adj2" fmla="val 25642003"/>
              <a:gd name="adj3" fmla="val 164000"/>
            </a:avLst>
          </a:prstGeom>
          <a:ln>
            <a:tailEnd type="arrow"/>
          </a:ln>
        </p:spPr>
        <p:style>
          <a:lnRef idx="3">
            <a:schemeClr val="accent1"/>
          </a:lnRef>
          <a:fillRef idx="0">
            <a:schemeClr val="accent1"/>
          </a:fillRef>
          <a:effectRef idx="2">
            <a:schemeClr val="accent1"/>
          </a:effectRef>
          <a:fontRef idx="minor">
            <a:schemeClr val="tx1"/>
          </a:fontRef>
        </p:style>
      </p:cxnSp>
      <p:pic>
        <p:nvPicPr>
          <p:cNvPr id="37" name="Picture 2" descr="C:\Users\Familia Compaq\Documents\Disenio\database.png"/>
          <p:cNvPicPr>
            <a:picLocks noChangeAspect="1" noChangeArrowheads="1"/>
          </p:cNvPicPr>
          <p:nvPr/>
        </p:nvPicPr>
        <p:blipFill>
          <a:blip r:embed="rId6"/>
          <a:srcRect/>
          <a:stretch>
            <a:fillRect/>
          </a:stretch>
        </p:blipFill>
        <p:spPr bwMode="auto">
          <a:xfrm>
            <a:off x="6929454" y="4714884"/>
            <a:ext cx="790572" cy="790572"/>
          </a:xfrm>
          <a:prstGeom prst="rect">
            <a:avLst/>
          </a:prstGeom>
          <a:noFill/>
        </p:spPr>
      </p:pic>
      <p:sp>
        <p:nvSpPr>
          <p:cNvPr id="39" name="38 CuadroTexto"/>
          <p:cNvSpPr txBox="1"/>
          <p:nvPr/>
        </p:nvSpPr>
        <p:spPr>
          <a:xfrm>
            <a:off x="6572264" y="5500702"/>
            <a:ext cx="1469718" cy="307777"/>
          </a:xfrm>
          <a:prstGeom prst="rect">
            <a:avLst/>
          </a:prstGeom>
          <a:noFill/>
        </p:spPr>
        <p:txBody>
          <a:bodyPr wrap="square" rtlCol="0">
            <a:spAutoFit/>
          </a:bodyPr>
          <a:lstStyle/>
          <a:p>
            <a:pPr algn="ctr"/>
            <a:r>
              <a:rPr lang="es-AR" sz="1400" dirty="0" smtClean="0">
                <a:latin typeface="+mj-lt"/>
              </a:rPr>
              <a:t>Casos</a:t>
            </a:r>
            <a:endParaRPr lang="es-AR" sz="1400" dirty="0">
              <a:latin typeface="+mj-lt"/>
            </a:endParaRPr>
          </a:p>
        </p:txBody>
      </p:sp>
      <p:pic>
        <p:nvPicPr>
          <p:cNvPr id="41" name="Picture 2" descr="C:\Users\Familia Compaq\Documents\Disenio\database.png"/>
          <p:cNvPicPr>
            <a:picLocks noChangeAspect="1" noChangeArrowheads="1"/>
          </p:cNvPicPr>
          <p:nvPr/>
        </p:nvPicPr>
        <p:blipFill>
          <a:blip r:embed="rId6"/>
          <a:srcRect/>
          <a:stretch>
            <a:fillRect/>
          </a:stretch>
        </p:blipFill>
        <p:spPr bwMode="auto">
          <a:xfrm>
            <a:off x="6929454" y="1785926"/>
            <a:ext cx="790572" cy="790572"/>
          </a:xfrm>
          <a:prstGeom prst="rect">
            <a:avLst/>
          </a:prstGeom>
          <a:noFill/>
        </p:spPr>
      </p:pic>
      <p:sp>
        <p:nvSpPr>
          <p:cNvPr id="42" name="41 CuadroTexto"/>
          <p:cNvSpPr txBox="1"/>
          <p:nvPr/>
        </p:nvSpPr>
        <p:spPr>
          <a:xfrm>
            <a:off x="6643702" y="2571744"/>
            <a:ext cx="1469718" cy="307777"/>
          </a:xfrm>
          <a:prstGeom prst="rect">
            <a:avLst/>
          </a:prstGeom>
          <a:noFill/>
        </p:spPr>
        <p:txBody>
          <a:bodyPr wrap="square" rtlCol="0">
            <a:spAutoFit/>
          </a:bodyPr>
          <a:lstStyle/>
          <a:p>
            <a:pPr algn="ctr"/>
            <a:r>
              <a:rPr lang="es-AR" sz="1400" dirty="0" smtClean="0">
                <a:latin typeface="+mj-lt"/>
              </a:rPr>
              <a:t>Encuentros</a:t>
            </a:r>
            <a:endParaRPr lang="es-AR" sz="1400" dirty="0">
              <a:latin typeface="+mj-lt"/>
            </a:endParaRPr>
          </a:p>
        </p:txBody>
      </p:sp>
      <p:cxnSp>
        <p:nvCxnSpPr>
          <p:cNvPr id="43" name="42 Conector recto de flecha"/>
          <p:cNvCxnSpPr/>
          <p:nvPr/>
        </p:nvCxnSpPr>
        <p:spPr>
          <a:xfrm>
            <a:off x="1000100" y="3071810"/>
            <a:ext cx="2071702" cy="1588"/>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4" name="43 Conector recto de flecha"/>
          <p:cNvCxnSpPr/>
          <p:nvPr/>
        </p:nvCxnSpPr>
        <p:spPr>
          <a:xfrm>
            <a:off x="4071934" y="3071810"/>
            <a:ext cx="1714512"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8" name="47 Elipse"/>
          <p:cNvSpPr/>
          <p:nvPr/>
        </p:nvSpPr>
        <p:spPr>
          <a:xfrm>
            <a:off x="4643438" y="2928934"/>
            <a:ext cx="357190" cy="35719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AR" sz="1800" dirty="0" smtClean="0">
                <a:latin typeface="+mj-lt"/>
              </a:rPr>
              <a:t>6</a:t>
            </a:r>
          </a:p>
        </p:txBody>
      </p:sp>
      <p:sp>
        <p:nvSpPr>
          <p:cNvPr id="29" name="28 Elipse"/>
          <p:cNvSpPr/>
          <p:nvPr/>
        </p:nvSpPr>
        <p:spPr>
          <a:xfrm>
            <a:off x="6786578" y="4857760"/>
            <a:ext cx="357190" cy="35719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AR" sz="1800" dirty="0" smtClean="0"/>
              <a:t>7</a:t>
            </a:r>
          </a:p>
        </p:txBody>
      </p:sp>
      <p:sp>
        <p:nvSpPr>
          <p:cNvPr id="53" name="52 Elipse"/>
          <p:cNvSpPr/>
          <p:nvPr/>
        </p:nvSpPr>
        <p:spPr>
          <a:xfrm>
            <a:off x="1928794" y="2928934"/>
            <a:ext cx="357190" cy="35719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AR" sz="1800" dirty="0" smtClean="0">
                <a:latin typeface="+mj-lt"/>
              </a:rPr>
              <a:t>5</a:t>
            </a:r>
          </a:p>
        </p:txBody>
      </p:sp>
      <p:sp>
        <p:nvSpPr>
          <p:cNvPr id="54" name="53 CuadroTexto"/>
          <p:cNvSpPr txBox="1"/>
          <p:nvPr/>
        </p:nvSpPr>
        <p:spPr>
          <a:xfrm>
            <a:off x="-142908" y="3416858"/>
            <a:ext cx="1500166" cy="369332"/>
          </a:xfrm>
          <a:prstGeom prst="rect">
            <a:avLst/>
          </a:prstGeom>
          <a:noFill/>
        </p:spPr>
        <p:txBody>
          <a:bodyPr wrap="square" rtlCol="0">
            <a:spAutoFit/>
          </a:bodyPr>
          <a:lstStyle/>
          <a:p>
            <a:pPr algn="ctr"/>
            <a:r>
              <a:rPr lang="es-AR" sz="1800" dirty="0" smtClean="0">
                <a:latin typeface="+mj-lt"/>
              </a:rPr>
              <a:t>Paciente</a:t>
            </a:r>
            <a:endParaRPr lang="es-AR" sz="1800" dirty="0">
              <a:latin typeface="+mj-lt"/>
            </a:endParaRPr>
          </a:p>
        </p:txBody>
      </p:sp>
      <p:sp>
        <p:nvSpPr>
          <p:cNvPr id="55" name="54 CuadroTexto"/>
          <p:cNvSpPr txBox="1"/>
          <p:nvPr/>
        </p:nvSpPr>
        <p:spPr>
          <a:xfrm>
            <a:off x="857224" y="3214686"/>
            <a:ext cx="2571768" cy="307777"/>
          </a:xfrm>
          <a:prstGeom prst="rect">
            <a:avLst/>
          </a:prstGeom>
          <a:noFill/>
        </p:spPr>
        <p:txBody>
          <a:bodyPr wrap="square" rtlCol="0">
            <a:spAutoFit/>
          </a:bodyPr>
          <a:lstStyle/>
          <a:p>
            <a:pPr algn="ctr"/>
            <a:r>
              <a:rPr lang="es-AR" sz="1400" i="1" dirty="0" smtClean="0">
                <a:latin typeface="+mj-lt"/>
              </a:rPr>
              <a:t>Comprobar Diagnóstico</a:t>
            </a:r>
            <a:endParaRPr lang="es-AR" sz="1400" i="1" dirty="0">
              <a:latin typeface="+mj-lt"/>
            </a:endParaRPr>
          </a:p>
        </p:txBody>
      </p:sp>
      <p:sp>
        <p:nvSpPr>
          <p:cNvPr id="56" name="55 CuadroTexto"/>
          <p:cNvSpPr txBox="1"/>
          <p:nvPr/>
        </p:nvSpPr>
        <p:spPr>
          <a:xfrm>
            <a:off x="3786182" y="3264099"/>
            <a:ext cx="2071702" cy="307777"/>
          </a:xfrm>
          <a:prstGeom prst="rect">
            <a:avLst/>
          </a:prstGeom>
          <a:noFill/>
        </p:spPr>
        <p:txBody>
          <a:bodyPr wrap="square" rtlCol="0">
            <a:spAutoFit/>
          </a:bodyPr>
          <a:lstStyle/>
          <a:p>
            <a:pPr algn="ctr"/>
            <a:r>
              <a:rPr lang="es-AR" sz="1400" i="1" dirty="0" smtClean="0">
                <a:latin typeface="+mj-lt"/>
              </a:rPr>
              <a:t>Diagnóstico Comprobado</a:t>
            </a:r>
            <a:endParaRPr lang="es-AR" sz="1400" i="1" dirty="0">
              <a:latin typeface="+mj-lt"/>
            </a:endParaRPr>
          </a:p>
        </p:txBody>
      </p:sp>
      <p:sp>
        <p:nvSpPr>
          <p:cNvPr id="60" name="59 Rectángulo redondeado"/>
          <p:cNvSpPr/>
          <p:nvPr/>
        </p:nvSpPr>
        <p:spPr>
          <a:xfrm>
            <a:off x="6786578" y="3286124"/>
            <a:ext cx="1143008" cy="92869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AR" sz="1400" dirty="0" smtClean="0"/>
              <a:t>Motor de Inferencia</a:t>
            </a:r>
            <a:endParaRPr lang="es-AR" sz="1400" dirty="0"/>
          </a:p>
        </p:txBody>
      </p:sp>
      <p:sp>
        <p:nvSpPr>
          <p:cNvPr id="64" name="63 Cerrar llave"/>
          <p:cNvSpPr/>
          <p:nvPr/>
        </p:nvSpPr>
        <p:spPr>
          <a:xfrm rot="16200000">
            <a:off x="1821637" y="678637"/>
            <a:ext cx="500066" cy="314327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65" name="64 CuadroTexto"/>
          <p:cNvSpPr txBox="1"/>
          <p:nvPr/>
        </p:nvSpPr>
        <p:spPr>
          <a:xfrm>
            <a:off x="500034" y="1600130"/>
            <a:ext cx="3143272" cy="400110"/>
          </a:xfrm>
          <a:prstGeom prst="rect">
            <a:avLst/>
          </a:prstGeom>
          <a:noFill/>
        </p:spPr>
        <p:txBody>
          <a:bodyPr wrap="square" rtlCol="0">
            <a:spAutoFit/>
          </a:bodyPr>
          <a:lstStyle/>
          <a:p>
            <a:pPr algn="ctr"/>
            <a:r>
              <a:rPr lang="es-AR" sz="2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Encuentro</a:t>
            </a:r>
            <a:endParaRPr lang="es-AR"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1000"/>
                                        <p:tgtEl>
                                          <p:spTgt spid="5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1000"/>
                                        <p:tgtEl>
                                          <p:spTgt spid="5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fade">
                                      <p:cBhvr>
                                        <p:cTn id="18" dur="2000"/>
                                        <p:tgtEl>
                                          <p:spTgt spid="4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2000"/>
                                        <p:tgtEl>
                                          <p:spTgt spid="4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2000"/>
                                        <p:tgtEl>
                                          <p:spTgt spid="5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2000"/>
                                        <p:tgtEl>
                                          <p:spTgt spid="3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29" grpId="0" animBg="1"/>
      <p:bldP spid="53" grpId="0" animBg="1"/>
      <p:bldP spid="55" grpId="0"/>
      <p:bldP spid="5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32000">
              <a:schemeClr val="accent1">
                <a:tint val="44500"/>
                <a:satMod val="160000"/>
                <a:alpha val="52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1" name="20 Rectángulo redondeado"/>
          <p:cNvSpPr/>
          <p:nvPr/>
        </p:nvSpPr>
        <p:spPr>
          <a:xfrm>
            <a:off x="4000496" y="1643050"/>
            <a:ext cx="4500626" cy="450059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AR"/>
          </a:p>
        </p:txBody>
      </p:sp>
      <p:cxnSp>
        <p:nvCxnSpPr>
          <p:cNvPr id="34" name="33 Forma"/>
          <p:cNvCxnSpPr>
            <a:stCxn id="66" idx="2"/>
            <a:endCxn id="24" idx="1"/>
          </p:cNvCxnSpPr>
          <p:nvPr/>
        </p:nvCxnSpPr>
        <p:spPr>
          <a:xfrm rot="5400000">
            <a:off x="2893207" y="3178967"/>
            <a:ext cx="1357322" cy="342902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 name="1 Título"/>
          <p:cNvSpPr>
            <a:spLocks noGrp="1"/>
          </p:cNvSpPr>
          <p:nvPr>
            <p:ph type="title"/>
          </p:nvPr>
        </p:nvSpPr>
        <p:spPr>
          <a:xfrm>
            <a:off x="685800" y="-16"/>
            <a:ext cx="7772400" cy="928686"/>
          </a:xfrm>
        </p:spPr>
        <p:txBody>
          <a:bodyPr/>
          <a:lstStyle/>
          <a:p>
            <a:r>
              <a:rPr lang="es-AR" b="1" dirty="0" smtClean="0"/>
              <a:t>Generador de Conocimiento</a:t>
            </a:r>
            <a:endParaRPr lang="es-AR" b="1" dirty="0"/>
          </a:p>
        </p:txBody>
      </p:sp>
      <p:pic>
        <p:nvPicPr>
          <p:cNvPr id="22" name="Picture 2" descr="C:\Users\Familia Compaq\Documents\Disenio\medical\Health-care-shield-256.png"/>
          <p:cNvPicPr>
            <a:picLocks noChangeAspect="1" noChangeArrowheads="1"/>
          </p:cNvPicPr>
          <p:nvPr/>
        </p:nvPicPr>
        <p:blipFill>
          <a:blip r:embed="rId3" cstate="print"/>
          <a:srcRect/>
          <a:stretch>
            <a:fillRect/>
          </a:stretch>
        </p:blipFill>
        <p:spPr bwMode="auto">
          <a:xfrm>
            <a:off x="8072494" y="5786454"/>
            <a:ext cx="714348" cy="714348"/>
          </a:xfrm>
          <a:prstGeom prst="rect">
            <a:avLst/>
          </a:prstGeom>
          <a:noFill/>
        </p:spPr>
      </p:pic>
      <p:sp>
        <p:nvSpPr>
          <p:cNvPr id="27" name="26 CuadroTexto"/>
          <p:cNvSpPr txBox="1"/>
          <p:nvPr/>
        </p:nvSpPr>
        <p:spPr>
          <a:xfrm>
            <a:off x="6286512" y="6110607"/>
            <a:ext cx="1857356" cy="461665"/>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AR" b="1"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mj-lt"/>
              </a:rPr>
              <a:t>InteliMed</a:t>
            </a:r>
            <a:endParaRPr lang="es-AR"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mj-lt"/>
            </a:endParaRPr>
          </a:p>
        </p:txBody>
      </p:sp>
      <p:pic>
        <p:nvPicPr>
          <p:cNvPr id="37" name="Picture 2" descr="C:\Users\Familia Compaq\Documents\Disenio\database.png"/>
          <p:cNvPicPr>
            <a:picLocks noChangeAspect="1" noChangeArrowheads="1"/>
          </p:cNvPicPr>
          <p:nvPr/>
        </p:nvPicPr>
        <p:blipFill>
          <a:blip r:embed="rId4"/>
          <a:srcRect/>
          <a:stretch>
            <a:fillRect/>
          </a:stretch>
        </p:blipFill>
        <p:spPr bwMode="auto">
          <a:xfrm>
            <a:off x="6745620" y="4714884"/>
            <a:ext cx="790572" cy="790572"/>
          </a:xfrm>
          <a:prstGeom prst="rect">
            <a:avLst/>
          </a:prstGeom>
          <a:noFill/>
        </p:spPr>
      </p:pic>
      <p:pic>
        <p:nvPicPr>
          <p:cNvPr id="38" name="Picture 4" descr="C:\Users\Familia Compaq\Documents\Disenio\vista 5728 icons png\speechuxcpl.dll_I03b8_0409.png"/>
          <p:cNvPicPr>
            <a:picLocks noChangeAspect="1" noChangeArrowheads="1"/>
          </p:cNvPicPr>
          <p:nvPr/>
        </p:nvPicPr>
        <p:blipFill>
          <a:blip r:embed="rId5" cstate="print"/>
          <a:srcRect/>
          <a:stretch>
            <a:fillRect/>
          </a:stretch>
        </p:blipFill>
        <p:spPr bwMode="auto">
          <a:xfrm>
            <a:off x="7245686" y="4715678"/>
            <a:ext cx="357190" cy="357190"/>
          </a:xfrm>
          <a:prstGeom prst="rect">
            <a:avLst/>
          </a:prstGeom>
          <a:noFill/>
        </p:spPr>
      </p:pic>
      <p:sp>
        <p:nvSpPr>
          <p:cNvPr id="39" name="38 CuadroTexto"/>
          <p:cNvSpPr txBox="1"/>
          <p:nvPr/>
        </p:nvSpPr>
        <p:spPr>
          <a:xfrm>
            <a:off x="6459868" y="5429264"/>
            <a:ext cx="1469718" cy="523220"/>
          </a:xfrm>
          <a:prstGeom prst="rect">
            <a:avLst/>
          </a:prstGeom>
          <a:noFill/>
        </p:spPr>
        <p:txBody>
          <a:bodyPr wrap="square" rtlCol="0">
            <a:spAutoFit/>
          </a:bodyPr>
          <a:lstStyle/>
          <a:p>
            <a:pPr algn="ctr"/>
            <a:r>
              <a:rPr lang="es-AR" sz="1400" dirty="0" smtClean="0">
                <a:latin typeface="+mj-lt"/>
              </a:rPr>
              <a:t>Base de Conocimiento</a:t>
            </a:r>
            <a:endParaRPr lang="es-AR" sz="1400" dirty="0">
              <a:latin typeface="+mj-lt"/>
            </a:endParaRPr>
          </a:p>
        </p:txBody>
      </p:sp>
      <p:pic>
        <p:nvPicPr>
          <p:cNvPr id="41" name="Picture 2" descr="C:\Users\Familia Compaq\Documents\Disenio\database.png"/>
          <p:cNvPicPr>
            <a:picLocks noChangeAspect="1" noChangeArrowheads="1"/>
          </p:cNvPicPr>
          <p:nvPr/>
        </p:nvPicPr>
        <p:blipFill>
          <a:blip r:embed="rId4"/>
          <a:srcRect/>
          <a:stretch>
            <a:fillRect/>
          </a:stretch>
        </p:blipFill>
        <p:spPr bwMode="auto">
          <a:xfrm>
            <a:off x="6745620" y="1785926"/>
            <a:ext cx="790572" cy="790572"/>
          </a:xfrm>
          <a:prstGeom prst="rect">
            <a:avLst/>
          </a:prstGeom>
          <a:noFill/>
        </p:spPr>
      </p:pic>
      <p:sp>
        <p:nvSpPr>
          <p:cNvPr id="42" name="41 CuadroTexto"/>
          <p:cNvSpPr txBox="1"/>
          <p:nvPr/>
        </p:nvSpPr>
        <p:spPr>
          <a:xfrm>
            <a:off x="6572264" y="2549719"/>
            <a:ext cx="1112528" cy="307777"/>
          </a:xfrm>
          <a:prstGeom prst="rect">
            <a:avLst/>
          </a:prstGeom>
          <a:noFill/>
        </p:spPr>
        <p:txBody>
          <a:bodyPr wrap="square" rtlCol="0">
            <a:spAutoFit/>
          </a:bodyPr>
          <a:lstStyle/>
          <a:p>
            <a:pPr algn="ctr"/>
            <a:r>
              <a:rPr lang="es-AR" sz="1400" dirty="0" smtClean="0">
                <a:latin typeface="+mj-lt"/>
              </a:rPr>
              <a:t>Casos</a:t>
            </a:r>
            <a:endParaRPr lang="es-AR" sz="1400" dirty="0">
              <a:latin typeface="+mj-lt"/>
            </a:endParaRPr>
          </a:p>
        </p:txBody>
      </p:sp>
      <p:cxnSp>
        <p:nvCxnSpPr>
          <p:cNvPr id="40" name="39 Conector recto de flecha"/>
          <p:cNvCxnSpPr>
            <a:stCxn id="23" idx="3"/>
            <a:endCxn id="21" idx="1"/>
          </p:cNvCxnSpPr>
          <p:nvPr/>
        </p:nvCxnSpPr>
        <p:spPr>
          <a:xfrm>
            <a:off x="1696989" y="3884602"/>
            <a:ext cx="2303507" cy="87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6" name="65 Rectángulo redondeado"/>
          <p:cNvSpPr/>
          <p:nvPr/>
        </p:nvSpPr>
        <p:spPr>
          <a:xfrm>
            <a:off x="4572000" y="3286124"/>
            <a:ext cx="1428760" cy="92869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AR" sz="1400" dirty="0" smtClean="0"/>
              <a:t>Generador de Conocimiento</a:t>
            </a:r>
            <a:endParaRPr lang="es-AR" sz="1400" dirty="0"/>
          </a:p>
        </p:txBody>
      </p:sp>
      <p:cxnSp>
        <p:nvCxnSpPr>
          <p:cNvPr id="67" name="70 Conector curvado"/>
          <p:cNvCxnSpPr>
            <a:stCxn id="68" idx="4"/>
            <a:endCxn id="68" idx="0"/>
          </p:cNvCxnSpPr>
          <p:nvPr/>
        </p:nvCxnSpPr>
        <p:spPr>
          <a:xfrm rot="5400000" flipH="1">
            <a:off x="4429124" y="3749677"/>
            <a:ext cx="357190" cy="1588"/>
          </a:xfrm>
          <a:prstGeom prst="curvedConnector5">
            <a:avLst>
              <a:gd name="adj1" fmla="val -64000"/>
              <a:gd name="adj2" fmla="val 25642003"/>
              <a:gd name="adj3" fmla="val 164000"/>
            </a:avLst>
          </a:prstGeom>
          <a:ln>
            <a:tailEnd type="arrow"/>
          </a:ln>
        </p:spPr>
        <p:style>
          <a:lnRef idx="3">
            <a:schemeClr val="accent1"/>
          </a:lnRef>
          <a:fillRef idx="0">
            <a:schemeClr val="accent1"/>
          </a:fillRef>
          <a:effectRef idx="2">
            <a:schemeClr val="accent1"/>
          </a:effectRef>
          <a:fontRef idx="minor">
            <a:schemeClr val="tx1"/>
          </a:fontRef>
        </p:style>
      </p:cxnSp>
      <p:sp>
        <p:nvSpPr>
          <p:cNvPr id="68" name="67 Elipse"/>
          <p:cNvSpPr/>
          <p:nvPr/>
        </p:nvSpPr>
        <p:spPr>
          <a:xfrm>
            <a:off x="4429124" y="3571082"/>
            <a:ext cx="357190" cy="35719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AR" sz="1800" dirty="0" smtClean="0"/>
              <a:t>3</a:t>
            </a:r>
          </a:p>
        </p:txBody>
      </p:sp>
      <p:sp>
        <p:nvSpPr>
          <p:cNvPr id="69" name="68 Elipse"/>
          <p:cNvSpPr/>
          <p:nvPr/>
        </p:nvSpPr>
        <p:spPr>
          <a:xfrm>
            <a:off x="2643174" y="3714752"/>
            <a:ext cx="357190" cy="35719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AR" sz="1800" dirty="0" smtClean="0"/>
              <a:t>1</a:t>
            </a:r>
          </a:p>
        </p:txBody>
      </p:sp>
      <p:cxnSp>
        <p:nvCxnSpPr>
          <p:cNvPr id="70" name="69 Conector recto de flecha"/>
          <p:cNvCxnSpPr>
            <a:stCxn id="66" idx="3"/>
          </p:cNvCxnSpPr>
          <p:nvPr/>
        </p:nvCxnSpPr>
        <p:spPr>
          <a:xfrm flipV="1">
            <a:off x="6000760" y="2357431"/>
            <a:ext cx="785818" cy="1393040"/>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sp>
        <p:nvSpPr>
          <p:cNvPr id="73" name="72 Elipse"/>
          <p:cNvSpPr/>
          <p:nvPr/>
        </p:nvSpPr>
        <p:spPr>
          <a:xfrm>
            <a:off x="6215074" y="2928934"/>
            <a:ext cx="357190" cy="35719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AR" sz="1800" dirty="0" smtClean="0"/>
              <a:t>2</a:t>
            </a:r>
          </a:p>
        </p:txBody>
      </p:sp>
      <p:cxnSp>
        <p:nvCxnSpPr>
          <p:cNvPr id="77" name="76 Conector recto de flecha"/>
          <p:cNvCxnSpPr>
            <a:stCxn id="66" idx="3"/>
            <a:endCxn id="37" idx="1"/>
          </p:cNvCxnSpPr>
          <p:nvPr/>
        </p:nvCxnSpPr>
        <p:spPr>
          <a:xfrm>
            <a:off x="6000760" y="3750471"/>
            <a:ext cx="744860" cy="13596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28 Elipse"/>
          <p:cNvSpPr/>
          <p:nvPr/>
        </p:nvSpPr>
        <p:spPr>
          <a:xfrm>
            <a:off x="6215074" y="4286256"/>
            <a:ext cx="357190" cy="35719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AR" sz="1800" dirty="0" smtClean="0"/>
              <a:t>4</a:t>
            </a:r>
          </a:p>
        </p:txBody>
      </p:sp>
      <p:pic>
        <p:nvPicPr>
          <p:cNvPr id="23" name="Picture 2" descr="C:\Users\Familia Compaq\Documents\Disenio\vista 5728 icons png\miguiresource.dll_I0258_0409.png"/>
          <p:cNvPicPr>
            <a:picLocks noChangeAspect="1" noChangeArrowheads="1"/>
          </p:cNvPicPr>
          <p:nvPr/>
        </p:nvPicPr>
        <p:blipFill>
          <a:blip r:embed="rId6" cstate="print"/>
          <a:srcRect/>
          <a:stretch>
            <a:fillRect/>
          </a:stretch>
        </p:blipFill>
        <p:spPr bwMode="auto">
          <a:xfrm>
            <a:off x="785786" y="3429000"/>
            <a:ext cx="911203" cy="911203"/>
          </a:xfrm>
          <a:prstGeom prst="rect">
            <a:avLst/>
          </a:prstGeom>
          <a:noFill/>
        </p:spPr>
      </p:pic>
      <p:sp>
        <p:nvSpPr>
          <p:cNvPr id="25" name="24 CuadroTexto"/>
          <p:cNvSpPr txBox="1"/>
          <p:nvPr/>
        </p:nvSpPr>
        <p:spPr>
          <a:xfrm>
            <a:off x="0" y="1000108"/>
            <a:ext cx="9144000" cy="461665"/>
          </a:xfrm>
          <a:prstGeom prst="rect">
            <a:avLst/>
          </a:prstGeom>
          <a:noFill/>
        </p:spPr>
        <p:txBody>
          <a:bodyPr wrap="square" rtlCol="0">
            <a:spAutoFit/>
          </a:bodyPr>
          <a:lstStyle/>
          <a:p>
            <a:pPr algn="ctr"/>
            <a:r>
              <a:rPr lang="es-AR" b="1" dirty="0" smtClean="0">
                <a:solidFill>
                  <a:schemeClr val="tx2"/>
                </a:solidFill>
                <a:latin typeface="+mj-lt"/>
                <a:ea typeface="+mj-ea"/>
                <a:cs typeface="+mj-cs"/>
              </a:rPr>
              <a:t>Aprendizaje del Sistema Experto</a:t>
            </a:r>
          </a:p>
        </p:txBody>
      </p:sp>
      <p:pic>
        <p:nvPicPr>
          <p:cNvPr id="24" name="Picture 3" descr="C:\Users\Familia Compaq\Pictures\Microsoft Clip Organizer\j0432621.png"/>
          <p:cNvPicPr>
            <a:picLocks noChangeAspect="1" noChangeArrowheads="1"/>
          </p:cNvPicPr>
          <p:nvPr/>
        </p:nvPicPr>
        <p:blipFill>
          <a:blip r:embed="rId7"/>
          <a:srcRect/>
          <a:stretch>
            <a:fillRect/>
          </a:stretch>
        </p:blipFill>
        <p:spPr bwMode="auto">
          <a:xfrm flipH="1">
            <a:off x="857224" y="5072074"/>
            <a:ext cx="1000132" cy="1000132"/>
          </a:xfrm>
          <a:prstGeom prst="rect">
            <a:avLst/>
          </a:prstGeom>
          <a:noFill/>
        </p:spPr>
      </p:pic>
      <p:sp>
        <p:nvSpPr>
          <p:cNvPr id="32" name="31 Elipse"/>
          <p:cNvSpPr/>
          <p:nvPr/>
        </p:nvSpPr>
        <p:spPr>
          <a:xfrm>
            <a:off x="3428992" y="5429264"/>
            <a:ext cx="357190" cy="35719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AR" sz="1800" dirty="0" smtClean="0"/>
              <a:t>4</a:t>
            </a:r>
          </a:p>
        </p:txBody>
      </p:sp>
      <p:pic>
        <p:nvPicPr>
          <p:cNvPr id="1029" name="Picture 5" descr="C:\Users\Familia Compaq\Documents\Disenio\Icons - Illustrations\_MSN ICONS\MSN icon info bubble.png"/>
          <p:cNvPicPr>
            <a:picLocks noChangeAspect="1" noChangeArrowheads="1"/>
          </p:cNvPicPr>
          <p:nvPr/>
        </p:nvPicPr>
        <p:blipFill>
          <a:blip r:embed="rId8" cstate="print"/>
          <a:srcRect/>
          <a:stretch>
            <a:fillRect/>
          </a:stretch>
        </p:blipFill>
        <p:spPr bwMode="auto">
          <a:xfrm>
            <a:off x="3000364" y="4929198"/>
            <a:ext cx="571504" cy="542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fade">
                                      <p:cBhvr>
                                        <p:cTn id="10" dur="1000"/>
                                        <p:tgtEl>
                                          <p:spTgt spid="6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fade">
                                      <p:cBhvr>
                                        <p:cTn id="15" dur="1000"/>
                                        <p:tgtEl>
                                          <p:spTgt spid="7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fade">
                                      <p:cBhvr>
                                        <p:cTn id="18" dur="1000"/>
                                        <p:tgtEl>
                                          <p:spTgt spid="7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fade">
                                      <p:cBhvr>
                                        <p:cTn id="23" dur="1000"/>
                                        <p:tgtEl>
                                          <p:spTgt spid="6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fade">
                                      <p:cBhvr>
                                        <p:cTn id="26" dur="1000"/>
                                        <p:tgtEl>
                                          <p:spTgt spid="6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fade">
                                      <p:cBhvr>
                                        <p:cTn id="31" dur="1000"/>
                                        <p:tgtEl>
                                          <p:spTgt spid="7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1000"/>
                                        <p:tgtEl>
                                          <p:spTgt spid="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1000"/>
                                        <p:tgtEl>
                                          <p:spTgt spid="32"/>
                                        </p:tgtEl>
                                      </p:cBhvr>
                                    </p:animEffect>
                                  </p:childTnLst>
                                </p:cTn>
                              </p:par>
                              <p:par>
                                <p:cTn id="38" presetID="10" presetClass="entr" presetSubtype="0" fill="hold" nodeType="with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1000"/>
                                        <p:tgtEl>
                                          <p:spTgt spid="34"/>
                                        </p:tgtEl>
                                      </p:cBhvr>
                                    </p:animEffect>
                                  </p:childTnLst>
                                </p:cTn>
                              </p:par>
                              <p:par>
                                <p:cTn id="41" presetID="10" presetClass="entr" presetSubtype="0" fill="hold" nodeType="withEffect">
                                  <p:stCondLst>
                                    <p:cond delay="0"/>
                                  </p:stCondLst>
                                  <p:childTnLst>
                                    <p:set>
                                      <p:cBhvr>
                                        <p:cTn id="42" dur="1" fill="hold">
                                          <p:stCondLst>
                                            <p:cond delay="0"/>
                                          </p:stCondLst>
                                        </p:cTn>
                                        <p:tgtEl>
                                          <p:spTgt spid="1029"/>
                                        </p:tgtEl>
                                        <p:attrNameLst>
                                          <p:attrName>style.visibility</p:attrName>
                                        </p:attrNameLst>
                                      </p:cBhvr>
                                      <p:to>
                                        <p:strVal val="visible"/>
                                      </p:to>
                                    </p:set>
                                    <p:animEffect transition="in" filter="fade">
                                      <p:cBhvr>
                                        <p:cTn id="43" dur="10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3" grpId="0" animBg="1"/>
      <p:bldP spid="29" grpId="0" animBg="1"/>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32000">
              <a:schemeClr val="accent1">
                <a:tint val="44500"/>
                <a:satMod val="160000"/>
                <a:alpha val="52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79" name="78 Rectángulo"/>
          <p:cNvSpPr/>
          <p:nvPr/>
        </p:nvSpPr>
        <p:spPr>
          <a:xfrm>
            <a:off x="3000364" y="3143248"/>
            <a:ext cx="4572032" cy="1785950"/>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s-AR" sz="2000" dirty="0" smtClean="0"/>
              <a:t>Médicos</a:t>
            </a:r>
            <a:endParaRPr lang="es-AR" sz="2000" dirty="0"/>
          </a:p>
        </p:txBody>
      </p:sp>
      <p:sp>
        <p:nvSpPr>
          <p:cNvPr id="69" name="68 Rectángulo"/>
          <p:cNvSpPr/>
          <p:nvPr/>
        </p:nvSpPr>
        <p:spPr>
          <a:xfrm>
            <a:off x="1643042" y="1857364"/>
            <a:ext cx="7215238" cy="4214842"/>
          </a:xfrm>
          <a:prstGeom prst="rect">
            <a:avLst/>
          </a:prstGeom>
          <a:noFill/>
        </p:spPr>
        <p:style>
          <a:lnRef idx="2">
            <a:schemeClr val="accent2"/>
          </a:lnRef>
          <a:fillRef idx="1">
            <a:schemeClr val="lt1"/>
          </a:fillRef>
          <a:effectRef idx="0">
            <a:schemeClr val="accent2"/>
          </a:effectRef>
          <a:fontRef idx="minor">
            <a:schemeClr val="dk1"/>
          </a:fontRef>
        </p:style>
        <p:txBody>
          <a:bodyPr rtlCol="0" anchor="t"/>
          <a:lstStyle/>
          <a:p>
            <a:pPr algn="ctr"/>
            <a:endParaRPr lang="es-AR" dirty="0"/>
          </a:p>
        </p:txBody>
      </p:sp>
      <p:sp>
        <p:nvSpPr>
          <p:cNvPr id="70" name="69 Rectángulo"/>
          <p:cNvSpPr/>
          <p:nvPr/>
        </p:nvSpPr>
        <p:spPr>
          <a:xfrm>
            <a:off x="3428992" y="3786190"/>
            <a:ext cx="1714512" cy="92869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AR" sz="2000" dirty="0" smtClean="0"/>
              <a:t>Motor Inferencia</a:t>
            </a:r>
            <a:endParaRPr lang="es-AR" sz="2000" dirty="0"/>
          </a:p>
        </p:txBody>
      </p:sp>
      <p:sp>
        <p:nvSpPr>
          <p:cNvPr id="71" name="70 Rectángulo"/>
          <p:cNvSpPr/>
          <p:nvPr/>
        </p:nvSpPr>
        <p:spPr>
          <a:xfrm>
            <a:off x="5572132" y="3786190"/>
            <a:ext cx="1714512" cy="92869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AR" sz="2000" dirty="0" smtClean="0"/>
              <a:t>Discretizador</a:t>
            </a:r>
            <a:endParaRPr lang="es-AR" sz="2000" dirty="0"/>
          </a:p>
        </p:txBody>
      </p:sp>
      <p:sp>
        <p:nvSpPr>
          <p:cNvPr id="72" name="71 Rectángulo"/>
          <p:cNvSpPr/>
          <p:nvPr/>
        </p:nvSpPr>
        <p:spPr>
          <a:xfrm>
            <a:off x="4143372" y="5072074"/>
            <a:ext cx="2286016" cy="8572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AR" sz="2000" dirty="0" smtClean="0"/>
              <a:t>Generador de Conocimiento</a:t>
            </a:r>
            <a:endParaRPr lang="es-AR" sz="2000" dirty="0"/>
          </a:p>
        </p:txBody>
      </p:sp>
      <p:sp>
        <p:nvSpPr>
          <p:cNvPr id="73" name="72 Rectángulo"/>
          <p:cNvSpPr/>
          <p:nvPr/>
        </p:nvSpPr>
        <p:spPr>
          <a:xfrm>
            <a:off x="2214546" y="2071678"/>
            <a:ext cx="1928826" cy="8572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AR" sz="1800" dirty="0" smtClean="0"/>
              <a:t>Cálculo</a:t>
            </a:r>
            <a:endParaRPr lang="es-AR" sz="1800" dirty="0"/>
          </a:p>
        </p:txBody>
      </p:sp>
      <p:sp>
        <p:nvSpPr>
          <p:cNvPr id="74" name="73 Rectángulo"/>
          <p:cNvSpPr/>
          <p:nvPr/>
        </p:nvSpPr>
        <p:spPr>
          <a:xfrm>
            <a:off x="6572264" y="2071678"/>
            <a:ext cx="1643074" cy="8572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AR" sz="1800" dirty="0" smtClean="0"/>
              <a:t>Administración</a:t>
            </a:r>
            <a:endParaRPr lang="es-AR" sz="1800" dirty="0"/>
          </a:p>
        </p:txBody>
      </p:sp>
      <p:sp>
        <p:nvSpPr>
          <p:cNvPr id="75" name="74 Rectángulo"/>
          <p:cNvSpPr/>
          <p:nvPr/>
        </p:nvSpPr>
        <p:spPr>
          <a:xfrm>
            <a:off x="214282" y="857232"/>
            <a:ext cx="8643998" cy="928694"/>
          </a:xfrm>
          <a:prstGeom prst="rect">
            <a:avLst/>
          </a:prstGeom>
          <a:noFill/>
        </p:spPr>
        <p:style>
          <a:lnRef idx="2">
            <a:schemeClr val="accent3"/>
          </a:lnRef>
          <a:fillRef idx="1">
            <a:schemeClr val="lt1"/>
          </a:fillRef>
          <a:effectRef idx="0">
            <a:schemeClr val="accent3"/>
          </a:effectRef>
          <a:fontRef idx="minor">
            <a:schemeClr val="dk1"/>
          </a:fontRef>
        </p:style>
        <p:txBody>
          <a:bodyPr rtlCol="0" anchor="b"/>
          <a:lstStyle/>
          <a:p>
            <a:pPr algn="ctr"/>
            <a:endParaRPr lang="es-AR" sz="2000" dirty="0"/>
          </a:p>
        </p:txBody>
      </p:sp>
      <p:sp>
        <p:nvSpPr>
          <p:cNvPr id="76" name="75 Rectángulo"/>
          <p:cNvSpPr/>
          <p:nvPr/>
        </p:nvSpPr>
        <p:spPr>
          <a:xfrm>
            <a:off x="214282" y="6143644"/>
            <a:ext cx="8715436" cy="50006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AR" sz="2000" dirty="0" smtClean="0"/>
              <a:t>DAO</a:t>
            </a:r>
            <a:endParaRPr lang="es-AR" sz="2000" dirty="0"/>
          </a:p>
        </p:txBody>
      </p:sp>
      <p:sp>
        <p:nvSpPr>
          <p:cNvPr id="77" name="76 Rectángulo"/>
          <p:cNvSpPr/>
          <p:nvPr/>
        </p:nvSpPr>
        <p:spPr>
          <a:xfrm>
            <a:off x="214282" y="4143380"/>
            <a:ext cx="1357322" cy="192882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AR" sz="1600" dirty="0" smtClean="0"/>
              <a:t>Base de Conocimiento</a:t>
            </a:r>
            <a:endParaRPr lang="es-AR" sz="1600" dirty="0"/>
          </a:p>
        </p:txBody>
      </p:sp>
      <p:sp>
        <p:nvSpPr>
          <p:cNvPr id="78" name="77 Rectángulo"/>
          <p:cNvSpPr/>
          <p:nvPr/>
        </p:nvSpPr>
        <p:spPr>
          <a:xfrm>
            <a:off x="214282" y="1857364"/>
            <a:ext cx="1357322" cy="2214578"/>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AR" sz="1600" dirty="0" smtClean="0"/>
              <a:t>Modelo de Dominio</a:t>
            </a:r>
            <a:endParaRPr lang="es-AR" sz="1600" dirty="0"/>
          </a:p>
        </p:txBody>
      </p:sp>
      <p:sp>
        <p:nvSpPr>
          <p:cNvPr id="15" name="1 Título"/>
          <p:cNvSpPr txBox="1">
            <a:spLocks/>
          </p:cNvSpPr>
          <p:nvPr/>
        </p:nvSpPr>
        <p:spPr bwMode="auto">
          <a:xfrm>
            <a:off x="685800" y="-16"/>
            <a:ext cx="7772400" cy="9286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AR" sz="4400" b="1" i="0" u="none" strike="noStrike" kern="0" cap="none" spc="0" normalizeH="0" baseline="0" noProof="0" dirty="0" smtClean="0">
                <a:ln>
                  <a:noFill/>
                </a:ln>
                <a:solidFill>
                  <a:schemeClr val="tx2"/>
                </a:solidFill>
                <a:effectLst/>
                <a:uLnTx/>
                <a:uFillTx/>
                <a:latin typeface="+mj-lt"/>
                <a:ea typeface="+mj-ea"/>
                <a:cs typeface="+mj-cs"/>
              </a:rPr>
              <a:t>Diagrama de Paquetes</a:t>
            </a:r>
            <a:endParaRPr kumimoji="0" lang="es-AR" sz="4400" b="1" i="0" u="none" strike="noStrike" kern="0" cap="none" spc="0" normalizeH="0" baseline="0" noProof="0" dirty="0">
              <a:ln>
                <a:noFill/>
              </a:ln>
              <a:solidFill>
                <a:schemeClr val="tx2"/>
              </a:solidFill>
              <a:effectLst/>
              <a:uLnTx/>
              <a:uFillTx/>
              <a:latin typeface="+mj-lt"/>
              <a:ea typeface="+mj-ea"/>
              <a:cs typeface="+mj-cs"/>
            </a:endParaRPr>
          </a:p>
        </p:txBody>
      </p:sp>
      <p:cxnSp>
        <p:nvCxnSpPr>
          <p:cNvPr id="17" name="16 Conector recto de flecha"/>
          <p:cNvCxnSpPr>
            <a:stCxn id="70" idx="0"/>
            <a:endCxn id="73" idx="2"/>
          </p:cNvCxnSpPr>
          <p:nvPr/>
        </p:nvCxnSpPr>
        <p:spPr>
          <a:xfrm rot="16200000" flipV="1">
            <a:off x="3303976" y="2803917"/>
            <a:ext cx="857256" cy="1107289"/>
          </a:xfrm>
          <a:prstGeom prst="straightConnector1">
            <a:avLst/>
          </a:prstGeom>
          <a:ln>
            <a:prstDash val="sysDash"/>
            <a:tailEnd type="arrow"/>
          </a:ln>
        </p:spPr>
        <p:style>
          <a:lnRef idx="2">
            <a:schemeClr val="accent2"/>
          </a:lnRef>
          <a:fillRef idx="0">
            <a:schemeClr val="accent2"/>
          </a:fillRef>
          <a:effectRef idx="1">
            <a:schemeClr val="accent2"/>
          </a:effectRef>
          <a:fontRef idx="minor">
            <a:schemeClr val="tx1"/>
          </a:fontRef>
        </p:style>
      </p:cxnSp>
      <p:cxnSp>
        <p:nvCxnSpPr>
          <p:cNvPr id="18" name="17 Conector recto de flecha"/>
          <p:cNvCxnSpPr>
            <a:stCxn id="70" idx="1"/>
          </p:cNvCxnSpPr>
          <p:nvPr/>
        </p:nvCxnSpPr>
        <p:spPr>
          <a:xfrm rot="10800000" flipV="1">
            <a:off x="1571604" y="4250537"/>
            <a:ext cx="1857388" cy="1071570"/>
          </a:xfrm>
          <a:prstGeom prst="straightConnector1">
            <a:avLst/>
          </a:prstGeom>
          <a:ln>
            <a:prstDash val="sysDash"/>
            <a:tailEnd type="arrow"/>
          </a:ln>
        </p:spPr>
        <p:style>
          <a:lnRef idx="2">
            <a:schemeClr val="accent2"/>
          </a:lnRef>
          <a:fillRef idx="0">
            <a:schemeClr val="accent2"/>
          </a:fillRef>
          <a:effectRef idx="1">
            <a:schemeClr val="accent2"/>
          </a:effectRef>
          <a:fontRef idx="minor">
            <a:schemeClr val="tx1"/>
          </a:fontRef>
        </p:style>
      </p:cxnSp>
      <p:cxnSp>
        <p:nvCxnSpPr>
          <p:cNvPr id="21" name="20 Conector recto de flecha"/>
          <p:cNvCxnSpPr>
            <a:stCxn id="72" idx="1"/>
          </p:cNvCxnSpPr>
          <p:nvPr/>
        </p:nvCxnSpPr>
        <p:spPr>
          <a:xfrm rot="10800000" flipV="1">
            <a:off x="1571604" y="5500690"/>
            <a:ext cx="2571768" cy="12"/>
          </a:xfrm>
          <a:prstGeom prst="straightConnector1">
            <a:avLst/>
          </a:prstGeom>
          <a:ln>
            <a:prstDash val="sysDash"/>
            <a:tailEnd type="arrow"/>
          </a:ln>
        </p:spPr>
        <p:style>
          <a:lnRef idx="2">
            <a:schemeClr val="accent2"/>
          </a:lnRef>
          <a:fillRef idx="0">
            <a:schemeClr val="accent2"/>
          </a:fillRef>
          <a:effectRef idx="1">
            <a:schemeClr val="accent2"/>
          </a:effectRef>
          <a:fontRef idx="minor">
            <a:schemeClr val="tx1"/>
          </a:fontRef>
        </p:style>
      </p:cxnSp>
      <p:cxnSp>
        <p:nvCxnSpPr>
          <p:cNvPr id="24" name="23 Conector recto de flecha"/>
          <p:cNvCxnSpPr>
            <a:stCxn id="72" idx="2"/>
          </p:cNvCxnSpPr>
          <p:nvPr/>
        </p:nvCxnSpPr>
        <p:spPr>
          <a:xfrm rot="5400000">
            <a:off x="5179211" y="6036475"/>
            <a:ext cx="214338" cy="1588"/>
          </a:xfrm>
          <a:prstGeom prst="straightConnector1">
            <a:avLst/>
          </a:prstGeom>
          <a:ln>
            <a:prstDash val="sysDash"/>
            <a:tailEnd type="arrow"/>
          </a:ln>
        </p:spPr>
        <p:style>
          <a:lnRef idx="2">
            <a:schemeClr val="accent2"/>
          </a:lnRef>
          <a:fillRef idx="0">
            <a:schemeClr val="accent2"/>
          </a:fillRef>
          <a:effectRef idx="1">
            <a:schemeClr val="accent2"/>
          </a:effectRef>
          <a:fontRef idx="minor">
            <a:schemeClr val="tx1"/>
          </a:fontRef>
        </p:style>
      </p:cxnSp>
      <p:cxnSp>
        <p:nvCxnSpPr>
          <p:cNvPr id="27" name="26 Conector recto de flecha"/>
          <p:cNvCxnSpPr/>
          <p:nvPr/>
        </p:nvCxnSpPr>
        <p:spPr>
          <a:xfrm rot="16200000" flipH="1">
            <a:off x="6680217" y="5535629"/>
            <a:ext cx="1214444" cy="1586"/>
          </a:xfrm>
          <a:prstGeom prst="straightConnector1">
            <a:avLst/>
          </a:prstGeom>
          <a:ln>
            <a:prstDash val="sysDash"/>
            <a:tailEnd type="arrow"/>
          </a:ln>
        </p:spPr>
        <p:style>
          <a:lnRef idx="2">
            <a:schemeClr val="accent2"/>
          </a:lnRef>
          <a:fillRef idx="0">
            <a:schemeClr val="accent2"/>
          </a:fillRef>
          <a:effectRef idx="1">
            <a:schemeClr val="accent2"/>
          </a:effectRef>
          <a:fontRef idx="minor">
            <a:schemeClr val="tx1"/>
          </a:fontRef>
        </p:style>
      </p:cxnSp>
      <p:sp>
        <p:nvSpPr>
          <p:cNvPr id="35" name="34 Rectángulo"/>
          <p:cNvSpPr/>
          <p:nvPr/>
        </p:nvSpPr>
        <p:spPr>
          <a:xfrm>
            <a:off x="714348" y="1000108"/>
            <a:ext cx="3420000" cy="6429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sz="1800" dirty="0" smtClean="0"/>
              <a:t>Presentación Médico</a:t>
            </a:r>
            <a:endParaRPr lang="es-AR" sz="1800" dirty="0"/>
          </a:p>
        </p:txBody>
      </p:sp>
      <p:sp>
        <p:nvSpPr>
          <p:cNvPr id="36" name="35 Rectángulo"/>
          <p:cNvSpPr/>
          <p:nvPr/>
        </p:nvSpPr>
        <p:spPr>
          <a:xfrm>
            <a:off x="4857752" y="1000108"/>
            <a:ext cx="3420000" cy="6429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sz="1800" dirty="0" smtClean="0"/>
              <a:t>Presentación Administrador</a:t>
            </a:r>
            <a:endParaRPr lang="es-AR" sz="1800" dirty="0"/>
          </a:p>
        </p:txBody>
      </p:sp>
      <p:sp>
        <p:nvSpPr>
          <p:cNvPr id="22" name="21 CuadroTexto"/>
          <p:cNvSpPr txBox="1"/>
          <p:nvPr/>
        </p:nvSpPr>
        <p:spPr>
          <a:xfrm>
            <a:off x="1643042" y="1857364"/>
            <a:ext cx="7215238" cy="461665"/>
          </a:xfrm>
          <a:prstGeom prst="rect">
            <a:avLst/>
          </a:prstGeom>
          <a:noFill/>
        </p:spPr>
        <p:txBody>
          <a:bodyPr wrap="square" rtlCol="0">
            <a:spAutoFit/>
          </a:bodyPr>
          <a:lstStyle/>
          <a:p>
            <a:pPr algn="ctr"/>
            <a:r>
              <a:rPr lang="es-AR" b="1" dirty="0" smtClean="0">
                <a:solidFill>
                  <a:schemeClr val="accent2">
                    <a:lumMod val="75000"/>
                  </a:schemeClr>
                </a:solidFill>
                <a:effectLst>
                  <a:outerShdw blurRad="38100" dist="38100" dir="2700000" algn="tl">
                    <a:srgbClr val="000000">
                      <a:alpha val="43137"/>
                    </a:srgbClr>
                  </a:outerShdw>
                </a:effectLst>
                <a:latin typeface="+mj-lt"/>
              </a:rPr>
              <a:t>Servicios</a:t>
            </a:r>
            <a:endParaRPr lang="es-AR" b="1" dirty="0">
              <a:solidFill>
                <a:schemeClr val="accent2">
                  <a:lumMod val="75000"/>
                </a:schemeClr>
              </a:solidFill>
              <a:effectLst>
                <a:outerShdw blurRad="38100" dist="38100" dir="2700000" algn="tl">
                  <a:srgbClr val="000000">
                    <a:alpha val="43137"/>
                  </a:srgbClr>
                </a:outerShdw>
              </a:effectLst>
              <a:latin typeface="+mj-l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32000">
              <a:schemeClr val="accent1">
                <a:tint val="44500"/>
                <a:satMod val="160000"/>
                <a:alpha val="52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18" name="17 Rectángulo"/>
          <p:cNvSpPr/>
          <p:nvPr/>
        </p:nvSpPr>
        <p:spPr>
          <a:xfrm>
            <a:off x="642910" y="1500174"/>
            <a:ext cx="7929618" cy="1357322"/>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s-AR" sz="2000" dirty="0" err="1" smtClean="0">
                <a:solidFill>
                  <a:schemeClr val="tx1"/>
                </a:solidFill>
              </a:rPr>
              <a:t>Core</a:t>
            </a:r>
            <a:endParaRPr lang="es-AR" sz="2000" dirty="0" smtClean="0">
              <a:solidFill>
                <a:schemeClr val="tx1"/>
              </a:solidFill>
            </a:endParaRPr>
          </a:p>
        </p:txBody>
      </p:sp>
      <p:sp>
        <p:nvSpPr>
          <p:cNvPr id="2" name="1 Título"/>
          <p:cNvSpPr>
            <a:spLocks noGrp="1"/>
          </p:cNvSpPr>
          <p:nvPr>
            <p:ph type="title"/>
          </p:nvPr>
        </p:nvSpPr>
        <p:spPr>
          <a:xfrm>
            <a:off x="685800" y="-16"/>
            <a:ext cx="7772400" cy="928686"/>
          </a:xfrm>
        </p:spPr>
        <p:txBody>
          <a:bodyPr/>
          <a:lstStyle/>
          <a:p>
            <a:r>
              <a:rPr lang="es-AR" b="1" dirty="0" smtClean="0"/>
              <a:t>Diagrama de Componentes</a:t>
            </a:r>
            <a:endParaRPr lang="es-AR" b="1" dirty="0"/>
          </a:p>
        </p:txBody>
      </p:sp>
      <p:sp>
        <p:nvSpPr>
          <p:cNvPr id="80" name="79 Rectángulo"/>
          <p:cNvSpPr/>
          <p:nvPr/>
        </p:nvSpPr>
        <p:spPr>
          <a:xfrm>
            <a:off x="1000100" y="1928802"/>
            <a:ext cx="2214578" cy="71438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AR" sz="2000" dirty="0" smtClean="0">
                <a:solidFill>
                  <a:schemeClr val="bg1"/>
                </a:solidFill>
              </a:rPr>
              <a:t>DAO</a:t>
            </a:r>
            <a:endParaRPr lang="es-AR" sz="2000" dirty="0">
              <a:solidFill>
                <a:schemeClr val="bg1"/>
              </a:solidFill>
            </a:endParaRPr>
          </a:p>
        </p:txBody>
      </p:sp>
      <p:sp>
        <p:nvSpPr>
          <p:cNvPr id="81" name="80 Rectángulo"/>
          <p:cNvSpPr/>
          <p:nvPr/>
        </p:nvSpPr>
        <p:spPr>
          <a:xfrm>
            <a:off x="642910" y="3429000"/>
            <a:ext cx="7929618" cy="1357200"/>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s-AR" sz="2000" dirty="0" smtClean="0">
                <a:solidFill>
                  <a:schemeClr val="tx1"/>
                </a:solidFill>
              </a:rPr>
              <a:t>Servicios</a:t>
            </a:r>
          </a:p>
        </p:txBody>
      </p:sp>
      <p:sp>
        <p:nvSpPr>
          <p:cNvPr id="82" name="81 Rectángulo"/>
          <p:cNvSpPr/>
          <p:nvPr/>
        </p:nvSpPr>
        <p:spPr>
          <a:xfrm>
            <a:off x="642910" y="5386520"/>
            <a:ext cx="8001056" cy="900000"/>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s-AR" sz="2000" dirty="0" smtClean="0">
                <a:solidFill>
                  <a:schemeClr val="tx1"/>
                </a:solidFill>
              </a:rPr>
              <a:t>Presentación</a:t>
            </a:r>
            <a:endParaRPr lang="es-AR" sz="2000" dirty="0">
              <a:solidFill>
                <a:schemeClr val="tx1"/>
              </a:solidFill>
            </a:endParaRPr>
          </a:p>
        </p:txBody>
      </p:sp>
      <p:sp>
        <p:nvSpPr>
          <p:cNvPr id="94" name="93 Rectángulo"/>
          <p:cNvSpPr/>
          <p:nvPr/>
        </p:nvSpPr>
        <p:spPr>
          <a:xfrm>
            <a:off x="357158" y="5572140"/>
            <a:ext cx="428628" cy="21431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AR" sz="2000"/>
          </a:p>
        </p:txBody>
      </p:sp>
      <p:sp>
        <p:nvSpPr>
          <p:cNvPr id="95" name="94 Rectángulo"/>
          <p:cNvSpPr/>
          <p:nvPr/>
        </p:nvSpPr>
        <p:spPr>
          <a:xfrm>
            <a:off x="357158" y="5857892"/>
            <a:ext cx="428628" cy="21431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AR" sz="2000"/>
          </a:p>
        </p:txBody>
      </p:sp>
      <p:sp>
        <p:nvSpPr>
          <p:cNvPr id="96" name="95 Rectángulo"/>
          <p:cNvSpPr/>
          <p:nvPr/>
        </p:nvSpPr>
        <p:spPr>
          <a:xfrm>
            <a:off x="357158" y="1714488"/>
            <a:ext cx="428628" cy="21431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AR" sz="2000"/>
          </a:p>
        </p:txBody>
      </p:sp>
      <p:sp>
        <p:nvSpPr>
          <p:cNvPr id="98" name="97 Rectángulo"/>
          <p:cNvSpPr/>
          <p:nvPr/>
        </p:nvSpPr>
        <p:spPr>
          <a:xfrm>
            <a:off x="357158" y="3643314"/>
            <a:ext cx="428628" cy="21431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AR" sz="2000"/>
          </a:p>
        </p:txBody>
      </p:sp>
      <p:sp>
        <p:nvSpPr>
          <p:cNvPr id="99" name="98 Rectángulo"/>
          <p:cNvSpPr/>
          <p:nvPr/>
        </p:nvSpPr>
        <p:spPr>
          <a:xfrm>
            <a:off x="357158" y="3929066"/>
            <a:ext cx="428628" cy="21431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AR" sz="2000"/>
          </a:p>
        </p:txBody>
      </p:sp>
      <p:sp>
        <p:nvSpPr>
          <p:cNvPr id="103" name="102 Rectángulo"/>
          <p:cNvSpPr/>
          <p:nvPr/>
        </p:nvSpPr>
        <p:spPr>
          <a:xfrm>
            <a:off x="3643306" y="1928802"/>
            <a:ext cx="2214578"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pPr algn="ctr"/>
            <a:r>
              <a:rPr lang="es-AR" sz="2000" dirty="0" smtClean="0">
                <a:solidFill>
                  <a:schemeClr val="bg1"/>
                </a:solidFill>
              </a:rPr>
              <a:t>Base de Conocimiento</a:t>
            </a:r>
            <a:endParaRPr lang="es-AR" sz="2000" dirty="0">
              <a:solidFill>
                <a:schemeClr val="bg1"/>
              </a:solidFill>
            </a:endParaRPr>
          </a:p>
        </p:txBody>
      </p:sp>
      <p:sp>
        <p:nvSpPr>
          <p:cNvPr id="106" name="105 Rectángulo"/>
          <p:cNvSpPr/>
          <p:nvPr/>
        </p:nvSpPr>
        <p:spPr>
          <a:xfrm>
            <a:off x="6215074" y="1928802"/>
            <a:ext cx="2214578"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pPr algn="ctr"/>
            <a:r>
              <a:rPr lang="es-AR" sz="2000" dirty="0" smtClean="0">
                <a:solidFill>
                  <a:schemeClr val="bg1"/>
                </a:solidFill>
              </a:rPr>
              <a:t>Modelo de Dominio</a:t>
            </a:r>
            <a:endParaRPr lang="es-AR" sz="2000" dirty="0">
              <a:solidFill>
                <a:schemeClr val="bg1"/>
              </a:solidFill>
            </a:endParaRPr>
          </a:p>
        </p:txBody>
      </p:sp>
      <p:sp>
        <p:nvSpPr>
          <p:cNvPr id="97" name="96 Rectángulo"/>
          <p:cNvSpPr/>
          <p:nvPr/>
        </p:nvSpPr>
        <p:spPr>
          <a:xfrm>
            <a:off x="357158" y="2000240"/>
            <a:ext cx="428628" cy="21431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AR" sz="2000"/>
          </a:p>
        </p:txBody>
      </p:sp>
      <p:sp>
        <p:nvSpPr>
          <p:cNvPr id="19" name="18 Rectángulo"/>
          <p:cNvSpPr/>
          <p:nvPr/>
        </p:nvSpPr>
        <p:spPr>
          <a:xfrm>
            <a:off x="1000100" y="3857628"/>
            <a:ext cx="2214578" cy="71438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AR" sz="2000" dirty="0" smtClean="0">
                <a:solidFill>
                  <a:schemeClr val="bg1"/>
                </a:solidFill>
              </a:rPr>
              <a:t>Médicos</a:t>
            </a:r>
            <a:endParaRPr lang="es-AR" sz="2000" dirty="0">
              <a:solidFill>
                <a:schemeClr val="bg1"/>
              </a:solidFill>
            </a:endParaRPr>
          </a:p>
        </p:txBody>
      </p:sp>
      <p:sp>
        <p:nvSpPr>
          <p:cNvPr id="20" name="19 Rectángulo"/>
          <p:cNvSpPr/>
          <p:nvPr/>
        </p:nvSpPr>
        <p:spPr>
          <a:xfrm>
            <a:off x="3643306" y="3857628"/>
            <a:ext cx="2214578" cy="71438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AR" sz="2000" dirty="0" smtClean="0">
                <a:solidFill>
                  <a:schemeClr val="bg1"/>
                </a:solidFill>
              </a:rPr>
              <a:t>Generador de Conocimiento</a:t>
            </a:r>
            <a:endParaRPr lang="es-AR" sz="2000" dirty="0">
              <a:solidFill>
                <a:schemeClr val="bg1"/>
              </a:solidFill>
            </a:endParaRPr>
          </a:p>
        </p:txBody>
      </p:sp>
      <p:sp>
        <p:nvSpPr>
          <p:cNvPr id="21" name="20 Rectángulo"/>
          <p:cNvSpPr/>
          <p:nvPr/>
        </p:nvSpPr>
        <p:spPr>
          <a:xfrm>
            <a:off x="6215074" y="3857628"/>
            <a:ext cx="2214578" cy="71438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AR" sz="2000" dirty="0" smtClean="0">
                <a:solidFill>
                  <a:schemeClr val="bg1"/>
                </a:solidFill>
              </a:rPr>
              <a:t>Cálculo</a:t>
            </a:r>
            <a:endParaRPr lang="es-AR" sz="2000" dirty="0">
              <a:solidFill>
                <a:schemeClr val="bg1"/>
              </a:solidFill>
            </a:endParaRPr>
          </a:p>
        </p:txBody>
      </p:sp>
      <p:cxnSp>
        <p:nvCxnSpPr>
          <p:cNvPr id="22" name="21 Conector recto de flecha"/>
          <p:cNvCxnSpPr>
            <a:endCxn id="106" idx="2"/>
          </p:cNvCxnSpPr>
          <p:nvPr/>
        </p:nvCxnSpPr>
        <p:spPr>
          <a:xfrm rot="16200000" flipV="1">
            <a:off x="6947314" y="3018231"/>
            <a:ext cx="785818" cy="35719"/>
          </a:xfrm>
          <a:prstGeom prst="straightConnector1">
            <a:avLst/>
          </a:prstGeom>
          <a:ln>
            <a:solidFill>
              <a:schemeClr val="accent1"/>
            </a:solidFill>
            <a:prstDash val="sysDash"/>
            <a:tailEnd type="arrow"/>
          </a:ln>
        </p:spPr>
        <p:style>
          <a:lnRef idx="2">
            <a:schemeClr val="accent2"/>
          </a:lnRef>
          <a:fillRef idx="0">
            <a:schemeClr val="accent2"/>
          </a:fillRef>
          <a:effectRef idx="1">
            <a:schemeClr val="accent2"/>
          </a:effectRef>
          <a:fontRef idx="minor">
            <a:schemeClr val="tx1"/>
          </a:fontRef>
        </p:style>
      </p:cxnSp>
      <p:cxnSp>
        <p:nvCxnSpPr>
          <p:cNvPr id="25" name="24 Conector recto de flecha"/>
          <p:cNvCxnSpPr>
            <a:stCxn id="19" idx="0"/>
            <a:endCxn id="103" idx="2"/>
          </p:cNvCxnSpPr>
          <p:nvPr/>
        </p:nvCxnSpPr>
        <p:spPr>
          <a:xfrm rot="5400000" flipH="1" flipV="1">
            <a:off x="2821769" y="1928802"/>
            <a:ext cx="1214446" cy="2643206"/>
          </a:xfrm>
          <a:prstGeom prst="straightConnector1">
            <a:avLst/>
          </a:prstGeom>
          <a:ln>
            <a:solidFill>
              <a:schemeClr val="accent1"/>
            </a:solidFill>
            <a:prstDash val="sysDash"/>
            <a:tailEnd type="arrow"/>
          </a:ln>
        </p:spPr>
        <p:style>
          <a:lnRef idx="2">
            <a:schemeClr val="accent2"/>
          </a:lnRef>
          <a:fillRef idx="0">
            <a:schemeClr val="accent2"/>
          </a:fillRef>
          <a:effectRef idx="1">
            <a:schemeClr val="accent2"/>
          </a:effectRef>
          <a:fontRef idx="minor">
            <a:schemeClr val="tx1"/>
          </a:fontRef>
        </p:style>
      </p:cxnSp>
      <p:cxnSp>
        <p:nvCxnSpPr>
          <p:cNvPr id="31" name="30 Conector recto de flecha"/>
          <p:cNvCxnSpPr>
            <a:stCxn id="82" idx="0"/>
            <a:endCxn id="19" idx="2"/>
          </p:cNvCxnSpPr>
          <p:nvPr/>
        </p:nvCxnSpPr>
        <p:spPr>
          <a:xfrm rot="16200000" flipV="1">
            <a:off x="2968158" y="3711239"/>
            <a:ext cx="814512" cy="2536049"/>
          </a:xfrm>
          <a:prstGeom prst="straightConnector1">
            <a:avLst/>
          </a:prstGeom>
          <a:ln>
            <a:solidFill>
              <a:schemeClr val="accent1"/>
            </a:solidFill>
            <a:prstDash val="sysDash"/>
            <a:tailEnd type="arrow"/>
          </a:ln>
        </p:spPr>
        <p:style>
          <a:lnRef idx="2">
            <a:schemeClr val="accent2"/>
          </a:lnRef>
          <a:fillRef idx="0">
            <a:schemeClr val="accent2"/>
          </a:fillRef>
          <a:effectRef idx="1">
            <a:schemeClr val="accent2"/>
          </a:effectRef>
          <a:fontRef idx="minor">
            <a:schemeClr val="tx1"/>
          </a:fontRef>
        </p:style>
      </p:cxnSp>
      <p:cxnSp>
        <p:nvCxnSpPr>
          <p:cNvPr id="38" name="37 Conector recto de flecha"/>
          <p:cNvCxnSpPr/>
          <p:nvPr/>
        </p:nvCxnSpPr>
        <p:spPr>
          <a:xfrm rot="5400000" flipH="1" flipV="1">
            <a:off x="1750200" y="3036090"/>
            <a:ext cx="785818" cy="2"/>
          </a:xfrm>
          <a:prstGeom prst="straightConnector1">
            <a:avLst/>
          </a:prstGeom>
          <a:ln>
            <a:solidFill>
              <a:schemeClr val="accent1"/>
            </a:solidFill>
            <a:prstDash val="sysDash"/>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32000">
              <a:schemeClr val="accent1">
                <a:tint val="44500"/>
                <a:satMod val="160000"/>
                <a:alpha val="52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685800" y="-16"/>
            <a:ext cx="7772400" cy="928686"/>
          </a:xfrm>
        </p:spPr>
        <p:txBody>
          <a:bodyPr/>
          <a:lstStyle/>
          <a:p>
            <a:r>
              <a:rPr lang="es-AR" b="1" dirty="0" smtClean="0"/>
              <a:t>Diagrama de Procesos</a:t>
            </a:r>
            <a:endParaRPr lang="es-AR" b="1" dirty="0"/>
          </a:p>
        </p:txBody>
      </p:sp>
      <p:sp>
        <p:nvSpPr>
          <p:cNvPr id="11" name="10 Rectángulo"/>
          <p:cNvSpPr/>
          <p:nvPr/>
        </p:nvSpPr>
        <p:spPr>
          <a:xfrm>
            <a:off x="214282" y="1785926"/>
            <a:ext cx="2786082" cy="1357322"/>
          </a:xfrm>
          <a:prstGeom prst="rect">
            <a:avLst/>
          </a:prstGeom>
        </p:spPr>
        <p:style>
          <a:lnRef idx="1">
            <a:schemeClr val="dk1"/>
          </a:lnRef>
          <a:fillRef idx="2">
            <a:schemeClr val="dk1"/>
          </a:fillRef>
          <a:effectRef idx="1">
            <a:schemeClr val="dk1"/>
          </a:effectRef>
          <a:fontRef idx="minor">
            <a:schemeClr val="dk1"/>
          </a:fontRef>
        </p:style>
        <p:txBody>
          <a:bodyPr rtlCol="0" anchor="t"/>
          <a:lstStyle/>
          <a:p>
            <a:r>
              <a:rPr lang="es-AR" sz="2000" dirty="0" smtClean="0"/>
              <a:t>Internet Browser</a:t>
            </a:r>
            <a:endParaRPr lang="es-AR" sz="2000" dirty="0"/>
          </a:p>
        </p:txBody>
      </p:sp>
      <p:sp>
        <p:nvSpPr>
          <p:cNvPr id="12" name="11 Rectángulo"/>
          <p:cNvSpPr/>
          <p:nvPr/>
        </p:nvSpPr>
        <p:spPr>
          <a:xfrm>
            <a:off x="4071934" y="1000108"/>
            <a:ext cx="4786346" cy="4286280"/>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r>
              <a:rPr lang="es-AR" dirty="0" smtClean="0"/>
              <a:t>Apache </a:t>
            </a:r>
            <a:r>
              <a:rPr lang="es-AR" dirty="0" err="1" smtClean="0"/>
              <a:t>Tomcat</a:t>
            </a:r>
            <a:endParaRPr lang="es-AR" dirty="0"/>
          </a:p>
        </p:txBody>
      </p:sp>
      <p:sp>
        <p:nvSpPr>
          <p:cNvPr id="13" name="12 Rectángulo"/>
          <p:cNvSpPr/>
          <p:nvPr/>
        </p:nvSpPr>
        <p:spPr>
          <a:xfrm>
            <a:off x="4286248" y="2571744"/>
            <a:ext cx="2286016" cy="71438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AR" sz="2000" dirty="0" smtClean="0"/>
              <a:t>Servicios</a:t>
            </a:r>
            <a:endParaRPr lang="es-AR" sz="2000" dirty="0"/>
          </a:p>
        </p:txBody>
      </p:sp>
      <p:sp>
        <p:nvSpPr>
          <p:cNvPr id="17" name="16 Rectángulo"/>
          <p:cNvSpPr/>
          <p:nvPr/>
        </p:nvSpPr>
        <p:spPr>
          <a:xfrm>
            <a:off x="4316728" y="1500174"/>
            <a:ext cx="2214578" cy="71438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AR" sz="2000" dirty="0" smtClean="0"/>
              <a:t>Presentación</a:t>
            </a:r>
            <a:endParaRPr lang="es-AR" sz="2000" dirty="0"/>
          </a:p>
        </p:txBody>
      </p:sp>
      <p:sp>
        <p:nvSpPr>
          <p:cNvPr id="18" name="17 Rectángulo"/>
          <p:cNvSpPr/>
          <p:nvPr/>
        </p:nvSpPr>
        <p:spPr>
          <a:xfrm>
            <a:off x="7072330" y="2571744"/>
            <a:ext cx="1714512" cy="71438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AR" sz="2000" dirty="0" smtClean="0"/>
              <a:t>Modelo</a:t>
            </a:r>
            <a:endParaRPr lang="es-AR" sz="2000" dirty="0"/>
          </a:p>
        </p:txBody>
      </p:sp>
      <p:sp>
        <p:nvSpPr>
          <p:cNvPr id="27" name="26 Rectángulo"/>
          <p:cNvSpPr/>
          <p:nvPr/>
        </p:nvSpPr>
        <p:spPr>
          <a:xfrm>
            <a:off x="214282" y="3500438"/>
            <a:ext cx="2786082" cy="1357322"/>
          </a:xfrm>
          <a:prstGeom prst="rect">
            <a:avLst/>
          </a:prstGeom>
        </p:spPr>
        <p:style>
          <a:lnRef idx="1">
            <a:schemeClr val="dk1"/>
          </a:lnRef>
          <a:fillRef idx="2">
            <a:schemeClr val="dk1"/>
          </a:fillRef>
          <a:effectRef idx="1">
            <a:schemeClr val="dk1"/>
          </a:effectRef>
          <a:fontRef idx="minor">
            <a:schemeClr val="dk1"/>
          </a:fontRef>
        </p:style>
        <p:txBody>
          <a:bodyPr rtlCol="0" anchor="t"/>
          <a:lstStyle/>
          <a:p>
            <a:r>
              <a:rPr lang="es-AR" sz="2000" dirty="0" smtClean="0"/>
              <a:t>Generador de Conocimiento</a:t>
            </a:r>
            <a:endParaRPr lang="es-AR" sz="2000" dirty="0"/>
          </a:p>
        </p:txBody>
      </p:sp>
      <p:pic>
        <p:nvPicPr>
          <p:cNvPr id="1027" name="Picture 3" descr="C:\Users\Familia Compaq\Documents\Disenio\vista 5728 icons png\explorer.exe_I0104_0409.png"/>
          <p:cNvPicPr>
            <a:picLocks noChangeAspect="1" noChangeArrowheads="1"/>
          </p:cNvPicPr>
          <p:nvPr/>
        </p:nvPicPr>
        <p:blipFill>
          <a:blip r:embed="rId3" cstate="print"/>
          <a:srcRect/>
          <a:stretch>
            <a:fillRect/>
          </a:stretch>
        </p:blipFill>
        <p:spPr bwMode="auto">
          <a:xfrm>
            <a:off x="2571736" y="1428736"/>
            <a:ext cx="714380" cy="714380"/>
          </a:xfrm>
          <a:prstGeom prst="rect">
            <a:avLst/>
          </a:prstGeom>
          <a:noFill/>
        </p:spPr>
      </p:pic>
      <p:sp>
        <p:nvSpPr>
          <p:cNvPr id="31" name="30 Rectángulo"/>
          <p:cNvSpPr/>
          <p:nvPr/>
        </p:nvSpPr>
        <p:spPr>
          <a:xfrm>
            <a:off x="4857752" y="5715016"/>
            <a:ext cx="3000396" cy="857256"/>
          </a:xfrm>
          <a:prstGeom prst="rect">
            <a:avLst/>
          </a:prstGeom>
        </p:spPr>
        <p:style>
          <a:lnRef idx="1">
            <a:schemeClr val="dk1"/>
          </a:lnRef>
          <a:fillRef idx="2">
            <a:schemeClr val="dk1"/>
          </a:fillRef>
          <a:effectRef idx="1">
            <a:schemeClr val="dk1"/>
          </a:effectRef>
          <a:fontRef idx="minor">
            <a:schemeClr val="dk1"/>
          </a:fontRef>
        </p:style>
        <p:txBody>
          <a:bodyPr rtlCol="0" anchor="t"/>
          <a:lstStyle/>
          <a:p>
            <a:endParaRPr lang="es-AR" sz="2000" dirty="0"/>
          </a:p>
        </p:txBody>
      </p:sp>
      <p:sp>
        <p:nvSpPr>
          <p:cNvPr id="33" name="32 Rectángulo"/>
          <p:cNvSpPr/>
          <p:nvPr/>
        </p:nvSpPr>
        <p:spPr>
          <a:xfrm>
            <a:off x="4357686" y="4214818"/>
            <a:ext cx="2276492" cy="71438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AR" sz="1800" dirty="0" smtClean="0"/>
              <a:t>Base de Conocimiento</a:t>
            </a:r>
            <a:endParaRPr lang="es-AR" sz="1800" dirty="0"/>
          </a:p>
        </p:txBody>
      </p:sp>
      <p:sp>
        <p:nvSpPr>
          <p:cNvPr id="34" name="33 Rectángulo"/>
          <p:cNvSpPr/>
          <p:nvPr/>
        </p:nvSpPr>
        <p:spPr>
          <a:xfrm>
            <a:off x="6858016" y="4214818"/>
            <a:ext cx="1714512" cy="71438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AR" sz="2000" dirty="0" smtClean="0"/>
              <a:t>DAO</a:t>
            </a:r>
            <a:endParaRPr lang="es-AR" sz="2000" dirty="0"/>
          </a:p>
        </p:txBody>
      </p:sp>
      <p:cxnSp>
        <p:nvCxnSpPr>
          <p:cNvPr id="36" name="35 Conector recto de flecha"/>
          <p:cNvCxnSpPr>
            <a:stCxn id="11" idx="3"/>
            <a:endCxn id="17" idx="1"/>
          </p:cNvCxnSpPr>
          <p:nvPr/>
        </p:nvCxnSpPr>
        <p:spPr>
          <a:xfrm flipV="1">
            <a:off x="3000364" y="1857364"/>
            <a:ext cx="1316364" cy="607223"/>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37" name="36 Conector recto de flecha"/>
          <p:cNvCxnSpPr>
            <a:stCxn id="27" idx="3"/>
            <a:endCxn id="13" idx="1"/>
          </p:cNvCxnSpPr>
          <p:nvPr/>
        </p:nvCxnSpPr>
        <p:spPr>
          <a:xfrm flipV="1">
            <a:off x="3000364" y="2928934"/>
            <a:ext cx="1285884" cy="1250165"/>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40" name="39 Conector recto de flecha"/>
          <p:cNvCxnSpPr>
            <a:stCxn id="13" idx="3"/>
            <a:endCxn id="18" idx="1"/>
          </p:cNvCxnSpPr>
          <p:nvPr/>
        </p:nvCxnSpPr>
        <p:spPr>
          <a:xfrm>
            <a:off x="6572264" y="2928934"/>
            <a:ext cx="500066" cy="1588"/>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43" name="42 Conector recto de flecha"/>
          <p:cNvCxnSpPr>
            <a:stCxn id="13" idx="2"/>
            <a:endCxn id="33" idx="0"/>
          </p:cNvCxnSpPr>
          <p:nvPr/>
        </p:nvCxnSpPr>
        <p:spPr>
          <a:xfrm rot="16200000" flipH="1">
            <a:off x="4998247" y="3717133"/>
            <a:ext cx="928694" cy="66676"/>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47" name="46 Conector recto de flecha"/>
          <p:cNvCxnSpPr>
            <a:stCxn id="13" idx="2"/>
            <a:endCxn id="34" idx="0"/>
          </p:cNvCxnSpPr>
          <p:nvPr/>
        </p:nvCxnSpPr>
        <p:spPr>
          <a:xfrm rot="16200000" flipH="1">
            <a:off x="6107917" y="2607463"/>
            <a:ext cx="928694" cy="2286016"/>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4" name="53 Conector recto de flecha"/>
          <p:cNvCxnSpPr>
            <a:stCxn id="34" idx="2"/>
            <a:endCxn id="31" idx="0"/>
          </p:cNvCxnSpPr>
          <p:nvPr/>
        </p:nvCxnSpPr>
        <p:spPr>
          <a:xfrm rot="5400000">
            <a:off x="6643702" y="4643446"/>
            <a:ext cx="785818" cy="1357322"/>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60" name="59 Conector recto de flecha"/>
          <p:cNvCxnSpPr>
            <a:stCxn id="17" idx="2"/>
            <a:endCxn id="13" idx="0"/>
          </p:cNvCxnSpPr>
          <p:nvPr/>
        </p:nvCxnSpPr>
        <p:spPr>
          <a:xfrm rot="16200000" flipH="1">
            <a:off x="5248041" y="2390529"/>
            <a:ext cx="357190" cy="5239"/>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pic>
        <p:nvPicPr>
          <p:cNvPr id="1030" name="Picture 6" descr="ewch i mysql.com"/>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572132" y="5572140"/>
            <a:ext cx="1571636" cy="1046524"/>
          </a:xfrm>
          <a:prstGeom prst="rect">
            <a:avLst/>
          </a:prstGeom>
          <a:noFill/>
        </p:spPr>
      </p:pic>
      <p:pic>
        <p:nvPicPr>
          <p:cNvPr id="25" name="Picture 4" descr="Apache Tomcat Logo"/>
          <p:cNvPicPr>
            <a:picLocks noChangeAspect="1" noChangeArrowheads="1"/>
          </p:cNvPicPr>
          <p:nvPr/>
        </p:nvPicPr>
        <p:blipFill>
          <a:blip r:embed="rId5"/>
          <a:srcRect/>
          <a:stretch>
            <a:fillRect/>
          </a:stretch>
        </p:blipFill>
        <p:spPr bwMode="auto">
          <a:xfrm>
            <a:off x="8191500" y="785794"/>
            <a:ext cx="952500" cy="676276"/>
          </a:xfrm>
          <a:prstGeom prst="rect">
            <a:avLst/>
          </a:prstGeom>
          <a:noFill/>
        </p:spPr>
      </p:pic>
      <p:pic>
        <p:nvPicPr>
          <p:cNvPr id="23" name="Picture 2" descr="C:\Users\Familia Compaq\Documents\Disenio\vista 5728 icons png\miguiresource.dll_I0258_0409.png"/>
          <p:cNvPicPr>
            <a:picLocks noChangeAspect="1" noChangeArrowheads="1"/>
          </p:cNvPicPr>
          <p:nvPr/>
        </p:nvPicPr>
        <p:blipFill>
          <a:blip r:embed="rId6" cstate="print"/>
          <a:srcRect/>
          <a:stretch>
            <a:fillRect/>
          </a:stretch>
        </p:blipFill>
        <p:spPr bwMode="auto">
          <a:xfrm>
            <a:off x="2714612" y="3357562"/>
            <a:ext cx="500066" cy="500066"/>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32000">
              <a:schemeClr val="accent1">
                <a:tint val="44500"/>
                <a:satMod val="160000"/>
                <a:alpha val="52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685800" y="-16"/>
            <a:ext cx="7772400" cy="928686"/>
          </a:xfrm>
        </p:spPr>
        <p:txBody>
          <a:bodyPr/>
          <a:lstStyle/>
          <a:p>
            <a:r>
              <a:rPr lang="es-AR" b="1" dirty="0" smtClean="0"/>
              <a:t>Elección del Sistema Experto</a:t>
            </a:r>
            <a:endParaRPr lang="es-AR" b="1" dirty="0"/>
          </a:p>
        </p:txBody>
      </p:sp>
      <p:sp>
        <p:nvSpPr>
          <p:cNvPr id="21" name="20 CuadroTexto"/>
          <p:cNvSpPr txBox="1"/>
          <p:nvPr/>
        </p:nvSpPr>
        <p:spPr>
          <a:xfrm>
            <a:off x="357158" y="1714488"/>
            <a:ext cx="1500198" cy="1200329"/>
          </a:xfrm>
          <a:prstGeom prst="rect">
            <a:avLst/>
          </a:prstGeom>
          <a:noFill/>
        </p:spPr>
        <p:txBody>
          <a:bodyPr wrap="square" rtlCol="0">
            <a:spAutoFit/>
          </a:bodyPr>
          <a:lstStyle/>
          <a:p>
            <a:pPr algn="ctr"/>
            <a:r>
              <a:rPr lang="es-AR"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Tipos de Sistemas Expertos</a:t>
            </a:r>
            <a:endParaRPr lang="es-AR"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endParaRPr>
          </a:p>
        </p:txBody>
      </p:sp>
      <p:cxnSp>
        <p:nvCxnSpPr>
          <p:cNvPr id="23" name="22 Conector recto de flecha"/>
          <p:cNvCxnSpPr>
            <a:stCxn id="21" idx="3"/>
            <a:endCxn id="24" idx="1"/>
          </p:cNvCxnSpPr>
          <p:nvPr/>
        </p:nvCxnSpPr>
        <p:spPr>
          <a:xfrm flipV="1">
            <a:off x="1857356" y="1714488"/>
            <a:ext cx="928694" cy="6001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23 Rectángulo"/>
          <p:cNvSpPr/>
          <p:nvPr/>
        </p:nvSpPr>
        <p:spPr>
          <a:xfrm>
            <a:off x="2786050" y="1285860"/>
            <a:ext cx="2428892"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smtClean="0"/>
              <a:t>Basados en Reglas</a:t>
            </a:r>
            <a:endParaRPr lang="es-AR" sz="2000" dirty="0"/>
          </a:p>
        </p:txBody>
      </p:sp>
      <p:sp>
        <p:nvSpPr>
          <p:cNvPr id="25" name="24 Rectángulo"/>
          <p:cNvSpPr/>
          <p:nvPr/>
        </p:nvSpPr>
        <p:spPr>
          <a:xfrm>
            <a:off x="2786050" y="2643182"/>
            <a:ext cx="2428892"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smtClean="0"/>
              <a:t>Probabilísticos</a:t>
            </a:r>
            <a:endParaRPr lang="es-AR" sz="2000" dirty="0"/>
          </a:p>
        </p:txBody>
      </p:sp>
      <p:cxnSp>
        <p:nvCxnSpPr>
          <p:cNvPr id="28" name="27 Conector recto de flecha"/>
          <p:cNvCxnSpPr>
            <a:stCxn id="21" idx="3"/>
            <a:endCxn id="25" idx="1"/>
          </p:cNvCxnSpPr>
          <p:nvPr/>
        </p:nvCxnSpPr>
        <p:spPr>
          <a:xfrm>
            <a:off x="1857356" y="2314653"/>
            <a:ext cx="928694" cy="7571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 name="45 CuadroTexto"/>
          <p:cNvSpPr txBox="1"/>
          <p:nvPr/>
        </p:nvSpPr>
        <p:spPr>
          <a:xfrm>
            <a:off x="214282" y="4143380"/>
            <a:ext cx="8643998" cy="1938992"/>
          </a:xfrm>
          <a:prstGeom prst="rect">
            <a:avLst/>
          </a:prstGeom>
          <a:noFill/>
        </p:spPr>
        <p:txBody>
          <a:bodyPr wrap="square" rtlCol="0">
            <a:spAutoFit/>
          </a:bodyPr>
          <a:lstStyle/>
          <a:p>
            <a:r>
              <a:rPr lang="es-AR"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Modelo Médico</a:t>
            </a:r>
          </a:p>
          <a:p>
            <a:pPr>
              <a:buFont typeface="Arial" pitchFamily="34" charset="0"/>
              <a:buChar char="•"/>
            </a:pPr>
            <a:r>
              <a:rPr lang="es-AR" dirty="0" smtClean="0">
                <a:latin typeface="+mj-lt"/>
              </a:rPr>
              <a:t> Las relaciones entre síntomas y enfermedades se conocen sólo con un cierto grado de certeza. </a:t>
            </a:r>
          </a:p>
          <a:p>
            <a:pPr>
              <a:buFont typeface="Arial" pitchFamily="34" charset="0"/>
              <a:buChar char="•"/>
            </a:pPr>
            <a:r>
              <a:rPr lang="es-AR" dirty="0" smtClean="0">
                <a:latin typeface="+mj-lt"/>
              </a:rPr>
              <a:t> La presencia de un conjunto de síntomas no siempre implica la presencia de una enfermedad</a:t>
            </a:r>
            <a:r>
              <a:rPr lang="es-AR" dirty="0" smtClean="0"/>
              <a:t>.</a:t>
            </a:r>
            <a:endParaRPr lang="es-AR" dirty="0"/>
          </a:p>
        </p:txBody>
      </p:sp>
      <p:sp>
        <p:nvSpPr>
          <p:cNvPr id="55" name="54 Rectángulo"/>
          <p:cNvSpPr/>
          <p:nvPr/>
        </p:nvSpPr>
        <p:spPr>
          <a:xfrm>
            <a:off x="6143636" y="1285860"/>
            <a:ext cx="2428892"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smtClean="0"/>
              <a:t>Problemas </a:t>
            </a:r>
            <a:r>
              <a:rPr lang="es-AR" sz="2000" dirty="0" err="1" smtClean="0"/>
              <a:t>Determinísticos</a:t>
            </a:r>
            <a:endParaRPr lang="es-AR" sz="2000" dirty="0"/>
          </a:p>
        </p:txBody>
      </p:sp>
      <p:sp>
        <p:nvSpPr>
          <p:cNvPr id="57" name="56 Rectángulo"/>
          <p:cNvSpPr/>
          <p:nvPr/>
        </p:nvSpPr>
        <p:spPr>
          <a:xfrm>
            <a:off x="6143636" y="2643182"/>
            <a:ext cx="2428892"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smtClean="0"/>
              <a:t>Problemas Estocásticos</a:t>
            </a:r>
            <a:endParaRPr lang="es-AR" sz="2000" dirty="0"/>
          </a:p>
        </p:txBody>
      </p:sp>
      <p:sp>
        <p:nvSpPr>
          <p:cNvPr id="65" name="64 Flecha izquierda y derecha"/>
          <p:cNvSpPr/>
          <p:nvPr/>
        </p:nvSpPr>
        <p:spPr>
          <a:xfrm>
            <a:off x="5286380" y="2928934"/>
            <a:ext cx="785818" cy="21431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6" name="65 Flecha izquierda y derecha"/>
          <p:cNvSpPr/>
          <p:nvPr/>
        </p:nvSpPr>
        <p:spPr>
          <a:xfrm>
            <a:off x="5286380" y="1643050"/>
            <a:ext cx="785818" cy="21431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7" name="66 Rectángulo"/>
          <p:cNvSpPr/>
          <p:nvPr/>
        </p:nvSpPr>
        <p:spPr>
          <a:xfrm>
            <a:off x="2500298" y="2571744"/>
            <a:ext cx="6357982" cy="10001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1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32000">
              <a:schemeClr val="accent1">
                <a:tint val="44500"/>
                <a:satMod val="160000"/>
                <a:alpha val="52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685800" y="142860"/>
            <a:ext cx="7772400" cy="928686"/>
          </a:xfrm>
        </p:spPr>
        <p:txBody>
          <a:bodyPr/>
          <a:lstStyle/>
          <a:p>
            <a:r>
              <a:rPr lang="es-AR" b="1" dirty="0" smtClean="0"/>
              <a:t>Modelo Médico</a:t>
            </a:r>
            <a:endParaRPr lang="es-AR" b="1" dirty="0"/>
          </a:p>
        </p:txBody>
      </p:sp>
      <p:sp>
        <p:nvSpPr>
          <p:cNvPr id="6" name="1 Título"/>
          <p:cNvSpPr txBox="1">
            <a:spLocks/>
          </p:cNvSpPr>
          <p:nvPr/>
        </p:nvSpPr>
        <p:spPr bwMode="auto">
          <a:xfrm>
            <a:off x="685800" y="857232"/>
            <a:ext cx="7772400" cy="64294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AR" b="1" i="0" u="none" strike="noStrike" kern="0" cap="none" spc="0" normalizeH="0" baseline="0" noProof="0" dirty="0" smtClean="0">
                <a:ln>
                  <a:noFill/>
                </a:ln>
                <a:solidFill>
                  <a:schemeClr val="tx2"/>
                </a:solidFill>
                <a:effectLst/>
                <a:uLnTx/>
                <a:uFillTx/>
                <a:latin typeface="+mj-lt"/>
                <a:ea typeface="+mj-ea"/>
                <a:cs typeface="+mj-cs"/>
              </a:rPr>
              <a:t>Hacer</a:t>
            </a:r>
            <a:r>
              <a:rPr kumimoji="0" lang="es-AR" b="1" i="0" u="none" strike="noStrike" kern="0" cap="none" spc="0" normalizeH="0" noProof="0" dirty="0" smtClean="0">
                <a:ln>
                  <a:noFill/>
                </a:ln>
                <a:solidFill>
                  <a:schemeClr val="tx2"/>
                </a:solidFill>
                <a:effectLst/>
                <a:uLnTx/>
                <a:uFillTx/>
                <a:latin typeface="+mj-lt"/>
                <a:ea typeface="+mj-ea"/>
                <a:cs typeface="+mj-cs"/>
              </a:rPr>
              <a:t> Manejable la Información</a:t>
            </a:r>
            <a:endParaRPr kumimoji="0" lang="es-AR" b="1" i="0" u="none" strike="noStrike" kern="0" cap="none" spc="0" normalizeH="0" baseline="0" noProof="0" dirty="0">
              <a:ln>
                <a:noFill/>
              </a:ln>
              <a:solidFill>
                <a:schemeClr val="tx2"/>
              </a:solidFill>
              <a:effectLst/>
              <a:uLnTx/>
              <a:uFillTx/>
              <a:latin typeface="+mj-lt"/>
              <a:ea typeface="+mj-ea"/>
              <a:cs typeface="+mj-cs"/>
            </a:endParaRPr>
          </a:p>
        </p:txBody>
      </p:sp>
      <p:pic>
        <p:nvPicPr>
          <p:cNvPr id="7" name="6 Imagen"/>
          <p:cNvPicPr/>
          <p:nvPr/>
        </p:nvPicPr>
        <p:blipFill>
          <a:blip r:embed="rId3"/>
          <a:srcRect/>
          <a:stretch>
            <a:fillRect/>
          </a:stretch>
        </p:blipFill>
        <p:spPr bwMode="auto">
          <a:xfrm>
            <a:off x="571472" y="2071678"/>
            <a:ext cx="3857652" cy="1785950"/>
          </a:xfrm>
          <a:prstGeom prst="rect">
            <a:avLst/>
          </a:prstGeom>
          <a:noFill/>
          <a:ln w="9525">
            <a:noFill/>
            <a:miter lim="800000"/>
            <a:headEnd/>
            <a:tailEnd/>
          </a:ln>
        </p:spPr>
      </p:pic>
      <p:sp>
        <p:nvSpPr>
          <p:cNvPr id="8" name="7 CuadroTexto"/>
          <p:cNvSpPr txBox="1"/>
          <p:nvPr/>
        </p:nvSpPr>
        <p:spPr>
          <a:xfrm>
            <a:off x="4572000" y="2071678"/>
            <a:ext cx="4429124" cy="1200329"/>
          </a:xfrm>
          <a:prstGeom prst="rect">
            <a:avLst/>
          </a:prstGeom>
          <a:noFill/>
        </p:spPr>
        <p:txBody>
          <a:bodyPr wrap="square" rtlCol="0">
            <a:spAutoFit/>
          </a:bodyPr>
          <a:lstStyle/>
          <a:p>
            <a:r>
              <a:rPr lang="es-AR"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Síntomas Dependientes</a:t>
            </a:r>
          </a:p>
          <a:p>
            <a:pPr>
              <a:buFont typeface="Arial" pitchFamily="34" charset="0"/>
              <a:buChar char="•"/>
            </a:pPr>
            <a:r>
              <a:rPr lang="es-AR" dirty="0" smtClean="0">
                <a:latin typeface="+mj-lt"/>
              </a:rPr>
              <a:t>Enfermedades independientes</a:t>
            </a:r>
          </a:p>
          <a:p>
            <a:pPr>
              <a:buFont typeface="Arial" pitchFamily="34" charset="0"/>
              <a:buChar char="•"/>
            </a:pPr>
            <a:r>
              <a:rPr lang="es-AR" dirty="0" smtClean="0">
                <a:latin typeface="+mj-lt"/>
              </a:rPr>
              <a:t>Demasiados parámetros</a:t>
            </a:r>
          </a:p>
        </p:txBody>
      </p:sp>
      <p:pic>
        <p:nvPicPr>
          <p:cNvPr id="9" name="8 Imagen"/>
          <p:cNvPicPr/>
          <p:nvPr/>
        </p:nvPicPr>
        <p:blipFill>
          <a:blip r:embed="rId4"/>
          <a:srcRect/>
          <a:stretch>
            <a:fillRect/>
          </a:stretch>
        </p:blipFill>
        <p:spPr bwMode="auto">
          <a:xfrm>
            <a:off x="571472" y="4500570"/>
            <a:ext cx="4000528" cy="1500198"/>
          </a:xfrm>
          <a:prstGeom prst="rect">
            <a:avLst/>
          </a:prstGeom>
          <a:noFill/>
          <a:ln w="9525">
            <a:noFill/>
            <a:miter lim="800000"/>
            <a:headEnd/>
            <a:tailEnd/>
          </a:ln>
        </p:spPr>
      </p:pic>
      <p:sp>
        <p:nvSpPr>
          <p:cNvPr id="10" name="9 CuadroTexto"/>
          <p:cNvSpPr txBox="1"/>
          <p:nvPr/>
        </p:nvSpPr>
        <p:spPr>
          <a:xfrm>
            <a:off x="4714876" y="4500570"/>
            <a:ext cx="4429124" cy="1569660"/>
          </a:xfrm>
          <a:prstGeom prst="rect">
            <a:avLst/>
          </a:prstGeom>
          <a:noFill/>
        </p:spPr>
        <p:txBody>
          <a:bodyPr wrap="square" rtlCol="0">
            <a:spAutoFit/>
          </a:bodyPr>
          <a:lstStyle/>
          <a:p>
            <a:r>
              <a:rPr lang="es-AR"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Síntomas Independientes</a:t>
            </a:r>
          </a:p>
          <a:p>
            <a:pPr>
              <a:buFont typeface="Arial" pitchFamily="34" charset="0"/>
              <a:buChar char="•"/>
            </a:pPr>
            <a:r>
              <a:rPr lang="es-AR" dirty="0" smtClean="0">
                <a:latin typeface="+mj-lt"/>
              </a:rPr>
              <a:t>Enfermedades independientes</a:t>
            </a:r>
          </a:p>
          <a:p>
            <a:pPr>
              <a:buFont typeface="Arial" pitchFamily="34" charset="0"/>
              <a:buChar char="•"/>
            </a:pPr>
            <a:r>
              <a:rPr lang="es-AR" dirty="0" smtClean="0">
                <a:latin typeface="+mj-lt"/>
              </a:rPr>
              <a:t>Siguen habiendo demasiados parámetros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32000">
              <a:schemeClr val="accent1">
                <a:tint val="44500"/>
                <a:satMod val="160000"/>
                <a:alpha val="52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685800" y="142860"/>
            <a:ext cx="7772400" cy="928686"/>
          </a:xfrm>
        </p:spPr>
        <p:txBody>
          <a:bodyPr/>
          <a:lstStyle/>
          <a:p>
            <a:r>
              <a:rPr lang="es-AR" b="1" dirty="0" smtClean="0"/>
              <a:t>Modelo Médico</a:t>
            </a:r>
            <a:endParaRPr lang="es-AR" b="1" dirty="0"/>
          </a:p>
        </p:txBody>
      </p:sp>
      <p:sp>
        <p:nvSpPr>
          <p:cNvPr id="6" name="1 Título"/>
          <p:cNvSpPr txBox="1">
            <a:spLocks/>
          </p:cNvSpPr>
          <p:nvPr/>
        </p:nvSpPr>
        <p:spPr bwMode="auto">
          <a:xfrm>
            <a:off x="685800" y="857232"/>
            <a:ext cx="7772400" cy="64294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AR" b="1" i="0" u="none" strike="noStrike" kern="0" cap="none" spc="0" normalizeH="0" baseline="0" noProof="0" dirty="0" smtClean="0">
                <a:ln>
                  <a:noFill/>
                </a:ln>
                <a:solidFill>
                  <a:schemeClr val="tx2"/>
                </a:solidFill>
                <a:effectLst/>
                <a:uLnTx/>
                <a:uFillTx/>
                <a:latin typeface="+mj-lt"/>
                <a:ea typeface="+mj-ea"/>
                <a:cs typeface="+mj-cs"/>
              </a:rPr>
              <a:t>Hacer</a:t>
            </a:r>
            <a:r>
              <a:rPr kumimoji="0" lang="es-AR" b="1" i="0" u="none" strike="noStrike" kern="0" cap="none" spc="0" normalizeH="0" noProof="0" dirty="0" smtClean="0">
                <a:ln>
                  <a:noFill/>
                </a:ln>
                <a:solidFill>
                  <a:schemeClr val="tx2"/>
                </a:solidFill>
                <a:effectLst/>
                <a:uLnTx/>
                <a:uFillTx/>
                <a:latin typeface="+mj-lt"/>
                <a:ea typeface="+mj-ea"/>
                <a:cs typeface="+mj-cs"/>
              </a:rPr>
              <a:t> Manejable la Información</a:t>
            </a:r>
            <a:endParaRPr kumimoji="0" lang="es-AR" b="1" i="0" u="none" strike="noStrike" kern="0" cap="none" spc="0" normalizeH="0" baseline="0" noProof="0" dirty="0">
              <a:ln>
                <a:noFill/>
              </a:ln>
              <a:solidFill>
                <a:schemeClr val="tx2"/>
              </a:solidFill>
              <a:effectLst/>
              <a:uLnTx/>
              <a:uFillTx/>
              <a:latin typeface="+mj-lt"/>
              <a:ea typeface="+mj-ea"/>
              <a:cs typeface="+mj-cs"/>
            </a:endParaRPr>
          </a:p>
        </p:txBody>
      </p:sp>
      <p:sp>
        <p:nvSpPr>
          <p:cNvPr id="8" name="7 CuadroTexto"/>
          <p:cNvSpPr txBox="1"/>
          <p:nvPr/>
        </p:nvSpPr>
        <p:spPr>
          <a:xfrm>
            <a:off x="4572000" y="2071678"/>
            <a:ext cx="4357718" cy="1754326"/>
          </a:xfrm>
          <a:prstGeom prst="rect">
            <a:avLst/>
          </a:prstGeom>
          <a:noFill/>
        </p:spPr>
        <p:txBody>
          <a:bodyPr wrap="square" rtlCol="0">
            <a:spAutoFit/>
          </a:bodyPr>
          <a:lstStyle/>
          <a:p>
            <a:r>
              <a:rPr lang="es-AR"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Síntomas Relevantes Independientes</a:t>
            </a:r>
          </a:p>
          <a:p>
            <a:pPr>
              <a:buFont typeface="Arial" pitchFamily="34" charset="0"/>
              <a:buChar char="•"/>
            </a:pPr>
            <a:r>
              <a:rPr lang="es-AR" sz="2000" dirty="0" smtClean="0">
                <a:latin typeface="+mj-lt"/>
              </a:rPr>
              <a:t>Solo se tienen en cuenta síntomas relevantes</a:t>
            </a:r>
          </a:p>
          <a:p>
            <a:pPr>
              <a:buFont typeface="Arial" pitchFamily="34" charset="0"/>
              <a:buChar char="•"/>
            </a:pPr>
            <a:r>
              <a:rPr lang="es-AR" sz="2000" dirty="0" smtClean="0">
                <a:latin typeface="+mj-lt"/>
              </a:rPr>
              <a:t>Poco realista</a:t>
            </a:r>
          </a:p>
        </p:txBody>
      </p:sp>
      <p:sp>
        <p:nvSpPr>
          <p:cNvPr id="10" name="9 CuadroTexto"/>
          <p:cNvSpPr txBox="1"/>
          <p:nvPr/>
        </p:nvSpPr>
        <p:spPr>
          <a:xfrm>
            <a:off x="4714876" y="4500570"/>
            <a:ext cx="4429124" cy="2062103"/>
          </a:xfrm>
          <a:prstGeom prst="rect">
            <a:avLst/>
          </a:prstGeom>
          <a:noFill/>
        </p:spPr>
        <p:txBody>
          <a:bodyPr wrap="square" rtlCol="0">
            <a:spAutoFit/>
          </a:bodyPr>
          <a:lstStyle/>
          <a:p>
            <a:r>
              <a:rPr lang="es-AR"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Síntomas Relevantes Dependientes</a:t>
            </a:r>
          </a:p>
          <a:p>
            <a:pPr>
              <a:buFont typeface="Arial" pitchFamily="34" charset="0"/>
              <a:buChar char="•"/>
            </a:pPr>
            <a:r>
              <a:rPr lang="es-AR" sz="2000" dirty="0" smtClean="0">
                <a:latin typeface="+mj-lt"/>
              </a:rPr>
              <a:t>Los síntomas irrelevantes son independientes pero los relevantes pueden ser dependientes</a:t>
            </a:r>
          </a:p>
          <a:p>
            <a:pPr>
              <a:buFont typeface="Arial" pitchFamily="34" charset="0"/>
              <a:buChar char="•"/>
            </a:pPr>
            <a:r>
              <a:rPr lang="es-AR" sz="2000" dirty="0" smtClean="0">
                <a:latin typeface="+mj-lt"/>
              </a:rPr>
              <a:t>Cantidad de parámetros manejable</a:t>
            </a:r>
          </a:p>
        </p:txBody>
      </p:sp>
      <p:pic>
        <p:nvPicPr>
          <p:cNvPr id="11" name="10 Imagen"/>
          <p:cNvPicPr/>
          <p:nvPr/>
        </p:nvPicPr>
        <p:blipFill>
          <a:blip r:embed="rId3"/>
          <a:srcRect/>
          <a:stretch>
            <a:fillRect/>
          </a:stretch>
        </p:blipFill>
        <p:spPr bwMode="auto">
          <a:xfrm>
            <a:off x="357158" y="2071678"/>
            <a:ext cx="4071966" cy="1503070"/>
          </a:xfrm>
          <a:prstGeom prst="rect">
            <a:avLst/>
          </a:prstGeom>
          <a:noFill/>
          <a:ln w="9525">
            <a:noFill/>
            <a:miter lim="800000"/>
            <a:headEnd/>
            <a:tailEnd/>
          </a:ln>
        </p:spPr>
      </p:pic>
      <p:pic>
        <p:nvPicPr>
          <p:cNvPr id="12" name="11 Imagen"/>
          <p:cNvPicPr/>
          <p:nvPr/>
        </p:nvPicPr>
        <p:blipFill>
          <a:blip r:embed="rId4"/>
          <a:srcRect/>
          <a:stretch>
            <a:fillRect/>
          </a:stretch>
        </p:blipFill>
        <p:spPr bwMode="auto">
          <a:xfrm>
            <a:off x="357158" y="4583718"/>
            <a:ext cx="4214842" cy="1702802"/>
          </a:xfrm>
          <a:prstGeom prst="rect">
            <a:avLst/>
          </a:prstGeom>
          <a:noFill/>
          <a:ln w="9525">
            <a:noFill/>
            <a:miter lim="800000"/>
            <a:headEnd/>
            <a:tailEnd/>
          </a:ln>
        </p:spPr>
      </p:pic>
      <p:sp>
        <p:nvSpPr>
          <p:cNvPr id="13" name="12 Rectángulo"/>
          <p:cNvSpPr/>
          <p:nvPr/>
        </p:nvSpPr>
        <p:spPr>
          <a:xfrm>
            <a:off x="214282" y="4286256"/>
            <a:ext cx="8572560" cy="23574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32000">
              <a:schemeClr val="accent1">
                <a:tint val="44500"/>
                <a:satMod val="160000"/>
                <a:alpha val="52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685800" y="214298"/>
            <a:ext cx="7772400" cy="928686"/>
          </a:xfrm>
        </p:spPr>
        <p:txBody>
          <a:bodyPr/>
          <a:lstStyle/>
          <a:p>
            <a:r>
              <a:rPr lang="es-AR" b="1" dirty="0" smtClean="0"/>
              <a:t>Sistema Experto Probabilístico</a:t>
            </a:r>
            <a:endParaRPr lang="es-AR" b="1" dirty="0"/>
          </a:p>
        </p:txBody>
      </p:sp>
      <p:sp>
        <p:nvSpPr>
          <p:cNvPr id="15" name="14 CuadroTexto"/>
          <p:cNvSpPr txBox="1"/>
          <p:nvPr/>
        </p:nvSpPr>
        <p:spPr>
          <a:xfrm>
            <a:off x="1785918" y="3429000"/>
            <a:ext cx="5715040" cy="523220"/>
          </a:xfrm>
          <a:prstGeom prst="rect">
            <a:avLst/>
          </a:prstGeom>
          <a:noFill/>
        </p:spPr>
        <p:txBody>
          <a:bodyPr wrap="square" rtlCol="0">
            <a:spAutoFit/>
          </a:bodyPr>
          <a:lstStyle/>
          <a:p>
            <a:pPr algn="ctr"/>
            <a:r>
              <a:rPr lang="es-AR" sz="2800" dirty="0" smtClean="0">
                <a:latin typeface="+mj-lt"/>
              </a:rPr>
              <a:t>P (</a:t>
            </a:r>
            <a:r>
              <a:rPr lang="es-AR" sz="2800" dirty="0" err="1" smtClean="0">
                <a:latin typeface="+mj-lt"/>
              </a:rPr>
              <a:t>e</a:t>
            </a:r>
            <a:r>
              <a:rPr lang="es-AR" sz="2800" baseline="-25000" dirty="0" err="1" smtClean="0">
                <a:latin typeface="+mj-lt"/>
              </a:rPr>
              <a:t>i</a:t>
            </a:r>
            <a:r>
              <a:rPr lang="es-AR" sz="2800" dirty="0" smtClean="0">
                <a:latin typeface="+mj-lt"/>
              </a:rPr>
              <a:t> / s</a:t>
            </a:r>
            <a:r>
              <a:rPr lang="es-AR" sz="2800" baseline="-25000" dirty="0" smtClean="0">
                <a:latin typeface="+mj-lt"/>
              </a:rPr>
              <a:t>1</a:t>
            </a:r>
            <a:r>
              <a:rPr lang="es-AR" sz="2800" dirty="0" smtClean="0">
                <a:latin typeface="+mj-lt"/>
              </a:rPr>
              <a:t>,…,</a:t>
            </a:r>
            <a:r>
              <a:rPr lang="es-AR" sz="2800" dirty="0" err="1" smtClean="0">
                <a:latin typeface="+mj-lt"/>
              </a:rPr>
              <a:t>s</a:t>
            </a:r>
            <a:r>
              <a:rPr lang="es-AR" sz="2800" baseline="-25000" dirty="0" err="1" smtClean="0">
                <a:latin typeface="+mj-lt"/>
              </a:rPr>
              <a:t>n</a:t>
            </a:r>
            <a:r>
              <a:rPr lang="es-AR" sz="2800" dirty="0" smtClean="0">
                <a:latin typeface="+mj-lt"/>
              </a:rPr>
              <a:t>) </a:t>
            </a:r>
            <a:r>
              <a:rPr lang="el-GR" sz="2800" dirty="0" smtClean="0">
                <a:latin typeface="+mj-lt"/>
              </a:rPr>
              <a:t>α</a:t>
            </a:r>
            <a:r>
              <a:rPr lang="es-AR" sz="2800" dirty="0" smtClean="0">
                <a:latin typeface="+mj-lt"/>
              </a:rPr>
              <a:t> p(</a:t>
            </a:r>
            <a:r>
              <a:rPr lang="es-AR" sz="2800" dirty="0" err="1" smtClean="0">
                <a:latin typeface="+mj-lt"/>
              </a:rPr>
              <a:t>e</a:t>
            </a:r>
            <a:r>
              <a:rPr lang="es-AR" sz="2800" baseline="-25000" dirty="0" err="1" smtClean="0">
                <a:latin typeface="+mj-lt"/>
              </a:rPr>
              <a:t>i</a:t>
            </a:r>
            <a:r>
              <a:rPr lang="es-AR" sz="2800" dirty="0" smtClean="0">
                <a:latin typeface="+mj-lt"/>
              </a:rPr>
              <a:t>) . p(s</a:t>
            </a:r>
            <a:r>
              <a:rPr lang="es-AR" sz="2800" baseline="-25000" dirty="0" smtClean="0">
                <a:latin typeface="+mj-lt"/>
              </a:rPr>
              <a:t>1</a:t>
            </a:r>
            <a:r>
              <a:rPr lang="es-AR" sz="2800" dirty="0" smtClean="0">
                <a:latin typeface="+mj-lt"/>
              </a:rPr>
              <a:t>,…,</a:t>
            </a:r>
            <a:r>
              <a:rPr lang="es-AR" sz="2800" dirty="0" err="1" smtClean="0">
                <a:latin typeface="+mj-lt"/>
              </a:rPr>
              <a:t>s</a:t>
            </a:r>
            <a:r>
              <a:rPr lang="es-AR" sz="2800" baseline="-25000" dirty="0" err="1" smtClean="0">
                <a:latin typeface="+mj-lt"/>
              </a:rPr>
              <a:t>n</a:t>
            </a:r>
            <a:r>
              <a:rPr lang="es-AR" sz="2800" dirty="0" smtClean="0">
                <a:latin typeface="+mj-lt"/>
              </a:rPr>
              <a:t>/ </a:t>
            </a:r>
            <a:r>
              <a:rPr lang="es-AR" sz="2800" dirty="0" err="1" smtClean="0">
                <a:latin typeface="+mj-lt"/>
              </a:rPr>
              <a:t>e</a:t>
            </a:r>
            <a:r>
              <a:rPr lang="es-AR" sz="2800" baseline="-25000" dirty="0" err="1" smtClean="0">
                <a:latin typeface="+mj-lt"/>
              </a:rPr>
              <a:t>i</a:t>
            </a:r>
            <a:r>
              <a:rPr lang="es-AR" sz="2800" dirty="0" smtClean="0">
                <a:latin typeface="+mj-lt"/>
              </a:rPr>
              <a:t>)</a:t>
            </a:r>
            <a:endParaRPr lang="es-AR" sz="2800" dirty="0">
              <a:latin typeface="+mj-lt"/>
            </a:endParaRPr>
          </a:p>
        </p:txBody>
      </p:sp>
      <p:sp>
        <p:nvSpPr>
          <p:cNvPr id="18" name="17 CuadroTexto"/>
          <p:cNvSpPr txBox="1"/>
          <p:nvPr/>
        </p:nvSpPr>
        <p:spPr>
          <a:xfrm>
            <a:off x="357158" y="1928802"/>
            <a:ext cx="2714644" cy="92333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s-AR" sz="1800" dirty="0" smtClean="0"/>
              <a:t>Probabilidad de tener una enfermedad dado un conjunto de síntomas</a:t>
            </a:r>
            <a:endParaRPr lang="es-AR" sz="1800" dirty="0"/>
          </a:p>
        </p:txBody>
      </p:sp>
      <p:cxnSp>
        <p:nvCxnSpPr>
          <p:cNvPr id="17" name="16 Conector recto de flecha"/>
          <p:cNvCxnSpPr>
            <a:endCxn id="18" idx="2"/>
          </p:cNvCxnSpPr>
          <p:nvPr/>
        </p:nvCxnSpPr>
        <p:spPr>
          <a:xfrm rot="16200000" flipV="1">
            <a:off x="1640360" y="2926252"/>
            <a:ext cx="648306" cy="5000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34 CuadroTexto"/>
          <p:cNvSpPr txBox="1"/>
          <p:nvPr/>
        </p:nvSpPr>
        <p:spPr>
          <a:xfrm>
            <a:off x="2357422" y="4572008"/>
            <a:ext cx="2714644" cy="646331"/>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s-AR" sz="1800" dirty="0" smtClean="0"/>
              <a:t>Probabilidad de tener la enfermedad</a:t>
            </a:r>
            <a:endParaRPr lang="es-AR" sz="1800" dirty="0"/>
          </a:p>
        </p:txBody>
      </p:sp>
      <p:sp>
        <p:nvSpPr>
          <p:cNvPr id="37" name="1 Título"/>
          <p:cNvSpPr txBox="1">
            <a:spLocks/>
          </p:cNvSpPr>
          <p:nvPr/>
        </p:nvSpPr>
        <p:spPr bwMode="auto">
          <a:xfrm>
            <a:off x="685800" y="1071546"/>
            <a:ext cx="7772400" cy="64294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AR" b="1" i="0" u="none" strike="noStrike" kern="0" cap="none" spc="0" normalizeH="0" baseline="0" noProof="0" dirty="0" smtClean="0">
                <a:ln>
                  <a:noFill/>
                </a:ln>
                <a:solidFill>
                  <a:schemeClr val="tx2"/>
                </a:solidFill>
                <a:effectLst/>
                <a:uLnTx/>
                <a:uFillTx/>
                <a:latin typeface="+mj-lt"/>
                <a:ea typeface="+mj-ea"/>
                <a:cs typeface="+mj-cs"/>
              </a:rPr>
              <a:t>Basado</a:t>
            </a:r>
            <a:r>
              <a:rPr kumimoji="0" lang="es-AR" b="1" i="0" u="none" strike="noStrike" kern="0" cap="none" spc="0" normalizeH="0" noProof="0" dirty="0" smtClean="0">
                <a:ln>
                  <a:noFill/>
                </a:ln>
                <a:solidFill>
                  <a:schemeClr val="tx2"/>
                </a:solidFill>
                <a:effectLst/>
                <a:uLnTx/>
                <a:uFillTx/>
                <a:latin typeface="+mj-lt"/>
                <a:ea typeface="+mj-ea"/>
                <a:cs typeface="+mj-cs"/>
              </a:rPr>
              <a:t> en el T</a:t>
            </a:r>
            <a:r>
              <a:rPr kumimoji="0" lang="es-AR" b="1" i="0" u="none" strike="noStrike" kern="0" cap="none" spc="0" normalizeH="0" baseline="0" noProof="0" dirty="0" smtClean="0">
                <a:ln>
                  <a:noFill/>
                </a:ln>
                <a:solidFill>
                  <a:schemeClr val="tx2"/>
                </a:solidFill>
                <a:effectLst/>
                <a:uLnTx/>
                <a:uFillTx/>
                <a:latin typeface="+mj-lt"/>
                <a:ea typeface="+mj-ea"/>
                <a:cs typeface="+mj-cs"/>
              </a:rPr>
              <a:t>eorema</a:t>
            </a:r>
            <a:r>
              <a:rPr kumimoji="0" lang="es-AR" b="1" i="0" u="none" strike="noStrike" kern="0" cap="none" spc="0" normalizeH="0" noProof="0" dirty="0" smtClean="0">
                <a:ln>
                  <a:noFill/>
                </a:ln>
                <a:solidFill>
                  <a:schemeClr val="tx2"/>
                </a:solidFill>
                <a:effectLst/>
                <a:uLnTx/>
                <a:uFillTx/>
                <a:latin typeface="+mj-lt"/>
                <a:ea typeface="+mj-ea"/>
                <a:cs typeface="+mj-cs"/>
              </a:rPr>
              <a:t> de </a:t>
            </a:r>
            <a:r>
              <a:rPr kumimoji="0" lang="es-AR" b="1" i="0" u="none" strike="noStrike" kern="0" cap="none" spc="0" normalizeH="0" noProof="0" dirty="0" err="1" smtClean="0">
                <a:ln>
                  <a:noFill/>
                </a:ln>
                <a:solidFill>
                  <a:schemeClr val="tx2"/>
                </a:solidFill>
                <a:effectLst/>
                <a:uLnTx/>
                <a:uFillTx/>
                <a:latin typeface="+mj-lt"/>
                <a:ea typeface="+mj-ea"/>
                <a:cs typeface="+mj-cs"/>
              </a:rPr>
              <a:t>Bayes</a:t>
            </a:r>
            <a:endParaRPr kumimoji="0" lang="es-AR" b="1" i="0" u="none" strike="noStrike" kern="0" cap="none" spc="0" normalizeH="0" baseline="0" noProof="0" dirty="0">
              <a:ln>
                <a:noFill/>
              </a:ln>
              <a:solidFill>
                <a:schemeClr val="tx2"/>
              </a:solidFill>
              <a:effectLst/>
              <a:uLnTx/>
              <a:uFillTx/>
              <a:latin typeface="+mj-lt"/>
              <a:ea typeface="+mj-ea"/>
              <a:cs typeface="+mj-cs"/>
            </a:endParaRPr>
          </a:p>
        </p:txBody>
      </p:sp>
      <p:sp>
        <p:nvSpPr>
          <p:cNvPr id="38" name="37 CuadroTexto"/>
          <p:cNvSpPr txBox="1"/>
          <p:nvPr/>
        </p:nvSpPr>
        <p:spPr>
          <a:xfrm>
            <a:off x="5429256" y="4500570"/>
            <a:ext cx="2714644" cy="92333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s-AR" sz="1800" dirty="0" smtClean="0"/>
              <a:t>Probabilidad de tener los síntomas dado que se tiene la enfermedad</a:t>
            </a:r>
            <a:endParaRPr lang="es-AR" sz="1800" dirty="0"/>
          </a:p>
        </p:txBody>
      </p:sp>
      <p:cxnSp>
        <p:nvCxnSpPr>
          <p:cNvPr id="40" name="39 Conector recto de flecha"/>
          <p:cNvCxnSpPr>
            <a:endCxn id="38" idx="0"/>
          </p:cNvCxnSpPr>
          <p:nvPr/>
        </p:nvCxnSpPr>
        <p:spPr>
          <a:xfrm>
            <a:off x="5500694" y="3929066"/>
            <a:ext cx="1285884" cy="5715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2" name="51 Cerrar llave"/>
          <p:cNvSpPr/>
          <p:nvPr/>
        </p:nvSpPr>
        <p:spPr>
          <a:xfrm rot="5400000">
            <a:off x="4822045" y="2250261"/>
            <a:ext cx="500042" cy="671517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cxnSp>
        <p:nvCxnSpPr>
          <p:cNvPr id="31" name="30 Conector recto de flecha"/>
          <p:cNvCxnSpPr>
            <a:endCxn id="35" idx="0"/>
          </p:cNvCxnSpPr>
          <p:nvPr/>
        </p:nvCxnSpPr>
        <p:spPr>
          <a:xfrm rot="10800000" flipV="1">
            <a:off x="3714744" y="3929066"/>
            <a:ext cx="785818" cy="6429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8" name="57 CuadroTexto"/>
          <p:cNvSpPr txBox="1"/>
          <p:nvPr/>
        </p:nvSpPr>
        <p:spPr>
          <a:xfrm>
            <a:off x="1785918" y="5929330"/>
            <a:ext cx="6500858" cy="461665"/>
          </a:xfrm>
          <a:prstGeom prst="rect">
            <a:avLst/>
          </a:prstGeom>
          <a:noFill/>
        </p:spPr>
        <p:txBody>
          <a:bodyPr wrap="square" rtlCol="0">
            <a:spAutoFit/>
          </a:bodyPr>
          <a:lstStyle/>
          <a:p>
            <a:pPr algn="ctr"/>
            <a:r>
              <a:rPr lang="es-AR"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Datos obtenidos de la base de conocimiento</a:t>
            </a:r>
            <a:endParaRPr lang="es-AR"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32000">
              <a:schemeClr val="accent1">
                <a:tint val="44500"/>
                <a:satMod val="160000"/>
                <a:alpha val="52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graphicFrame>
        <p:nvGraphicFramePr>
          <p:cNvPr id="39" name="38 Tabla"/>
          <p:cNvGraphicFramePr>
            <a:graphicFrameLocks noGrp="1"/>
          </p:cNvGraphicFramePr>
          <p:nvPr/>
        </p:nvGraphicFramePr>
        <p:xfrm>
          <a:off x="5786446" y="5540396"/>
          <a:ext cx="2857520" cy="889000"/>
        </p:xfrm>
        <a:graphic>
          <a:graphicData uri="http://schemas.openxmlformats.org/drawingml/2006/table">
            <a:tbl>
              <a:tblPr firstRow="1" bandRow="1">
                <a:tableStyleId>{00A15C55-8517-42AA-B614-E9B94910E393}</a:tableStyleId>
              </a:tblPr>
              <a:tblGrid>
                <a:gridCol w="1357322"/>
                <a:gridCol w="1500198"/>
              </a:tblGrid>
              <a:tr h="370840">
                <a:tc>
                  <a:txBody>
                    <a:bodyPr/>
                    <a:lstStyle/>
                    <a:p>
                      <a:pPr algn="ctr"/>
                      <a:r>
                        <a:rPr lang="es-AR" sz="1400" dirty="0" smtClean="0"/>
                        <a:t>P (Tener enfermedad A)</a:t>
                      </a:r>
                      <a:endParaRPr lang="es-AR"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sz="1400" dirty="0" smtClean="0"/>
                        <a:t>P (No Tener enfermedad A)</a:t>
                      </a:r>
                    </a:p>
                  </a:txBody>
                  <a:tcPr/>
                </a:tc>
              </a:tr>
              <a:tr h="370840">
                <a:tc>
                  <a:txBody>
                    <a:bodyPr/>
                    <a:lstStyle/>
                    <a:p>
                      <a:pPr algn="ctr"/>
                      <a:r>
                        <a:rPr lang="es-AR" dirty="0" smtClean="0"/>
                        <a:t>0.3</a:t>
                      </a:r>
                      <a:endParaRPr lang="es-AR" dirty="0"/>
                    </a:p>
                  </a:txBody>
                  <a:tcPr/>
                </a:tc>
                <a:tc>
                  <a:txBody>
                    <a:bodyPr/>
                    <a:lstStyle/>
                    <a:p>
                      <a:pPr algn="ctr"/>
                      <a:r>
                        <a:rPr lang="es-AR" dirty="0" smtClean="0"/>
                        <a:t>0.7</a:t>
                      </a:r>
                      <a:endParaRPr lang="es-AR" dirty="0"/>
                    </a:p>
                  </a:txBody>
                  <a:tcPr/>
                </a:tc>
              </a:tr>
            </a:tbl>
          </a:graphicData>
        </a:graphic>
      </p:graphicFrame>
      <p:graphicFrame>
        <p:nvGraphicFramePr>
          <p:cNvPr id="38" name="37 Tabla"/>
          <p:cNvGraphicFramePr>
            <a:graphicFrameLocks noGrp="1"/>
          </p:cNvGraphicFramePr>
          <p:nvPr/>
        </p:nvGraphicFramePr>
        <p:xfrm>
          <a:off x="214283" y="969330"/>
          <a:ext cx="6357981" cy="3916680"/>
        </p:xfrm>
        <a:graphic>
          <a:graphicData uri="http://schemas.openxmlformats.org/drawingml/2006/table">
            <a:tbl>
              <a:tblPr firstRow="1" bandRow="1">
                <a:tableStyleId>{21E4AEA4-8DFA-4A89-87EB-49C32662AFE0}</a:tableStyleId>
              </a:tblPr>
              <a:tblGrid>
                <a:gridCol w="1036627"/>
                <a:gridCol w="967519"/>
                <a:gridCol w="1036628"/>
                <a:gridCol w="1520387"/>
                <a:gridCol w="1796820"/>
              </a:tblGrid>
              <a:tr h="370840">
                <a:tc gridSpan="5">
                  <a:txBody>
                    <a:bodyPr/>
                    <a:lstStyle/>
                    <a:p>
                      <a:pPr algn="ctr"/>
                      <a:r>
                        <a:rPr lang="es-AR" sz="1600" dirty="0" smtClean="0"/>
                        <a:t>Enfermedad B</a:t>
                      </a:r>
                      <a:endParaRPr lang="es-AR" sz="1600" dirty="0"/>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AR" sz="1600" dirty="0" smtClean="0"/>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AR" sz="1600" dirty="0" smtClean="0"/>
                    </a:p>
                  </a:txBody>
                  <a:tcPr anchor="ctr"/>
                </a:tc>
                <a:tc hMerge="1">
                  <a:txBody>
                    <a:bodyPr/>
                    <a:lstStyle/>
                    <a:p>
                      <a:pPr algn="ctr"/>
                      <a:endParaRPr lang="es-AR" sz="1600" dirty="0"/>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AR" sz="1600" dirty="0" smtClean="0"/>
                    </a:p>
                  </a:txBody>
                  <a:tcPr/>
                </a:tc>
              </a:tr>
              <a:tr h="370840">
                <a:tc>
                  <a:txBody>
                    <a:bodyPr/>
                    <a:lstStyle/>
                    <a:p>
                      <a:pPr algn="ctr"/>
                      <a:r>
                        <a:rPr lang="es-AR" sz="1600" dirty="0" smtClean="0"/>
                        <a:t>Evidencia A</a:t>
                      </a:r>
                      <a:endParaRPr lang="es-A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sz="1600" dirty="0" smtClean="0"/>
                        <a:t>Evidencia B</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sz="1600" dirty="0" smtClean="0"/>
                        <a:t>Evidencia C</a:t>
                      </a:r>
                    </a:p>
                  </a:txBody>
                  <a:tcPr anchor="ctr"/>
                </a:tc>
                <a:tc>
                  <a:txBody>
                    <a:bodyPr/>
                    <a:lstStyle/>
                    <a:p>
                      <a:pPr algn="ctr"/>
                      <a:r>
                        <a:rPr lang="es-AR" sz="1600" dirty="0" smtClean="0"/>
                        <a:t>P (Teniendo</a:t>
                      </a:r>
                      <a:r>
                        <a:rPr lang="es-AR" sz="1600" baseline="0" dirty="0" smtClean="0"/>
                        <a:t> Enfermedad)</a:t>
                      </a:r>
                      <a:endParaRPr lang="es-AR"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sz="1600" dirty="0" smtClean="0"/>
                        <a:t>P (No</a:t>
                      </a:r>
                      <a:r>
                        <a:rPr lang="es-AR" sz="1600" baseline="0" dirty="0" smtClean="0"/>
                        <a:t> </a:t>
                      </a:r>
                      <a:r>
                        <a:rPr lang="es-AR" sz="1600" dirty="0" smtClean="0"/>
                        <a:t>Teniendo</a:t>
                      </a:r>
                      <a:r>
                        <a:rPr lang="es-AR" sz="1600" baseline="0" dirty="0" smtClean="0"/>
                        <a:t> Enfermedad)</a:t>
                      </a:r>
                      <a:endParaRPr lang="es-AR" sz="1600" dirty="0" smtClean="0"/>
                    </a:p>
                  </a:txBody>
                  <a:tcPr/>
                </a:tc>
              </a:tr>
              <a:tr h="370840">
                <a:tc>
                  <a:txBody>
                    <a:bodyPr/>
                    <a:lstStyle/>
                    <a:p>
                      <a:pPr algn="ctr"/>
                      <a:r>
                        <a:rPr lang="es-AR" dirty="0" smtClean="0"/>
                        <a:t>0</a:t>
                      </a:r>
                      <a:endParaRPr lang="es-AR" dirty="0"/>
                    </a:p>
                  </a:txBody>
                  <a:tcPr/>
                </a:tc>
                <a:tc>
                  <a:txBody>
                    <a:bodyPr/>
                    <a:lstStyle/>
                    <a:p>
                      <a:pPr algn="ctr"/>
                      <a:r>
                        <a:rPr lang="es-AR" dirty="0" smtClean="0"/>
                        <a:t>0</a:t>
                      </a:r>
                      <a:endParaRPr lang="es-AR" dirty="0"/>
                    </a:p>
                  </a:txBody>
                  <a:tcPr/>
                </a:tc>
                <a:tc>
                  <a:txBody>
                    <a:bodyPr/>
                    <a:lstStyle/>
                    <a:p>
                      <a:pPr algn="ctr"/>
                      <a:r>
                        <a:rPr lang="es-AR" dirty="0" smtClean="0"/>
                        <a:t>0</a:t>
                      </a:r>
                      <a:endParaRPr lang="es-AR" dirty="0"/>
                    </a:p>
                  </a:txBody>
                  <a:tcPr/>
                </a:tc>
                <a:tc>
                  <a:txBody>
                    <a:bodyPr/>
                    <a:lstStyle/>
                    <a:p>
                      <a:pPr algn="ctr"/>
                      <a:r>
                        <a:rPr lang="es-AR" dirty="0" smtClean="0"/>
                        <a:t>0.014</a:t>
                      </a:r>
                      <a:endParaRPr lang="es-AR" dirty="0"/>
                    </a:p>
                  </a:txBody>
                  <a:tcPr/>
                </a:tc>
                <a:tc>
                  <a:txBody>
                    <a:bodyPr/>
                    <a:lstStyle/>
                    <a:p>
                      <a:pPr algn="ctr"/>
                      <a:r>
                        <a:rPr lang="es-AR" dirty="0" smtClean="0"/>
                        <a:t>0.377</a:t>
                      </a:r>
                      <a:endParaRPr lang="es-AR" dirty="0"/>
                    </a:p>
                  </a:txBody>
                  <a:tcPr/>
                </a:tc>
              </a:tr>
              <a:tr h="370840">
                <a:tc>
                  <a:txBody>
                    <a:bodyPr/>
                    <a:lstStyle/>
                    <a:p>
                      <a:pPr algn="ctr"/>
                      <a:r>
                        <a:rPr lang="es-AR" dirty="0" smtClean="0"/>
                        <a:t>0</a:t>
                      </a:r>
                      <a:endParaRPr lang="es-AR" dirty="0"/>
                    </a:p>
                  </a:txBody>
                  <a:tcPr/>
                </a:tc>
                <a:tc>
                  <a:txBody>
                    <a:bodyPr/>
                    <a:lstStyle/>
                    <a:p>
                      <a:pPr algn="ctr"/>
                      <a:r>
                        <a:rPr lang="es-AR" dirty="0" smtClean="0"/>
                        <a:t>0</a:t>
                      </a:r>
                      <a:endParaRPr lang="es-AR" dirty="0"/>
                    </a:p>
                  </a:txBody>
                  <a:tcPr/>
                </a:tc>
                <a:tc>
                  <a:txBody>
                    <a:bodyPr/>
                    <a:lstStyle/>
                    <a:p>
                      <a:pPr algn="ctr"/>
                      <a:r>
                        <a:rPr lang="es-AR" dirty="0" smtClean="0"/>
                        <a:t>1</a:t>
                      </a:r>
                      <a:endParaRPr lang="es-AR" dirty="0"/>
                    </a:p>
                  </a:txBody>
                  <a:tcPr/>
                </a:tc>
                <a:tc>
                  <a:txBody>
                    <a:bodyPr/>
                    <a:lstStyle/>
                    <a:p>
                      <a:pPr algn="ctr"/>
                      <a:r>
                        <a:rPr lang="es-AR" dirty="0" smtClean="0"/>
                        <a:t>0.136</a:t>
                      </a:r>
                      <a:endParaRPr lang="es-AR" dirty="0"/>
                    </a:p>
                  </a:txBody>
                  <a:tcPr/>
                </a:tc>
                <a:tc>
                  <a:txBody>
                    <a:bodyPr/>
                    <a:lstStyle/>
                    <a:p>
                      <a:pPr algn="ctr"/>
                      <a:r>
                        <a:rPr lang="es-AR" dirty="0" smtClean="0"/>
                        <a:t>0.253</a:t>
                      </a:r>
                      <a:endParaRPr lang="es-AR" dirty="0"/>
                    </a:p>
                  </a:txBody>
                  <a:tcPr/>
                </a:tc>
              </a:tr>
              <a:tr h="370840">
                <a:tc>
                  <a:txBody>
                    <a:bodyPr/>
                    <a:lstStyle/>
                    <a:p>
                      <a:pPr algn="ctr"/>
                      <a:r>
                        <a:rPr lang="es-AR" dirty="0" smtClean="0"/>
                        <a:t>0</a:t>
                      </a:r>
                      <a:endParaRPr lang="es-AR" dirty="0"/>
                    </a:p>
                  </a:txBody>
                  <a:tcPr/>
                </a:tc>
                <a:tc>
                  <a:txBody>
                    <a:bodyPr/>
                    <a:lstStyle/>
                    <a:p>
                      <a:pPr algn="ctr"/>
                      <a:r>
                        <a:rPr lang="es-AR" dirty="0" smtClean="0"/>
                        <a:t>1</a:t>
                      </a:r>
                      <a:endParaRPr lang="es-AR" dirty="0"/>
                    </a:p>
                  </a:txBody>
                  <a:tcPr/>
                </a:tc>
                <a:tc>
                  <a:txBody>
                    <a:bodyPr/>
                    <a:lstStyle/>
                    <a:p>
                      <a:pPr algn="ctr"/>
                      <a:r>
                        <a:rPr lang="es-AR" dirty="0" smtClean="0"/>
                        <a:t>0</a:t>
                      </a:r>
                      <a:endParaRPr lang="es-AR" dirty="0"/>
                    </a:p>
                  </a:txBody>
                  <a:tcPr/>
                </a:tc>
                <a:tc>
                  <a:txBody>
                    <a:bodyPr/>
                    <a:lstStyle/>
                    <a:p>
                      <a:pPr algn="ctr"/>
                      <a:r>
                        <a:rPr lang="es-AR" dirty="0" smtClean="0"/>
                        <a:t>0.014</a:t>
                      </a:r>
                      <a:endParaRPr lang="es-AR" dirty="0"/>
                    </a:p>
                  </a:txBody>
                  <a:tcPr/>
                </a:tc>
                <a:tc>
                  <a:txBody>
                    <a:bodyPr/>
                    <a:lstStyle/>
                    <a:p>
                      <a:pPr algn="ctr"/>
                      <a:r>
                        <a:rPr lang="es-AR" dirty="0" smtClean="0"/>
                        <a:t>0.167</a:t>
                      </a:r>
                      <a:endParaRPr lang="es-AR" dirty="0"/>
                    </a:p>
                  </a:txBody>
                  <a:tcPr/>
                </a:tc>
              </a:tr>
              <a:tr h="370840">
                <a:tc>
                  <a:txBody>
                    <a:bodyPr/>
                    <a:lstStyle/>
                    <a:p>
                      <a:pPr algn="ctr"/>
                      <a:r>
                        <a:rPr lang="es-AR" dirty="0" smtClean="0"/>
                        <a:t>0</a:t>
                      </a:r>
                      <a:endParaRPr lang="es-AR" dirty="0"/>
                    </a:p>
                  </a:txBody>
                  <a:tcPr/>
                </a:tc>
                <a:tc>
                  <a:txBody>
                    <a:bodyPr/>
                    <a:lstStyle/>
                    <a:p>
                      <a:pPr algn="ctr"/>
                      <a:r>
                        <a:rPr lang="es-AR" dirty="0" smtClean="0"/>
                        <a:t>1</a:t>
                      </a:r>
                      <a:endParaRPr lang="es-AR" dirty="0"/>
                    </a:p>
                  </a:txBody>
                  <a:tcPr/>
                </a:tc>
                <a:tc>
                  <a:txBody>
                    <a:bodyPr/>
                    <a:lstStyle/>
                    <a:p>
                      <a:pPr algn="ctr"/>
                      <a:r>
                        <a:rPr lang="es-AR" dirty="0" smtClean="0"/>
                        <a:t>1</a:t>
                      </a:r>
                      <a:endParaRPr lang="es-AR" dirty="0"/>
                    </a:p>
                  </a:txBody>
                  <a:tcPr/>
                </a:tc>
                <a:tc>
                  <a:txBody>
                    <a:bodyPr/>
                    <a:lstStyle/>
                    <a:p>
                      <a:pPr algn="ctr"/>
                      <a:r>
                        <a:rPr lang="es-AR" dirty="0" smtClean="0"/>
                        <a:t>0.136</a:t>
                      </a:r>
                      <a:endParaRPr lang="es-AR" dirty="0"/>
                    </a:p>
                  </a:txBody>
                  <a:tcPr/>
                </a:tc>
                <a:tc>
                  <a:txBody>
                    <a:bodyPr/>
                    <a:lstStyle/>
                    <a:p>
                      <a:pPr algn="ctr"/>
                      <a:r>
                        <a:rPr lang="es-AR" dirty="0" smtClean="0"/>
                        <a:t>0.103</a:t>
                      </a:r>
                      <a:endParaRPr lang="es-AR" dirty="0"/>
                    </a:p>
                  </a:txBody>
                  <a:tcPr/>
                </a:tc>
              </a:tr>
              <a:tr h="370840">
                <a:tc>
                  <a:txBody>
                    <a:bodyPr/>
                    <a:lstStyle/>
                    <a:p>
                      <a:pPr algn="ctr"/>
                      <a:r>
                        <a:rPr lang="es-AR" dirty="0" smtClean="0"/>
                        <a:t>1</a:t>
                      </a:r>
                      <a:endParaRPr lang="es-AR" dirty="0"/>
                    </a:p>
                  </a:txBody>
                  <a:tcPr/>
                </a:tc>
                <a:tc>
                  <a:txBody>
                    <a:bodyPr/>
                    <a:lstStyle/>
                    <a:p>
                      <a:pPr algn="ctr"/>
                      <a:r>
                        <a:rPr lang="es-AR" dirty="0" smtClean="0"/>
                        <a:t>0</a:t>
                      </a:r>
                      <a:endParaRPr lang="es-AR" dirty="0"/>
                    </a:p>
                  </a:txBody>
                  <a:tcPr/>
                </a:tc>
                <a:tc>
                  <a:txBody>
                    <a:bodyPr/>
                    <a:lstStyle/>
                    <a:p>
                      <a:pPr algn="ctr"/>
                      <a:r>
                        <a:rPr lang="es-AR" dirty="0" smtClean="0"/>
                        <a:t>0</a:t>
                      </a:r>
                      <a:endParaRPr lang="es-AR" dirty="0"/>
                    </a:p>
                  </a:txBody>
                  <a:tcPr/>
                </a:tc>
                <a:tc>
                  <a:txBody>
                    <a:bodyPr/>
                    <a:lstStyle/>
                    <a:p>
                      <a:pPr algn="ctr"/>
                      <a:r>
                        <a:rPr lang="es-AR" dirty="0" smtClean="0"/>
                        <a:t>0.036</a:t>
                      </a:r>
                      <a:endParaRPr lang="es-AR" dirty="0"/>
                    </a:p>
                  </a:txBody>
                  <a:tcPr/>
                </a:tc>
                <a:tc>
                  <a:txBody>
                    <a:bodyPr/>
                    <a:lstStyle/>
                    <a:p>
                      <a:pPr algn="ctr"/>
                      <a:r>
                        <a:rPr lang="es-AR" dirty="0" smtClean="0"/>
                        <a:t>0.040</a:t>
                      </a:r>
                      <a:endParaRPr lang="es-AR" dirty="0"/>
                    </a:p>
                  </a:txBody>
                  <a:tcPr/>
                </a:tc>
              </a:tr>
              <a:tr h="370840">
                <a:tc>
                  <a:txBody>
                    <a:bodyPr/>
                    <a:lstStyle/>
                    <a:p>
                      <a:pPr algn="ctr"/>
                      <a:r>
                        <a:rPr lang="es-AR" dirty="0" smtClean="0"/>
                        <a:t>1</a:t>
                      </a:r>
                      <a:endParaRPr lang="es-AR" dirty="0"/>
                    </a:p>
                  </a:txBody>
                  <a:tcPr/>
                </a:tc>
                <a:tc>
                  <a:txBody>
                    <a:bodyPr/>
                    <a:lstStyle/>
                    <a:p>
                      <a:pPr algn="ctr"/>
                      <a:r>
                        <a:rPr lang="es-AR" dirty="0" smtClean="0"/>
                        <a:t>0</a:t>
                      </a:r>
                      <a:endParaRPr lang="es-AR" dirty="0"/>
                    </a:p>
                  </a:txBody>
                  <a:tcPr/>
                </a:tc>
                <a:tc>
                  <a:txBody>
                    <a:bodyPr/>
                    <a:lstStyle/>
                    <a:p>
                      <a:pPr algn="ctr"/>
                      <a:r>
                        <a:rPr lang="es-AR" dirty="0" smtClean="0"/>
                        <a:t>1</a:t>
                      </a:r>
                      <a:endParaRPr lang="es-AR" dirty="0"/>
                    </a:p>
                  </a:txBody>
                  <a:tcPr/>
                </a:tc>
                <a:tc>
                  <a:txBody>
                    <a:bodyPr/>
                    <a:lstStyle/>
                    <a:p>
                      <a:pPr algn="ctr"/>
                      <a:r>
                        <a:rPr lang="es-AR" dirty="0" smtClean="0"/>
                        <a:t>0.314</a:t>
                      </a:r>
                      <a:endParaRPr lang="es-AR" dirty="0"/>
                    </a:p>
                  </a:txBody>
                  <a:tcPr/>
                </a:tc>
                <a:tc>
                  <a:txBody>
                    <a:bodyPr/>
                    <a:lstStyle/>
                    <a:p>
                      <a:pPr algn="ctr"/>
                      <a:r>
                        <a:rPr lang="es-AR" dirty="0" smtClean="0"/>
                        <a:t>0.030</a:t>
                      </a:r>
                      <a:endParaRPr lang="es-AR" dirty="0"/>
                    </a:p>
                  </a:txBody>
                  <a:tcPr/>
                </a:tc>
              </a:tr>
              <a:tr h="370840">
                <a:tc>
                  <a:txBody>
                    <a:bodyPr/>
                    <a:lstStyle/>
                    <a:p>
                      <a:pPr algn="ctr"/>
                      <a:r>
                        <a:rPr lang="es-AR" dirty="0" smtClean="0"/>
                        <a:t>1</a:t>
                      </a:r>
                      <a:endParaRPr lang="es-AR" dirty="0"/>
                    </a:p>
                  </a:txBody>
                  <a:tcPr/>
                </a:tc>
                <a:tc>
                  <a:txBody>
                    <a:bodyPr/>
                    <a:lstStyle/>
                    <a:p>
                      <a:pPr algn="ctr"/>
                      <a:r>
                        <a:rPr lang="es-AR" dirty="0" smtClean="0"/>
                        <a:t>1</a:t>
                      </a:r>
                      <a:endParaRPr lang="es-AR" dirty="0"/>
                    </a:p>
                  </a:txBody>
                  <a:tcPr/>
                </a:tc>
                <a:tc>
                  <a:txBody>
                    <a:bodyPr/>
                    <a:lstStyle/>
                    <a:p>
                      <a:pPr algn="ctr"/>
                      <a:r>
                        <a:rPr lang="es-AR" dirty="0" smtClean="0"/>
                        <a:t>0</a:t>
                      </a:r>
                      <a:endParaRPr lang="es-AR" dirty="0"/>
                    </a:p>
                  </a:txBody>
                  <a:tcPr/>
                </a:tc>
                <a:tc>
                  <a:txBody>
                    <a:bodyPr/>
                    <a:lstStyle/>
                    <a:p>
                      <a:pPr algn="ctr"/>
                      <a:r>
                        <a:rPr lang="es-AR" dirty="0" smtClean="0"/>
                        <a:t>0.036</a:t>
                      </a:r>
                      <a:endParaRPr lang="es-AR" dirty="0"/>
                    </a:p>
                  </a:txBody>
                  <a:tcPr/>
                </a:tc>
                <a:tc>
                  <a:txBody>
                    <a:bodyPr/>
                    <a:lstStyle/>
                    <a:p>
                      <a:pPr algn="ctr"/>
                      <a:r>
                        <a:rPr lang="es-AR" dirty="0" smtClean="0"/>
                        <a:t>0.017</a:t>
                      </a:r>
                      <a:endParaRPr lang="es-AR" dirty="0"/>
                    </a:p>
                  </a:txBody>
                  <a:tcPr/>
                </a:tc>
              </a:tr>
              <a:tr h="370840">
                <a:tc>
                  <a:txBody>
                    <a:bodyPr/>
                    <a:lstStyle/>
                    <a:p>
                      <a:pPr algn="ctr"/>
                      <a:r>
                        <a:rPr lang="es-AR" dirty="0" smtClean="0"/>
                        <a:t>1</a:t>
                      </a:r>
                      <a:endParaRPr lang="es-AR" dirty="0"/>
                    </a:p>
                  </a:txBody>
                  <a:tcPr/>
                </a:tc>
                <a:tc>
                  <a:txBody>
                    <a:bodyPr/>
                    <a:lstStyle/>
                    <a:p>
                      <a:pPr algn="ctr"/>
                      <a:r>
                        <a:rPr lang="es-AR" dirty="0" smtClean="0"/>
                        <a:t>1</a:t>
                      </a:r>
                      <a:endParaRPr lang="es-AR" dirty="0"/>
                    </a:p>
                  </a:txBody>
                  <a:tcPr/>
                </a:tc>
                <a:tc>
                  <a:txBody>
                    <a:bodyPr/>
                    <a:lstStyle/>
                    <a:p>
                      <a:pPr algn="ctr"/>
                      <a:r>
                        <a:rPr lang="es-AR" dirty="0" smtClean="0"/>
                        <a:t>1</a:t>
                      </a:r>
                      <a:endParaRPr lang="es-AR" dirty="0"/>
                    </a:p>
                  </a:txBody>
                  <a:tcPr/>
                </a:tc>
                <a:tc>
                  <a:txBody>
                    <a:bodyPr/>
                    <a:lstStyle/>
                    <a:p>
                      <a:pPr algn="ctr"/>
                      <a:r>
                        <a:rPr lang="es-AR" dirty="0" smtClean="0"/>
                        <a:t>0.314</a:t>
                      </a:r>
                      <a:endParaRPr lang="es-AR" dirty="0"/>
                    </a:p>
                  </a:txBody>
                  <a:tcPr/>
                </a:tc>
                <a:tc>
                  <a:txBody>
                    <a:bodyPr/>
                    <a:lstStyle/>
                    <a:p>
                      <a:pPr algn="ctr"/>
                      <a:r>
                        <a:rPr lang="es-AR" dirty="0" smtClean="0"/>
                        <a:t>0.013</a:t>
                      </a:r>
                      <a:endParaRPr lang="es-AR" dirty="0"/>
                    </a:p>
                  </a:txBody>
                  <a:tcPr/>
                </a:tc>
              </a:tr>
            </a:tbl>
          </a:graphicData>
        </a:graphic>
      </p:graphicFrame>
      <p:sp>
        <p:nvSpPr>
          <p:cNvPr id="2" name="1 Título"/>
          <p:cNvSpPr>
            <a:spLocks noGrp="1"/>
          </p:cNvSpPr>
          <p:nvPr>
            <p:ph type="title"/>
          </p:nvPr>
        </p:nvSpPr>
        <p:spPr>
          <a:xfrm>
            <a:off x="642910" y="0"/>
            <a:ext cx="7772400" cy="928686"/>
          </a:xfrm>
        </p:spPr>
        <p:txBody>
          <a:bodyPr/>
          <a:lstStyle/>
          <a:p>
            <a:r>
              <a:rPr lang="es-AR" b="1" dirty="0" smtClean="0"/>
              <a:t>Base de Conocimiento</a:t>
            </a:r>
            <a:endParaRPr lang="es-AR" b="1" dirty="0"/>
          </a:p>
        </p:txBody>
      </p:sp>
      <p:graphicFrame>
        <p:nvGraphicFramePr>
          <p:cNvPr id="20" name="19 Tabla"/>
          <p:cNvGraphicFramePr>
            <a:graphicFrameLocks noGrp="1"/>
          </p:cNvGraphicFramePr>
          <p:nvPr/>
        </p:nvGraphicFramePr>
        <p:xfrm>
          <a:off x="500035" y="1298270"/>
          <a:ext cx="6357981" cy="3916680"/>
        </p:xfrm>
        <a:graphic>
          <a:graphicData uri="http://schemas.openxmlformats.org/drawingml/2006/table">
            <a:tbl>
              <a:tblPr firstRow="1" bandRow="1">
                <a:tableStyleId>{21E4AEA4-8DFA-4A89-87EB-49C32662AFE0}</a:tableStyleId>
              </a:tblPr>
              <a:tblGrid>
                <a:gridCol w="1036627"/>
                <a:gridCol w="967519"/>
                <a:gridCol w="1036628"/>
                <a:gridCol w="1520387"/>
                <a:gridCol w="1796820"/>
              </a:tblGrid>
              <a:tr h="370840">
                <a:tc gridSpan="5">
                  <a:txBody>
                    <a:bodyPr/>
                    <a:lstStyle/>
                    <a:p>
                      <a:pPr algn="ctr"/>
                      <a:r>
                        <a:rPr lang="es-AR" sz="1600" dirty="0" smtClean="0"/>
                        <a:t>Enfermedad A</a:t>
                      </a:r>
                      <a:endParaRPr lang="es-AR" sz="1600" dirty="0"/>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AR" sz="1600" dirty="0" smtClean="0"/>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AR" sz="1600" dirty="0" smtClean="0"/>
                    </a:p>
                  </a:txBody>
                  <a:tcPr anchor="ctr"/>
                </a:tc>
                <a:tc hMerge="1">
                  <a:txBody>
                    <a:bodyPr/>
                    <a:lstStyle/>
                    <a:p>
                      <a:pPr algn="ctr"/>
                      <a:endParaRPr lang="es-AR" sz="1600" dirty="0"/>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AR" sz="1600" dirty="0" smtClean="0"/>
                    </a:p>
                  </a:txBody>
                  <a:tcPr/>
                </a:tc>
              </a:tr>
              <a:tr h="370840">
                <a:tc>
                  <a:txBody>
                    <a:bodyPr/>
                    <a:lstStyle/>
                    <a:p>
                      <a:pPr algn="ctr"/>
                      <a:r>
                        <a:rPr lang="es-AR" sz="1600" dirty="0" smtClean="0"/>
                        <a:t>Evidencia A</a:t>
                      </a:r>
                      <a:endParaRPr lang="es-A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sz="1600" dirty="0" smtClean="0"/>
                        <a:t>Evidencia B</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sz="1600" dirty="0" smtClean="0"/>
                        <a:t>Evidencia C</a:t>
                      </a:r>
                    </a:p>
                  </a:txBody>
                  <a:tcPr anchor="ctr"/>
                </a:tc>
                <a:tc>
                  <a:txBody>
                    <a:bodyPr/>
                    <a:lstStyle/>
                    <a:p>
                      <a:pPr algn="ctr"/>
                      <a:r>
                        <a:rPr lang="es-AR" sz="1600" dirty="0" smtClean="0"/>
                        <a:t>P (Teniendo</a:t>
                      </a:r>
                      <a:r>
                        <a:rPr lang="es-AR" sz="1600" baseline="0" dirty="0" smtClean="0"/>
                        <a:t> Enfermedad)</a:t>
                      </a:r>
                      <a:endParaRPr lang="es-AR"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sz="1600" dirty="0" smtClean="0"/>
                        <a:t>P (No</a:t>
                      </a:r>
                      <a:r>
                        <a:rPr lang="es-AR" sz="1600" baseline="0" dirty="0" smtClean="0"/>
                        <a:t> </a:t>
                      </a:r>
                      <a:r>
                        <a:rPr lang="es-AR" sz="1600" dirty="0" smtClean="0"/>
                        <a:t>Teniendo</a:t>
                      </a:r>
                      <a:r>
                        <a:rPr lang="es-AR" sz="1600" baseline="0" dirty="0" smtClean="0"/>
                        <a:t> Enfermedad)</a:t>
                      </a:r>
                      <a:endParaRPr lang="es-AR" sz="1600" dirty="0" smtClean="0"/>
                    </a:p>
                  </a:txBody>
                  <a:tcPr/>
                </a:tc>
              </a:tr>
              <a:tr h="370840">
                <a:tc>
                  <a:txBody>
                    <a:bodyPr/>
                    <a:lstStyle/>
                    <a:p>
                      <a:pPr algn="ctr"/>
                      <a:r>
                        <a:rPr lang="es-AR" dirty="0" smtClean="0"/>
                        <a:t>0</a:t>
                      </a:r>
                      <a:endParaRPr lang="es-AR" dirty="0"/>
                    </a:p>
                  </a:txBody>
                  <a:tcPr/>
                </a:tc>
                <a:tc>
                  <a:txBody>
                    <a:bodyPr/>
                    <a:lstStyle/>
                    <a:p>
                      <a:pPr algn="ctr"/>
                      <a:r>
                        <a:rPr lang="es-AR" dirty="0" smtClean="0"/>
                        <a:t>0</a:t>
                      </a:r>
                      <a:endParaRPr lang="es-AR" dirty="0"/>
                    </a:p>
                  </a:txBody>
                  <a:tcPr/>
                </a:tc>
                <a:tc>
                  <a:txBody>
                    <a:bodyPr/>
                    <a:lstStyle/>
                    <a:p>
                      <a:pPr algn="ctr"/>
                      <a:r>
                        <a:rPr lang="es-AR" dirty="0" smtClean="0"/>
                        <a:t>0</a:t>
                      </a:r>
                      <a:endParaRPr lang="es-AR" dirty="0"/>
                    </a:p>
                  </a:txBody>
                  <a:tcPr/>
                </a:tc>
                <a:tc>
                  <a:txBody>
                    <a:bodyPr/>
                    <a:lstStyle/>
                    <a:p>
                      <a:pPr algn="ctr"/>
                      <a:r>
                        <a:rPr lang="es-AR" dirty="0" smtClean="0"/>
                        <a:t>0.014</a:t>
                      </a:r>
                      <a:endParaRPr lang="es-AR" dirty="0"/>
                    </a:p>
                  </a:txBody>
                  <a:tcPr/>
                </a:tc>
                <a:tc>
                  <a:txBody>
                    <a:bodyPr/>
                    <a:lstStyle/>
                    <a:p>
                      <a:pPr algn="ctr"/>
                      <a:r>
                        <a:rPr lang="es-AR" dirty="0" smtClean="0"/>
                        <a:t>0.377</a:t>
                      </a:r>
                      <a:endParaRPr lang="es-AR" dirty="0"/>
                    </a:p>
                  </a:txBody>
                  <a:tcPr/>
                </a:tc>
              </a:tr>
              <a:tr h="370840">
                <a:tc>
                  <a:txBody>
                    <a:bodyPr/>
                    <a:lstStyle/>
                    <a:p>
                      <a:pPr algn="ctr"/>
                      <a:r>
                        <a:rPr lang="es-AR" dirty="0" smtClean="0"/>
                        <a:t>0</a:t>
                      </a:r>
                      <a:endParaRPr lang="es-AR" dirty="0"/>
                    </a:p>
                  </a:txBody>
                  <a:tcPr/>
                </a:tc>
                <a:tc>
                  <a:txBody>
                    <a:bodyPr/>
                    <a:lstStyle/>
                    <a:p>
                      <a:pPr algn="ctr"/>
                      <a:r>
                        <a:rPr lang="es-AR" dirty="0" smtClean="0"/>
                        <a:t>0</a:t>
                      </a:r>
                      <a:endParaRPr lang="es-AR" dirty="0"/>
                    </a:p>
                  </a:txBody>
                  <a:tcPr/>
                </a:tc>
                <a:tc>
                  <a:txBody>
                    <a:bodyPr/>
                    <a:lstStyle/>
                    <a:p>
                      <a:pPr algn="ctr"/>
                      <a:r>
                        <a:rPr lang="es-AR" dirty="0" smtClean="0"/>
                        <a:t>1</a:t>
                      </a:r>
                      <a:endParaRPr lang="es-AR" dirty="0"/>
                    </a:p>
                  </a:txBody>
                  <a:tcPr/>
                </a:tc>
                <a:tc>
                  <a:txBody>
                    <a:bodyPr/>
                    <a:lstStyle/>
                    <a:p>
                      <a:pPr algn="ctr"/>
                      <a:r>
                        <a:rPr lang="es-AR" dirty="0" smtClean="0"/>
                        <a:t>0.136</a:t>
                      </a:r>
                      <a:endParaRPr lang="es-AR" dirty="0"/>
                    </a:p>
                  </a:txBody>
                  <a:tcPr/>
                </a:tc>
                <a:tc>
                  <a:txBody>
                    <a:bodyPr/>
                    <a:lstStyle/>
                    <a:p>
                      <a:pPr algn="ctr"/>
                      <a:r>
                        <a:rPr lang="es-AR" dirty="0" smtClean="0"/>
                        <a:t>0.253</a:t>
                      </a:r>
                      <a:endParaRPr lang="es-AR" dirty="0"/>
                    </a:p>
                  </a:txBody>
                  <a:tcPr/>
                </a:tc>
              </a:tr>
              <a:tr h="370840">
                <a:tc>
                  <a:txBody>
                    <a:bodyPr/>
                    <a:lstStyle/>
                    <a:p>
                      <a:pPr algn="ctr"/>
                      <a:r>
                        <a:rPr lang="es-AR" dirty="0" smtClean="0"/>
                        <a:t>0</a:t>
                      </a:r>
                      <a:endParaRPr lang="es-AR" dirty="0"/>
                    </a:p>
                  </a:txBody>
                  <a:tcPr/>
                </a:tc>
                <a:tc>
                  <a:txBody>
                    <a:bodyPr/>
                    <a:lstStyle/>
                    <a:p>
                      <a:pPr algn="ctr"/>
                      <a:r>
                        <a:rPr lang="es-AR" dirty="0" smtClean="0"/>
                        <a:t>1</a:t>
                      </a:r>
                      <a:endParaRPr lang="es-AR" dirty="0"/>
                    </a:p>
                  </a:txBody>
                  <a:tcPr/>
                </a:tc>
                <a:tc>
                  <a:txBody>
                    <a:bodyPr/>
                    <a:lstStyle/>
                    <a:p>
                      <a:pPr algn="ctr"/>
                      <a:r>
                        <a:rPr lang="es-AR" dirty="0" smtClean="0"/>
                        <a:t>0</a:t>
                      </a:r>
                      <a:endParaRPr lang="es-AR" dirty="0"/>
                    </a:p>
                  </a:txBody>
                  <a:tcPr/>
                </a:tc>
                <a:tc>
                  <a:txBody>
                    <a:bodyPr/>
                    <a:lstStyle/>
                    <a:p>
                      <a:pPr algn="ctr"/>
                      <a:r>
                        <a:rPr lang="es-AR" dirty="0" smtClean="0"/>
                        <a:t>0.014</a:t>
                      </a:r>
                      <a:endParaRPr lang="es-AR" dirty="0"/>
                    </a:p>
                  </a:txBody>
                  <a:tcPr/>
                </a:tc>
                <a:tc>
                  <a:txBody>
                    <a:bodyPr/>
                    <a:lstStyle/>
                    <a:p>
                      <a:pPr algn="ctr"/>
                      <a:r>
                        <a:rPr lang="es-AR" dirty="0" smtClean="0"/>
                        <a:t>0.167</a:t>
                      </a:r>
                      <a:endParaRPr lang="es-AR" dirty="0"/>
                    </a:p>
                  </a:txBody>
                  <a:tcPr/>
                </a:tc>
              </a:tr>
              <a:tr h="370840">
                <a:tc>
                  <a:txBody>
                    <a:bodyPr/>
                    <a:lstStyle/>
                    <a:p>
                      <a:pPr algn="ctr"/>
                      <a:r>
                        <a:rPr lang="es-AR" dirty="0" smtClean="0"/>
                        <a:t>0</a:t>
                      </a:r>
                      <a:endParaRPr lang="es-AR" dirty="0"/>
                    </a:p>
                  </a:txBody>
                  <a:tcPr/>
                </a:tc>
                <a:tc>
                  <a:txBody>
                    <a:bodyPr/>
                    <a:lstStyle/>
                    <a:p>
                      <a:pPr algn="ctr"/>
                      <a:r>
                        <a:rPr lang="es-AR" dirty="0" smtClean="0"/>
                        <a:t>1</a:t>
                      </a:r>
                      <a:endParaRPr lang="es-AR" dirty="0"/>
                    </a:p>
                  </a:txBody>
                  <a:tcPr/>
                </a:tc>
                <a:tc>
                  <a:txBody>
                    <a:bodyPr/>
                    <a:lstStyle/>
                    <a:p>
                      <a:pPr algn="ctr"/>
                      <a:r>
                        <a:rPr lang="es-AR" dirty="0" smtClean="0"/>
                        <a:t>1</a:t>
                      </a:r>
                      <a:endParaRPr lang="es-AR" dirty="0"/>
                    </a:p>
                  </a:txBody>
                  <a:tcPr/>
                </a:tc>
                <a:tc>
                  <a:txBody>
                    <a:bodyPr/>
                    <a:lstStyle/>
                    <a:p>
                      <a:pPr algn="ctr"/>
                      <a:r>
                        <a:rPr lang="es-AR" dirty="0" smtClean="0"/>
                        <a:t>0.136</a:t>
                      </a:r>
                      <a:endParaRPr lang="es-AR" dirty="0"/>
                    </a:p>
                  </a:txBody>
                  <a:tcPr/>
                </a:tc>
                <a:tc>
                  <a:txBody>
                    <a:bodyPr/>
                    <a:lstStyle/>
                    <a:p>
                      <a:pPr algn="ctr"/>
                      <a:r>
                        <a:rPr lang="es-AR" dirty="0" smtClean="0"/>
                        <a:t>0.103</a:t>
                      </a:r>
                      <a:endParaRPr lang="es-AR" dirty="0"/>
                    </a:p>
                  </a:txBody>
                  <a:tcPr/>
                </a:tc>
              </a:tr>
              <a:tr h="370840">
                <a:tc>
                  <a:txBody>
                    <a:bodyPr/>
                    <a:lstStyle/>
                    <a:p>
                      <a:pPr algn="ctr"/>
                      <a:r>
                        <a:rPr lang="es-AR" dirty="0" smtClean="0"/>
                        <a:t>1</a:t>
                      </a:r>
                      <a:endParaRPr lang="es-AR" dirty="0"/>
                    </a:p>
                  </a:txBody>
                  <a:tcPr/>
                </a:tc>
                <a:tc>
                  <a:txBody>
                    <a:bodyPr/>
                    <a:lstStyle/>
                    <a:p>
                      <a:pPr algn="ctr"/>
                      <a:r>
                        <a:rPr lang="es-AR" dirty="0" smtClean="0"/>
                        <a:t>0</a:t>
                      </a:r>
                      <a:endParaRPr lang="es-AR" dirty="0"/>
                    </a:p>
                  </a:txBody>
                  <a:tcPr/>
                </a:tc>
                <a:tc>
                  <a:txBody>
                    <a:bodyPr/>
                    <a:lstStyle/>
                    <a:p>
                      <a:pPr algn="ctr"/>
                      <a:r>
                        <a:rPr lang="es-AR" dirty="0" smtClean="0"/>
                        <a:t>0</a:t>
                      </a:r>
                      <a:endParaRPr lang="es-AR" dirty="0"/>
                    </a:p>
                  </a:txBody>
                  <a:tcPr/>
                </a:tc>
                <a:tc>
                  <a:txBody>
                    <a:bodyPr/>
                    <a:lstStyle/>
                    <a:p>
                      <a:pPr algn="ctr"/>
                      <a:r>
                        <a:rPr lang="es-AR" dirty="0" smtClean="0"/>
                        <a:t>0.036</a:t>
                      </a:r>
                      <a:endParaRPr lang="es-AR" dirty="0"/>
                    </a:p>
                  </a:txBody>
                  <a:tcPr/>
                </a:tc>
                <a:tc>
                  <a:txBody>
                    <a:bodyPr/>
                    <a:lstStyle/>
                    <a:p>
                      <a:pPr algn="ctr"/>
                      <a:r>
                        <a:rPr lang="es-AR" dirty="0" smtClean="0"/>
                        <a:t>0.040</a:t>
                      </a:r>
                      <a:endParaRPr lang="es-AR" dirty="0"/>
                    </a:p>
                  </a:txBody>
                  <a:tcPr/>
                </a:tc>
              </a:tr>
              <a:tr h="370840">
                <a:tc>
                  <a:txBody>
                    <a:bodyPr/>
                    <a:lstStyle/>
                    <a:p>
                      <a:pPr algn="ctr"/>
                      <a:r>
                        <a:rPr lang="es-AR" dirty="0" smtClean="0"/>
                        <a:t>1</a:t>
                      </a:r>
                      <a:endParaRPr lang="es-AR" dirty="0"/>
                    </a:p>
                  </a:txBody>
                  <a:tcPr/>
                </a:tc>
                <a:tc>
                  <a:txBody>
                    <a:bodyPr/>
                    <a:lstStyle/>
                    <a:p>
                      <a:pPr algn="ctr"/>
                      <a:r>
                        <a:rPr lang="es-AR" dirty="0" smtClean="0"/>
                        <a:t>0</a:t>
                      </a:r>
                      <a:endParaRPr lang="es-AR" dirty="0"/>
                    </a:p>
                  </a:txBody>
                  <a:tcPr/>
                </a:tc>
                <a:tc>
                  <a:txBody>
                    <a:bodyPr/>
                    <a:lstStyle/>
                    <a:p>
                      <a:pPr algn="ctr"/>
                      <a:r>
                        <a:rPr lang="es-AR" dirty="0" smtClean="0"/>
                        <a:t>1</a:t>
                      </a:r>
                      <a:endParaRPr lang="es-AR" dirty="0"/>
                    </a:p>
                  </a:txBody>
                  <a:tcPr/>
                </a:tc>
                <a:tc>
                  <a:txBody>
                    <a:bodyPr/>
                    <a:lstStyle/>
                    <a:p>
                      <a:pPr algn="ctr"/>
                      <a:r>
                        <a:rPr lang="es-AR" dirty="0" smtClean="0"/>
                        <a:t>0.314</a:t>
                      </a:r>
                      <a:endParaRPr lang="es-AR" dirty="0"/>
                    </a:p>
                  </a:txBody>
                  <a:tcPr/>
                </a:tc>
                <a:tc>
                  <a:txBody>
                    <a:bodyPr/>
                    <a:lstStyle/>
                    <a:p>
                      <a:pPr algn="ctr"/>
                      <a:r>
                        <a:rPr lang="es-AR" dirty="0" smtClean="0"/>
                        <a:t>0.030</a:t>
                      </a:r>
                      <a:endParaRPr lang="es-AR" dirty="0"/>
                    </a:p>
                  </a:txBody>
                  <a:tcPr/>
                </a:tc>
              </a:tr>
              <a:tr h="370840">
                <a:tc>
                  <a:txBody>
                    <a:bodyPr/>
                    <a:lstStyle/>
                    <a:p>
                      <a:pPr algn="ctr"/>
                      <a:r>
                        <a:rPr lang="es-AR" dirty="0" smtClean="0"/>
                        <a:t>1</a:t>
                      </a:r>
                      <a:endParaRPr lang="es-AR" dirty="0"/>
                    </a:p>
                  </a:txBody>
                  <a:tcPr/>
                </a:tc>
                <a:tc>
                  <a:txBody>
                    <a:bodyPr/>
                    <a:lstStyle/>
                    <a:p>
                      <a:pPr algn="ctr"/>
                      <a:r>
                        <a:rPr lang="es-AR" dirty="0" smtClean="0"/>
                        <a:t>1</a:t>
                      </a:r>
                      <a:endParaRPr lang="es-AR" dirty="0"/>
                    </a:p>
                  </a:txBody>
                  <a:tcPr/>
                </a:tc>
                <a:tc>
                  <a:txBody>
                    <a:bodyPr/>
                    <a:lstStyle/>
                    <a:p>
                      <a:pPr algn="ctr"/>
                      <a:r>
                        <a:rPr lang="es-AR" dirty="0" smtClean="0"/>
                        <a:t>0</a:t>
                      </a:r>
                      <a:endParaRPr lang="es-AR" dirty="0"/>
                    </a:p>
                  </a:txBody>
                  <a:tcPr/>
                </a:tc>
                <a:tc>
                  <a:txBody>
                    <a:bodyPr/>
                    <a:lstStyle/>
                    <a:p>
                      <a:pPr algn="ctr"/>
                      <a:r>
                        <a:rPr lang="es-AR" dirty="0" smtClean="0"/>
                        <a:t>0.036</a:t>
                      </a:r>
                      <a:endParaRPr lang="es-AR" dirty="0"/>
                    </a:p>
                  </a:txBody>
                  <a:tcPr/>
                </a:tc>
                <a:tc>
                  <a:txBody>
                    <a:bodyPr/>
                    <a:lstStyle/>
                    <a:p>
                      <a:pPr algn="ctr"/>
                      <a:r>
                        <a:rPr lang="es-AR" dirty="0" smtClean="0"/>
                        <a:t>0.017</a:t>
                      </a:r>
                      <a:endParaRPr lang="es-AR" dirty="0"/>
                    </a:p>
                  </a:txBody>
                  <a:tcPr/>
                </a:tc>
              </a:tr>
              <a:tr h="370840">
                <a:tc>
                  <a:txBody>
                    <a:bodyPr/>
                    <a:lstStyle/>
                    <a:p>
                      <a:pPr algn="ctr"/>
                      <a:r>
                        <a:rPr lang="es-AR" dirty="0" smtClean="0"/>
                        <a:t>1</a:t>
                      </a:r>
                      <a:endParaRPr lang="es-AR" dirty="0"/>
                    </a:p>
                  </a:txBody>
                  <a:tcPr/>
                </a:tc>
                <a:tc>
                  <a:txBody>
                    <a:bodyPr/>
                    <a:lstStyle/>
                    <a:p>
                      <a:pPr algn="ctr"/>
                      <a:r>
                        <a:rPr lang="es-AR" dirty="0" smtClean="0"/>
                        <a:t>1</a:t>
                      </a:r>
                      <a:endParaRPr lang="es-AR" dirty="0"/>
                    </a:p>
                  </a:txBody>
                  <a:tcPr/>
                </a:tc>
                <a:tc>
                  <a:txBody>
                    <a:bodyPr/>
                    <a:lstStyle/>
                    <a:p>
                      <a:pPr algn="ctr"/>
                      <a:r>
                        <a:rPr lang="es-AR" dirty="0" smtClean="0"/>
                        <a:t>1</a:t>
                      </a:r>
                      <a:endParaRPr lang="es-AR" dirty="0"/>
                    </a:p>
                  </a:txBody>
                  <a:tcPr/>
                </a:tc>
                <a:tc>
                  <a:txBody>
                    <a:bodyPr/>
                    <a:lstStyle/>
                    <a:p>
                      <a:pPr algn="ctr"/>
                      <a:r>
                        <a:rPr lang="es-AR" dirty="0" smtClean="0"/>
                        <a:t>0.314</a:t>
                      </a:r>
                      <a:endParaRPr lang="es-AR" dirty="0"/>
                    </a:p>
                  </a:txBody>
                  <a:tcPr/>
                </a:tc>
                <a:tc>
                  <a:txBody>
                    <a:bodyPr/>
                    <a:lstStyle/>
                    <a:p>
                      <a:pPr algn="ctr"/>
                      <a:r>
                        <a:rPr lang="es-AR" dirty="0" smtClean="0"/>
                        <a:t>0.013</a:t>
                      </a:r>
                      <a:endParaRPr lang="es-AR" dirty="0"/>
                    </a:p>
                  </a:txBody>
                  <a:tcPr/>
                </a:tc>
              </a:tr>
            </a:tbl>
          </a:graphicData>
        </a:graphic>
      </p:graphicFrame>
      <p:sp>
        <p:nvSpPr>
          <p:cNvPr id="27" name="26 Cerrar llave"/>
          <p:cNvSpPr/>
          <p:nvPr/>
        </p:nvSpPr>
        <p:spPr>
          <a:xfrm rot="5400000">
            <a:off x="1937889" y="3905613"/>
            <a:ext cx="238844" cy="300039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28" name="27 CuadroTexto"/>
          <p:cNvSpPr txBox="1"/>
          <p:nvPr/>
        </p:nvSpPr>
        <p:spPr>
          <a:xfrm>
            <a:off x="285720" y="5584527"/>
            <a:ext cx="3527061" cy="400110"/>
          </a:xfrm>
          <a:prstGeom prst="rect">
            <a:avLst/>
          </a:prstGeom>
          <a:noFill/>
        </p:spPr>
        <p:txBody>
          <a:bodyPr wrap="square" rtlCol="0">
            <a:spAutoFit/>
          </a:bodyPr>
          <a:lstStyle/>
          <a:p>
            <a:pPr algn="ctr"/>
            <a:r>
              <a:rPr lang="es-AR" sz="2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Evidencia Relevante</a:t>
            </a:r>
            <a:endParaRPr lang="es-AR"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endParaRPr>
          </a:p>
        </p:txBody>
      </p:sp>
      <p:graphicFrame>
        <p:nvGraphicFramePr>
          <p:cNvPr id="36" name="35 Tabla"/>
          <p:cNvGraphicFramePr>
            <a:graphicFrameLocks noGrp="1"/>
          </p:cNvGraphicFramePr>
          <p:nvPr/>
        </p:nvGraphicFramePr>
        <p:xfrm>
          <a:off x="6000760" y="5754710"/>
          <a:ext cx="2857520" cy="889000"/>
        </p:xfrm>
        <a:graphic>
          <a:graphicData uri="http://schemas.openxmlformats.org/drawingml/2006/table">
            <a:tbl>
              <a:tblPr firstRow="1" bandRow="1">
                <a:tableStyleId>{00A15C55-8517-42AA-B614-E9B94910E393}</a:tableStyleId>
              </a:tblPr>
              <a:tblGrid>
                <a:gridCol w="1357322"/>
                <a:gridCol w="1500198"/>
              </a:tblGrid>
              <a:tr h="370840">
                <a:tc>
                  <a:txBody>
                    <a:bodyPr/>
                    <a:lstStyle/>
                    <a:p>
                      <a:pPr algn="ctr"/>
                      <a:r>
                        <a:rPr lang="es-AR" sz="1400" dirty="0" smtClean="0"/>
                        <a:t>P (Tener enfermedad A)</a:t>
                      </a:r>
                      <a:endParaRPr lang="es-AR"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sz="1400" dirty="0" smtClean="0"/>
                        <a:t>P (No Tener enfermedad A)</a:t>
                      </a:r>
                    </a:p>
                  </a:txBody>
                  <a:tcPr/>
                </a:tc>
              </a:tr>
              <a:tr h="370840">
                <a:tc>
                  <a:txBody>
                    <a:bodyPr/>
                    <a:lstStyle/>
                    <a:p>
                      <a:pPr algn="ctr"/>
                      <a:r>
                        <a:rPr lang="es-AR" dirty="0" smtClean="0"/>
                        <a:t>0.3</a:t>
                      </a:r>
                      <a:endParaRPr lang="es-AR" dirty="0"/>
                    </a:p>
                  </a:txBody>
                  <a:tcPr/>
                </a:tc>
                <a:tc>
                  <a:txBody>
                    <a:bodyPr/>
                    <a:lstStyle/>
                    <a:p>
                      <a:pPr algn="ctr"/>
                      <a:r>
                        <a:rPr lang="es-AR" dirty="0" smtClean="0"/>
                        <a:t>0.7</a:t>
                      </a:r>
                      <a:endParaRPr lang="es-AR"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4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Agenda</a:t>
            </a:r>
            <a:endParaRPr lang="es-AR" sz="4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2 Marcador de contenido"/>
          <p:cNvSpPr>
            <a:spLocks noGrp="1"/>
          </p:cNvSpPr>
          <p:nvPr>
            <p:ph idx="1"/>
          </p:nvPr>
        </p:nvSpPr>
        <p:spPr/>
        <p:txBody>
          <a:bodyPr/>
          <a:lstStyle/>
          <a:p>
            <a:r>
              <a:rPr lang="es-AR"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Casos de Uso</a:t>
            </a:r>
          </a:p>
          <a:p>
            <a:r>
              <a:rPr lang="es-AR"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Modelo de Dominio</a:t>
            </a:r>
          </a:p>
          <a:p>
            <a:r>
              <a:rPr lang="es-AR"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Distintas Vistas del Sistema</a:t>
            </a:r>
          </a:p>
          <a:p>
            <a:r>
              <a:rPr lang="es-AR"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Sistema Experto</a:t>
            </a:r>
          </a:p>
          <a:p>
            <a:r>
              <a:rPr lang="es-AR"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Tecnologías</a:t>
            </a:r>
          </a:p>
          <a:p>
            <a:r>
              <a:rPr lang="es-AR"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Preguntas</a:t>
            </a:r>
          </a:p>
          <a:p>
            <a:endParaRPr lang="es-AR"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endParaRPr lang="es-AR"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endParaRPr lang="es-AR"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endParaRPr lang="es-AR"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4" name="Picture 3" descr="C:\Users\Familia Compaq\Documents\Disenio\vista 5728 icons png\imageres.dll_I00a5_0409.png"/>
          <p:cNvPicPr>
            <a:picLocks noChangeAspect="1" noChangeArrowheads="1"/>
          </p:cNvPicPr>
          <p:nvPr/>
        </p:nvPicPr>
        <p:blipFill>
          <a:blip r:embed="rId3" cstate="print"/>
          <a:srcRect/>
          <a:stretch>
            <a:fillRect/>
          </a:stretch>
        </p:blipFill>
        <p:spPr bwMode="auto">
          <a:xfrm>
            <a:off x="142868" y="71438"/>
            <a:ext cx="857232" cy="857232"/>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32000">
              <a:schemeClr val="accent1">
                <a:tint val="44500"/>
                <a:satMod val="160000"/>
                <a:alpha val="52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0" name="49 Proceso alternativo"/>
          <p:cNvSpPr/>
          <p:nvPr/>
        </p:nvSpPr>
        <p:spPr>
          <a:xfrm>
            <a:off x="3974778" y="4786322"/>
            <a:ext cx="2071702" cy="1714512"/>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s-AR" sz="1800" dirty="0" smtClean="0"/>
              <a:t>Base de Conocimiento</a:t>
            </a:r>
            <a:endParaRPr lang="es-AR" sz="1800" dirty="0"/>
          </a:p>
        </p:txBody>
      </p:sp>
      <p:sp>
        <p:nvSpPr>
          <p:cNvPr id="30" name="29 Proceso alternativo"/>
          <p:cNvSpPr/>
          <p:nvPr/>
        </p:nvSpPr>
        <p:spPr>
          <a:xfrm>
            <a:off x="4076696" y="1000108"/>
            <a:ext cx="1857388" cy="85725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Servicio Cálculo</a:t>
            </a:r>
            <a:endParaRPr lang="es-AR" dirty="0"/>
          </a:p>
        </p:txBody>
      </p:sp>
      <p:sp>
        <p:nvSpPr>
          <p:cNvPr id="2" name="1 Título"/>
          <p:cNvSpPr>
            <a:spLocks noGrp="1"/>
          </p:cNvSpPr>
          <p:nvPr>
            <p:ph type="title"/>
          </p:nvPr>
        </p:nvSpPr>
        <p:spPr>
          <a:xfrm>
            <a:off x="0" y="-16"/>
            <a:ext cx="9144000" cy="928686"/>
          </a:xfrm>
        </p:spPr>
        <p:txBody>
          <a:bodyPr/>
          <a:lstStyle/>
          <a:p>
            <a:r>
              <a:rPr lang="es-AR" b="1" dirty="0" smtClean="0"/>
              <a:t>Sistema Experto: Implementación</a:t>
            </a:r>
            <a:endParaRPr lang="es-AR" b="1" dirty="0"/>
          </a:p>
        </p:txBody>
      </p:sp>
      <p:sp>
        <p:nvSpPr>
          <p:cNvPr id="3" name="2 Llamada de flecha a la derecha"/>
          <p:cNvSpPr/>
          <p:nvPr/>
        </p:nvSpPr>
        <p:spPr>
          <a:xfrm>
            <a:off x="4143372" y="2285992"/>
            <a:ext cx="2643206" cy="1928826"/>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Motor de Inferencia</a:t>
            </a:r>
            <a:endParaRPr lang="es-AR" dirty="0"/>
          </a:p>
        </p:txBody>
      </p:sp>
      <p:pic>
        <p:nvPicPr>
          <p:cNvPr id="1026" name="Picture 2" descr="C:\Users\Familia Compaq\Documents\Disenio\database.png"/>
          <p:cNvPicPr>
            <a:picLocks noChangeAspect="1" noChangeArrowheads="1"/>
          </p:cNvPicPr>
          <p:nvPr/>
        </p:nvPicPr>
        <p:blipFill>
          <a:blip r:embed="rId3"/>
          <a:srcRect/>
          <a:stretch>
            <a:fillRect/>
          </a:stretch>
        </p:blipFill>
        <p:spPr bwMode="auto">
          <a:xfrm>
            <a:off x="4474844" y="4857760"/>
            <a:ext cx="959166" cy="959166"/>
          </a:xfrm>
          <a:prstGeom prst="rect">
            <a:avLst/>
          </a:prstGeom>
          <a:noFill/>
        </p:spPr>
      </p:pic>
      <p:sp>
        <p:nvSpPr>
          <p:cNvPr id="9" name="8 Retraso"/>
          <p:cNvSpPr/>
          <p:nvPr/>
        </p:nvSpPr>
        <p:spPr>
          <a:xfrm>
            <a:off x="2214546" y="2745100"/>
            <a:ext cx="1571636" cy="1000132"/>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smtClean="0"/>
              <a:t>Discretizador</a:t>
            </a:r>
            <a:endParaRPr lang="es-AR" sz="1600" dirty="0"/>
          </a:p>
        </p:txBody>
      </p:sp>
      <p:cxnSp>
        <p:nvCxnSpPr>
          <p:cNvPr id="11" name="10 Conector recto de flecha"/>
          <p:cNvCxnSpPr>
            <a:stCxn id="9" idx="3"/>
            <a:endCxn id="3" idx="1"/>
          </p:cNvCxnSpPr>
          <p:nvPr/>
        </p:nvCxnSpPr>
        <p:spPr>
          <a:xfrm>
            <a:off x="3786182" y="3245166"/>
            <a:ext cx="357190" cy="52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13 Conector recto de flecha"/>
          <p:cNvCxnSpPr>
            <a:stCxn id="50" idx="0"/>
            <a:endCxn id="3" idx="2"/>
          </p:cNvCxnSpPr>
          <p:nvPr/>
        </p:nvCxnSpPr>
        <p:spPr>
          <a:xfrm rot="16200000" flipV="1">
            <a:off x="4720618" y="4496310"/>
            <a:ext cx="571504" cy="85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20 Esquina doblada"/>
          <p:cNvSpPr/>
          <p:nvPr/>
        </p:nvSpPr>
        <p:spPr>
          <a:xfrm>
            <a:off x="6786578" y="2428868"/>
            <a:ext cx="1714512" cy="1785950"/>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dirty="0" smtClean="0"/>
              <a:t>Diagnóstico</a:t>
            </a:r>
            <a:endParaRPr lang="es-AR" dirty="0"/>
          </a:p>
        </p:txBody>
      </p:sp>
      <p:sp>
        <p:nvSpPr>
          <p:cNvPr id="31" name="30 CuadroTexto"/>
          <p:cNvSpPr txBox="1"/>
          <p:nvPr/>
        </p:nvSpPr>
        <p:spPr>
          <a:xfrm>
            <a:off x="214282" y="3000372"/>
            <a:ext cx="1571636"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s-AR" dirty="0" smtClean="0"/>
              <a:t>Evidencia</a:t>
            </a:r>
            <a:endParaRPr lang="es-AR" dirty="0"/>
          </a:p>
        </p:txBody>
      </p:sp>
      <p:cxnSp>
        <p:nvCxnSpPr>
          <p:cNvPr id="33" name="32 Conector recto de flecha"/>
          <p:cNvCxnSpPr>
            <a:stCxn id="31" idx="3"/>
            <a:endCxn id="9" idx="1"/>
          </p:cNvCxnSpPr>
          <p:nvPr/>
        </p:nvCxnSpPr>
        <p:spPr>
          <a:xfrm>
            <a:off x="1785918" y="3231205"/>
            <a:ext cx="428628" cy="139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34 Conector recto de flecha"/>
          <p:cNvCxnSpPr>
            <a:stCxn id="30" idx="2"/>
            <a:endCxn id="3" idx="0"/>
          </p:cNvCxnSpPr>
          <p:nvPr/>
        </p:nvCxnSpPr>
        <p:spPr>
          <a:xfrm rot="5400000">
            <a:off x="4789436" y="2070038"/>
            <a:ext cx="428628" cy="3280"/>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pic>
        <p:nvPicPr>
          <p:cNvPr id="23" name="Picture 4" descr="C:\Users\Familia Compaq\Documents\Disenio\vista 5728 icons png\speechuxcpl.dll_I03b8_0409.png"/>
          <p:cNvPicPr>
            <a:picLocks noChangeAspect="1" noChangeArrowheads="1"/>
          </p:cNvPicPr>
          <p:nvPr/>
        </p:nvPicPr>
        <p:blipFill>
          <a:blip r:embed="rId4" cstate="print"/>
          <a:srcRect/>
          <a:stretch>
            <a:fillRect/>
          </a:stretch>
        </p:blipFill>
        <p:spPr bwMode="auto">
          <a:xfrm>
            <a:off x="4959670" y="4832042"/>
            <a:ext cx="571472" cy="571472"/>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32000">
              <a:schemeClr val="accent1">
                <a:tint val="44500"/>
                <a:satMod val="160000"/>
                <a:alpha val="52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0" y="-16"/>
            <a:ext cx="9144000" cy="928686"/>
          </a:xfrm>
        </p:spPr>
        <p:txBody>
          <a:bodyPr/>
          <a:lstStyle/>
          <a:p>
            <a:r>
              <a:rPr lang="es-AR" b="1" dirty="0" smtClean="0"/>
              <a:t>Sistema Experto: Implementación</a:t>
            </a:r>
            <a:endParaRPr lang="es-AR" b="1" dirty="0"/>
          </a:p>
        </p:txBody>
      </p:sp>
      <p:sp>
        <p:nvSpPr>
          <p:cNvPr id="28" name="27 CuadroTexto"/>
          <p:cNvSpPr txBox="1"/>
          <p:nvPr/>
        </p:nvSpPr>
        <p:spPr>
          <a:xfrm>
            <a:off x="4071934" y="1208706"/>
            <a:ext cx="1857388"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s-AR" dirty="0" smtClean="0"/>
              <a:t>Casos</a:t>
            </a:r>
          </a:p>
          <a:p>
            <a:pPr algn="ctr"/>
            <a:r>
              <a:rPr lang="es-AR" dirty="0" smtClean="0"/>
              <a:t>Pacientes</a:t>
            </a:r>
          </a:p>
        </p:txBody>
      </p:sp>
      <p:cxnSp>
        <p:nvCxnSpPr>
          <p:cNvPr id="32" name="31 Conector recto de flecha"/>
          <p:cNvCxnSpPr>
            <a:stCxn id="22" idx="0"/>
            <a:endCxn id="28" idx="3"/>
          </p:cNvCxnSpPr>
          <p:nvPr/>
        </p:nvCxnSpPr>
        <p:spPr>
          <a:xfrm rot="16200000" flipV="1">
            <a:off x="6384247" y="1169281"/>
            <a:ext cx="804663" cy="17145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33 CuadroTexto"/>
          <p:cNvSpPr txBox="1"/>
          <p:nvPr/>
        </p:nvSpPr>
        <p:spPr>
          <a:xfrm>
            <a:off x="785786" y="2944174"/>
            <a:ext cx="2000264"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s-AR" dirty="0" smtClean="0"/>
              <a:t>Casos Predefinidos</a:t>
            </a:r>
          </a:p>
        </p:txBody>
      </p:sp>
      <p:sp>
        <p:nvSpPr>
          <p:cNvPr id="31" name="30 Rectángulo"/>
          <p:cNvSpPr/>
          <p:nvPr/>
        </p:nvSpPr>
        <p:spPr>
          <a:xfrm>
            <a:off x="3903340" y="2928934"/>
            <a:ext cx="2214578"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smtClean="0"/>
              <a:t>Generador de Conocimiento</a:t>
            </a:r>
            <a:endParaRPr lang="es-AR" sz="2000" dirty="0"/>
          </a:p>
        </p:txBody>
      </p:sp>
      <p:cxnSp>
        <p:nvCxnSpPr>
          <p:cNvPr id="69" name="68 Conector recto de flecha"/>
          <p:cNvCxnSpPr>
            <a:stCxn id="28" idx="2"/>
            <a:endCxn id="31" idx="0"/>
          </p:cNvCxnSpPr>
          <p:nvPr/>
        </p:nvCxnSpPr>
        <p:spPr>
          <a:xfrm rot="16200000" flipH="1">
            <a:off x="4561013" y="2479317"/>
            <a:ext cx="889231" cy="100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79 Conector recto de flecha"/>
          <p:cNvCxnSpPr>
            <a:stCxn id="34" idx="3"/>
            <a:endCxn id="31" idx="1"/>
          </p:cNvCxnSpPr>
          <p:nvPr/>
        </p:nvCxnSpPr>
        <p:spPr>
          <a:xfrm flipV="1">
            <a:off x="2786050" y="3357562"/>
            <a:ext cx="1117290" cy="21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6" name="Picture 2" descr="C:\Users\Familia Compaq\Documents\Disenio\vista 5728 icons png\miguiresource.dll_I0258_0409.png"/>
          <p:cNvPicPr>
            <a:picLocks noChangeAspect="1" noChangeArrowheads="1"/>
          </p:cNvPicPr>
          <p:nvPr/>
        </p:nvPicPr>
        <p:blipFill>
          <a:blip r:embed="rId3" cstate="print"/>
          <a:srcRect/>
          <a:stretch>
            <a:fillRect/>
          </a:stretch>
        </p:blipFill>
        <p:spPr bwMode="auto">
          <a:xfrm>
            <a:off x="5796924" y="2786058"/>
            <a:ext cx="500066" cy="500066"/>
          </a:xfrm>
          <a:prstGeom prst="rect">
            <a:avLst/>
          </a:prstGeom>
          <a:noFill/>
        </p:spPr>
      </p:pic>
      <p:sp>
        <p:nvSpPr>
          <p:cNvPr id="22" name="21 Esquina doblada"/>
          <p:cNvSpPr/>
          <p:nvPr/>
        </p:nvSpPr>
        <p:spPr>
          <a:xfrm>
            <a:off x="6786578" y="2428868"/>
            <a:ext cx="1714512" cy="1785950"/>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dirty="0" smtClean="0"/>
              <a:t>Diagnóstico</a:t>
            </a:r>
            <a:endParaRPr lang="es-AR" dirty="0"/>
          </a:p>
        </p:txBody>
      </p:sp>
      <p:sp>
        <p:nvSpPr>
          <p:cNvPr id="33" name="32 Proceso alternativo"/>
          <p:cNvSpPr/>
          <p:nvPr/>
        </p:nvSpPr>
        <p:spPr>
          <a:xfrm>
            <a:off x="3974778" y="4786322"/>
            <a:ext cx="2071702" cy="1714512"/>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s-AR" sz="1800" dirty="0" smtClean="0"/>
              <a:t>Base de Conocimiento</a:t>
            </a:r>
            <a:endParaRPr lang="es-AR" sz="1800" dirty="0"/>
          </a:p>
        </p:txBody>
      </p:sp>
      <p:pic>
        <p:nvPicPr>
          <p:cNvPr id="35" name="Picture 2" descr="C:\Users\Familia Compaq\Documents\Disenio\database.png"/>
          <p:cNvPicPr>
            <a:picLocks noChangeAspect="1" noChangeArrowheads="1"/>
          </p:cNvPicPr>
          <p:nvPr/>
        </p:nvPicPr>
        <p:blipFill>
          <a:blip r:embed="rId4"/>
          <a:srcRect/>
          <a:stretch>
            <a:fillRect/>
          </a:stretch>
        </p:blipFill>
        <p:spPr bwMode="auto">
          <a:xfrm>
            <a:off x="4474844" y="4857760"/>
            <a:ext cx="959166" cy="959166"/>
          </a:xfrm>
          <a:prstGeom prst="rect">
            <a:avLst/>
          </a:prstGeom>
          <a:noFill/>
        </p:spPr>
      </p:pic>
      <p:pic>
        <p:nvPicPr>
          <p:cNvPr id="36" name="Picture 4" descr="C:\Users\Familia Compaq\Documents\Disenio\vista 5728 icons png\speechuxcpl.dll_I03b8_0409.png"/>
          <p:cNvPicPr>
            <a:picLocks noChangeAspect="1" noChangeArrowheads="1"/>
          </p:cNvPicPr>
          <p:nvPr/>
        </p:nvPicPr>
        <p:blipFill>
          <a:blip r:embed="rId5" cstate="print"/>
          <a:srcRect/>
          <a:stretch>
            <a:fillRect/>
          </a:stretch>
        </p:blipFill>
        <p:spPr bwMode="auto">
          <a:xfrm>
            <a:off x="4959670" y="4832042"/>
            <a:ext cx="571472" cy="571472"/>
          </a:xfrm>
          <a:prstGeom prst="rect">
            <a:avLst/>
          </a:prstGeom>
          <a:noFill/>
        </p:spPr>
      </p:pic>
      <p:cxnSp>
        <p:nvCxnSpPr>
          <p:cNvPr id="42" name="41 Conector recto de flecha"/>
          <p:cNvCxnSpPr>
            <a:stCxn id="31" idx="2"/>
            <a:endCxn id="33" idx="0"/>
          </p:cNvCxnSpPr>
          <p:nvPr/>
        </p:nvCxnSpPr>
        <p:spPr>
          <a:xfrm rot="5400000">
            <a:off x="4510563" y="4286256"/>
            <a:ext cx="1000132"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32000">
              <a:schemeClr val="accent1">
                <a:tint val="44500"/>
                <a:satMod val="160000"/>
                <a:alpha val="52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0" y="-16"/>
            <a:ext cx="9144000" cy="928686"/>
          </a:xfrm>
        </p:spPr>
        <p:txBody>
          <a:bodyPr/>
          <a:lstStyle/>
          <a:p>
            <a:r>
              <a:rPr lang="es-AR" b="1" dirty="0" smtClean="0"/>
              <a:t>Tecnologías</a:t>
            </a:r>
            <a:endParaRPr lang="es-AR" b="1" dirty="0"/>
          </a:p>
        </p:txBody>
      </p:sp>
      <p:pic>
        <p:nvPicPr>
          <p:cNvPr id="3" name="Picture 6" descr="ewch i mysql.com"/>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536149" y="5000636"/>
            <a:ext cx="2071702" cy="1379509"/>
          </a:xfrm>
          <a:prstGeom prst="rect">
            <a:avLst/>
          </a:prstGeom>
          <a:ln>
            <a:noFill/>
          </a:ln>
          <a:effectLst>
            <a:outerShdw blurRad="292100" dist="139700" dir="2700000" algn="tl" rotWithShape="0">
              <a:srgbClr val="333333">
                <a:alpha val="65000"/>
              </a:srgbClr>
            </a:outerShdw>
          </a:effectLst>
        </p:spPr>
      </p:pic>
      <p:pic>
        <p:nvPicPr>
          <p:cNvPr id="7170" name="Picture 2" descr="File:Apache Wicket logo.png"/>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714744" y="1000108"/>
            <a:ext cx="1857388" cy="684912"/>
          </a:xfrm>
          <a:prstGeom prst="rect">
            <a:avLst/>
          </a:prstGeom>
          <a:ln>
            <a:noFill/>
          </a:ln>
          <a:effectLst>
            <a:outerShdw blurRad="292100" dist="139700" dir="2700000" algn="tl" rotWithShape="0">
              <a:srgbClr val="333333">
                <a:alpha val="65000"/>
              </a:srgbClr>
            </a:outerShdw>
          </a:effectLst>
        </p:spPr>
      </p:pic>
      <p:pic>
        <p:nvPicPr>
          <p:cNvPr id="7172" name="Picture 4" descr="Apache Tomcat Logo"/>
          <p:cNvPicPr>
            <a:picLocks noChangeAspect="1" noChangeArrowheads="1"/>
          </p:cNvPicPr>
          <p:nvPr/>
        </p:nvPicPr>
        <p:blipFill>
          <a:blip r:embed="rId5"/>
          <a:srcRect/>
          <a:stretch>
            <a:fillRect/>
          </a:stretch>
        </p:blipFill>
        <p:spPr bwMode="auto">
          <a:xfrm>
            <a:off x="1000100" y="3071810"/>
            <a:ext cx="1207401" cy="857256"/>
          </a:xfrm>
          <a:prstGeom prst="rect">
            <a:avLst/>
          </a:prstGeom>
          <a:ln>
            <a:noFill/>
          </a:ln>
          <a:effectLst>
            <a:outerShdw blurRad="292100" dist="139700" dir="2700000" algn="tl" rotWithShape="0">
              <a:srgbClr val="333333">
                <a:alpha val="65000"/>
              </a:srgbClr>
            </a:outerShdw>
          </a:effectLst>
        </p:spPr>
      </p:pic>
      <p:pic>
        <p:nvPicPr>
          <p:cNvPr id="7174" name="Picture 6" descr="Hibernate"/>
          <p:cNvPicPr>
            <a:picLocks noChangeAspect="1" noChangeArrowheads="1"/>
          </p:cNvPicPr>
          <p:nvPr/>
        </p:nvPicPr>
        <p:blipFill>
          <a:blip r:embed="rId6"/>
          <a:srcRect/>
          <a:stretch>
            <a:fillRect/>
          </a:stretch>
        </p:blipFill>
        <p:spPr bwMode="auto">
          <a:xfrm>
            <a:off x="6429388" y="3286124"/>
            <a:ext cx="2371725" cy="742951"/>
          </a:xfrm>
          <a:prstGeom prst="rect">
            <a:avLst/>
          </a:prstGeom>
          <a:ln>
            <a:noFill/>
          </a:ln>
          <a:effectLst>
            <a:outerShdw blurRad="292100" dist="139700" dir="2700000" algn="tl" rotWithShape="0">
              <a:srgbClr val="333333">
                <a:alpha val="65000"/>
              </a:srgbClr>
            </a:outerShdw>
          </a:effectLst>
        </p:spPr>
      </p:pic>
      <p:pic>
        <p:nvPicPr>
          <p:cNvPr id="7176" name="Picture 8" descr="http://library.thinkquest.org/07aug/00499/images/javalogo.png"/>
          <p:cNvPicPr>
            <a:picLocks noChangeAspect="1" noChangeArrowheads="1"/>
          </p:cNvPicPr>
          <p:nvPr/>
        </p:nvPicPr>
        <p:blipFill>
          <a:blip r:embed="rId7"/>
          <a:srcRect/>
          <a:stretch>
            <a:fillRect/>
          </a:stretch>
        </p:blipFill>
        <p:spPr bwMode="auto">
          <a:xfrm>
            <a:off x="3806523" y="2224118"/>
            <a:ext cx="1530954" cy="2847956"/>
          </a:xfrm>
          <a:prstGeom prst="rect">
            <a:avLst/>
          </a:prstGeom>
          <a:ln>
            <a:noFill/>
          </a:ln>
          <a:effectLst>
            <a:outerShdw blurRad="292100" dist="139700" dir="2700000" algn="tl" rotWithShape="0">
              <a:srgbClr val="333333">
                <a:alpha val="65000"/>
              </a:srgbClr>
            </a:outerShdw>
          </a:effectLst>
        </p:spPr>
      </p:pic>
      <p:sp>
        <p:nvSpPr>
          <p:cNvPr id="9" name="8 CuadroTexto"/>
          <p:cNvSpPr txBox="1"/>
          <p:nvPr/>
        </p:nvSpPr>
        <p:spPr>
          <a:xfrm>
            <a:off x="3428992" y="6100724"/>
            <a:ext cx="2286016" cy="400110"/>
          </a:xfrm>
          <a:prstGeom prst="rect">
            <a:avLst/>
          </a:prstGeom>
          <a:noFill/>
        </p:spPr>
        <p:txBody>
          <a:bodyPr wrap="square" rtlCol="0">
            <a:spAutoFit/>
          </a:bodyPr>
          <a:lstStyle/>
          <a:p>
            <a:pPr algn="ctr"/>
            <a:r>
              <a:rPr lang="es-AR" sz="2000" b="1" dirty="0" smtClean="0">
                <a:latin typeface="+mj-lt"/>
              </a:rPr>
              <a:t>Base de Datos</a:t>
            </a:r>
            <a:endParaRPr lang="es-AR" sz="2000" b="1" dirty="0">
              <a:latin typeface="+mj-lt"/>
            </a:endParaRPr>
          </a:p>
        </p:txBody>
      </p:sp>
      <p:sp>
        <p:nvSpPr>
          <p:cNvPr id="10" name="9 CuadroTexto"/>
          <p:cNvSpPr txBox="1"/>
          <p:nvPr/>
        </p:nvSpPr>
        <p:spPr>
          <a:xfrm>
            <a:off x="6500826" y="3929066"/>
            <a:ext cx="2286016" cy="400110"/>
          </a:xfrm>
          <a:prstGeom prst="rect">
            <a:avLst/>
          </a:prstGeom>
          <a:noFill/>
        </p:spPr>
        <p:txBody>
          <a:bodyPr wrap="square" rtlCol="0">
            <a:spAutoFit/>
          </a:bodyPr>
          <a:lstStyle/>
          <a:p>
            <a:pPr algn="ctr"/>
            <a:r>
              <a:rPr lang="es-AR" sz="2000" b="1" dirty="0" smtClean="0">
                <a:latin typeface="+mj-lt"/>
              </a:rPr>
              <a:t>ORM</a:t>
            </a:r>
            <a:endParaRPr lang="es-AR" sz="1800" b="1" dirty="0">
              <a:latin typeface="+mj-lt"/>
            </a:endParaRPr>
          </a:p>
        </p:txBody>
      </p:sp>
      <p:sp>
        <p:nvSpPr>
          <p:cNvPr id="11" name="10 CuadroTexto"/>
          <p:cNvSpPr txBox="1"/>
          <p:nvPr/>
        </p:nvSpPr>
        <p:spPr>
          <a:xfrm>
            <a:off x="285720" y="4000504"/>
            <a:ext cx="2857520" cy="707886"/>
          </a:xfrm>
          <a:prstGeom prst="rect">
            <a:avLst/>
          </a:prstGeom>
          <a:noFill/>
        </p:spPr>
        <p:txBody>
          <a:bodyPr wrap="square" rtlCol="0">
            <a:spAutoFit/>
          </a:bodyPr>
          <a:lstStyle/>
          <a:p>
            <a:pPr algn="ctr"/>
            <a:r>
              <a:rPr lang="es-AR" sz="2000" b="1" dirty="0" err="1" smtClean="0">
                <a:latin typeface="+mj-lt"/>
              </a:rPr>
              <a:t>Tomcat</a:t>
            </a:r>
            <a:r>
              <a:rPr lang="es-AR" sz="2000" b="1" dirty="0" smtClean="0">
                <a:latin typeface="+mj-lt"/>
              </a:rPr>
              <a:t>: </a:t>
            </a:r>
            <a:r>
              <a:rPr lang="es-AR" sz="2000" b="1" dirty="0" err="1" smtClean="0">
                <a:latin typeface="+mj-lt"/>
              </a:rPr>
              <a:t>Application</a:t>
            </a:r>
            <a:r>
              <a:rPr lang="es-AR" sz="2000" b="1" dirty="0" smtClean="0">
                <a:latin typeface="+mj-lt"/>
              </a:rPr>
              <a:t> </a:t>
            </a:r>
            <a:r>
              <a:rPr lang="es-AR" sz="2000" b="1" dirty="0" err="1" smtClean="0">
                <a:latin typeface="+mj-lt"/>
              </a:rPr>
              <a:t>Container</a:t>
            </a:r>
            <a:endParaRPr lang="es-AR" sz="2000" b="1" dirty="0">
              <a:latin typeface="+mj-lt"/>
            </a:endParaRPr>
          </a:p>
        </p:txBody>
      </p:sp>
      <p:sp>
        <p:nvSpPr>
          <p:cNvPr id="12" name="11 CuadroTexto"/>
          <p:cNvSpPr txBox="1"/>
          <p:nvPr/>
        </p:nvSpPr>
        <p:spPr>
          <a:xfrm>
            <a:off x="2571736" y="1742411"/>
            <a:ext cx="4429156" cy="400110"/>
          </a:xfrm>
          <a:prstGeom prst="rect">
            <a:avLst/>
          </a:prstGeom>
          <a:noFill/>
        </p:spPr>
        <p:txBody>
          <a:bodyPr wrap="square" rtlCol="0">
            <a:spAutoFit/>
          </a:bodyPr>
          <a:lstStyle/>
          <a:p>
            <a:pPr algn="ctr"/>
            <a:r>
              <a:rPr lang="es-AR" sz="2000" b="1" dirty="0" smtClean="0">
                <a:latin typeface="+mj-lt"/>
              </a:rPr>
              <a:t>Web </a:t>
            </a:r>
            <a:r>
              <a:rPr lang="es-AR" sz="2000" b="1" dirty="0" err="1" smtClean="0">
                <a:latin typeface="+mj-lt"/>
              </a:rPr>
              <a:t>Application</a:t>
            </a:r>
            <a:r>
              <a:rPr lang="es-AR" sz="2000" b="1" dirty="0" smtClean="0">
                <a:latin typeface="+mj-lt"/>
              </a:rPr>
              <a:t> Framework</a:t>
            </a:r>
            <a:endParaRPr lang="es-AR" sz="2000" b="1" dirty="0">
              <a:latin typeface="+mj-l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1928802"/>
            <a:ext cx="9144000" cy="1143000"/>
          </a:xfrm>
        </p:spPr>
        <p:txBody>
          <a:bodyPr/>
          <a:lstStyle/>
          <a:p>
            <a:r>
              <a:rPr lang="es-AR"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Preguntas</a:t>
            </a:r>
            <a:endParaRPr lang="es-AR"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3074" name="Picture 2" descr="C:\Users\Familia Compaq\Documents\Disenio\Icons - Illustrations\_WINDOWS VISTA ICONS\Help Question mark.png"/>
          <p:cNvPicPr>
            <a:picLocks noChangeAspect="1" noChangeArrowheads="1"/>
          </p:cNvPicPr>
          <p:nvPr/>
        </p:nvPicPr>
        <p:blipFill>
          <a:blip r:embed="rId3"/>
          <a:srcRect/>
          <a:stretch>
            <a:fillRect/>
          </a:stretch>
        </p:blipFill>
        <p:spPr bwMode="auto">
          <a:xfrm>
            <a:off x="3643306" y="3286124"/>
            <a:ext cx="1857388" cy="1857388"/>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928942"/>
            <a:ext cx="9144000" cy="1143000"/>
          </a:xfrm>
        </p:spPr>
        <p:txBody>
          <a:bodyPr/>
          <a:lstStyle/>
          <a:p>
            <a:r>
              <a:rPr lang="es-AR"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Gracias!</a:t>
            </a:r>
            <a:endParaRPr lang="es-AR"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32000">
              <a:schemeClr val="accent1">
                <a:tint val="44500"/>
                <a:satMod val="160000"/>
                <a:alpha val="52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685800" y="-24"/>
            <a:ext cx="7772400" cy="1143000"/>
          </a:xfrm>
        </p:spPr>
        <p:txBody>
          <a:bodyPr/>
          <a:lstStyle/>
          <a:p>
            <a:r>
              <a:rPr lang="es-AR" b="1" dirty="0" smtClean="0"/>
              <a:t>Casos de Uso: Médico</a:t>
            </a:r>
            <a:endParaRPr lang="es-AR" b="1" dirty="0"/>
          </a:p>
        </p:txBody>
      </p:sp>
      <p:pic>
        <p:nvPicPr>
          <p:cNvPr id="9" name="Picture 5" descr="C:\Users\Familia Compaq\AppData\Local\Microsoft\Windows\Temporary Internet Files\Content.IE5\93MBVPTF\MCj04339370000[1].png"/>
          <p:cNvPicPr>
            <a:picLocks noChangeAspect="1" noChangeArrowheads="1"/>
          </p:cNvPicPr>
          <p:nvPr/>
        </p:nvPicPr>
        <p:blipFill>
          <a:blip r:embed="rId3"/>
          <a:srcRect/>
          <a:stretch>
            <a:fillRect/>
          </a:stretch>
        </p:blipFill>
        <p:spPr bwMode="auto">
          <a:xfrm flipH="1">
            <a:off x="214282" y="1571612"/>
            <a:ext cx="1071570" cy="1071570"/>
          </a:xfrm>
          <a:prstGeom prst="rect">
            <a:avLst/>
          </a:prstGeom>
          <a:noFill/>
        </p:spPr>
      </p:pic>
      <p:sp>
        <p:nvSpPr>
          <p:cNvPr id="10" name="9 Elipse"/>
          <p:cNvSpPr/>
          <p:nvPr/>
        </p:nvSpPr>
        <p:spPr>
          <a:xfrm>
            <a:off x="2500298" y="1500174"/>
            <a:ext cx="3000396" cy="1143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AR" sz="2000" dirty="0" smtClean="0"/>
              <a:t>Registrar </a:t>
            </a:r>
            <a:br>
              <a:rPr lang="es-AR" sz="2000" dirty="0" smtClean="0"/>
            </a:br>
            <a:r>
              <a:rPr lang="es-AR" sz="2000" dirty="0" smtClean="0"/>
              <a:t>Encuentro</a:t>
            </a:r>
          </a:p>
        </p:txBody>
      </p:sp>
      <p:cxnSp>
        <p:nvCxnSpPr>
          <p:cNvPr id="15" name="14 Conector recto de flecha"/>
          <p:cNvCxnSpPr>
            <a:stCxn id="9" idx="1"/>
            <a:endCxn id="10" idx="2"/>
          </p:cNvCxnSpPr>
          <p:nvPr/>
        </p:nvCxnSpPr>
        <p:spPr>
          <a:xfrm flipV="1">
            <a:off x="1285852" y="2071678"/>
            <a:ext cx="1214446" cy="3571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3" name="32 Elipse"/>
          <p:cNvSpPr/>
          <p:nvPr/>
        </p:nvSpPr>
        <p:spPr>
          <a:xfrm>
            <a:off x="2571736" y="3071810"/>
            <a:ext cx="2786082" cy="1143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AR" sz="2000" dirty="0" smtClean="0"/>
              <a:t>Mantener Pacientes</a:t>
            </a:r>
          </a:p>
        </p:txBody>
      </p:sp>
      <p:cxnSp>
        <p:nvCxnSpPr>
          <p:cNvPr id="35" name="34 Conector recto de flecha"/>
          <p:cNvCxnSpPr>
            <a:stCxn id="9" idx="1"/>
            <a:endCxn id="33" idx="2"/>
          </p:cNvCxnSpPr>
          <p:nvPr/>
        </p:nvCxnSpPr>
        <p:spPr>
          <a:xfrm>
            <a:off x="1285852" y="2107397"/>
            <a:ext cx="1285884" cy="153591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8" name="37 Conector recto de flecha"/>
          <p:cNvCxnSpPr>
            <a:stCxn id="9" idx="1"/>
          </p:cNvCxnSpPr>
          <p:nvPr/>
        </p:nvCxnSpPr>
        <p:spPr>
          <a:xfrm>
            <a:off x="1285852" y="2107397"/>
            <a:ext cx="1500198" cy="339330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4" name="33 Elipse"/>
          <p:cNvSpPr/>
          <p:nvPr/>
        </p:nvSpPr>
        <p:spPr>
          <a:xfrm>
            <a:off x="2786050" y="4857760"/>
            <a:ext cx="2643206" cy="1143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AR" sz="2000" dirty="0" smtClean="0"/>
              <a:t>Registrar Diagnóstico Comprobado</a:t>
            </a:r>
          </a:p>
        </p:txBody>
      </p:sp>
      <p:sp>
        <p:nvSpPr>
          <p:cNvPr id="44" name="43 Elipse"/>
          <p:cNvSpPr/>
          <p:nvPr/>
        </p:nvSpPr>
        <p:spPr>
          <a:xfrm>
            <a:off x="6500826" y="1500174"/>
            <a:ext cx="2428924" cy="1143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AR" sz="1800" dirty="0" smtClean="0"/>
              <a:t>Obtener Diagnósticos Probables</a:t>
            </a:r>
          </a:p>
        </p:txBody>
      </p:sp>
      <p:cxnSp>
        <p:nvCxnSpPr>
          <p:cNvPr id="45" name="44 Conector recto de flecha"/>
          <p:cNvCxnSpPr>
            <a:stCxn id="10" idx="6"/>
            <a:endCxn id="44" idx="2"/>
          </p:cNvCxnSpPr>
          <p:nvPr/>
        </p:nvCxnSpPr>
        <p:spPr>
          <a:xfrm>
            <a:off x="5500694" y="2071678"/>
            <a:ext cx="1000132" cy="1588"/>
          </a:xfrm>
          <a:prstGeom prst="straightConnector1">
            <a:avLst/>
          </a:prstGeom>
          <a:ln>
            <a:prstDash val="sysDash"/>
            <a:tailEnd type="arrow"/>
          </a:ln>
        </p:spPr>
        <p:style>
          <a:lnRef idx="3">
            <a:schemeClr val="accent1"/>
          </a:lnRef>
          <a:fillRef idx="0">
            <a:schemeClr val="accent1"/>
          </a:fillRef>
          <a:effectRef idx="2">
            <a:schemeClr val="accent1"/>
          </a:effectRef>
          <a:fontRef idx="minor">
            <a:schemeClr val="tx1"/>
          </a:fontRef>
        </p:style>
      </p:cxnSp>
      <p:sp>
        <p:nvSpPr>
          <p:cNvPr id="12" name="11 CuadroTexto"/>
          <p:cNvSpPr txBox="1"/>
          <p:nvPr/>
        </p:nvSpPr>
        <p:spPr>
          <a:xfrm>
            <a:off x="71406" y="2559602"/>
            <a:ext cx="1500166" cy="369332"/>
          </a:xfrm>
          <a:prstGeom prst="rect">
            <a:avLst/>
          </a:prstGeom>
          <a:noFill/>
        </p:spPr>
        <p:txBody>
          <a:bodyPr wrap="square" rtlCol="0">
            <a:spAutoFit/>
          </a:bodyPr>
          <a:lstStyle/>
          <a:p>
            <a:pPr algn="ctr"/>
            <a:r>
              <a:rPr lang="es-AR" sz="1800" dirty="0" smtClean="0">
                <a:latin typeface="+mj-lt"/>
              </a:rPr>
              <a:t>Médico</a:t>
            </a:r>
            <a:endParaRPr lang="es-AR" sz="1800" dirty="0">
              <a:latin typeface="+mj-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32000">
              <a:schemeClr val="accent1">
                <a:tint val="44500"/>
                <a:satMod val="160000"/>
                <a:alpha val="52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685800" y="-24"/>
            <a:ext cx="7772400" cy="1143000"/>
          </a:xfrm>
        </p:spPr>
        <p:txBody>
          <a:bodyPr/>
          <a:lstStyle/>
          <a:p>
            <a:r>
              <a:rPr lang="es-AR" b="1" dirty="0" smtClean="0"/>
              <a:t>Casos de Uso: Administrador</a:t>
            </a:r>
            <a:endParaRPr lang="es-AR" b="1" dirty="0"/>
          </a:p>
        </p:txBody>
      </p:sp>
      <p:sp>
        <p:nvSpPr>
          <p:cNvPr id="10" name="9 Elipse"/>
          <p:cNvSpPr/>
          <p:nvPr/>
        </p:nvSpPr>
        <p:spPr>
          <a:xfrm>
            <a:off x="2571736" y="1071546"/>
            <a:ext cx="2643206" cy="9286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AR" sz="1800" dirty="0" smtClean="0"/>
              <a:t>Ingresar Casos Predefinidos</a:t>
            </a:r>
          </a:p>
        </p:txBody>
      </p:sp>
      <p:cxnSp>
        <p:nvCxnSpPr>
          <p:cNvPr id="15" name="14 Conector recto de flecha"/>
          <p:cNvCxnSpPr>
            <a:stCxn id="25" idx="1"/>
            <a:endCxn id="10" idx="2"/>
          </p:cNvCxnSpPr>
          <p:nvPr/>
        </p:nvCxnSpPr>
        <p:spPr>
          <a:xfrm flipV="1">
            <a:off x="1214414" y="1535893"/>
            <a:ext cx="1357322" cy="46434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25" name="Picture 3" descr="C:\Users\Familia Compaq\Pictures\Microsoft Clip Organizer\j0432621.png"/>
          <p:cNvPicPr>
            <a:picLocks noChangeAspect="1" noChangeArrowheads="1"/>
          </p:cNvPicPr>
          <p:nvPr/>
        </p:nvPicPr>
        <p:blipFill>
          <a:blip r:embed="rId3"/>
          <a:srcRect/>
          <a:stretch>
            <a:fillRect/>
          </a:stretch>
        </p:blipFill>
        <p:spPr bwMode="auto">
          <a:xfrm flipH="1">
            <a:off x="214282" y="1500174"/>
            <a:ext cx="1000132" cy="1000132"/>
          </a:xfrm>
          <a:prstGeom prst="rect">
            <a:avLst/>
          </a:prstGeom>
          <a:noFill/>
        </p:spPr>
      </p:pic>
      <p:cxnSp>
        <p:nvCxnSpPr>
          <p:cNvPr id="38" name="37 Conector recto de flecha"/>
          <p:cNvCxnSpPr>
            <a:stCxn id="25" idx="1"/>
            <a:endCxn id="34" idx="2"/>
          </p:cNvCxnSpPr>
          <p:nvPr/>
        </p:nvCxnSpPr>
        <p:spPr>
          <a:xfrm>
            <a:off x="1214414" y="2000240"/>
            <a:ext cx="1500198" cy="189310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55" name="54 Elipse"/>
          <p:cNvSpPr/>
          <p:nvPr/>
        </p:nvSpPr>
        <p:spPr>
          <a:xfrm>
            <a:off x="2714612" y="2214554"/>
            <a:ext cx="2571768" cy="9286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AR" sz="1800" dirty="0" smtClean="0"/>
              <a:t>Mantener Usuarios</a:t>
            </a:r>
          </a:p>
        </p:txBody>
      </p:sp>
      <p:cxnSp>
        <p:nvCxnSpPr>
          <p:cNvPr id="63" name="62 Conector recto de flecha"/>
          <p:cNvCxnSpPr>
            <a:stCxn id="25" idx="1"/>
            <a:endCxn id="55" idx="2"/>
          </p:cNvCxnSpPr>
          <p:nvPr/>
        </p:nvCxnSpPr>
        <p:spPr>
          <a:xfrm>
            <a:off x="1214414" y="2000240"/>
            <a:ext cx="1500198" cy="67866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6" name="15 CuadroTexto"/>
          <p:cNvSpPr txBox="1"/>
          <p:nvPr/>
        </p:nvSpPr>
        <p:spPr>
          <a:xfrm>
            <a:off x="0" y="2428868"/>
            <a:ext cx="1500166" cy="338554"/>
          </a:xfrm>
          <a:prstGeom prst="rect">
            <a:avLst/>
          </a:prstGeom>
          <a:noFill/>
        </p:spPr>
        <p:txBody>
          <a:bodyPr wrap="square" rtlCol="0">
            <a:spAutoFit/>
          </a:bodyPr>
          <a:lstStyle/>
          <a:p>
            <a:pPr algn="ctr"/>
            <a:r>
              <a:rPr lang="es-AR" sz="1600" dirty="0" smtClean="0">
                <a:latin typeface="+mj-lt"/>
              </a:rPr>
              <a:t>Administrador</a:t>
            </a:r>
            <a:endParaRPr lang="es-AR" sz="1600" dirty="0">
              <a:latin typeface="+mj-lt"/>
            </a:endParaRPr>
          </a:p>
        </p:txBody>
      </p:sp>
      <p:cxnSp>
        <p:nvCxnSpPr>
          <p:cNvPr id="20" name="19 Conector recto de flecha"/>
          <p:cNvCxnSpPr>
            <a:stCxn id="1026" idx="3"/>
            <a:endCxn id="24" idx="2"/>
          </p:cNvCxnSpPr>
          <p:nvPr/>
        </p:nvCxnSpPr>
        <p:spPr>
          <a:xfrm>
            <a:off x="1196923" y="5458489"/>
            <a:ext cx="446119" cy="649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4" name="23 Elipse"/>
          <p:cNvSpPr/>
          <p:nvPr/>
        </p:nvSpPr>
        <p:spPr>
          <a:xfrm>
            <a:off x="1643042" y="5000636"/>
            <a:ext cx="2500330" cy="9286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AR" sz="1800" dirty="0" smtClean="0"/>
              <a:t>Generar Conocimiento</a:t>
            </a:r>
          </a:p>
        </p:txBody>
      </p:sp>
      <p:pic>
        <p:nvPicPr>
          <p:cNvPr id="1026" name="Picture 2" descr="C:\Users\Familia Compaq\Documents\Disenio\vista 5728 icons png\miguiresource.dll_I0258_0409.png"/>
          <p:cNvPicPr>
            <a:picLocks noChangeAspect="1" noChangeArrowheads="1"/>
          </p:cNvPicPr>
          <p:nvPr/>
        </p:nvPicPr>
        <p:blipFill>
          <a:blip r:embed="rId4" cstate="print"/>
          <a:srcRect/>
          <a:stretch>
            <a:fillRect/>
          </a:stretch>
        </p:blipFill>
        <p:spPr bwMode="auto">
          <a:xfrm>
            <a:off x="285720" y="5002887"/>
            <a:ext cx="911203" cy="911203"/>
          </a:xfrm>
          <a:prstGeom prst="rect">
            <a:avLst/>
          </a:prstGeom>
          <a:noFill/>
          <a:effectLst>
            <a:outerShdw blurRad="50800" dist="38100" dir="8100000" algn="tr" rotWithShape="0">
              <a:prstClr val="black">
                <a:alpha val="40000"/>
              </a:prstClr>
            </a:outerShdw>
          </a:effectLst>
        </p:spPr>
      </p:pic>
      <p:sp>
        <p:nvSpPr>
          <p:cNvPr id="21" name="20 Elipse"/>
          <p:cNvSpPr/>
          <p:nvPr/>
        </p:nvSpPr>
        <p:spPr>
          <a:xfrm>
            <a:off x="4786346" y="4883478"/>
            <a:ext cx="2714612" cy="1143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AR" sz="1800" dirty="0" smtClean="0"/>
              <a:t>Determinar Nuevos Síntomas Relevantes</a:t>
            </a:r>
          </a:p>
        </p:txBody>
      </p:sp>
      <p:cxnSp>
        <p:nvCxnSpPr>
          <p:cNvPr id="22" name="21 Conector recto de flecha"/>
          <p:cNvCxnSpPr>
            <a:stCxn id="24" idx="6"/>
            <a:endCxn id="21" idx="2"/>
          </p:cNvCxnSpPr>
          <p:nvPr/>
        </p:nvCxnSpPr>
        <p:spPr>
          <a:xfrm flipV="1">
            <a:off x="4143372" y="5454982"/>
            <a:ext cx="642974" cy="10001"/>
          </a:xfrm>
          <a:prstGeom prst="straightConnector1">
            <a:avLst/>
          </a:prstGeom>
          <a:ln>
            <a:prstDash val="sysDash"/>
            <a:tailEnd type="arrow"/>
          </a:ln>
        </p:spPr>
        <p:style>
          <a:lnRef idx="3">
            <a:schemeClr val="accent1"/>
          </a:lnRef>
          <a:fillRef idx="0">
            <a:schemeClr val="accent1"/>
          </a:fillRef>
          <a:effectRef idx="2">
            <a:schemeClr val="accent1"/>
          </a:effectRef>
          <a:fontRef idx="minor">
            <a:schemeClr val="tx1"/>
          </a:fontRef>
        </p:style>
      </p:cxnSp>
      <p:sp>
        <p:nvSpPr>
          <p:cNvPr id="34" name="33 Elipse"/>
          <p:cNvSpPr/>
          <p:nvPr/>
        </p:nvSpPr>
        <p:spPr>
          <a:xfrm>
            <a:off x="2714612" y="3429000"/>
            <a:ext cx="2643206" cy="9286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AR" sz="1800" dirty="0" smtClean="0"/>
              <a:t>Administrar Evidencias</a:t>
            </a:r>
          </a:p>
        </p:txBody>
      </p:sp>
      <p:pic>
        <p:nvPicPr>
          <p:cNvPr id="54" name="Picture 3" descr="C:\Users\Familia Compaq\Pictures\Microsoft Clip Organizer\j0432621.png"/>
          <p:cNvPicPr>
            <a:picLocks noChangeAspect="1" noChangeArrowheads="1"/>
          </p:cNvPicPr>
          <p:nvPr/>
        </p:nvPicPr>
        <p:blipFill>
          <a:blip r:embed="rId3"/>
          <a:srcRect/>
          <a:stretch>
            <a:fillRect/>
          </a:stretch>
        </p:blipFill>
        <p:spPr bwMode="auto">
          <a:xfrm flipH="1">
            <a:off x="8082908" y="4964440"/>
            <a:ext cx="1000132" cy="1000132"/>
          </a:xfrm>
          <a:prstGeom prst="rect">
            <a:avLst/>
          </a:prstGeom>
          <a:noFill/>
        </p:spPr>
      </p:pic>
      <p:cxnSp>
        <p:nvCxnSpPr>
          <p:cNvPr id="56" name="55 Conector recto de flecha"/>
          <p:cNvCxnSpPr>
            <a:stCxn id="21" idx="6"/>
            <a:endCxn id="54" idx="3"/>
          </p:cNvCxnSpPr>
          <p:nvPr/>
        </p:nvCxnSpPr>
        <p:spPr>
          <a:xfrm>
            <a:off x="7500958" y="5454982"/>
            <a:ext cx="581950" cy="952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32000">
              <a:schemeClr val="accent1">
                <a:tint val="44500"/>
                <a:satMod val="160000"/>
                <a:alpha val="52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cxnSp>
        <p:nvCxnSpPr>
          <p:cNvPr id="63" name="62 Conector recto"/>
          <p:cNvCxnSpPr>
            <a:stCxn id="48" idx="3"/>
            <a:endCxn id="12" idx="1"/>
          </p:cNvCxnSpPr>
          <p:nvPr/>
        </p:nvCxnSpPr>
        <p:spPr>
          <a:xfrm rot="5400000" flipH="1" flipV="1">
            <a:off x="1375141" y="2696753"/>
            <a:ext cx="2500330" cy="2107437"/>
          </a:xfrm>
          <a:prstGeom prst="line">
            <a:avLst/>
          </a:prstGeom>
          <a:ln>
            <a:headEnd type="none" w="med" len="med"/>
            <a:tailEnd type="triangle" w="lg" len="lg"/>
          </a:ln>
        </p:spPr>
        <p:style>
          <a:lnRef idx="2">
            <a:schemeClr val="accent1"/>
          </a:lnRef>
          <a:fillRef idx="0">
            <a:schemeClr val="accent1"/>
          </a:fillRef>
          <a:effectRef idx="1">
            <a:schemeClr val="accent1"/>
          </a:effectRef>
          <a:fontRef idx="minor">
            <a:schemeClr val="tx1"/>
          </a:fontRef>
        </p:style>
      </p:cxnSp>
      <p:sp>
        <p:nvSpPr>
          <p:cNvPr id="2" name="1 Título"/>
          <p:cNvSpPr>
            <a:spLocks noGrp="1"/>
          </p:cNvSpPr>
          <p:nvPr>
            <p:ph type="title"/>
          </p:nvPr>
        </p:nvSpPr>
        <p:spPr>
          <a:xfrm>
            <a:off x="685800" y="-24"/>
            <a:ext cx="7772400" cy="1143000"/>
          </a:xfrm>
        </p:spPr>
        <p:txBody>
          <a:bodyPr/>
          <a:lstStyle/>
          <a:p>
            <a:r>
              <a:rPr lang="es-AR" b="1" dirty="0" smtClean="0"/>
              <a:t>Diagrama de Clases: Dominio</a:t>
            </a:r>
            <a:endParaRPr lang="es-AR" b="1" dirty="0"/>
          </a:p>
        </p:txBody>
      </p:sp>
      <p:sp>
        <p:nvSpPr>
          <p:cNvPr id="12" name="11 Redondear rectángulo de esquina diagonal"/>
          <p:cNvSpPr/>
          <p:nvPr/>
        </p:nvSpPr>
        <p:spPr>
          <a:xfrm>
            <a:off x="2786050" y="1643050"/>
            <a:ext cx="1785950" cy="857256"/>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AR" dirty="0" smtClean="0"/>
              <a:t>Evidencia</a:t>
            </a:r>
            <a:endParaRPr lang="es-AR" dirty="0"/>
          </a:p>
        </p:txBody>
      </p:sp>
      <p:sp>
        <p:nvSpPr>
          <p:cNvPr id="13" name="12 Redondear rectángulo de esquina diagonal"/>
          <p:cNvSpPr/>
          <p:nvPr/>
        </p:nvSpPr>
        <p:spPr>
          <a:xfrm>
            <a:off x="3143240" y="5000636"/>
            <a:ext cx="2571736" cy="857256"/>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AR" dirty="0" smtClean="0"/>
              <a:t>ParametroClinico</a:t>
            </a:r>
            <a:endParaRPr lang="es-AR" dirty="0"/>
          </a:p>
        </p:txBody>
      </p:sp>
      <p:cxnSp>
        <p:nvCxnSpPr>
          <p:cNvPr id="23" name="22 Conector recto"/>
          <p:cNvCxnSpPr>
            <a:stCxn id="13" idx="3"/>
            <a:endCxn id="12" idx="1"/>
          </p:cNvCxnSpPr>
          <p:nvPr/>
        </p:nvCxnSpPr>
        <p:spPr>
          <a:xfrm rot="16200000" flipV="1">
            <a:off x="2803902" y="3375429"/>
            <a:ext cx="2500330" cy="750083"/>
          </a:xfrm>
          <a:prstGeom prst="line">
            <a:avLst/>
          </a:prstGeom>
          <a:ln>
            <a:headEnd type="none" w="med" len="med"/>
            <a:tailEnd type="triangle" w="lg" len="lg"/>
          </a:ln>
        </p:spPr>
        <p:style>
          <a:lnRef idx="2">
            <a:schemeClr val="accent1"/>
          </a:lnRef>
          <a:fillRef idx="0">
            <a:schemeClr val="accent1"/>
          </a:fillRef>
          <a:effectRef idx="1">
            <a:schemeClr val="accent1"/>
          </a:effectRef>
          <a:fontRef idx="minor">
            <a:schemeClr val="tx1"/>
          </a:fontRef>
        </p:style>
      </p:cxnSp>
      <p:cxnSp>
        <p:nvCxnSpPr>
          <p:cNvPr id="24" name="23 Conector recto"/>
          <p:cNvCxnSpPr>
            <a:stCxn id="12" idx="1"/>
            <a:endCxn id="11" idx="3"/>
          </p:cNvCxnSpPr>
          <p:nvPr/>
        </p:nvCxnSpPr>
        <p:spPr>
          <a:xfrm rot="5400000">
            <a:off x="1928794" y="1750207"/>
            <a:ext cx="1000132" cy="2500330"/>
          </a:xfrm>
          <a:prstGeom prst="line">
            <a:avLst/>
          </a:prstGeom>
          <a:ln>
            <a:headEnd type="triangle" w="lg" len="lg"/>
            <a:tailEnd type="none" w="lg" len="lg"/>
          </a:ln>
        </p:spPr>
        <p:style>
          <a:lnRef idx="2">
            <a:schemeClr val="accent1"/>
          </a:lnRef>
          <a:fillRef idx="0">
            <a:schemeClr val="accent1"/>
          </a:fillRef>
          <a:effectRef idx="1">
            <a:schemeClr val="accent1"/>
          </a:effectRef>
          <a:fontRef idx="minor">
            <a:schemeClr val="tx1"/>
          </a:fontRef>
        </p:style>
      </p:cxnSp>
      <p:sp>
        <p:nvSpPr>
          <p:cNvPr id="48" name="47 Redondear rectángulo de esquina diagonal"/>
          <p:cNvSpPr/>
          <p:nvPr/>
        </p:nvSpPr>
        <p:spPr>
          <a:xfrm>
            <a:off x="285720" y="5000636"/>
            <a:ext cx="2571736" cy="857256"/>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AR" dirty="0" smtClean="0"/>
              <a:t>Característica Paciente</a:t>
            </a:r>
            <a:endParaRPr lang="es-AR" dirty="0"/>
          </a:p>
        </p:txBody>
      </p:sp>
      <p:cxnSp>
        <p:nvCxnSpPr>
          <p:cNvPr id="51" name="50 Conector recto"/>
          <p:cNvCxnSpPr>
            <a:stCxn id="12" idx="1"/>
            <a:endCxn id="14" idx="3"/>
          </p:cNvCxnSpPr>
          <p:nvPr/>
        </p:nvCxnSpPr>
        <p:spPr>
          <a:xfrm rot="5400000">
            <a:off x="3107521" y="2928934"/>
            <a:ext cx="1000132" cy="142876"/>
          </a:xfrm>
          <a:prstGeom prst="line">
            <a:avLst/>
          </a:prstGeom>
          <a:ln>
            <a:headEnd type="triangle" w="med" len="med"/>
            <a:tailEnd type="none" w="lg" len="lg"/>
          </a:ln>
        </p:spPr>
        <p:style>
          <a:lnRef idx="2">
            <a:schemeClr val="accent1"/>
          </a:lnRef>
          <a:fillRef idx="0">
            <a:schemeClr val="accent1"/>
          </a:fillRef>
          <a:effectRef idx="1">
            <a:schemeClr val="accent1"/>
          </a:effectRef>
          <a:fontRef idx="minor">
            <a:schemeClr val="tx1"/>
          </a:fontRef>
        </p:style>
      </p:cxnSp>
      <p:sp>
        <p:nvSpPr>
          <p:cNvPr id="54" name="53 Redondear rectángulo de esquina diagonal"/>
          <p:cNvSpPr/>
          <p:nvPr/>
        </p:nvSpPr>
        <p:spPr>
          <a:xfrm>
            <a:off x="6143636" y="1643050"/>
            <a:ext cx="2428892" cy="857256"/>
          </a:xfrm>
          <a:prstGeom prst="round2Diag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AR" dirty="0" smtClean="0"/>
              <a:t>ValorEvidencia</a:t>
            </a:r>
            <a:endParaRPr lang="es-AR" dirty="0"/>
          </a:p>
        </p:txBody>
      </p:sp>
      <p:cxnSp>
        <p:nvCxnSpPr>
          <p:cNvPr id="68" name="67 Conector recto"/>
          <p:cNvCxnSpPr>
            <a:stCxn id="54" idx="2"/>
            <a:endCxn id="12" idx="0"/>
          </p:cNvCxnSpPr>
          <p:nvPr/>
        </p:nvCxnSpPr>
        <p:spPr>
          <a:xfrm rot="10800000">
            <a:off x="4572000" y="2071678"/>
            <a:ext cx="1571636" cy="1588"/>
          </a:xfrm>
          <a:prstGeom prst="line">
            <a:avLst/>
          </a:prstGeom>
        </p:spPr>
        <p:style>
          <a:lnRef idx="2">
            <a:schemeClr val="accent1"/>
          </a:lnRef>
          <a:fillRef idx="0">
            <a:schemeClr val="accent1"/>
          </a:fillRef>
          <a:effectRef idx="1">
            <a:schemeClr val="accent1"/>
          </a:effectRef>
          <a:fontRef idx="minor">
            <a:schemeClr val="tx1"/>
          </a:fontRef>
        </p:style>
      </p:cxnSp>
      <p:sp>
        <p:nvSpPr>
          <p:cNvPr id="72" name="71 Redondear rectángulo de esquina diagonal"/>
          <p:cNvSpPr/>
          <p:nvPr/>
        </p:nvSpPr>
        <p:spPr>
          <a:xfrm>
            <a:off x="5143504" y="3571876"/>
            <a:ext cx="1500198" cy="714380"/>
          </a:xfrm>
          <a:prstGeom prst="round2Diag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AR" sz="1800" dirty="0" smtClean="0"/>
              <a:t>ValorBinario</a:t>
            </a:r>
            <a:endParaRPr lang="es-AR" sz="1800" dirty="0"/>
          </a:p>
        </p:txBody>
      </p:sp>
      <p:sp>
        <p:nvSpPr>
          <p:cNvPr id="74" name="73 Redondear rectángulo de esquina diagonal"/>
          <p:cNvSpPr/>
          <p:nvPr/>
        </p:nvSpPr>
        <p:spPr>
          <a:xfrm>
            <a:off x="6143636" y="4572008"/>
            <a:ext cx="2428892" cy="857256"/>
          </a:xfrm>
          <a:prstGeom prst="round2Diag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AR" sz="1800" dirty="0" smtClean="0"/>
              <a:t>ValorRango</a:t>
            </a:r>
            <a:endParaRPr lang="es-AR" sz="1800" dirty="0"/>
          </a:p>
        </p:txBody>
      </p:sp>
      <p:cxnSp>
        <p:nvCxnSpPr>
          <p:cNvPr id="75" name="74 Conector recto"/>
          <p:cNvCxnSpPr>
            <a:stCxn id="54" idx="1"/>
            <a:endCxn id="72" idx="3"/>
          </p:cNvCxnSpPr>
          <p:nvPr/>
        </p:nvCxnSpPr>
        <p:spPr>
          <a:xfrm rot="5400000">
            <a:off x="6090058" y="2303852"/>
            <a:ext cx="1071570" cy="1464479"/>
          </a:xfrm>
          <a:prstGeom prst="line">
            <a:avLst/>
          </a:prstGeom>
        </p:spPr>
        <p:style>
          <a:lnRef idx="2">
            <a:schemeClr val="accent3"/>
          </a:lnRef>
          <a:fillRef idx="0">
            <a:schemeClr val="accent3"/>
          </a:fillRef>
          <a:effectRef idx="1">
            <a:schemeClr val="accent3"/>
          </a:effectRef>
          <a:fontRef idx="minor">
            <a:schemeClr val="tx1"/>
          </a:fontRef>
        </p:style>
      </p:cxnSp>
      <p:cxnSp>
        <p:nvCxnSpPr>
          <p:cNvPr id="78" name="77 Conector recto"/>
          <p:cNvCxnSpPr>
            <a:stCxn id="54" idx="1"/>
            <a:endCxn id="73" idx="3"/>
          </p:cNvCxnSpPr>
          <p:nvPr/>
        </p:nvCxnSpPr>
        <p:spPr>
          <a:xfrm rot="16200000" flipH="1">
            <a:off x="7222587" y="2635800"/>
            <a:ext cx="1071570" cy="800581"/>
          </a:xfrm>
          <a:prstGeom prst="line">
            <a:avLst/>
          </a:prstGeom>
        </p:spPr>
        <p:style>
          <a:lnRef idx="2">
            <a:schemeClr val="accent3"/>
          </a:lnRef>
          <a:fillRef idx="0">
            <a:schemeClr val="accent3"/>
          </a:fillRef>
          <a:effectRef idx="1">
            <a:schemeClr val="accent3"/>
          </a:effectRef>
          <a:fontRef idx="minor">
            <a:schemeClr val="tx1"/>
          </a:fontRef>
        </p:style>
      </p:cxnSp>
      <p:cxnSp>
        <p:nvCxnSpPr>
          <p:cNvPr id="81" name="80 Conector recto"/>
          <p:cNvCxnSpPr>
            <a:stCxn id="54" idx="1"/>
            <a:endCxn id="74" idx="3"/>
          </p:cNvCxnSpPr>
          <p:nvPr/>
        </p:nvCxnSpPr>
        <p:spPr>
          <a:xfrm rot="5400000">
            <a:off x="6322231" y="3536157"/>
            <a:ext cx="2071702" cy="1588"/>
          </a:xfrm>
          <a:prstGeom prst="line">
            <a:avLst/>
          </a:prstGeom>
        </p:spPr>
        <p:style>
          <a:lnRef idx="2">
            <a:schemeClr val="accent3"/>
          </a:lnRef>
          <a:fillRef idx="0">
            <a:schemeClr val="accent3"/>
          </a:fillRef>
          <a:effectRef idx="1">
            <a:schemeClr val="accent3"/>
          </a:effectRef>
          <a:fontRef idx="minor">
            <a:schemeClr val="tx1"/>
          </a:fontRef>
        </p:style>
      </p:cxnSp>
      <p:sp>
        <p:nvSpPr>
          <p:cNvPr id="73" name="72 Redondear rectángulo de esquina diagonal"/>
          <p:cNvSpPr/>
          <p:nvPr/>
        </p:nvSpPr>
        <p:spPr>
          <a:xfrm>
            <a:off x="7265688" y="3571876"/>
            <a:ext cx="1785950" cy="642942"/>
          </a:xfrm>
          <a:prstGeom prst="round2Diag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AR" sz="1800" dirty="0" smtClean="0"/>
              <a:t>ValorCategorico</a:t>
            </a:r>
            <a:endParaRPr lang="es-AR" sz="1800" dirty="0"/>
          </a:p>
        </p:txBody>
      </p:sp>
      <p:sp>
        <p:nvSpPr>
          <p:cNvPr id="84" name="83 CuadroTexto"/>
          <p:cNvSpPr txBox="1"/>
          <p:nvPr/>
        </p:nvSpPr>
        <p:spPr>
          <a:xfrm>
            <a:off x="4071934" y="2059536"/>
            <a:ext cx="2571768" cy="369332"/>
          </a:xfrm>
          <a:prstGeom prst="rect">
            <a:avLst/>
          </a:prstGeom>
          <a:noFill/>
        </p:spPr>
        <p:txBody>
          <a:bodyPr wrap="square" rtlCol="0">
            <a:spAutoFit/>
          </a:bodyPr>
          <a:lstStyle/>
          <a:p>
            <a:pPr algn="ctr"/>
            <a:r>
              <a:rPr lang="es-AR" sz="1800" dirty="0" smtClean="0">
                <a:latin typeface="+mj-lt"/>
              </a:rPr>
              <a:t>valor posible</a:t>
            </a:r>
            <a:endParaRPr lang="es-AR" sz="1800" dirty="0">
              <a:latin typeface="+mj-lt"/>
            </a:endParaRPr>
          </a:p>
        </p:txBody>
      </p:sp>
      <p:sp>
        <p:nvSpPr>
          <p:cNvPr id="11" name="10 Redondear rectángulo de esquina diagonal"/>
          <p:cNvSpPr/>
          <p:nvPr/>
        </p:nvSpPr>
        <p:spPr>
          <a:xfrm>
            <a:off x="285720" y="3500438"/>
            <a:ext cx="1785950" cy="857256"/>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AR" dirty="0" smtClean="0"/>
              <a:t>Síntoma</a:t>
            </a:r>
            <a:endParaRPr lang="es-AR" dirty="0"/>
          </a:p>
        </p:txBody>
      </p:sp>
      <p:sp>
        <p:nvSpPr>
          <p:cNvPr id="95" name="94 Redondear rectángulo de esquina diagonal"/>
          <p:cNvSpPr/>
          <p:nvPr/>
        </p:nvSpPr>
        <p:spPr>
          <a:xfrm>
            <a:off x="71406" y="1643050"/>
            <a:ext cx="2000264" cy="857256"/>
          </a:xfrm>
          <a:prstGeom prst="round2Diag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AR" sz="2000" dirty="0" err="1" smtClean="0">
                <a:latin typeface="+mj-lt"/>
              </a:rPr>
              <a:t>ItemEvidencia</a:t>
            </a:r>
            <a:endParaRPr lang="es-AR" sz="2000" dirty="0">
              <a:latin typeface="+mj-lt"/>
            </a:endParaRPr>
          </a:p>
        </p:txBody>
      </p:sp>
      <p:cxnSp>
        <p:nvCxnSpPr>
          <p:cNvPr id="96" name="95 Conector recto"/>
          <p:cNvCxnSpPr>
            <a:stCxn id="12" idx="2"/>
            <a:endCxn id="95" idx="0"/>
          </p:cNvCxnSpPr>
          <p:nvPr/>
        </p:nvCxnSpPr>
        <p:spPr>
          <a:xfrm rot="10800000">
            <a:off x="2071670" y="2071678"/>
            <a:ext cx="714380" cy="1588"/>
          </a:xfrm>
          <a:prstGeom prst="line">
            <a:avLst/>
          </a:prstGeom>
        </p:spPr>
        <p:style>
          <a:lnRef idx="2">
            <a:schemeClr val="accent1"/>
          </a:lnRef>
          <a:fillRef idx="0">
            <a:schemeClr val="accent1"/>
          </a:fillRef>
          <a:effectRef idx="1">
            <a:schemeClr val="accent1"/>
          </a:effectRef>
          <a:fontRef idx="minor">
            <a:schemeClr val="tx1"/>
          </a:fontRef>
        </p:style>
      </p:cxnSp>
      <p:sp>
        <p:nvSpPr>
          <p:cNvPr id="103" name="102 CuadroTexto"/>
          <p:cNvSpPr txBox="1"/>
          <p:nvPr/>
        </p:nvSpPr>
        <p:spPr>
          <a:xfrm>
            <a:off x="2541256" y="1770686"/>
            <a:ext cx="571504" cy="338554"/>
          </a:xfrm>
          <a:prstGeom prst="rect">
            <a:avLst/>
          </a:prstGeom>
          <a:noFill/>
        </p:spPr>
        <p:txBody>
          <a:bodyPr wrap="square" rtlCol="0">
            <a:spAutoFit/>
          </a:bodyPr>
          <a:lstStyle/>
          <a:p>
            <a:r>
              <a:rPr lang="es-AR" sz="1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1</a:t>
            </a:r>
            <a:endParaRPr lang="es-AR" sz="1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endParaRPr>
          </a:p>
        </p:txBody>
      </p:sp>
      <p:sp>
        <p:nvSpPr>
          <p:cNvPr id="104" name="103 CuadroTexto"/>
          <p:cNvSpPr txBox="1"/>
          <p:nvPr/>
        </p:nvSpPr>
        <p:spPr>
          <a:xfrm>
            <a:off x="5898842" y="1801166"/>
            <a:ext cx="571504" cy="338554"/>
          </a:xfrm>
          <a:prstGeom prst="rect">
            <a:avLst/>
          </a:prstGeom>
          <a:noFill/>
        </p:spPr>
        <p:txBody>
          <a:bodyPr wrap="square" rtlCol="0">
            <a:spAutoFit/>
          </a:bodyPr>
          <a:lstStyle/>
          <a:p>
            <a:r>
              <a:rPr lang="es-AR" sz="1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a:t>
            </a:r>
            <a:endParaRPr lang="es-AR" sz="1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endParaRPr>
          </a:p>
        </p:txBody>
      </p:sp>
      <p:sp>
        <p:nvSpPr>
          <p:cNvPr id="105" name="104 CuadroTexto"/>
          <p:cNvSpPr txBox="1"/>
          <p:nvPr/>
        </p:nvSpPr>
        <p:spPr>
          <a:xfrm>
            <a:off x="4546282" y="1758842"/>
            <a:ext cx="571504" cy="338554"/>
          </a:xfrm>
          <a:prstGeom prst="rect">
            <a:avLst/>
          </a:prstGeom>
          <a:noFill/>
        </p:spPr>
        <p:txBody>
          <a:bodyPr wrap="square" rtlCol="0">
            <a:spAutoFit/>
          </a:bodyPr>
          <a:lstStyle/>
          <a:p>
            <a:r>
              <a:rPr lang="es-AR" sz="1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1</a:t>
            </a:r>
            <a:endParaRPr lang="es-AR" sz="1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endParaRPr>
          </a:p>
        </p:txBody>
      </p:sp>
      <p:sp>
        <p:nvSpPr>
          <p:cNvPr id="14" name="13 Redondear rectángulo de esquina diagonal"/>
          <p:cNvSpPr/>
          <p:nvPr/>
        </p:nvSpPr>
        <p:spPr>
          <a:xfrm>
            <a:off x="2643174" y="3500438"/>
            <a:ext cx="1785950" cy="857256"/>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AR" dirty="0" smtClean="0"/>
              <a:t>Enfermedad</a:t>
            </a:r>
            <a:endParaRPr lang="es-A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32000">
              <a:schemeClr val="accent1">
                <a:tint val="44500"/>
                <a:satMod val="160000"/>
                <a:alpha val="52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685800" y="-24"/>
            <a:ext cx="7772400" cy="1143000"/>
          </a:xfrm>
        </p:spPr>
        <p:txBody>
          <a:bodyPr/>
          <a:lstStyle/>
          <a:p>
            <a:r>
              <a:rPr lang="es-AR" b="1" dirty="0" smtClean="0"/>
              <a:t>Diagrama de Clases: Dominio</a:t>
            </a:r>
            <a:endParaRPr lang="es-AR" b="1" dirty="0"/>
          </a:p>
        </p:txBody>
      </p:sp>
      <p:sp>
        <p:nvSpPr>
          <p:cNvPr id="12" name="11 Redondear rectángulo de esquina diagonal"/>
          <p:cNvSpPr/>
          <p:nvPr/>
        </p:nvSpPr>
        <p:spPr>
          <a:xfrm>
            <a:off x="1142976" y="1357298"/>
            <a:ext cx="1785950" cy="857256"/>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AR" dirty="0" smtClean="0"/>
              <a:t>Paciente</a:t>
            </a:r>
            <a:endParaRPr lang="es-AR" dirty="0"/>
          </a:p>
        </p:txBody>
      </p:sp>
      <p:sp>
        <p:nvSpPr>
          <p:cNvPr id="13" name="12 Redondear rectángulo de esquina diagonal"/>
          <p:cNvSpPr/>
          <p:nvPr/>
        </p:nvSpPr>
        <p:spPr>
          <a:xfrm>
            <a:off x="214282" y="5214950"/>
            <a:ext cx="2143113" cy="857256"/>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AR" dirty="0" smtClean="0"/>
              <a:t>Médico</a:t>
            </a:r>
            <a:endParaRPr lang="es-AR" dirty="0"/>
          </a:p>
        </p:txBody>
      </p:sp>
      <p:cxnSp>
        <p:nvCxnSpPr>
          <p:cNvPr id="23" name="22 Conector recto"/>
          <p:cNvCxnSpPr>
            <a:stCxn id="13" idx="3"/>
            <a:endCxn id="11" idx="1"/>
          </p:cNvCxnSpPr>
          <p:nvPr/>
        </p:nvCxnSpPr>
        <p:spPr>
          <a:xfrm rot="5400000" flipH="1" flipV="1">
            <a:off x="1089391" y="4268390"/>
            <a:ext cx="1143008" cy="750112"/>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 name="23 Conector recto"/>
          <p:cNvCxnSpPr>
            <a:stCxn id="12" idx="1"/>
            <a:endCxn id="11" idx="3"/>
          </p:cNvCxnSpPr>
          <p:nvPr/>
        </p:nvCxnSpPr>
        <p:spPr>
          <a:xfrm rot="5400000">
            <a:off x="1535885" y="2714620"/>
            <a:ext cx="1000132" cy="1588"/>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1" name="50 Conector recto"/>
          <p:cNvCxnSpPr>
            <a:endCxn id="14" idx="3"/>
          </p:cNvCxnSpPr>
          <p:nvPr/>
        </p:nvCxnSpPr>
        <p:spPr>
          <a:xfrm>
            <a:off x="2928926" y="4000504"/>
            <a:ext cx="1250165" cy="1214446"/>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4" name="13 Redondear rectángulo de esquina diagonal"/>
          <p:cNvSpPr/>
          <p:nvPr/>
        </p:nvSpPr>
        <p:spPr>
          <a:xfrm>
            <a:off x="3214678" y="5214950"/>
            <a:ext cx="1928826" cy="857256"/>
          </a:xfrm>
          <a:prstGeom prst="round2Diag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AR" dirty="0" smtClean="0"/>
              <a:t>Diagnostico</a:t>
            </a:r>
            <a:br>
              <a:rPr lang="es-AR" dirty="0" smtClean="0"/>
            </a:br>
            <a:r>
              <a:rPr lang="es-AR" dirty="0" smtClean="0"/>
              <a:t>Comprobado</a:t>
            </a:r>
            <a:endParaRPr lang="es-AR" dirty="0"/>
          </a:p>
        </p:txBody>
      </p:sp>
      <p:cxnSp>
        <p:nvCxnSpPr>
          <p:cNvPr id="68" name="67 Conector recto"/>
          <p:cNvCxnSpPr>
            <a:stCxn id="54" idx="2"/>
            <a:endCxn id="12" idx="0"/>
          </p:cNvCxnSpPr>
          <p:nvPr/>
        </p:nvCxnSpPr>
        <p:spPr>
          <a:xfrm rot="10800000">
            <a:off x="2928926" y="1785926"/>
            <a:ext cx="2643206" cy="1588"/>
          </a:xfrm>
          <a:prstGeom prst="line">
            <a:avLst/>
          </a:prstGeom>
        </p:spPr>
        <p:style>
          <a:lnRef idx="2">
            <a:schemeClr val="accent1"/>
          </a:lnRef>
          <a:fillRef idx="0">
            <a:schemeClr val="accent1"/>
          </a:fillRef>
          <a:effectRef idx="1">
            <a:schemeClr val="accent1"/>
          </a:effectRef>
          <a:fontRef idx="minor">
            <a:schemeClr val="tx1"/>
          </a:fontRef>
        </p:style>
      </p:cxnSp>
      <p:sp>
        <p:nvSpPr>
          <p:cNvPr id="84" name="83 CuadroTexto"/>
          <p:cNvSpPr txBox="1"/>
          <p:nvPr/>
        </p:nvSpPr>
        <p:spPr>
          <a:xfrm>
            <a:off x="3000364" y="1428736"/>
            <a:ext cx="2571768" cy="369332"/>
          </a:xfrm>
          <a:prstGeom prst="rect">
            <a:avLst/>
          </a:prstGeom>
          <a:noFill/>
        </p:spPr>
        <p:txBody>
          <a:bodyPr wrap="square" rtlCol="0">
            <a:spAutoFit/>
          </a:bodyPr>
          <a:lstStyle/>
          <a:p>
            <a:pPr algn="ctr"/>
            <a:r>
              <a:rPr lang="es-AR" sz="1800" dirty="0" smtClean="0">
                <a:latin typeface="+mj-lt"/>
              </a:rPr>
              <a:t>características</a:t>
            </a:r>
            <a:endParaRPr lang="es-AR" sz="1800" dirty="0">
              <a:latin typeface="+mj-lt"/>
            </a:endParaRPr>
          </a:p>
        </p:txBody>
      </p:sp>
      <p:sp>
        <p:nvSpPr>
          <p:cNvPr id="11" name="10 Redondear rectángulo de esquina diagonal"/>
          <p:cNvSpPr/>
          <p:nvPr/>
        </p:nvSpPr>
        <p:spPr>
          <a:xfrm>
            <a:off x="1142976" y="3214686"/>
            <a:ext cx="1785950" cy="857256"/>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AR" dirty="0" smtClean="0"/>
              <a:t>Encuentro</a:t>
            </a:r>
            <a:endParaRPr lang="es-AR" dirty="0"/>
          </a:p>
        </p:txBody>
      </p:sp>
      <p:cxnSp>
        <p:nvCxnSpPr>
          <p:cNvPr id="35" name="34 Forma"/>
          <p:cNvCxnSpPr>
            <a:endCxn id="54" idx="1"/>
          </p:cNvCxnSpPr>
          <p:nvPr/>
        </p:nvCxnSpPr>
        <p:spPr>
          <a:xfrm flipV="1">
            <a:off x="2928926" y="2214554"/>
            <a:ext cx="3857652" cy="1571636"/>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99" name="98 Redondear rectángulo de esquina diagonal"/>
          <p:cNvSpPr/>
          <p:nvPr/>
        </p:nvSpPr>
        <p:spPr>
          <a:xfrm>
            <a:off x="6459868" y="4286256"/>
            <a:ext cx="1785950" cy="857256"/>
          </a:xfrm>
          <a:prstGeom prst="round2Diag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AR" dirty="0" smtClean="0"/>
              <a:t>Caso</a:t>
            </a:r>
            <a:endParaRPr lang="es-AR" dirty="0"/>
          </a:p>
        </p:txBody>
      </p:sp>
      <p:sp>
        <p:nvSpPr>
          <p:cNvPr id="105" name="104 CuadroTexto"/>
          <p:cNvSpPr txBox="1"/>
          <p:nvPr/>
        </p:nvSpPr>
        <p:spPr>
          <a:xfrm>
            <a:off x="4500562" y="3442576"/>
            <a:ext cx="2571768" cy="369332"/>
          </a:xfrm>
          <a:prstGeom prst="rect">
            <a:avLst/>
          </a:prstGeom>
          <a:noFill/>
        </p:spPr>
        <p:txBody>
          <a:bodyPr wrap="square" rtlCol="0">
            <a:spAutoFit/>
          </a:bodyPr>
          <a:lstStyle/>
          <a:p>
            <a:pPr algn="ctr"/>
            <a:r>
              <a:rPr lang="es-AR" sz="1800" dirty="0" smtClean="0">
                <a:latin typeface="+mj-lt"/>
              </a:rPr>
              <a:t>parámetros clínicos</a:t>
            </a:r>
            <a:endParaRPr lang="es-AR" sz="1800" dirty="0">
              <a:latin typeface="+mj-lt"/>
            </a:endParaRPr>
          </a:p>
        </p:txBody>
      </p:sp>
      <p:sp>
        <p:nvSpPr>
          <p:cNvPr id="106" name="105 CuadroTexto"/>
          <p:cNvSpPr txBox="1"/>
          <p:nvPr/>
        </p:nvSpPr>
        <p:spPr>
          <a:xfrm>
            <a:off x="4949192" y="3076572"/>
            <a:ext cx="1214414" cy="369332"/>
          </a:xfrm>
          <a:prstGeom prst="rect">
            <a:avLst/>
          </a:prstGeom>
          <a:noFill/>
        </p:spPr>
        <p:txBody>
          <a:bodyPr wrap="square" rtlCol="0">
            <a:spAutoFit/>
          </a:bodyPr>
          <a:lstStyle/>
          <a:p>
            <a:pPr algn="ctr"/>
            <a:r>
              <a:rPr lang="es-AR" sz="1800" dirty="0" smtClean="0">
                <a:latin typeface="+mj-lt"/>
              </a:rPr>
              <a:t>síntomas</a:t>
            </a:r>
            <a:endParaRPr lang="es-AR" sz="1800" dirty="0">
              <a:latin typeface="+mj-lt"/>
            </a:endParaRPr>
          </a:p>
        </p:txBody>
      </p:sp>
      <p:sp>
        <p:nvSpPr>
          <p:cNvPr id="108" name="107 CuadroTexto"/>
          <p:cNvSpPr txBox="1"/>
          <p:nvPr/>
        </p:nvSpPr>
        <p:spPr>
          <a:xfrm>
            <a:off x="6056958" y="2135202"/>
            <a:ext cx="285752" cy="523220"/>
          </a:xfrm>
          <a:prstGeom prst="rect">
            <a:avLst/>
          </a:prstGeom>
          <a:noFill/>
        </p:spPr>
        <p:txBody>
          <a:bodyPr wrap="square" rtlCol="0">
            <a:spAutoFit/>
          </a:bodyPr>
          <a:lstStyle/>
          <a:p>
            <a:r>
              <a:rPr lang="es-AR"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a:t>
            </a:r>
            <a:endParaRPr lang="es-AR"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endParaRPr>
          </a:p>
        </p:txBody>
      </p:sp>
      <p:sp>
        <p:nvSpPr>
          <p:cNvPr id="109" name="108 CuadroTexto"/>
          <p:cNvSpPr txBox="1"/>
          <p:nvPr/>
        </p:nvSpPr>
        <p:spPr>
          <a:xfrm>
            <a:off x="4158612" y="4891636"/>
            <a:ext cx="571504" cy="338554"/>
          </a:xfrm>
          <a:prstGeom prst="rect">
            <a:avLst/>
          </a:prstGeom>
          <a:noFill/>
        </p:spPr>
        <p:txBody>
          <a:bodyPr wrap="square" rtlCol="0">
            <a:spAutoFit/>
          </a:bodyPr>
          <a:lstStyle/>
          <a:p>
            <a:r>
              <a:rPr lang="es-AR" sz="1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0..1</a:t>
            </a:r>
            <a:endParaRPr lang="es-AR" sz="1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endParaRPr>
          </a:p>
        </p:txBody>
      </p:sp>
      <p:sp>
        <p:nvSpPr>
          <p:cNvPr id="110" name="109 CuadroTexto"/>
          <p:cNvSpPr txBox="1"/>
          <p:nvPr/>
        </p:nvSpPr>
        <p:spPr>
          <a:xfrm>
            <a:off x="5214942" y="1428736"/>
            <a:ext cx="285752" cy="523220"/>
          </a:xfrm>
          <a:prstGeom prst="rect">
            <a:avLst/>
          </a:prstGeom>
          <a:noFill/>
        </p:spPr>
        <p:txBody>
          <a:bodyPr wrap="square" rtlCol="0">
            <a:spAutoFit/>
          </a:bodyPr>
          <a:lstStyle/>
          <a:p>
            <a:r>
              <a:rPr lang="es-AR"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a:t>
            </a:r>
            <a:endParaRPr lang="es-AR"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endParaRPr>
          </a:p>
        </p:txBody>
      </p:sp>
      <p:cxnSp>
        <p:nvCxnSpPr>
          <p:cNvPr id="111" name="110 Forma"/>
          <p:cNvCxnSpPr/>
          <p:nvPr/>
        </p:nvCxnSpPr>
        <p:spPr>
          <a:xfrm flipV="1">
            <a:off x="2928926" y="2214554"/>
            <a:ext cx="3143272" cy="1214446"/>
          </a:xfrm>
          <a:prstGeom prst="bentConnector3">
            <a:avLst>
              <a:gd name="adj1" fmla="val 100424"/>
            </a:avLst>
          </a:prstGeom>
        </p:spPr>
        <p:style>
          <a:lnRef idx="2">
            <a:schemeClr val="accent1"/>
          </a:lnRef>
          <a:fillRef idx="0">
            <a:schemeClr val="accent1"/>
          </a:fillRef>
          <a:effectRef idx="1">
            <a:schemeClr val="accent1"/>
          </a:effectRef>
          <a:fontRef idx="minor">
            <a:schemeClr val="tx1"/>
          </a:fontRef>
        </p:style>
      </p:cxnSp>
      <p:sp>
        <p:nvSpPr>
          <p:cNvPr id="54" name="53 Redondear rectángulo de esquina diagonal"/>
          <p:cNvSpPr/>
          <p:nvPr/>
        </p:nvSpPr>
        <p:spPr>
          <a:xfrm>
            <a:off x="5572132" y="1357298"/>
            <a:ext cx="2428892" cy="857256"/>
          </a:xfrm>
          <a:prstGeom prst="round2Diag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AR" dirty="0" err="1" smtClean="0">
                <a:latin typeface="+mj-lt"/>
              </a:rPr>
              <a:t>ItemEvidencia</a:t>
            </a:r>
            <a:endParaRPr lang="es-AR" dirty="0">
              <a:latin typeface="+mj-lt"/>
            </a:endParaRPr>
          </a:p>
        </p:txBody>
      </p:sp>
      <p:sp>
        <p:nvSpPr>
          <p:cNvPr id="116" name="115 CuadroTexto"/>
          <p:cNvSpPr txBox="1"/>
          <p:nvPr/>
        </p:nvSpPr>
        <p:spPr>
          <a:xfrm>
            <a:off x="6760860" y="2127876"/>
            <a:ext cx="285752" cy="523220"/>
          </a:xfrm>
          <a:prstGeom prst="rect">
            <a:avLst/>
          </a:prstGeom>
          <a:noFill/>
        </p:spPr>
        <p:txBody>
          <a:bodyPr wrap="square" rtlCol="0">
            <a:spAutoFit/>
          </a:bodyPr>
          <a:lstStyle/>
          <a:p>
            <a:r>
              <a:rPr lang="es-AR"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a:t>
            </a:r>
            <a:endParaRPr lang="es-AR"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endParaRPr>
          </a:p>
        </p:txBody>
      </p:sp>
      <p:sp>
        <p:nvSpPr>
          <p:cNvPr id="119" name="118 CuadroTexto"/>
          <p:cNvSpPr txBox="1"/>
          <p:nvPr/>
        </p:nvSpPr>
        <p:spPr>
          <a:xfrm>
            <a:off x="2015472" y="2831778"/>
            <a:ext cx="285752" cy="523220"/>
          </a:xfrm>
          <a:prstGeom prst="rect">
            <a:avLst/>
          </a:prstGeom>
          <a:noFill/>
        </p:spPr>
        <p:txBody>
          <a:bodyPr wrap="square" rtlCol="0">
            <a:spAutoFit/>
          </a:bodyPr>
          <a:lstStyle/>
          <a:p>
            <a:r>
              <a:rPr lang="es-AR"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a:t>
            </a:r>
            <a:endParaRPr lang="es-AR"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endParaRPr>
          </a:p>
        </p:txBody>
      </p:sp>
      <p:cxnSp>
        <p:nvCxnSpPr>
          <p:cNvPr id="120" name="119 Conector recto"/>
          <p:cNvCxnSpPr>
            <a:endCxn id="99" idx="3"/>
          </p:cNvCxnSpPr>
          <p:nvPr/>
        </p:nvCxnSpPr>
        <p:spPr>
          <a:xfrm rot="5400000">
            <a:off x="6319613" y="3247787"/>
            <a:ext cx="2071700" cy="5239"/>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23" name="122 Conector recto"/>
          <p:cNvCxnSpPr>
            <a:stCxn id="99" idx="1"/>
            <a:endCxn id="14" idx="0"/>
          </p:cNvCxnSpPr>
          <p:nvPr/>
        </p:nvCxnSpPr>
        <p:spPr>
          <a:xfrm rot="5400000">
            <a:off x="5998141" y="4288876"/>
            <a:ext cx="500066" cy="2209339"/>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6" name="125 Redondear rectángulo de esquina diagonal"/>
          <p:cNvSpPr/>
          <p:nvPr/>
        </p:nvSpPr>
        <p:spPr>
          <a:xfrm>
            <a:off x="7143768" y="5786454"/>
            <a:ext cx="1785950" cy="857256"/>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AR" dirty="0" smtClean="0"/>
              <a:t>Enfermedad</a:t>
            </a:r>
            <a:endParaRPr lang="es-AR" dirty="0"/>
          </a:p>
        </p:txBody>
      </p:sp>
      <p:cxnSp>
        <p:nvCxnSpPr>
          <p:cNvPr id="130" name="129 Conector recto"/>
          <p:cNvCxnSpPr>
            <a:stCxn id="99" idx="1"/>
            <a:endCxn id="126" idx="3"/>
          </p:cNvCxnSpPr>
          <p:nvPr/>
        </p:nvCxnSpPr>
        <p:spPr>
          <a:xfrm rot="16200000" flipH="1">
            <a:off x="7373322" y="5123033"/>
            <a:ext cx="642942" cy="68390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7" name="26 CuadroTexto"/>
          <p:cNvSpPr txBox="1"/>
          <p:nvPr/>
        </p:nvSpPr>
        <p:spPr>
          <a:xfrm>
            <a:off x="5102546" y="5230190"/>
            <a:ext cx="285752" cy="523220"/>
          </a:xfrm>
          <a:prstGeom prst="rect">
            <a:avLst/>
          </a:prstGeom>
          <a:noFill/>
        </p:spPr>
        <p:txBody>
          <a:bodyPr wrap="square" rtlCol="0">
            <a:spAutoFit/>
          </a:bodyPr>
          <a:lstStyle/>
          <a:p>
            <a:r>
              <a:rPr lang="es-AR"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a:t>
            </a:r>
            <a:endParaRPr lang="es-AR"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endParaRPr>
          </a:p>
        </p:txBody>
      </p:sp>
      <p:sp>
        <p:nvSpPr>
          <p:cNvPr id="28" name="27 CuadroTexto"/>
          <p:cNvSpPr txBox="1"/>
          <p:nvPr/>
        </p:nvSpPr>
        <p:spPr>
          <a:xfrm>
            <a:off x="7000892" y="5162148"/>
            <a:ext cx="285752" cy="338554"/>
          </a:xfrm>
          <a:prstGeom prst="rect">
            <a:avLst/>
          </a:prstGeom>
          <a:noFill/>
        </p:spPr>
        <p:txBody>
          <a:bodyPr wrap="square" rtlCol="0">
            <a:spAutoFit/>
          </a:bodyPr>
          <a:lstStyle/>
          <a:p>
            <a:r>
              <a:rPr lang="es-AR" sz="1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1</a:t>
            </a:r>
            <a:endParaRPr lang="es-AR" sz="1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endParaRPr>
          </a:p>
        </p:txBody>
      </p:sp>
      <p:cxnSp>
        <p:nvCxnSpPr>
          <p:cNvPr id="33" name="32 Forma"/>
          <p:cNvCxnSpPr>
            <a:endCxn id="54" idx="0"/>
          </p:cNvCxnSpPr>
          <p:nvPr/>
        </p:nvCxnSpPr>
        <p:spPr>
          <a:xfrm rot="16200000" flipV="1">
            <a:off x="6357950" y="3429000"/>
            <a:ext cx="4000528" cy="714380"/>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34" name="33 CuadroTexto"/>
          <p:cNvSpPr txBox="1"/>
          <p:nvPr/>
        </p:nvSpPr>
        <p:spPr>
          <a:xfrm rot="5400000">
            <a:off x="6244722" y="3086218"/>
            <a:ext cx="2571768" cy="369332"/>
          </a:xfrm>
          <a:prstGeom prst="rect">
            <a:avLst/>
          </a:prstGeom>
          <a:noFill/>
        </p:spPr>
        <p:txBody>
          <a:bodyPr wrap="square" rtlCol="0">
            <a:spAutoFit/>
          </a:bodyPr>
          <a:lstStyle/>
          <a:p>
            <a:pPr algn="ctr"/>
            <a:r>
              <a:rPr lang="es-AR" sz="1800" dirty="0" smtClean="0">
                <a:latin typeface="+mj-lt"/>
              </a:rPr>
              <a:t>evidencia observada</a:t>
            </a:r>
            <a:endParaRPr lang="es-AR" sz="1800" dirty="0">
              <a:latin typeface="+mj-lt"/>
            </a:endParaRPr>
          </a:p>
        </p:txBody>
      </p:sp>
      <p:sp>
        <p:nvSpPr>
          <p:cNvPr id="37" name="36 CuadroTexto"/>
          <p:cNvSpPr txBox="1"/>
          <p:nvPr/>
        </p:nvSpPr>
        <p:spPr>
          <a:xfrm rot="5400000">
            <a:off x="7602044" y="3387210"/>
            <a:ext cx="2571768" cy="369332"/>
          </a:xfrm>
          <a:prstGeom prst="rect">
            <a:avLst/>
          </a:prstGeom>
          <a:noFill/>
        </p:spPr>
        <p:txBody>
          <a:bodyPr wrap="square" rtlCol="0">
            <a:spAutoFit/>
          </a:bodyPr>
          <a:lstStyle/>
          <a:p>
            <a:pPr algn="ctr"/>
            <a:r>
              <a:rPr lang="es-AR" sz="1800" dirty="0" smtClean="0">
                <a:latin typeface="+mj-lt"/>
              </a:rPr>
              <a:t>evidencia relevante</a:t>
            </a:r>
            <a:endParaRPr lang="es-AR" sz="1800" dirty="0">
              <a:latin typeface="+mj-lt"/>
            </a:endParaRPr>
          </a:p>
        </p:txBody>
      </p:sp>
      <p:sp>
        <p:nvSpPr>
          <p:cNvPr id="32" name="31 CuadroTexto"/>
          <p:cNvSpPr txBox="1"/>
          <p:nvPr/>
        </p:nvSpPr>
        <p:spPr>
          <a:xfrm>
            <a:off x="2714612" y="4000504"/>
            <a:ext cx="285752" cy="338554"/>
          </a:xfrm>
          <a:prstGeom prst="rect">
            <a:avLst/>
          </a:prstGeom>
          <a:noFill/>
        </p:spPr>
        <p:txBody>
          <a:bodyPr wrap="square" rtlCol="0">
            <a:spAutoFit/>
          </a:bodyPr>
          <a:lstStyle/>
          <a:p>
            <a:r>
              <a:rPr lang="es-AR" sz="1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1</a:t>
            </a:r>
            <a:endParaRPr lang="es-AR" sz="1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32000">
              <a:schemeClr val="accent1">
                <a:tint val="44500"/>
                <a:satMod val="160000"/>
                <a:alpha val="52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8" name="57 Rectángulo"/>
          <p:cNvSpPr/>
          <p:nvPr/>
        </p:nvSpPr>
        <p:spPr>
          <a:xfrm>
            <a:off x="1000100" y="3643314"/>
            <a:ext cx="1571636" cy="1285884"/>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AR" sz="1800" dirty="0" smtClean="0"/>
              <a:t>Base de Conocimiento</a:t>
            </a:r>
            <a:endParaRPr lang="es-AR" sz="1800" dirty="0"/>
          </a:p>
        </p:txBody>
      </p:sp>
      <p:sp>
        <p:nvSpPr>
          <p:cNvPr id="2" name="1 Título"/>
          <p:cNvSpPr>
            <a:spLocks noGrp="1"/>
          </p:cNvSpPr>
          <p:nvPr>
            <p:ph type="title"/>
          </p:nvPr>
        </p:nvSpPr>
        <p:spPr>
          <a:xfrm>
            <a:off x="685800" y="-16"/>
            <a:ext cx="7772400" cy="928686"/>
          </a:xfrm>
        </p:spPr>
        <p:txBody>
          <a:bodyPr/>
          <a:lstStyle/>
          <a:p>
            <a:r>
              <a:rPr lang="es-AR" b="1" dirty="0" smtClean="0"/>
              <a:t>Diagrama de Capas</a:t>
            </a:r>
            <a:endParaRPr lang="es-AR" b="1" dirty="0"/>
          </a:p>
        </p:txBody>
      </p:sp>
      <p:sp>
        <p:nvSpPr>
          <p:cNvPr id="29" name="28 Rectángulo"/>
          <p:cNvSpPr/>
          <p:nvPr/>
        </p:nvSpPr>
        <p:spPr>
          <a:xfrm>
            <a:off x="2714612" y="1785926"/>
            <a:ext cx="5715040" cy="8572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AR" dirty="0" smtClean="0"/>
              <a:t>Presentación</a:t>
            </a:r>
            <a:endParaRPr lang="es-AR" dirty="0"/>
          </a:p>
        </p:txBody>
      </p:sp>
      <p:sp>
        <p:nvSpPr>
          <p:cNvPr id="30" name="29 Rectángulo"/>
          <p:cNvSpPr/>
          <p:nvPr/>
        </p:nvSpPr>
        <p:spPr>
          <a:xfrm>
            <a:off x="1000100" y="1785926"/>
            <a:ext cx="1571636" cy="171451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AR" sz="1800" dirty="0" smtClean="0"/>
              <a:t>Modelo de Dominio</a:t>
            </a:r>
            <a:endParaRPr lang="es-AR" sz="1800" dirty="0"/>
          </a:p>
        </p:txBody>
      </p:sp>
      <p:pic>
        <p:nvPicPr>
          <p:cNvPr id="32" name="31 Imagen" descr="database.png"/>
          <p:cNvPicPr>
            <a:picLocks noChangeAspect="1"/>
          </p:cNvPicPr>
          <p:nvPr/>
        </p:nvPicPr>
        <p:blipFill>
          <a:blip r:embed="rId3"/>
          <a:stretch>
            <a:fillRect/>
          </a:stretch>
        </p:blipFill>
        <p:spPr>
          <a:xfrm>
            <a:off x="4286248" y="6072206"/>
            <a:ext cx="642942" cy="642942"/>
          </a:xfrm>
          <a:prstGeom prst="rect">
            <a:avLst/>
          </a:prstGeom>
        </p:spPr>
      </p:pic>
      <p:sp>
        <p:nvSpPr>
          <p:cNvPr id="44" name="43 Rectángulo"/>
          <p:cNvSpPr/>
          <p:nvPr/>
        </p:nvSpPr>
        <p:spPr>
          <a:xfrm>
            <a:off x="2714612" y="2786058"/>
            <a:ext cx="5715040" cy="214314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AR" dirty="0" smtClean="0"/>
              <a:t>Servicios</a:t>
            </a:r>
            <a:endParaRPr lang="es-AR" dirty="0"/>
          </a:p>
        </p:txBody>
      </p:sp>
      <p:sp>
        <p:nvSpPr>
          <p:cNvPr id="48" name="47 Rectángulo"/>
          <p:cNvSpPr/>
          <p:nvPr/>
        </p:nvSpPr>
        <p:spPr>
          <a:xfrm>
            <a:off x="1000100" y="5072074"/>
            <a:ext cx="7429552" cy="85725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AR" dirty="0" smtClean="0"/>
              <a:t>DAO</a:t>
            </a:r>
            <a:endParaRPr lang="es-AR" dirty="0"/>
          </a:p>
        </p:txBody>
      </p:sp>
      <p:pic>
        <p:nvPicPr>
          <p:cNvPr id="55" name="Picture 3" descr="C:\Users\Familia Compaq\Pictures\Microsoft Clip Organizer\j0432621.png"/>
          <p:cNvPicPr>
            <a:picLocks noChangeAspect="1" noChangeArrowheads="1"/>
          </p:cNvPicPr>
          <p:nvPr/>
        </p:nvPicPr>
        <p:blipFill>
          <a:blip r:embed="rId4"/>
          <a:srcRect/>
          <a:stretch>
            <a:fillRect/>
          </a:stretch>
        </p:blipFill>
        <p:spPr bwMode="auto">
          <a:xfrm flipH="1">
            <a:off x="3643306" y="1000108"/>
            <a:ext cx="714380" cy="714380"/>
          </a:xfrm>
          <a:prstGeom prst="rect">
            <a:avLst/>
          </a:prstGeom>
          <a:noFill/>
        </p:spPr>
      </p:pic>
      <p:pic>
        <p:nvPicPr>
          <p:cNvPr id="56" name="Picture 5" descr="C:\Users\Familia Compaq\AppData\Local\Microsoft\Windows\Temporary Internet Files\Content.IE5\93MBVPTF\MCj04339370000[1].png"/>
          <p:cNvPicPr>
            <a:picLocks noChangeAspect="1" noChangeArrowheads="1"/>
          </p:cNvPicPr>
          <p:nvPr/>
        </p:nvPicPr>
        <p:blipFill>
          <a:blip r:embed="rId5"/>
          <a:srcRect/>
          <a:stretch>
            <a:fillRect/>
          </a:stretch>
        </p:blipFill>
        <p:spPr bwMode="auto">
          <a:xfrm flipH="1">
            <a:off x="6429388" y="1000108"/>
            <a:ext cx="714380" cy="71438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32000">
              <a:schemeClr val="accent1">
                <a:tint val="44500"/>
                <a:satMod val="160000"/>
                <a:alpha val="52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685800" y="-16"/>
            <a:ext cx="7772400" cy="928686"/>
          </a:xfrm>
        </p:spPr>
        <p:txBody>
          <a:bodyPr/>
          <a:lstStyle/>
          <a:p>
            <a:r>
              <a:rPr lang="es-AR" b="1" dirty="0" smtClean="0"/>
              <a:t>Flujo de Datos</a:t>
            </a:r>
            <a:endParaRPr lang="es-AR" b="1" dirty="0"/>
          </a:p>
        </p:txBody>
      </p:sp>
      <p:pic>
        <p:nvPicPr>
          <p:cNvPr id="6" name="Picture 2" descr="C:\Users\Familia Compaq\Documents\Disenio\medico2.png"/>
          <p:cNvPicPr>
            <a:picLocks noChangeAspect="1" noChangeArrowheads="1"/>
          </p:cNvPicPr>
          <p:nvPr/>
        </p:nvPicPr>
        <p:blipFill>
          <a:blip r:embed="rId3"/>
          <a:srcRect/>
          <a:stretch>
            <a:fillRect/>
          </a:stretch>
        </p:blipFill>
        <p:spPr bwMode="auto">
          <a:xfrm flipH="1">
            <a:off x="214250" y="1142984"/>
            <a:ext cx="857256" cy="857255"/>
          </a:xfrm>
          <a:prstGeom prst="rect">
            <a:avLst/>
          </a:prstGeom>
          <a:noFill/>
        </p:spPr>
      </p:pic>
      <p:sp>
        <p:nvSpPr>
          <p:cNvPr id="9" name="8 Rectángulo redondeado"/>
          <p:cNvSpPr/>
          <p:nvPr/>
        </p:nvSpPr>
        <p:spPr>
          <a:xfrm>
            <a:off x="2928926" y="1071546"/>
            <a:ext cx="5857916" cy="514353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AR"/>
          </a:p>
        </p:txBody>
      </p:sp>
      <p:pic>
        <p:nvPicPr>
          <p:cNvPr id="11" name="Picture 2" descr="C:\Users\Familia Compaq\Documents\Disenio\database.png"/>
          <p:cNvPicPr>
            <a:picLocks noChangeAspect="1" noChangeArrowheads="1"/>
          </p:cNvPicPr>
          <p:nvPr/>
        </p:nvPicPr>
        <p:blipFill>
          <a:blip r:embed="rId4"/>
          <a:srcRect/>
          <a:stretch>
            <a:fillRect/>
          </a:stretch>
        </p:blipFill>
        <p:spPr bwMode="auto">
          <a:xfrm>
            <a:off x="7416000" y="1142984"/>
            <a:ext cx="683900" cy="683900"/>
          </a:xfrm>
          <a:prstGeom prst="rect">
            <a:avLst/>
          </a:prstGeom>
          <a:noFill/>
        </p:spPr>
      </p:pic>
      <p:pic>
        <p:nvPicPr>
          <p:cNvPr id="12" name="Picture 4" descr="C:\Users\Familia Compaq\Documents\Disenio\vista 5728 icons png\speechuxcpl.dll_I03b8_0409.png"/>
          <p:cNvPicPr>
            <a:picLocks noChangeAspect="1" noChangeArrowheads="1"/>
          </p:cNvPicPr>
          <p:nvPr/>
        </p:nvPicPr>
        <p:blipFill>
          <a:blip r:embed="rId5" cstate="print"/>
          <a:srcRect/>
          <a:stretch>
            <a:fillRect/>
          </a:stretch>
        </p:blipFill>
        <p:spPr bwMode="auto">
          <a:xfrm>
            <a:off x="7745752" y="1143778"/>
            <a:ext cx="357190" cy="357190"/>
          </a:xfrm>
          <a:prstGeom prst="rect">
            <a:avLst/>
          </a:prstGeom>
          <a:noFill/>
        </p:spPr>
      </p:pic>
      <p:sp>
        <p:nvSpPr>
          <p:cNvPr id="13" name="12 CuadroTexto"/>
          <p:cNvSpPr txBox="1"/>
          <p:nvPr/>
        </p:nvSpPr>
        <p:spPr>
          <a:xfrm>
            <a:off x="6715140" y="1831105"/>
            <a:ext cx="2071702" cy="307777"/>
          </a:xfrm>
          <a:prstGeom prst="rect">
            <a:avLst/>
          </a:prstGeom>
          <a:noFill/>
        </p:spPr>
        <p:txBody>
          <a:bodyPr wrap="square" rtlCol="0">
            <a:spAutoFit/>
          </a:bodyPr>
          <a:lstStyle/>
          <a:p>
            <a:pPr algn="ctr"/>
            <a:r>
              <a:rPr lang="es-AR" sz="1400" dirty="0" smtClean="0">
                <a:latin typeface="+mj-lt"/>
              </a:rPr>
              <a:t>Base de Conocimiento</a:t>
            </a:r>
            <a:endParaRPr lang="es-AR" sz="1400" dirty="0">
              <a:latin typeface="+mj-lt"/>
            </a:endParaRPr>
          </a:p>
        </p:txBody>
      </p:sp>
      <p:sp>
        <p:nvSpPr>
          <p:cNvPr id="14" name="13 CuadroTexto"/>
          <p:cNvSpPr txBox="1"/>
          <p:nvPr/>
        </p:nvSpPr>
        <p:spPr>
          <a:xfrm>
            <a:off x="-32" y="1957320"/>
            <a:ext cx="1500166" cy="369332"/>
          </a:xfrm>
          <a:prstGeom prst="rect">
            <a:avLst/>
          </a:prstGeom>
          <a:noFill/>
        </p:spPr>
        <p:txBody>
          <a:bodyPr wrap="square" rtlCol="0">
            <a:spAutoFit/>
          </a:bodyPr>
          <a:lstStyle/>
          <a:p>
            <a:pPr algn="ctr"/>
            <a:r>
              <a:rPr lang="es-AR" sz="1800" dirty="0" smtClean="0">
                <a:latin typeface="+mj-lt"/>
              </a:rPr>
              <a:t>Médico</a:t>
            </a:r>
            <a:endParaRPr lang="es-AR" sz="1800" dirty="0">
              <a:latin typeface="+mj-lt"/>
            </a:endParaRPr>
          </a:p>
        </p:txBody>
      </p:sp>
      <p:sp>
        <p:nvSpPr>
          <p:cNvPr id="15" name="14 CuadroTexto"/>
          <p:cNvSpPr txBox="1"/>
          <p:nvPr/>
        </p:nvSpPr>
        <p:spPr>
          <a:xfrm>
            <a:off x="-214346" y="5519338"/>
            <a:ext cx="1714512" cy="338554"/>
          </a:xfrm>
          <a:prstGeom prst="rect">
            <a:avLst/>
          </a:prstGeom>
          <a:noFill/>
        </p:spPr>
        <p:txBody>
          <a:bodyPr wrap="square" rtlCol="0">
            <a:spAutoFit/>
          </a:bodyPr>
          <a:lstStyle/>
          <a:p>
            <a:pPr algn="ctr"/>
            <a:r>
              <a:rPr lang="es-AR" sz="1600" dirty="0" smtClean="0">
                <a:latin typeface="+mj-lt"/>
              </a:rPr>
              <a:t>Administrador</a:t>
            </a:r>
            <a:endParaRPr lang="es-AR" sz="1800" dirty="0">
              <a:latin typeface="+mj-lt"/>
            </a:endParaRPr>
          </a:p>
        </p:txBody>
      </p:sp>
      <p:sp>
        <p:nvSpPr>
          <p:cNvPr id="19" name="18 Forma libre"/>
          <p:cNvSpPr/>
          <p:nvPr/>
        </p:nvSpPr>
        <p:spPr>
          <a:xfrm>
            <a:off x="1173480" y="1478280"/>
            <a:ext cx="1737360" cy="822960"/>
          </a:xfrm>
          <a:custGeom>
            <a:avLst/>
            <a:gdLst>
              <a:gd name="connsiteX0" fmla="*/ 0 w 1737360"/>
              <a:gd name="connsiteY0" fmla="*/ 0 h 822960"/>
              <a:gd name="connsiteX1" fmla="*/ 975360 w 1737360"/>
              <a:gd name="connsiteY1" fmla="*/ 167640 h 822960"/>
              <a:gd name="connsiteX2" fmla="*/ 1737360 w 1737360"/>
              <a:gd name="connsiteY2" fmla="*/ 822960 h 822960"/>
            </a:gdLst>
            <a:ahLst/>
            <a:cxnLst>
              <a:cxn ang="0">
                <a:pos x="connsiteX0" y="connsiteY0"/>
              </a:cxn>
              <a:cxn ang="0">
                <a:pos x="connsiteX1" y="connsiteY1"/>
              </a:cxn>
              <a:cxn ang="0">
                <a:pos x="connsiteX2" y="connsiteY2"/>
              </a:cxn>
            </a:cxnLst>
            <a:rect l="l" t="t" r="r" b="b"/>
            <a:pathLst>
              <a:path w="1737360" h="822960">
                <a:moveTo>
                  <a:pt x="0" y="0"/>
                </a:moveTo>
                <a:cubicBezTo>
                  <a:pt x="342900" y="15240"/>
                  <a:pt x="685800" y="30480"/>
                  <a:pt x="975360" y="167640"/>
                </a:cubicBezTo>
                <a:cubicBezTo>
                  <a:pt x="1264920" y="304800"/>
                  <a:pt x="1501140" y="563880"/>
                  <a:pt x="1737360" y="822960"/>
                </a:cubicBezTo>
              </a:path>
            </a:pathLst>
          </a:custGeom>
          <a:ln>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20" name="19 Forma libre"/>
          <p:cNvSpPr/>
          <p:nvPr/>
        </p:nvSpPr>
        <p:spPr>
          <a:xfrm>
            <a:off x="975360" y="2316480"/>
            <a:ext cx="1950720" cy="563880"/>
          </a:xfrm>
          <a:custGeom>
            <a:avLst/>
            <a:gdLst>
              <a:gd name="connsiteX0" fmla="*/ 0 w 1950720"/>
              <a:gd name="connsiteY0" fmla="*/ 0 h 563880"/>
              <a:gd name="connsiteX1" fmla="*/ 807720 w 1950720"/>
              <a:gd name="connsiteY1" fmla="*/ 457200 h 563880"/>
              <a:gd name="connsiteX2" fmla="*/ 1950720 w 1950720"/>
              <a:gd name="connsiteY2" fmla="*/ 563880 h 563880"/>
            </a:gdLst>
            <a:ahLst/>
            <a:cxnLst>
              <a:cxn ang="0">
                <a:pos x="connsiteX0" y="connsiteY0"/>
              </a:cxn>
              <a:cxn ang="0">
                <a:pos x="connsiteX1" y="connsiteY1"/>
              </a:cxn>
              <a:cxn ang="0">
                <a:pos x="connsiteX2" y="connsiteY2"/>
              </a:cxn>
            </a:cxnLst>
            <a:rect l="l" t="t" r="r" b="b"/>
            <a:pathLst>
              <a:path w="1950720" h="563880">
                <a:moveTo>
                  <a:pt x="0" y="0"/>
                </a:moveTo>
                <a:cubicBezTo>
                  <a:pt x="241300" y="181610"/>
                  <a:pt x="482600" y="363220"/>
                  <a:pt x="807720" y="457200"/>
                </a:cubicBezTo>
                <a:cubicBezTo>
                  <a:pt x="1132840" y="551180"/>
                  <a:pt x="1541780" y="557530"/>
                  <a:pt x="1950720" y="563880"/>
                </a:cubicBezTo>
              </a:path>
            </a:pathLst>
          </a:cu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21" name="20 Forma libre"/>
          <p:cNvSpPr/>
          <p:nvPr/>
        </p:nvSpPr>
        <p:spPr>
          <a:xfrm>
            <a:off x="609600" y="2500306"/>
            <a:ext cx="2331720" cy="858520"/>
          </a:xfrm>
          <a:custGeom>
            <a:avLst/>
            <a:gdLst>
              <a:gd name="connsiteX0" fmla="*/ 0 w 2331720"/>
              <a:gd name="connsiteY0" fmla="*/ 0 h 858520"/>
              <a:gd name="connsiteX1" fmla="*/ 975360 w 2331720"/>
              <a:gd name="connsiteY1" fmla="*/ 716280 h 858520"/>
              <a:gd name="connsiteX2" fmla="*/ 2331720 w 2331720"/>
              <a:gd name="connsiteY2" fmla="*/ 853440 h 858520"/>
            </a:gdLst>
            <a:ahLst/>
            <a:cxnLst>
              <a:cxn ang="0">
                <a:pos x="connsiteX0" y="connsiteY0"/>
              </a:cxn>
              <a:cxn ang="0">
                <a:pos x="connsiteX1" y="connsiteY1"/>
              </a:cxn>
              <a:cxn ang="0">
                <a:pos x="connsiteX2" y="connsiteY2"/>
              </a:cxn>
            </a:cxnLst>
            <a:rect l="l" t="t" r="r" b="b"/>
            <a:pathLst>
              <a:path w="2331720" h="858520">
                <a:moveTo>
                  <a:pt x="0" y="0"/>
                </a:moveTo>
                <a:cubicBezTo>
                  <a:pt x="293370" y="287020"/>
                  <a:pt x="586740" y="574040"/>
                  <a:pt x="975360" y="716280"/>
                </a:cubicBezTo>
                <a:cubicBezTo>
                  <a:pt x="1363980" y="858520"/>
                  <a:pt x="1847850" y="855980"/>
                  <a:pt x="2331720" y="853440"/>
                </a:cubicBezTo>
              </a:path>
            </a:pathLst>
          </a:cu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28" name="27 Rectángulo redondeado"/>
          <p:cNvSpPr/>
          <p:nvPr/>
        </p:nvSpPr>
        <p:spPr>
          <a:xfrm>
            <a:off x="3143240" y="1714488"/>
            <a:ext cx="1428760" cy="178595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AR" sz="1600" dirty="0" smtClean="0"/>
              <a:t>Interfaz Médico</a:t>
            </a:r>
            <a:endParaRPr lang="es-AR" sz="1600" dirty="0"/>
          </a:p>
        </p:txBody>
      </p:sp>
      <p:sp>
        <p:nvSpPr>
          <p:cNvPr id="31" name="30 Rectángulo redondeado"/>
          <p:cNvSpPr/>
          <p:nvPr/>
        </p:nvSpPr>
        <p:spPr>
          <a:xfrm>
            <a:off x="3143240" y="3714752"/>
            <a:ext cx="1428760" cy="200026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AR" sz="1400" dirty="0" smtClean="0"/>
              <a:t>Interfaz Administrador</a:t>
            </a:r>
            <a:endParaRPr lang="es-AR" sz="1400" dirty="0"/>
          </a:p>
        </p:txBody>
      </p:sp>
      <p:sp>
        <p:nvSpPr>
          <p:cNvPr id="33" name="32 CuadroTexto"/>
          <p:cNvSpPr txBox="1"/>
          <p:nvPr/>
        </p:nvSpPr>
        <p:spPr>
          <a:xfrm>
            <a:off x="6715140" y="4763168"/>
            <a:ext cx="2071702" cy="308906"/>
          </a:xfrm>
          <a:prstGeom prst="rect">
            <a:avLst/>
          </a:prstGeom>
          <a:noFill/>
        </p:spPr>
        <p:txBody>
          <a:bodyPr wrap="square" rtlCol="0">
            <a:spAutoFit/>
          </a:bodyPr>
          <a:lstStyle/>
          <a:p>
            <a:pPr algn="ctr"/>
            <a:r>
              <a:rPr lang="es-AR" sz="1400" dirty="0" smtClean="0">
                <a:latin typeface="+mj-lt"/>
              </a:rPr>
              <a:t>Encuentros</a:t>
            </a:r>
            <a:endParaRPr lang="es-AR" sz="1400" dirty="0">
              <a:latin typeface="+mj-lt"/>
            </a:endParaRPr>
          </a:p>
        </p:txBody>
      </p:sp>
      <p:sp>
        <p:nvSpPr>
          <p:cNvPr id="35" name="34 CuadroTexto"/>
          <p:cNvSpPr txBox="1"/>
          <p:nvPr/>
        </p:nvSpPr>
        <p:spPr>
          <a:xfrm>
            <a:off x="6715140" y="3786190"/>
            <a:ext cx="2071702" cy="307777"/>
          </a:xfrm>
          <a:prstGeom prst="rect">
            <a:avLst/>
          </a:prstGeom>
          <a:noFill/>
        </p:spPr>
        <p:txBody>
          <a:bodyPr wrap="square" rtlCol="0">
            <a:spAutoFit/>
          </a:bodyPr>
          <a:lstStyle/>
          <a:p>
            <a:pPr algn="ctr"/>
            <a:r>
              <a:rPr lang="es-AR" sz="1400" dirty="0" smtClean="0">
                <a:latin typeface="+mj-lt"/>
              </a:rPr>
              <a:t>Pacientes</a:t>
            </a:r>
            <a:endParaRPr lang="es-AR" sz="1400" dirty="0">
              <a:latin typeface="+mj-lt"/>
            </a:endParaRPr>
          </a:p>
        </p:txBody>
      </p:sp>
      <p:sp>
        <p:nvSpPr>
          <p:cNvPr id="36" name="35 Forma libre"/>
          <p:cNvSpPr/>
          <p:nvPr/>
        </p:nvSpPr>
        <p:spPr>
          <a:xfrm>
            <a:off x="1249680" y="4693920"/>
            <a:ext cx="1661160" cy="571500"/>
          </a:xfrm>
          <a:custGeom>
            <a:avLst/>
            <a:gdLst>
              <a:gd name="connsiteX0" fmla="*/ 0 w 1661160"/>
              <a:gd name="connsiteY0" fmla="*/ 502920 h 571500"/>
              <a:gd name="connsiteX1" fmla="*/ 914400 w 1661160"/>
              <a:gd name="connsiteY1" fmla="*/ 487680 h 571500"/>
              <a:gd name="connsiteX2" fmla="*/ 1661160 w 1661160"/>
              <a:gd name="connsiteY2" fmla="*/ 0 h 571500"/>
            </a:gdLst>
            <a:ahLst/>
            <a:cxnLst>
              <a:cxn ang="0">
                <a:pos x="connsiteX0" y="connsiteY0"/>
              </a:cxn>
              <a:cxn ang="0">
                <a:pos x="connsiteX1" y="connsiteY1"/>
              </a:cxn>
              <a:cxn ang="0">
                <a:pos x="connsiteX2" y="connsiteY2"/>
              </a:cxn>
            </a:cxnLst>
            <a:rect l="l" t="t" r="r" b="b"/>
            <a:pathLst>
              <a:path w="1661160" h="571500">
                <a:moveTo>
                  <a:pt x="0" y="502920"/>
                </a:moveTo>
                <a:cubicBezTo>
                  <a:pt x="318770" y="537210"/>
                  <a:pt x="637540" y="571500"/>
                  <a:pt x="914400" y="487680"/>
                </a:cubicBezTo>
                <a:cubicBezTo>
                  <a:pt x="1191260" y="403860"/>
                  <a:pt x="1426210" y="201930"/>
                  <a:pt x="1661160" y="0"/>
                </a:cubicBezTo>
              </a:path>
            </a:pathLst>
          </a:cu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40" name="39 CuadroTexto"/>
          <p:cNvSpPr txBox="1"/>
          <p:nvPr/>
        </p:nvSpPr>
        <p:spPr>
          <a:xfrm>
            <a:off x="1071538" y="1214422"/>
            <a:ext cx="1469718" cy="307777"/>
          </a:xfrm>
          <a:prstGeom prst="rect">
            <a:avLst/>
          </a:prstGeom>
          <a:noFill/>
        </p:spPr>
        <p:txBody>
          <a:bodyPr wrap="square" rtlCol="0">
            <a:spAutoFit/>
          </a:bodyPr>
          <a:lstStyle/>
          <a:p>
            <a:pPr algn="ctr"/>
            <a:r>
              <a:rPr lang="es-AR" sz="1400" dirty="0" smtClean="0">
                <a:latin typeface="+mj-lt"/>
              </a:rPr>
              <a:t>Diagnóstico</a:t>
            </a:r>
            <a:endParaRPr lang="es-AR" sz="1400" dirty="0">
              <a:latin typeface="+mj-lt"/>
            </a:endParaRPr>
          </a:p>
        </p:txBody>
      </p:sp>
      <p:sp>
        <p:nvSpPr>
          <p:cNvPr id="41" name="40 CuadroTexto"/>
          <p:cNvSpPr txBox="1"/>
          <p:nvPr/>
        </p:nvSpPr>
        <p:spPr>
          <a:xfrm>
            <a:off x="1643042" y="3286124"/>
            <a:ext cx="1469718" cy="307777"/>
          </a:xfrm>
          <a:prstGeom prst="rect">
            <a:avLst/>
          </a:prstGeom>
          <a:noFill/>
        </p:spPr>
        <p:txBody>
          <a:bodyPr wrap="square" rtlCol="0">
            <a:spAutoFit/>
          </a:bodyPr>
          <a:lstStyle/>
          <a:p>
            <a:pPr algn="ctr"/>
            <a:r>
              <a:rPr lang="es-AR" sz="1400" dirty="0" smtClean="0">
                <a:latin typeface="+mj-lt"/>
              </a:rPr>
              <a:t>Pacientes</a:t>
            </a:r>
            <a:endParaRPr lang="es-AR" sz="1400" dirty="0">
              <a:latin typeface="+mj-lt"/>
            </a:endParaRPr>
          </a:p>
        </p:txBody>
      </p:sp>
      <p:sp>
        <p:nvSpPr>
          <p:cNvPr id="42" name="41 CuadroTexto"/>
          <p:cNvSpPr txBox="1"/>
          <p:nvPr/>
        </p:nvSpPr>
        <p:spPr>
          <a:xfrm>
            <a:off x="1571604" y="2571744"/>
            <a:ext cx="1469718" cy="307777"/>
          </a:xfrm>
          <a:prstGeom prst="rect">
            <a:avLst/>
          </a:prstGeom>
          <a:noFill/>
        </p:spPr>
        <p:txBody>
          <a:bodyPr wrap="square" rtlCol="0">
            <a:spAutoFit/>
          </a:bodyPr>
          <a:lstStyle/>
          <a:p>
            <a:pPr algn="ctr"/>
            <a:r>
              <a:rPr lang="es-AR" sz="1400" dirty="0" smtClean="0">
                <a:latin typeface="+mj-lt"/>
              </a:rPr>
              <a:t>Encuentros</a:t>
            </a:r>
            <a:endParaRPr lang="es-AR" sz="1400" dirty="0">
              <a:latin typeface="+mj-lt"/>
            </a:endParaRPr>
          </a:p>
        </p:txBody>
      </p:sp>
      <p:sp>
        <p:nvSpPr>
          <p:cNvPr id="43" name="42 CuadroTexto"/>
          <p:cNvSpPr txBox="1"/>
          <p:nvPr/>
        </p:nvSpPr>
        <p:spPr>
          <a:xfrm>
            <a:off x="1714480" y="4405978"/>
            <a:ext cx="1469718" cy="523220"/>
          </a:xfrm>
          <a:prstGeom prst="rect">
            <a:avLst/>
          </a:prstGeom>
          <a:noFill/>
        </p:spPr>
        <p:txBody>
          <a:bodyPr wrap="square" rtlCol="0">
            <a:spAutoFit/>
          </a:bodyPr>
          <a:lstStyle/>
          <a:p>
            <a:pPr algn="ctr"/>
            <a:r>
              <a:rPr lang="es-AR" sz="1400" dirty="0" smtClean="0">
                <a:latin typeface="+mj-lt"/>
              </a:rPr>
              <a:t>Modelo </a:t>
            </a:r>
          </a:p>
          <a:p>
            <a:pPr algn="ctr"/>
            <a:r>
              <a:rPr lang="es-AR" sz="1400" dirty="0" smtClean="0">
                <a:latin typeface="+mj-lt"/>
              </a:rPr>
              <a:t>Médico</a:t>
            </a:r>
            <a:endParaRPr lang="es-AR" sz="1400" dirty="0">
              <a:latin typeface="+mj-lt"/>
            </a:endParaRPr>
          </a:p>
        </p:txBody>
      </p:sp>
      <p:pic>
        <p:nvPicPr>
          <p:cNvPr id="4099" name="Picture 3" descr="C:\Users\Familia Compaq\Pictures\Microsoft Clip Organizer\j0432621.png"/>
          <p:cNvPicPr>
            <a:picLocks noChangeAspect="1" noChangeArrowheads="1"/>
          </p:cNvPicPr>
          <p:nvPr/>
        </p:nvPicPr>
        <p:blipFill>
          <a:blip r:embed="rId6"/>
          <a:srcRect/>
          <a:stretch>
            <a:fillRect/>
          </a:stretch>
        </p:blipFill>
        <p:spPr bwMode="auto">
          <a:xfrm flipH="1">
            <a:off x="285720" y="4857728"/>
            <a:ext cx="714380" cy="714380"/>
          </a:xfrm>
          <a:prstGeom prst="rect">
            <a:avLst/>
          </a:prstGeom>
          <a:noFill/>
        </p:spPr>
      </p:pic>
      <p:sp>
        <p:nvSpPr>
          <p:cNvPr id="29" name="28 CuadroTexto"/>
          <p:cNvSpPr txBox="1"/>
          <p:nvPr/>
        </p:nvSpPr>
        <p:spPr>
          <a:xfrm>
            <a:off x="4929190" y="6215082"/>
            <a:ext cx="1857356" cy="461665"/>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AR" b="1"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mj-lt"/>
              </a:rPr>
              <a:t>InteliMed</a:t>
            </a:r>
            <a:endParaRPr lang="es-AR"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mj-lt"/>
            </a:endParaRPr>
          </a:p>
        </p:txBody>
      </p:sp>
      <p:sp>
        <p:nvSpPr>
          <p:cNvPr id="38" name="37 Rectángulo redondeado"/>
          <p:cNvSpPr/>
          <p:nvPr/>
        </p:nvSpPr>
        <p:spPr>
          <a:xfrm>
            <a:off x="5072066" y="1714488"/>
            <a:ext cx="1428760" cy="407196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AR" sz="1800" dirty="0" smtClean="0"/>
              <a:t>Servicios</a:t>
            </a:r>
            <a:endParaRPr lang="es-AR" sz="1800" dirty="0"/>
          </a:p>
        </p:txBody>
      </p:sp>
      <p:cxnSp>
        <p:nvCxnSpPr>
          <p:cNvPr id="50" name="49 Conector recto"/>
          <p:cNvCxnSpPr/>
          <p:nvPr/>
        </p:nvCxnSpPr>
        <p:spPr>
          <a:xfrm rot="16200000" flipH="1">
            <a:off x="2285190" y="3643314"/>
            <a:ext cx="5143536" cy="1588"/>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51" name="50 Conector recto"/>
          <p:cNvCxnSpPr/>
          <p:nvPr/>
        </p:nvCxnSpPr>
        <p:spPr>
          <a:xfrm rot="16200000" flipH="1">
            <a:off x="4144166" y="3642520"/>
            <a:ext cx="5143536" cy="1588"/>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53" name="52 CuadroTexto"/>
          <p:cNvSpPr txBox="1"/>
          <p:nvPr/>
        </p:nvSpPr>
        <p:spPr>
          <a:xfrm>
            <a:off x="6715140" y="5786454"/>
            <a:ext cx="2071702" cy="307777"/>
          </a:xfrm>
          <a:prstGeom prst="rect">
            <a:avLst/>
          </a:prstGeom>
          <a:noFill/>
        </p:spPr>
        <p:txBody>
          <a:bodyPr wrap="square" rtlCol="0">
            <a:spAutoFit/>
          </a:bodyPr>
          <a:lstStyle/>
          <a:p>
            <a:pPr algn="ctr"/>
            <a:r>
              <a:rPr lang="es-AR" sz="1400" dirty="0" smtClean="0">
                <a:latin typeface="+mj-lt"/>
              </a:rPr>
              <a:t>Modelo Médico</a:t>
            </a:r>
            <a:endParaRPr lang="es-AR" sz="1400" dirty="0">
              <a:latin typeface="+mj-lt"/>
            </a:endParaRPr>
          </a:p>
        </p:txBody>
      </p:sp>
      <p:pic>
        <p:nvPicPr>
          <p:cNvPr id="54" name="Picture 2" descr="C:\Users\Familia Compaq\Documents\Disenio\database.png"/>
          <p:cNvPicPr>
            <a:picLocks noChangeAspect="1" noChangeArrowheads="1"/>
          </p:cNvPicPr>
          <p:nvPr/>
        </p:nvPicPr>
        <p:blipFill>
          <a:blip r:embed="rId4"/>
          <a:srcRect/>
          <a:stretch>
            <a:fillRect/>
          </a:stretch>
        </p:blipFill>
        <p:spPr bwMode="auto">
          <a:xfrm>
            <a:off x="7416000" y="3192660"/>
            <a:ext cx="683900" cy="683900"/>
          </a:xfrm>
          <a:prstGeom prst="rect">
            <a:avLst/>
          </a:prstGeom>
          <a:noFill/>
        </p:spPr>
      </p:pic>
      <p:pic>
        <p:nvPicPr>
          <p:cNvPr id="55" name="Picture 2" descr="C:\Users\Familia Compaq\Documents\Disenio\database.png"/>
          <p:cNvPicPr>
            <a:picLocks noChangeAspect="1" noChangeArrowheads="1"/>
          </p:cNvPicPr>
          <p:nvPr/>
        </p:nvPicPr>
        <p:blipFill>
          <a:blip r:embed="rId4"/>
          <a:srcRect/>
          <a:stretch>
            <a:fillRect/>
          </a:stretch>
        </p:blipFill>
        <p:spPr bwMode="auto">
          <a:xfrm>
            <a:off x="7416000" y="4150706"/>
            <a:ext cx="683900" cy="683900"/>
          </a:xfrm>
          <a:prstGeom prst="rect">
            <a:avLst/>
          </a:prstGeom>
          <a:noFill/>
        </p:spPr>
      </p:pic>
      <p:pic>
        <p:nvPicPr>
          <p:cNvPr id="56" name="Picture 2" descr="C:\Users\Familia Compaq\Documents\Disenio\database.png"/>
          <p:cNvPicPr>
            <a:picLocks noChangeAspect="1" noChangeArrowheads="1"/>
          </p:cNvPicPr>
          <p:nvPr/>
        </p:nvPicPr>
        <p:blipFill>
          <a:blip r:embed="rId4"/>
          <a:srcRect/>
          <a:stretch>
            <a:fillRect/>
          </a:stretch>
        </p:blipFill>
        <p:spPr bwMode="auto">
          <a:xfrm>
            <a:off x="7416000" y="5143512"/>
            <a:ext cx="683900" cy="683900"/>
          </a:xfrm>
          <a:prstGeom prst="rect">
            <a:avLst/>
          </a:prstGeom>
          <a:noFill/>
        </p:spPr>
      </p:pic>
      <p:sp>
        <p:nvSpPr>
          <p:cNvPr id="32" name="31 CuadroTexto"/>
          <p:cNvSpPr txBox="1"/>
          <p:nvPr/>
        </p:nvSpPr>
        <p:spPr>
          <a:xfrm>
            <a:off x="6728660" y="2764033"/>
            <a:ext cx="2071702" cy="307777"/>
          </a:xfrm>
          <a:prstGeom prst="rect">
            <a:avLst/>
          </a:prstGeom>
          <a:noFill/>
        </p:spPr>
        <p:txBody>
          <a:bodyPr wrap="square" rtlCol="0">
            <a:spAutoFit/>
          </a:bodyPr>
          <a:lstStyle/>
          <a:p>
            <a:pPr algn="ctr"/>
            <a:r>
              <a:rPr lang="es-AR" sz="1400" dirty="0" smtClean="0">
                <a:latin typeface="+mj-lt"/>
              </a:rPr>
              <a:t>Casos</a:t>
            </a:r>
            <a:endParaRPr lang="es-AR" sz="1400" dirty="0">
              <a:latin typeface="+mj-lt"/>
            </a:endParaRPr>
          </a:p>
        </p:txBody>
      </p:sp>
      <p:pic>
        <p:nvPicPr>
          <p:cNvPr id="34" name="Picture 2" descr="C:\Users\Familia Compaq\Documents\Disenio\database.png"/>
          <p:cNvPicPr>
            <a:picLocks noChangeAspect="1" noChangeArrowheads="1"/>
          </p:cNvPicPr>
          <p:nvPr/>
        </p:nvPicPr>
        <p:blipFill>
          <a:blip r:embed="rId4"/>
          <a:srcRect/>
          <a:stretch>
            <a:fillRect/>
          </a:stretch>
        </p:blipFill>
        <p:spPr bwMode="auto">
          <a:xfrm>
            <a:off x="7429520" y="2143116"/>
            <a:ext cx="683900" cy="683900"/>
          </a:xfrm>
          <a:prstGeom prst="rect">
            <a:avLst/>
          </a:prstGeom>
          <a:noFill/>
        </p:spPr>
      </p:pic>
      <p:sp>
        <p:nvSpPr>
          <p:cNvPr id="37" name="36 Forma libre"/>
          <p:cNvSpPr/>
          <p:nvPr/>
        </p:nvSpPr>
        <p:spPr>
          <a:xfrm>
            <a:off x="1285852" y="5143512"/>
            <a:ext cx="1661160" cy="571500"/>
          </a:xfrm>
          <a:custGeom>
            <a:avLst/>
            <a:gdLst>
              <a:gd name="connsiteX0" fmla="*/ 0 w 1661160"/>
              <a:gd name="connsiteY0" fmla="*/ 502920 h 571500"/>
              <a:gd name="connsiteX1" fmla="*/ 914400 w 1661160"/>
              <a:gd name="connsiteY1" fmla="*/ 487680 h 571500"/>
              <a:gd name="connsiteX2" fmla="*/ 1661160 w 1661160"/>
              <a:gd name="connsiteY2" fmla="*/ 0 h 571500"/>
            </a:gdLst>
            <a:ahLst/>
            <a:cxnLst>
              <a:cxn ang="0">
                <a:pos x="connsiteX0" y="connsiteY0"/>
              </a:cxn>
              <a:cxn ang="0">
                <a:pos x="connsiteX1" y="connsiteY1"/>
              </a:cxn>
              <a:cxn ang="0">
                <a:pos x="connsiteX2" y="connsiteY2"/>
              </a:cxn>
            </a:cxnLst>
            <a:rect l="l" t="t" r="r" b="b"/>
            <a:pathLst>
              <a:path w="1661160" h="571500">
                <a:moveTo>
                  <a:pt x="0" y="502920"/>
                </a:moveTo>
                <a:cubicBezTo>
                  <a:pt x="318770" y="537210"/>
                  <a:pt x="637540" y="571500"/>
                  <a:pt x="914400" y="487680"/>
                </a:cubicBezTo>
                <a:cubicBezTo>
                  <a:pt x="1191260" y="403860"/>
                  <a:pt x="1426210" y="201930"/>
                  <a:pt x="1661160" y="0"/>
                </a:cubicBezTo>
              </a:path>
            </a:pathLst>
          </a:cu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39" name="38 CuadroTexto"/>
          <p:cNvSpPr txBox="1"/>
          <p:nvPr/>
        </p:nvSpPr>
        <p:spPr>
          <a:xfrm>
            <a:off x="1887836" y="5548986"/>
            <a:ext cx="1469718" cy="523220"/>
          </a:xfrm>
          <a:prstGeom prst="rect">
            <a:avLst/>
          </a:prstGeom>
          <a:noFill/>
        </p:spPr>
        <p:txBody>
          <a:bodyPr wrap="square" rtlCol="0">
            <a:spAutoFit/>
          </a:bodyPr>
          <a:lstStyle/>
          <a:p>
            <a:pPr algn="ctr"/>
            <a:r>
              <a:rPr lang="es-AR" sz="1400" dirty="0" smtClean="0">
                <a:latin typeface="+mj-lt"/>
              </a:rPr>
              <a:t>Casos Predefinidos</a:t>
            </a:r>
            <a:endParaRPr lang="es-AR" sz="1400" dirty="0">
              <a:latin typeface="+mj-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32000">
              <a:schemeClr val="accent1">
                <a:tint val="44500"/>
                <a:satMod val="160000"/>
                <a:alpha val="52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685800" y="-16"/>
            <a:ext cx="7772400" cy="928686"/>
          </a:xfrm>
        </p:spPr>
        <p:txBody>
          <a:bodyPr/>
          <a:lstStyle/>
          <a:p>
            <a:r>
              <a:rPr lang="es-AR" b="1" dirty="0" smtClean="0"/>
              <a:t>Flujo de Datos</a:t>
            </a:r>
            <a:endParaRPr lang="es-AR" b="1" dirty="0"/>
          </a:p>
        </p:txBody>
      </p:sp>
      <p:pic>
        <p:nvPicPr>
          <p:cNvPr id="11" name="Picture 2" descr="C:\Users\Familia Compaq\Documents\Disenio\medico2.png"/>
          <p:cNvPicPr>
            <a:picLocks noChangeAspect="1" noChangeArrowheads="1"/>
          </p:cNvPicPr>
          <p:nvPr/>
        </p:nvPicPr>
        <p:blipFill>
          <a:blip r:embed="rId3"/>
          <a:srcRect/>
          <a:stretch>
            <a:fillRect/>
          </a:stretch>
        </p:blipFill>
        <p:spPr bwMode="auto">
          <a:xfrm>
            <a:off x="3071801" y="2643182"/>
            <a:ext cx="1000133" cy="1000132"/>
          </a:xfrm>
          <a:prstGeom prst="rect">
            <a:avLst/>
          </a:prstGeom>
          <a:noFill/>
        </p:spPr>
      </p:pic>
      <p:pic>
        <p:nvPicPr>
          <p:cNvPr id="12" name="Picture 3" descr="C:\Users\Familia Compaq\Documents\Disenio\Icons - Illustrations\_WINDOWS SERVER ICONS\People\User Androgynous people person.png"/>
          <p:cNvPicPr>
            <a:picLocks noChangeAspect="1" noChangeArrowheads="1"/>
          </p:cNvPicPr>
          <p:nvPr/>
        </p:nvPicPr>
        <p:blipFill>
          <a:blip r:embed="rId4" cstate="print"/>
          <a:srcRect/>
          <a:stretch>
            <a:fillRect/>
          </a:stretch>
        </p:blipFill>
        <p:spPr bwMode="auto">
          <a:xfrm flipH="1">
            <a:off x="141687" y="2631040"/>
            <a:ext cx="715505" cy="857256"/>
          </a:xfrm>
          <a:prstGeom prst="rect">
            <a:avLst/>
          </a:prstGeom>
          <a:noFill/>
        </p:spPr>
      </p:pic>
      <p:cxnSp>
        <p:nvCxnSpPr>
          <p:cNvPr id="18" name="17 Conector recto de flecha"/>
          <p:cNvCxnSpPr/>
          <p:nvPr/>
        </p:nvCxnSpPr>
        <p:spPr>
          <a:xfrm>
            <a:off x="1000100" y="2928934"/>
            <a:ext cx="2071702" cy="1588"/>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sp>
        <p:nvSpPr>
          <p:cNvPr id="21" name="20 Rectángulo redondeado"/>
          <p:cNvSpPr/>
          <p:nvPr/>
        </p:nvSpPr>
        <p:spPr>
          <a:xfrm>
            <a:off x="5715008" y="1285860"/>
            <a:ext cx="3143272" cy="485778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AR"/>
          </a:p>
        </p:txBody>
      </p:sp>
      <p:pic>
        <p:nvPicPr>
          <p:cNvPr id="22" name="Picture 2" descr="C:\Users\Familia Compaq\Documents\Disenio\medical\Health-care-shield-256.png"/>
          <p:cNvPicPr>
            <a:picLocks noChangeAspect="1" noChangeArrowheads="1"/>
          </p:cNvPicPr>
          <p:nvPr/>
        </p:nvPicPr>
        <p:blipFill>
          <a:blip r:embed="rId5" cstate="print"/>
          <a:srcRect/>
          <a:stretch>
            <a:fillRect/>
          </a:stretch>
        </p:blipFill>
        <p:spPr bwMode="auto">
          <a:xfrm>
            <a:off x="8429652" y="5786454"/>
            <a:ext cx="714348" cy="714348"/>
          </a:xfrm>
          <a:prstGeom prst="rect">
            <a:avLst/>
          </a:prstGeom>
          <a:noFill/>
        </p:spPr>
      </p:pic>
      <p:cxnSp>
        <p:nvCxnSpPr>
          <p:cNvPr id="24" name="23 Conector recto de flecha"/>
          <p:cNvCxnSpPr/>
          <p:nvPr/>
        </p:nvCxnSpPr>
        <p:spPr>
          <a:xfrm>
            <a:off x="4000496" y="2928934"/>
            <a:ext cx="157163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25 Conector recto de flecha"/>
          <p:cNvCxnSpPr/>
          <p:nvPr/>
        </p:nvCxnSpPr>
        <p:spPr>
          <a:xfrm>
            <a:off x="4000496" y="3286124"/>
            <a:ext cx="1571636" cy="1588"/>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27" name="26 CuadroTexto"/>
          <p:cNvSpPr txBox="1"/>
          <p:nvPr/>
        </p:nvSpPr>
        <p:spPr>
          <a:xfrm>
            <a:off x="6500826" y="6143644"/>
            <a:ext cx="1857356" cy="461665"/>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AR" b="1"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mj-lt"/>
              </a:rPr>
              <a:t>InteliMed</a:t>
            </a:r>
            <a:endParaRPr lang="es-AR"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mj-lt"/>
            </a:endParaRPr>
          </a:p>
        </p:txBody>
      </p:sp>
      <p:sp>
        <p:nvSpPr>
          <p:cNvPr id="31" name="30 Elipse"/>
          <p:cNvSpPr/>
          <p:nvPr/>
        </p:nvSpPr>
        <p:spPr>
          <a:xfrm>
            <a:off x="1928794" y="2714620"/>
            <a:ext cx="357190" cy="35719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AR" sz="1800" dirty="0" smtClean="0"/>
              <a:t>1</a:t>
            </a:r>
          </a:p>
        </p:txBody>
      </p:sp>
      <p:sp>
        <p:nvSpPr>
          <p:cNvPr id="32" name="31 Elipse"/>
          <p:cNvSpPr/>
          <p:nvPr/>
        </p:nvSpPr>
        <p:spPr>
          <a:xfrm>
            <a:off x="4500562" y="2714620"/>
            <a:ext cx="357190" cy="35719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AR" sz="1800" dirty="0" smtClean="0">
                <a:latin typeface="+mj-lt"/>
              </a:rPr>
              <a:t>2</a:t>
            </a:r>
          </a:p>
        </p:txBody>
      </p:sp>
      <p:pic>
        <p:nvPicPr>
          <p:cNvPr id="41" name="Picture 2" descr="C:\Users\Familia Compaq\Documents\Disenio\database.png"/>
          <p:cNvPicPr>
            <a:picLocks noChangeAspect="1" noChangeArrowheads="1"/>
          </p:cNvPicPr>
          <p:nvPr/>
        </p:nvPicPr>
        <p:blipFill>
          <a:blip r:embed="rId6"/>
          <a:srcRect/>
          <a:stretch>
            <a:fillRect/>
          </a:stretch>
        </p:blipFill>
        <p:spPr bwMode="auto">
          <a:xfrm>
            <a:off x="6929454" y="1785926"/>
            <a:ext cx="790572" cy="790572"/>
          </a:xfrm>
          <a:prstGeom prst="rect">
            <a:avLst/>
          </a:prstGeom>
          <a:noFill/>
        </p:spPr>
      </p:pic>
      <p:sp>
        <p:nvSpPr>
          <p:cNvPr id="42" name="41 CuadroTexto"/>
          <p:cNvSpPr txBox="1"/>
          <p:nvPr/>
        </p:nvSpPr>
        <p:spPr>
          <a:xfrm>
            <a:off x="6643702" y="2571744"/>
            <a:ext cx="1469718" cy="307777"/>
          </a:xfrm>
          <a:prstGeom prst="rect">
            <a:avLst/>
          </a:prstGeom>
          <a:noFill/>
        </p:spPr>
        <p:txBody>
          <a:bodyPr wrap="square" rtlCol="0">
            <a:spAutoFit/>
          </a:bodyPr>
          <a:lstStyle/>
          <a:p>
            <a:pPr algn="ctr"/>
            <a:r>
              <a:rPr lang="es-AR" sz="1400" dirty="0" smtClean="0">
                <a:latin typeface="+mj-lt"/>
              </a:rPr>
              <a:t>Encuentros</a:t>
            </a:r>
            <a:endParaRPr lang="es-AR" sz="1400" dirty="0">
              <a:latin typeface="+mj-lt"/>
            </a:endParaRPr>
          </a:p>
        </p:txBody>
      </p:sp>
      <p:cxnSp>
        <p:nvCxnSpPr>
          <p:cNvPr id="43" name="42 Conector recto de flecha"/>
          <p:cNvCxnSpPr/>
          <p:nvPr/>
        </p:nvCxnSpPr>
        <p:spPr>
          <a:xfrm>
            <a:off x="1000100" y="3286124"/>
            <a:ext cx="2071702" cy="1588"/>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sp>
        <p:nvSpPr>
          <p:cNvPr id="45" name="44 Elipse"/>
          <p:cNvSpPr/>
          <p:nvPr/>
        </p:nvSpPr>
        <p:spPr>
          <a:xfrm>
            <a:off x="4500562" y="3143248"/>
            <a:ext cx="357190" cy="35719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AR" sz="1800" dirty="0" smtClean="0">
                <a:latin typeface="+mj-lt"/>
              </a:rPr>
              <a:t>4</a:t>
            </a:r>
          </a:p>
        </p:txBody>
      </p:sp>
      <p:cxnSp>
        <p:nvCxnSpPr>
          <p:cNvPr id="50" name="70 Conector curvado"/>
          <p:cNvCxnSpPr>
            <a:stCxn id="51" idx="4"/>
            <a:endCxn id="51" idx="0"/>
          </p:cNvCxnSpPr>
          <p:nvPr/>
        </p:nvCxnSpPr>
        <p:spPr>
          <a:xfrm rot="5400000" flipH="1">
            <a:off x="6858016" y="1964521"/>
            <a:ext cx="357190" cy="1588"/>
          </a:xfrm>
          <a:prstGeom prst="curvedConnector5">
            <a:avLst>
              <a:gd name="adj1" fmla="val -64000"/>
              <a:gd name="adj2" fmla="val 25642003"/>
              <a:gd name="adj3" fmla="val 164000"/>
            </a:avLst>
          </a:prstGeom>
          <a:ln>
            <a:tailEnd type="arrow"/>
          </a:ln>
        </p:spPr>
        <p:style>
          <a:lnRef idx="3">
            <a:schemeClr val="accent1"/>
          </a:lnRef>
          <a:fillRef idx="0">
            <a:schemeClr val="accent1"/>
          </a:fillRef>
          <a:effectRef idx="2">
            <a:schemeClr val="accent1"/>
          </a:effectRef>
          <a:fontRef idx="minor">
            <a:schemeClr val="tx1"/>
          </a:fontRef>
        </p:style>
      </p:cxnSp>
      <p:sp>
        <p:nvSpPr>
          <p:cNvPr id="51" name="50 Elipse"/>
          <p:cNvSpPr/>
          <p:nvPr/>
        </p:nvSpPr>
        <p:spPr>
          <a:xfrm>
            <a:off x="6858016" y="1785926"/>
            <a:ext cx="357190" cy="35719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AR" sz="1800" dirty="0" smtClean="0"/>
              <a:t>3</a:t>
            </a:r>
          </a:p>
        </p:txBody>
      </p:sp>
      <p:sp>
        <p:nvSpPr>
          <p:cNvPr id="53" name="52 Elipse"/>
          <p:cNvSpPr/>
          <p:nvPr/>
        </p:nvSpPr>
        <p:spPr>
          <a:xfrm>
            <a:off x="1928794" y="3143248"/>
            <a:ext cx="357190" cy="35719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AR" sz="1800" dirty="0" smtClean="0">
                <a:latin typeface="+mj-lt"/>
              </a:rPr>
              <a:t>5</a:t>
            </a:r>
          </a:p>
        </p:txBody>
      </p:sp>
      <p:sp>
        <p:nvSpPr>
          <p:cNvPr id="54" name="53 CuadroTexto"/>
          <p:cNvSpPr txBox="1"/>
          <p:nvPr/>
        </p:nvSpPr>
        <p:spPr>
          <a:xfrm>
            <a:off x="-142908" y="3416858"/>
            <a:ext cx="1500166" cy="369332"/>
          </a:xfrm>
          <a:prstGeom prst="rect">
            <a:avLst/>
          </a:prstGeom>
          <a:noFill/>
        </p:spPr>
        <p:txBody>
          <a:bodyPr wrap="square" rtlCol="0">
            <a:spAutoFit/>
          </a:bodyPr>
          <a:lstStyle/>
          <a:p>
            <a:pPr algn="ctr"/>
            <a:r>
              <a:rPr lang="es-AR" sz="1800" dirty="0" smtClean="0">
                <a:latin typeface="+mj-lt"/>
              </a:rPr>
              <a:t>Paciente</a:t>
            </a:r>
            <a:endParaRPr lang="es-AR" sz="1800" dirty="0">
              <a:latin typeface="+mj-lt"/>
            </a:endParaRPr>
          </a:p>
        </p:txBody>
      </p:sp>
      <p:sp>
        <p:nvSpPr>
          <p:cNvPr id="55" name="54 CuadroTexto"/>
          <p:cNvSpPr txBox="1"/>
          <p:nvPr/>
        </p:nvSpPr>
        <p:spPr>
          <a:xfrm>
            <a:off x="857224" y="3429000"/>
            <a:ext cx="2571768" cy="307777"/>
          </a:xfrm>
          <a:prstGeom prst="rect">
            <a:avLst/>
          </a:prstGeom>
          <a:noFill/>
        </p:spPr>
        <p:txBody>
          <a:bodyPr wrap="square" rtlCol="0">
            <a:spAutoFit/>
          </a:bodyPr>
          <a:lstStyle/>
          <a:p>
            <a:pPr algn="ctr"/>
            <a:r>
              <a:rPr lang="es-AR" sz="1400" i="1" dirty="0" smtClean="0">
                <a:latin typeface="+mj-lt"/>
              </a:rPr>
              <a:t>Diagnóstico + Tratamiento</a:t>
            </a:r>
            <a:endParaRPr lang="es-AR" sz="1400" i="1" dirty="0">
              <a:latin typeface="+mj-lt"/>
            </a:endParaRPr>
          </a:p>
        </p:txBody>
      </p:sp>
      <p:sp>
        <p:nvSpPr>
          <p:cNvPr id="57" name="56 CuadroTexto"/>
          <p:cNvSpPr txBox="1"/>
          <p:nvPr/>
        </p:nvSpPr>
        <p:spPr>
          <a:xfrm>
            <a:off x="3643306" y="2428868"/>
            <a:ext cx="2071702" cy="307777"/>
          </a:xfrm>
          <a:prstGeom prst="rect">
            <a:avLst/>
          </a:prstGeom>
          <a:noFill/>
        </p:spPr>
        <p:txBody>
          <a:bodyPr wrap="square" rtlCol="0">
            <a:spAutoFit/>
          </a:bodyPr>
          <a:lstStyle/>
          <a:p>
            <a:pPr algn="ctr"/>
            <a:r>
              <a:rPr lang="es-AR" sz="1400" i="1" dirty="0" smtClean="0">
                <a:latin typeface="+mj-lt"/>
              </a:rPr>
              <a:t>Evidencia</a:t>
            </a:r>
            <a:endParaRPr lang="es-AR" sz="1400" i="1" dirty="0">
              <a:latin typeface="+mj-lt"/>
            </a:endParaRPr>
          </a:p>
        </p:txBody>
      </p:sp>
      <p:sp>
        <p:nvSpPr>
          <p:cNvPr id="60" name="59 Rectángulo redondeado"/>
          <p:cNvSpPr/>
          <p:nvPr/>
        </p:nvSpPr>
        <p:spPr>
          <a:xfrm>
            <a:off x="6786578" y="3286124"/>
            <a:ext cx="1143008" cy="92869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AR" sz="1400" dirty="0" smtClean="0"/>
              <a:t>Motor de Inferencia</a:t>
            </a:r>
            <a:endParaRPr lang="es-AR" sz="1400" dirty="0"/>
          </a:p>
        </p:txBody>
      </p:sp>
      <p:cxnSp>
        <p:nvCxnSpPr>
          <p:cNvPr id="61" name="70 Conector curvado"/>
          <p:cNvCxnSpPr>
            <a:stCxn id="62" idx="4"/>
            <a:endCxn id="62" idx="0"/>
          </p:cNvCxnSpPr>
          <p:nvPr/>
        </p:nvCxnSpPr>
        <p:spPr>
          <a:xfrm rot="5400000" flipH="1">
            <a:off x="6643702" y="3749677"/>
            <a:ext cx="357190" cy="1588"/>
          </a:xfrm>
          <a:prstGeom prst="curvedConnector5">
            <a:avLst>
              <a:gd name="adj1" fmla="val -64000"/>
              <a:gd name="adj2" fmla="val 25642003"/>
              <a:gd name="adj3" fmla="val 164000"/>
            </a:avLst>
          </a:prstGeom>
          <a:ln>
            <a:tailEnd type="arrow"/>
          </a:ln>
        </p:spPr>
        <p:style>
          <a:lnRef idx="3">
            <a:schemeClr val="accent1"/>
          </a:lnRef>
          <a:fillRef idx="0">
            <a:schemeClr val="accent1"/>
          </a:fillRef>
          <a:effectRef idx="2">
            <a:schemeClr val="accent1"/>
          </a:effectRef>
          <a:fontRef idx="minor">
            <a:schemeClr val="tx1"/>
          </a:fontRef>
        </p:style>
      </p:cxnSp>
      <p:sp>
        <p:nvSpPr>
          <p:cNvPr id="62" name="61 Elipse"/>
          <p:cNvSpPr/>
          <p:nvPr/>
        </p:nvSpPr>
        <p:spPr>
          <a:xfrm>
            <a:off x="6643702" y="3571082"/>
            <a:ext cx="357190" cy="35719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AR" sz="1800" dirty="0" smtClean="0"/>
              <a:t>3</a:t>
            </a:r>
          </a:p>
        </p:txBody>
      </p:sp>
      <p:sp>
        <p:nvSpPr>
          <p:cNvPr id="64" name="63 Cerrar llave"/>
          <p:cNvSpPr/>
          <p:nvPr/>
        </p:nvSpPr>
        <p:spPr>
          <a:xfrm rot="16200000">
            <a:off x="1821637" y="678637"/>
            <a:ext cx="500066" cy="314327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65" name="64 CuadroTexto"/>
          <p:cNvSpPr txBox="1"/>
          <p:nvPr/>
        </p:nvSpPr>
        <p:spPr>
          <a:xfrm>
            <a:off x="500034" y="1600130"/>
            <a:ext cx="3143272" cy="400110"/>
          </a:xfrm>
          <a:prstGeom prst="rect">
            <a:avLst/>
          </a:prstGeom>
          <a:noFill/>
        </p:spPr>
        <p:txBody>
          <a:bodyPr wrap="square" rtlCol="0">
            <a:spAutoFit/>
          </a:bodyPr>
          <a:lstStyle/>
          <a:p>
            <a:pPr algn="ctr"/>
            <a:r>
              <a:rPr lang="es-AR" sz="2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Encuentro</a:t>
            </a:r>
            <a:endParaRPr lang="es-AR"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endParaRPr>
          </a:p>
        </p:txBody>
      </p:sp>
      <p:sp>
        <p:nvSpPr>
          <p:cNvPr id="36" name="35 CuadroTexto"/>
          <p:cNvSpPr txBox="1"/>
          <p:nvPr/>
        </p:nvSpPr>
        <p:spPr>
          <a:xfrm>
            <a:off x="3786182" y="3500438"/>
            <a:ext cx="1928826" cy="307777"/>
          </a:xfrm>
          <a:prstGeom prst="rect">
            <a:avLst/>
          </a:prstGeom>
          <a:noFill/>
        </p:spPr>
        <p:txBody>
          <a:bodyPr wrap="square" rtlCol="0">
            <a:spAutoFit/>
          </a:bodyPr>
          <a:lstStyle/>
          <a:p>
            <a:pPr algn="ctr"/>
            <a:r>
              <a:rPr lang="es-AR" sz="1400" i="1" dirty="0" smtClean="0">
                <a:latin typeface="+mj-lt"/>
              </a:rPr>
              <a:t>Diagnósticos Probables</a:t>
            </a:r>
            <a:endParaRPr lang="es-AR" sz="1400" i="1" dirty="0">
              <a:latin typeface="+mj-lt"/>
            </a:endParaRPr>
          </a:p>
        </p:txBody>
      </p:sp>
      <p:pic>
        <p:nvPicPr>
          <p:cNvPr id="30" name="Picture 2" descr="C:\Users\Familia Compaq\Documents\Disenio\database.png"/>
          <p:cNvPicPr>
            <a:picLocks noChangeAspect="1" noChangeArrowheads="1"/>
          </p:cNvPicPr>
          <p:nvPr/>
        </p:nvPicPr>
        <p:blipFill>
          <a:blip r:embed="rId6"/>
          <a:srcRect/>
          <a:stretch>
            <a:fillRect/>
          </a:stretch>
        </p:blipFill>
        <p:spPr bwMode="auto">
          <a:xfrm>
            <a:off x="6929454" y="4714884"/>
            <a:ext cx="790572" cy="790572"/>
          </a:xfrm>
          <a:prstGeom prst="rect">
            <a:avLst/>
          </a:prstGeom>
          <a:noFill/>
        </p:spPr>
      </p:pic>
      <p:sp>
        <p:nvSpPr>
          <p:cNvPr id="34" name="33 CuadroTexto"/>
          <p:cNvSpPr txBox="1"/>
          <p:nvPr/>
        </p:nvSpPr>
        <p:spPr>
          <a:xfrm>
            <a:off x="6572264" y="5500702"/>
            <a:ext cx="1469718" cy="307777"/>
          </a:xfrm>
          <a:prstGeom prst="rect">
            <a:avLst/>
          </a:prstGeom>
          <a:noFill/>
        </p:spPr>
        <p:txBody>
          <a:bodyPr wrap="square" rtlCol="0">
            <a:spAutoFit/>
          </a:bodyPr>
          <a:lstStyle/>
          <a:p>
            <a:pPr algn="ctr"/>
            <a:r>
              <a:rPr lang="es-AR" sz="1400" dirty="0" smtClean="0">
                <a:latin typeface="+mj-lt"/>
              </a:rPr>
              <a:t>Casos</a:t>
            </a:r>
            <a:endParaRPr lang="es-AR" sz="14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10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1000"/>
                                        <p:tgtEl>
                                          <p:spTgt spid="24"/>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1000"/>
                                        <p:tgtEl>
                                          <p:spTgt spid="32"/>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fade">
                                      <p:cBhvr>
                                        <p:cTn id="21" dur="1000"/>
                                        <p:tgtEl>
                                          <p:spTgt spid="5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fade">
                                      <p:cBhvr>
                                        <p:cTn id="26" dur="1000"/>
                                        <p:tgtEl>
                                          <p:spTgt spid="5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1000"/>
                                        <p:tgtEl>
                                          <p:spTgt spid="51"/>
                                        </p:tgtEl>
                                      </p:cBhvr>
                                    </p:animEffect>
                                  </p:childTnLst>
                                </p:cTn>
                              </p:par>
                              <p:par>
                                <p:cTn id="30" presetID="10" presetClass="entr" presetSubtype="0" fill="hold" nodeType="with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1000"/>
                                        <p:tgtEl>
                                          <p:spTgt spid="6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fade">
                                      <p:cBhvr>
                                        <p:cTn id="35" dur="1000"/>
                                        <p:tgtEl>
                                          <p:spTgt spid="6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1000"/>
                                        <p:tgtEl>
                                          <p:spTgt spid="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1000"/>
                                        <p:tgtEl>
                                          <p:spTgt spid="4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1000"/>
                                        <p:tgtEl>
                                          <p:spTgt spid="3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fade">
                                      <p:cBhvr>
                                        <p:cTn id="51" dur="1000"/>
                                        <p:tgtEl>
                                          <p:spTgt spid="4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3"/>
                                        </p:tgtEl>
                                        <p:attrNameLst>
                                          <p:attrName>style.visibility</p:attrName>
                                        </p:attrNameLst>
                                      </p:cBhvr>
                                      <p:to>
                                        <p:strVal val="visible"/>
                                      </p:to>
                                    </p:set>
                                    <p:animEffect transition="in" filter="fade">
                                      <p:cBhvr>
                                        <p:cTn id="54" dur="1000"/>
                                        <p:tgtEl>
                                          <p:spTgt spid="5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fade">
                                      <p:cBhvr>
                                        <p:cTn id="57"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1" animBg="1"/>
      <p:bldP spid="45" grpId="0" animBg="1"/>
      <p:bldP spid="51" grpId="0" animBg="1"/>
      <p:bldP spid="53" grpId="0" animBg="1"/>
      <p:bldP spid="55" grpId="0"/>
      <p:bldP spid="57" grpId="1"/>
      <p:bldP spid="62" grpId="0" animBg="1"/>
      <p:bldP spid="36" grpId="0"/>
    </p:bldLst>
  </p:timing>
</p:sld>
</file>

<file path=ppt/theme/theme1.xml><?xml version="1.0" encoding="utf-8"?>
<a:theme xmlns:a="http://schemas.openxmlformats.org/drawingml/2006/main" name="BlueTechSteth">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a de Offic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BlueTechSteth</Template>
  <TotalTime>1489</TotalTime>
  <Words>946</Words>
  <Application>Microsoft PowerPoint</Application>
  <PresentationFormat>Presentación en pantalla (4:3)</PresentationFormat>
  <Paragraphs>380</Paragraphs>
  <Slides>24</Slides>
  <Notes>23</Notes>
  <HiddenSlides>0</HiddenSlides>
  <MMClips>0</MMClips>
  <ScaleCrop>false</ScaleCrop>
  <HeadingPairs>
    <vt:vector size="4" baseType="variant">
      <vt:variant>
        <vt:lpstr>Tema</vt:lpstr>
      </vt:variant>
      <vt:variant>
        <vt:i4>1</vt:i4>
      </vt:variant>
      <vt:variant>
        <vt:lpstr>Títulos de diapositiva</vt:lpstr>
      </vt:variant>
      <vt:variant>
        <vt:i4>24</vt:i4>
      </vt:variant>
    </vt:vector>
  </HeadingPairs>
  <TitlesOfParts>
    <vt:vector size="25" baseType="lpstr">
      <vt:lpstr>BlueTechSteth</vt:lpstr>
      <vt:lpstr>InteliMed Sistema de Diagnóstico Médico</vt:lpstr>
      <vt:lpstr>Agenda</vt:lpstr>
      <vt:lpstr>Casos de Uso: Médico</vt:lpstr>
      <vt:lpstr>Casos de Uso: Administrador</vt:lpstr>
      <vt:lpstr>Diagrama de Clases: Dominio</vt:lpstr>
      <vt:lpstr>Diagrama de Clases: Dominio</vt:lpstr>
      <vt:lpstr>Diagrama de Capas</vt:lpstr>
      <vt:lpstr>Flujo de Datos</vt:lpstr>
      <vt:lpstr>Flujo de Datos</vt:lpstr>
      <vt:lpstr>Flujo de Datos</vt:lpstr>
      <vt:lpstr>Generador de Conocimiento</vt:lpstr>
      <vt:lpstr>Diapositiva 12</vt:lpstr>
      <vt:lpstr>Diagrama de Componentes</vt:lpstr>
      <vt:lpstr>Diagrama de Procesos</vt:lpstr>
      <vt:lpstr>Elección del Sistema Experto</vt:lpstr>
      <vt:lpstr>Modelo Médico</vt:lpstr>
      <vt:lpstr>Modelo Médico</vt:lpstr>
      <vt:lpstr>Sistema Experto Probabilístico</vt:lpstr>
      <vt:lpstr>Base de Conocimiento</vt:lpstr>
      <vt:lpstr>Sistema Experto: Implementación</vt:lpstr>
      <vt:lpstr>Sistema Experto: Implementación</vt:lpstr>
      <vt:lpstr>Tecnologías</vt:lpstr>
      <vt:lpstr>Preguntas</vt:lpstr>
      <vt:lpstr>Gracias!</vt:lpstr>
    </vt:vector>
  </TitlesOfParts>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Intelimed</dc:title>
  <dc:creator>Sebastian Durandeu</dc:creator>
  <cp:lastModifiedBy>Sebastian Durandeu</cp:lastModifiedBy>
  <cp:revision>161</cp:revision>
  <dcterms:created xsi:type="dcterms:W3CDTF">2009-07-02T12:17:31Z</dcterms:created>
  <dcterms:modified xsi:type="dcterms:W3CDTF">2009-08-27T20:12:10Z</dcterms:modified>
</cp:coreProperties>
</file>