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61" r:id="rId5"/>
    <p:sldId id="262" r:id="rId6"/>
    <p:sldId id="263" r:id="rId7"/>
    <p:sldId id="264" r:id="rId8"/>
    <p:sldId id="265" r:id="rId9"/>
    <p:sldId id="267" r:id="rId10"/>
    <p:sldId id="266" r:id="rId11"/>
    <p:sldId id="258" r:id="rId12"/>
    <p:sldId id="25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6E17-FC55-4CB0-AFFE-4AF2D5ECDAF7}" v="5" dt="2024-05-27T00:07:37.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4660"/>
  </p:normalViewPr>
  <p:slideViewPr>
    <p:cSldViewPr snapToGrid="0">
      <p:cViewPr varScale="1">
        <p:scale>
          <a:sx n="78" d="100"/>
          <a:sy n="78"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klein" userId="53d8a6e9327b3b59" providerId="LiveId" clId="{224C6E17-FC55-4CB0-AFFE-4AF2D5ECDAF7}"/>
    <pc:docChg chg="custSel modSld sldOrd">
      <pc:chgData name="nicolas klein" userId="53d8a6e9327b3b59" providerId="LiveId" clId="{224C6E17-FC55-4CB0-AFFE-4AF2D5ECDAF7}" dt="2024-05-27T00:07:43.997" v="48" actId="115"/>
      <pc:docMkLst>
        <pc:docMk/>
      </pc:docMkLst>
      <pc:sldChg chg="modSp mod ord">
        <pc:chgData name="nicolas klein" userId="53d8a6e9327b3b59" providerId="LiveId" clId="{224C6E17-FC55-4CB0-AFFE-4AF2D5ECDAF7}" dt="2024-05-27T00:05:54.397" v="19"/>
        <pc:sldMkLst>
          <pc:docMk/>
          <pc:sldMk cId="1257072775" sldId="257"/>
        </pc:sldMkLst>
        <pc:picChg chg="mod">
          <ac:chgData name="nicolas klein" userId="53d8a6e9327b3b59" providerId="LiveId" clId="{224C6E17-FC55-4CB0-AFFE-4AF2D5ECDAF7}" dt="2024-05-26T23:54:47.747" v="17" actId="1076"/>
          <ac:picMkLst>
            <pc:docMk/>
            <pc:sldMk cId="1257072775" sldId="257"/>
            <ac:picMk id="12" creationId="{214078CF-DA32-B77E-7254-D9D15FD065F4}"/>
          </ac:picMkLst>
        </pc:picChg>
      </pc:sldChg>
      <pc:sldChg chg="ord">
        <pc:chgData name="nicolas klein" userId="53d8a6e9327b3b59" providerId="LiveId" clId="{224C6E17-FC55-4CB0-AFFE-4AF2D5ECDAF7}" dt="2024-05-27T00:05:54.397" v="19"/>
        <pc:sldMkLst>
          <pc:docMk/>
          <pc:sldMk cId="3497112449" sldId="258"/>
        </pc:sldMkLst>
      </pc:sldChg>
      <pc:sldChg chg="addSp modSp mod">
        <pc:chgData name="nicolas klein" userId="53d8a6e9327b3b59" providerId="LiveId" clId="{224C6E17-FC55-4CB0-AFFE-4AF2D5ECDAF7}" dt="2024-05-27T00:07:43.997" v="48" actId="115"/>
        <pc:sldMkLst>
          <pc:docMk/>
          <pc:sldMk cId="1006848362" sldId="259"/>
        </pc:sldMkLst>
        <pc:spChg chg="mod">
          <ac:chgData name="nicolas klein" userId="53d8a6e9327b3b59" providerId="LiveId" clId="{224C6E17-FC55-4CB0-AFFE-4AF2D5ECDAF7}" dt="2024-05-27T00:06:53.073" v="36" actId="20577"/>
          <ac:spMkLst>
            <pc:docMk/>
            <pc:sldMk cId="1006848362" sldId="259"/>
            <ac:spMk id="2" creationId="{86F44B89-AD63-DEA1-5F81-BAED4EBA8D48}"/>
          </ac:spMkLst>
        </pc:spChg>
        <pc:spChg chg="mod">
          <ac:chgData name="nicolas klein" userId="53d8a6e9327b3b59" providerId="LiveId" clId="{224C6E17-FC55-4CB0-AFFE-4AF2D5ECDAF7}" dt="2024-05-27T00:07:43.997" v="48" actId="115"/>
          <ac:spMkLst>
            <pc:docMk/>
            <pc:sldMk cId="1006848362" sldId="259"/>
            <ac:spMk id="3" creationId="{DBA01956-BF11-7B86-F5E2-93604C915B76}"/>
          </ac:spMkLst>
        </pc:spChg>
        <pc:spChg chg="add">
          <ac:chgData name="nicolas klein" userId="53d8a6e9327b3b59" providerId="LiveId" clId="{224C6E17-FC55-4CB0-AFFE-4AF2D5ECDAF7}" dt="2024-05-27T00:07:25.912" v="38"/>
          <ac:spMkLst>
            <pc:docMk/>
            <pc:sldMk cId="1006848362" sldId="259"/>
            <ac:spMk id="6" creationId="{B73225BB-DC89-9923-B33D-51D9E4453D89}"/>
          </ac:spMkLst>
        </pc:spChg>
        <pc:spChg chg="add">
          <ac:chgData name="nicolas klein" userId="53d8a6e9327b3b59" providerId="LiveId" clId="{224C6E17-FC55-4CB0-AFFE-4AF2D5ECDAF7}" dt="2024-05-27T00:07:32.990" v="42"/>
          <ac:spMkLst>
            <pc:docMk/>
            <pc:sldMk cId="1006848362" sldId="259"/>
            <ac:spMk id="7" creationId="{8447C40D-38F5-546A-E090-99413B258034}"/>
          </ac:spMkLst>
        </pc:spChg>
      </pc:sldChg>
      <pc:sldChg chg="modSp mod">
        <pc:chgData name="nicolas klein" userId="53d8a6e9327b3b59" providerId="LiveId" clId="{224C6E17-FC55-4CB0-AFFE-4AF2D5ECDAF7}" dt="2024-05-26T23:50:59.103" v="1" actId="27636"/>
        <pc:sldMkLst>
          <pc:docMk/>
          <pc:sldMk cId="2249428802" sldId="266"/>
        </pc:sldMkLst>
        <pc:spChg chg="mod">
          <ac:chgData name="nicolas klein" userId="53d8a6e9327b3b59" providerId="LiveId" clId="{224C6E17-FC55-4CB0-AFFE-4AF2D5ECDAF7}" dt="2024-05-26T23:50:59.103" v="1" actId="27636"/>
          <ac:spMkLst>
            <pc:docMk/>
            <pc:sldMk cId="2249428802" sldId="266"/>
            <ac:spMk id="2" creationId="{AAE4366A-66BE-975E-D100-E6FC8B80CD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D281E-C4DF-4965-9905-22F155636DA2}" type="datetimeFigureOut">
              <a:rPr lang="es-CL" smtClean="0"/>
              <a:t>26-05-2024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0D2EC-F183-4949-992E-11B524162F59}" type="slidenum">
              <a:rPr lang="es-CL" smtClean="0"/>
              <a:t>‹Nº›</a:t>
            </a:fld>
            <a:endParaRPr lang="es-CL"/>
          </a:p>
        </p:txBody>
      </p:sp>
    </p:spTree>
    <p:extLst>
      <p:ext uri="{BB962C8B-B14F-4D97-AF65-F5344CB8AC3E}">
        <p14:creationId xmlns:p14="http://schemas.microsoft.com/office/powerpoint/2010/main" val="131030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6FD0D2EC-F183-4949-992E-11B524162F59}" type="slidenum">
              <a:rPr lang="es-CL" smtClean="0"/>
              <a:t>1</a:t>
            </a:fld>
            <a:endParaRPr lang="es-CL"/>
          </a:p>
        </p:txBody>
      </p:sp>
    </p:spTree>
    <p:extLst>
      <p:ext uri="{BB962C8B-B14F-4D97-AF65-F5344CB8AC3E}">
        <p14:creationId xmlns:p14="http://schemas.microsoft.com/office/powerpoint/2010/main" val="169539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193B3-739D-E95E-24EE-89C85365F7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7CECEC2E-79C5-4550-227F-F906EA620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06E77B30-B1C7-E793-7A79-58C215C07FED}"/>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1C0BBC3A-41B1-6B51-9012-9E589B15850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C9570CE-A683-6E7D-D569-12557E02F7EB}"/>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236457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10245-AE4E-C616-892E-A2EBC659D73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89ABB1-2480-8C5E-162E-E2C0797292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62AC259-7EF4-9F73-FC86-C0A845F3FE57}"/>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6ADE3521-A320-11FB-6C9C-15ACBC23D1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8CC8E7A-DDA2-4685-6F30-81DCC7FC7129}"/>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231390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2F4E94-63B5-3BE7-EBE9-ED2BB47D80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496774F-5FD3-A720-C000-97C1440A4E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733C10F-7C2E-50F5-E93A-60555AD43E3A}"/>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6A4D1273-0702-7718-15F4-A5D1717FC3F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7A17A15-612F-6056-BC57-9DBD289B6417}"/>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816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E6A08-52C5-5C12-5A8C-0DA49BAE433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4FAE4EB-0020-3B5B-1125-883202AEDC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489C16A-CC4F-CCFA-A32E-B608E8CF219A}"/>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7782A9ED-8859-0A53-65FB-C8C855CD5FE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99DB5E2-1855-40A6-7093-093B537D1D7D}"/>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166169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C75B1-6C8F-92F2-61FB-25013241EFC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0CBEFA7-71A1-331C-CC29-FD43766F46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7A1AAC6-8384-58B4-3AFD-635B61FF2684}"/>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1DEEEABE-E7F6-ECBD-D17B-FAA724ED4D5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E12940D-10B6-A348-BE06-67E7C8373DAA}"/>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360600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D9FF2-0BEA-808D-81F1-E8463666DD8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47C3529-7C75-828C-98BB-0833E8EE6A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1A51A1F-CE42-7D4D-94C3-12591659B7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4890976-8242-AF4F-55B8-66840DB32708}"/>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6" name="Marcador de pie de página 5">
            <a:extLst>
              <a:ext uri="{FF2B5EF4-FFF2-40B4-BE49-F238E27FC236}">
                <a16:creationId xmlns:a16="http://schemas.microsoft.com/office/drawing/2014/main" id="{0BAA96BE-C846-3492-014C-E22B104FEA7E}"/>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BD16E3F-D972-3BD2-7DA2-EB93AE6E49ED}"/>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188261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A5FA6-7538-B447-0D21-6486938BA65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38F59C0-DAE5-01F9-3BC7-0C825BC24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BC7123C-E1CD-3B5B-C16C-CF9E8321F2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21711373-D2D4-EA5C-BFF1-393DA6304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B3F96D4-A756-95E5-712D-F0CC9DC66B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CBEB1C17-6A34-22E3-95FB-BED264AD0F54}"/>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8" name="Marcador de pie de página 7">
            <a:extLst>
              <a:ext uri="{FF2B5EF4-FFF2-40B4-BE49-F238E27FC236}">
                <a16:creationId xmlns:a16="http://schemas.microsoft.com/office/drawing/2014/main" id="{BB98F077-5741-8E28-1375-EE241267A92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2622F91E-BF62-6410-1F61-C84ADC4BDC50}"/>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290775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32ADE-D780-187B-96EC-3A1B448C5D6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0ED71A9-0FE8-D8A2-4EE3-FBE2BB3FA214}"/>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4" name="Marcador de pie de página 3">
            <a:extLst>
              <a:ext uri="{FF2B5EF4-FFF2-40B4-BE49-F238E27FC236}">
                <a16:creationId xmlns:a16="http://schemas.microsoft.com/office/drawing/2014/main" id="{92E58857-6122-E059-309D-6558ACEB139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D9FCCC7F-4CE5-2ACD-D21E-176957CFFBAE}"/>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5249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12F6A90-6C7D-DCBC-34C9-7AD5908D421E}"/>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3" name="Marcador de pie de página 2">
            <a:extLst>
              <a:ext uri="{FF2B5EF4-FFF2-40B4-BE49-F238E27FC236}">
                <a16:creationId xmlns:a16="http://schemas.microsoft.com/office/drawing/2014/main" id="{701A58A2-C533-0E9F-01EE-A26ADF8FBA6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5216258C-6E62-92E2-46F2-57008C02D3C2}"/>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312458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10461-D268-3575-1357-EFC45EEB18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CB9D811-8F9D-E9EA-2A73-8309F67B8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DD33DD15-A9AD-FF5C-2E6E-5ADA31D3E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0D250C-3912-C0AB-E8C4-2471112BD378}"/>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6" name="Marcador de pie de página 5">
            <a:extLst>
              <a:ext uri="{FF2B5EF4-FFF2-40B4-BE49-F238E27FC236}">
                <a16:creationId xmlns:a16="http://schemas.microsoft.com/office/drawing/2014/main" id="{7E9FEFDD-C955-6CE8-360F-597AFD5333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EDE6057-8926-9F37-0BF6-79F3C06C0EF0}"/>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342659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9399A-B23D-9BDF-7C41-7ABF808BC1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4ED70934-16A7-6AFD-496E-323FDBA0C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8911694-2388-4ED7-3B2D-A17C5348B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A65D4E-EBE4-7F61-55B7-1E05EC020E6C}"/>
              </a:ext>
            </a:extLst>
          </p:cNvPr>
          <p:cNvSpPr>
            <a:spLocks noGrp="1"/>
          </p:cNvSpPr>
          <p:nvPr>
            <p:ph type="dt" sz="half" idx="10"/>
          </p:nvPr>
        </p:nvSpPr>
        <p:spPr/>
        <p:txBody>
          <a:bodyPr/>
          <a:lstStyle/>
          <a:p>
            <a:fld id="{6C00A2E0-CA2B-4587-8913-0A4A911934E2}" type="datetimeFigureOut">
              <a:rPr lang="es-CL" smtClean="0"/>
              <a:t>26-05-2024</a:t>
            </a:fld>
            <a:endParaRPr lang="es-CL"/>
          </a:p>
        </p:txBody>
      </p:sp>
      <p:sp>
        <p:nvSpPr>
          <p:cNvPr id="6" name="Marcador de pie de página 5">
            <a:extLst>
              <a:ext uri="{FF2B5EF4-FFF2-40B4-BE49-F238E27FC236}">
                <a16:creationId xmlns:a16="http://schemas.microsoft.com/office/drawing/2014/main" id="{FA99E064-A3DA-DFE0-1873-076C05C08C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89F9AB9-75F7-C7C6-22B4-BCFD452215E4}"/>
              </a:ext>
            </a:extLst>
          </p:cNvPr>
          <p:cNvSpPr>
            <a:spLocks noGrp="1"/>
          </p:cNvSpPr>
          <p:nvPr>
            <p:ph type="sldNum" sz="quarter" idx="12"/>
          </p:nvPr>
        </p:nvSpPr>
        <p:spPr/>
        <p:txBody>
          <a:bodyPr/>
          <a:lstStyle/>
          <a:p>
            <a:fld id="{55B9AF69-AFBA-47FA-A77B-C1E1FC101D97}" type="slidenum">
              <a:rPr lang="es-CL" smtClean="0"/>
              <a:t>‹Nº›</a:t>
            </a:fld>
            <a:endParaRPr lang="es-CL"/>
          </a:p>
        </p:txBody>
      </p:sp>
    </p:spTree>
    <p:extLst>
      <p:ext uri="{BB962C8B-B14F-4D97-AF65-F5344CB8AC3E}">
        <p14:creationId xmlns:p14="http://schemas.microsoft.com/office/powerpoint/2010/main" val="373057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5B0477-F2DC-0236-5AA7-553137230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63F1360F-F9CE-1602-F5FA-E1680BC66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C23E017-01DD-B7C1-CC15-8DCE85BDE0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00A2E0-CA2B-4587-8913-0A4A911934E2}" type="datetimeFigureOut">
              <a:rPr lang="es-CL" smtClean="0"/>
              <a:t>26-05-2024</a:t>
            </a:fld>
            <a:endParaRPr lang="es-CL"/>
          </a:p>
        </p:txBody>
      </p:sp>
      <p:sp>
        <p:nvSpPr>
          <p:cNvPr id="5" name="Marcador de pie de página 4">
            <a:extLst>
              <a:ext uri="{FF2B5EF4-FFF2-40B4-BE49-F238E27FC236}">
                <a16:creationId xmlns:a16="http://schemas.microsoft.com/office/drawing/2014/main" id="{F79C6873-0F27-E486-000B-A40248B9B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FED73AF3-081C-A22C-C591-5828085EF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B9AF69-AFBA-47FA-A77B-C1E1FC101D97}" type="slidenum">
              <a:rPr lang="es-CL" smtClean="0"/>
              <a:t>‹Nº›</a:t>
            </a:fld>
            <a:endParaRPr lang="es-CL"/>
          </a:p>
        </p:txBody>
      </p:sp>
    </p:spTree>
    <p:extLst>
      <p:ext uri="{BB962C8B-B14F-4D97-AF65-F5344CB8AC3E}">
        <p14:creationId xmlns:p14="http://schemas.microsoft.com/office/powerpoint/2010/main" val="3795388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25F9D-C333-7A6A-C68A-91378AC2723A}"/>
              </a:ext>
            </a:extLst>
          </p:cNvPr>
          <p:cNvSpPr>
            <a:spLocks noGrp="1"/>
          </p:cNvSpPr>
          <p:nvPr>
            <p:ph type="ctrTitle"/>
          </p:nvPr>
        </p:nvSpPr>
        <p:spPr/>
        <p:txBody>
          <a:bodyPr/>
          <a:lstStyle/>
          <a:p>
            <a:r>
              <a:rPr lang="es-CL" dirty="0" err="1"/>
              <a:t>Flowchart</a:t>
            </a:r>
            <a:endParaRPr lang="es-CL" dirty="0"/>
          </a:p>
        </p:txBody>
      </p:sp>
      <p:sp>
        <p:nvSpPr>
          <p:cNvPr id="3" name="Subtítulo 2">
            <a:extLst>
              <a:ext uri="{FF2B5EF4-FFF2-40B4-BE49-F238E27FC236}">
                <a16:creationId xmlns:a16="http://schemas.microsoft.com/office/drawing/2014/main" id="{8EFB78A9-C2C8-46E5-A8C9-50C3A6663FFB}"/>
              </a:ext>
            </a:extLst>
          </p:cNvPr>
          <p:cNvSpPr>
            <a:spLocks noGrp="1"/>
          </p:cNvSpPr>
          <p:nvPr>
            <p:ph type="subTitle" idx="1"/>
          </p:nvPr>
        </p:nvSpPr>
        <p:spPr/>
        <p:txBody>
          <a:bodyPr/>
          <a:lstStyle/>
          <a:p>
            <a:r>
              <a:rPr lang="es-CL" dirty="0"/>
              <a:t>Data </a:t>
            </a:r>
            <a:r>
              <a:rPr lang="es-CL" dirty="0" err="1"/>
              <a:t>Science</a:t>
            </a:r>
            <a:r>
              <a:rPr lang="es-CL" dirty="0"/>
              <a:t> Center </a:t>
            </a:r>
            <a:r>
              <a:rPr lang="es-CL" dirty="0" err="1"/>
              <a:t>WebPage</a:t>
            </a:r>
            <a:endParaRPr lang="es-CL" dirty="0"/>
          </a:p>
        </p:txBody>
      </p:sp>
    </p:spTree>
    <p:extLst>
      <p:ext uri="{BB962C8B-B14F-4D97-AF65-F5344CB8AC3E}">
        <p14:creationId xmlns:p14="http://schemas.microsoft.com/office/powerpoint/2010/main" val="264251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4366A-66BE-975E-D100-E6FC8B80CD14}"/>
              </a:ext>
            </a:extLst>
          </p:cNvPr>
          <p:cNvSpPr>
            <a:spLocks noGrp="1"/>
          </p:cNvSpPr>
          <p:nvPr>
            <p:ph type="title"/>
          </p:nvPr>
        </p:nvSpPr>
        <p:spPr/>
        <p:txBody>
          <a:bodyPr vert="horz" lIns="91440" tIns="45720" rIns="91440" bIns="45720" rtlCol="0" anchor="ctr">
            <a:normAutofit/>
          </a:bodyPr>
          <a:lstStyle/>
          <a:p>
            <a:r>
              <a:rPr lang="en-US" kern="100" dirty="0">
                <a:latin typeface="Aptos" panose="020B0004020202020204" pitchFamily="34" charset="0"/>
                <a:cs typeface="Times New Roman" panose="02020603050405020304" pitchFamily="18" charset="0"/>
              </a:rPr>
              <a:t>10. How might you extend the features of your application in the future?</a:t>
            </a:r>
            <a:endParaRPr lang="es-CL" kern="100" dirty="0">
              <a:latin typeface="Aptos" panose="020B000402020202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9513D6A-9C47-1493-6853-692057F98329}"/>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Forum Section: To enable discussions among users.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User Profile: Where users can customize their profiles and view their activity.</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Events and Webinars: Calendar integration and event registrations.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Newsletter: Functionality to subscribe to news and updates.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SEO Optimization: Improvements to increase visibility in search engines.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Analysis and Feedback Tools: To collect and display data on user interaction and usage.</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24942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21D6DB7-820A-083D-6C75-B504C7ED21DF}"/>
              </a:ext>
            </a:extLst>
          </p:cNvPr>
          <p:cNvPicPr>
            <a:picLocks noChangeAspect="1"/>
          </p:cNvPicPr>
          <p:nvPr/>
        </p:nvPicPr>
        <p:blipFill>
          <a:blip r:embed="rId2"/>
          <a:stretch>
            <a:fillRect/>
          </a:stretch>
        </p:blipFill>
        <p:spPr>
          <a:xfrm>
            <a:off x="1079724" y="0"/>
            <a:ext cx="10032551" cy="6858000"/>
          </a:xfrm>
          <a:prstGeom prst="rect">
            <a:avLst/>
          </a:prstGeom>
        </p:spPr>
      </p:pic>
    </p:spTree>
    <p:extLst>
      <p:ext uri="{BB962C8B-B14F-4D97-AF65-F5344CB8AC3E}">
        <p14:creationId xmlns:p14="http://schemas.microsoft.com/office/powerpoint/2010/main" val="349711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214078CF-DA32-B77E-7254-D9D15FD065F4}"/>
              </a:ext>
            </a:extLst>
          </p:cNvPr>
          <p:cNvPicPr>
            <a:picLocks noChangeAspect="1"/>
          </p:cNvPicPr>
          <p:nvPr/>
        </p:nvPicPr>
        <p:blipFill>
          <a:blip r:embed="rId2"/>
          <a:stretch>
            <a:fillRect/>
          </a:stretch>
        </p:blipFill>
        <p:spPr>
          <a:xfrm>
            <a:off x="0" y="1622322"/>
            <a:ext cx="12192000" cy="2773225"/>
          </a:xfrm>
          <a:prstGeom prst="rect">
            <a:avLst/>
          </a:prstGeom>
        </p:spPr>
      </p:pic>
      <p:sp>
        <p:nvSpPr>
          <p:cNvPr id="13" name="Rectángulo: esquinas redondeadas 12">
            <a:extLst>
              <a:ext uri="{FF2B5EF4-FFF2-40B4-BE49-F238E27FC236}">
                <a16:creationId xmlns:a16="http://schemas.microsoft.com/office/drawing/2014/main" id="{A74D4F73-7DA9-CF15-E5CD-43B4C3594BF7}"/>
              </a:ext>
            </a:extLst>
          </p:cNvPr>
          <p:cNvSpPr/>
          <p:nvPr/>
        </p:nvSpPr>
        <p:spPr>
          <a:xfrm>
            <a:off x="2463800" y="2519680"/>
            <a:ext cx="386080" cy="325120"/>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4" name="Rectángulo: esquinas redondeadas 13">
            <a:extLst>
              <a:ext uri="{FF2B5EF4-FFF2-40B4-BE49-F238E27FC236}">
                <a16:creationId xmlns:a16="http://schemas.microsoft.com/office/drawing/2014/main" id="{0260BAB2-1604-18F7-57C6-DA49F388C4A3}"/>
              </a:ext>
            </a:extLst>
          </p:cNvPr>
          <p:cNvSpPr/>
          <p:nvPr/>
        </p:nvSpPr>
        <p:spPr>
          <a:xfrm>
            <a:off x="6832600" y="3632200"/>
            <a:ext cx="1407160" cy="325120"/>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Rectángulo: esquinas redondeadas 14">
            <a:extLst>
              <a:ext uri="{FF2B5EF4-FFF2-40B4-BE49-F238E27FC236}">
                <a16:creationId xmlns:a16="http://schemas.microsoft.com/office/drawing/2014/main" id="{0AAE742B-7D1B-364E-521C-3A62B3DFCD71}"/>
              </a:ext>
            </a:extLst>
          </p:cNvPr>
          <p:cNvSpPr/>
          <p:nvPr/>
        </p:nvSpPr>
        <p:spPr>
          <a:xfrm>
            <a:off x="9657080" y="3632200"/>
            <a:ext cx="1005840" cy="325120"/>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ángulo: esquinas redondeadas 15">
            <a:extLst>
              <a:ext uri="{FF2B5EF4-FFF2-40B4-BE49-F238E27FC236}">
                <a16:creationId xmlns:a16="http://schemas.microsoft.com/office/drawing/2014/main" id="{188EE89A-F9D7-56F4-AA89-1E2758F7E067}"/>
              </a:ext>
            </a:extLst>
          </p:cNvPr>
          <p:cNvSpPr/>
          <p:nvPr/>
        </p:nvSpPr>
        <p:spPr>
          <a:xfrm>
            <a:off x="8549640" y="3632200"/>
            <a:ext cx="1005840" cy="325120"/>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25707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44B89-AD63-DEA1-5F81-BAED4EBA8D48}"/>
              </a:ext>
            </a:extLst>
          </p:cNvPr>
          <p:cNvSpPr>
            <a:spLocks noGrp="1"/>
          </p:cNvSpPr>
          <p:nvPr>
            <p:ph type="title"/>
          </p:nvPr>
        </p:nvSpPr>
        <p:spPr/>
        <p:txBody>
          <a:bodyPr/>
          <a:lstStyle/>
          <a:p>
            <a:r>
              <a:rPr lang="es-CL" dirty="0" err="1"/>
              <a:t>Features</a:t>
            </a:r>
            <a:r>
              <a:rPr lang="es-CL" dirty="0"/>
              <a:t> and </a:t>
            </a:r>
            <a:r>
              <a:rPr lang="es-CL" dirty="0" err="1"/>
              <a:t>requirements</a:t>
            </a:r>
            <a:r>
              <a:rPr lang="es-CL" dirty="0"/>
              <a:t> </a:t>
            </a:r>
          </a:p>
        </p:txBody>
      </p:sp>
      <p:sp>
        <p:nvSpPr>
          <p:cNvPr id="3" name="Marcador de contenido 2">
            <a:extLst>
              <a:ext uri="{FF2B5EF4-FFF2-40B4-BE49-F238E27FC236}">
                <a16:creationId xmlns:a16="http://schemas.microsoft.com/office/drawing/2014/main" id="{DBA01956-BF11-7B86-F5E2-93604C915B76}"/>
              </a:ext>
            </a:extLst>
          </p:cNvPr>
          <p:cNvSpPr>
            <a:spLocks noGrp="1"/>
          </p:cNvSpPr>
          <p:nvPr>
            <p:ph idx="1"/>
          </p:nvPr>
        </p:nvSpPr>
        <p:spPr>
          <a:xfrm>
            <a:off x="838200" y="1825625"/>
            <a:ext cx="10515600" cy="4850478"/>
          </a:xfrm>
        </p:spPr>
        <p:txBody>
          <a:bodyPr>
            <a:normAutofit fontScale="92500" lnSpcReduction="10000"/>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Data Science Center is a web application designed to offer educational resources and interactive tools for professionals in data science, machine learning, data engineering, and software development. Its main features include:</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Home Section: Highlighted information on key topics such as Data Science, Machine Learning, Data Engineering, and Software Engineering.</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Blog: Articles and posts about the latest trends and advancements in these fields (Future Work</a:t>
            </a:r>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a:t>
            </a:r>
            <a:endParaRPr lang="es-CL" sz="1800" u="sng"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Login and Sign-Up Forms: Allowing users to join the community.</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AI Chat: An interactive chatbot to answer questions about data science.</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Contact Section: Contact information and a form to send messages.</a:t>
            </a:r>
          </a:p>
          <a:p>
            <a:pPr>
              <a:lnSpc>
                <a:spcPct val="115000"/>
              </a:lnSpc>
              <a:spcAft>
                <a:spcPts val="800"/>
              </a:spcAft>
            </a:pPr>
            <a:r>
              <a:rPr lang="en-US" sz="1800" u="sng" kern="100" dirty="0">
                <a:latin typeface="Aptos" panose="020B0004020202020204" pitchFamily="34" charset="0"/>
                <a:ea typeface="Aptos" panose="020B0004020202020204" pitchFamily="34" charset="0"/>
                <a:cs typeface="Times New Roman" panose="02020603050405020304" pitchFamily="18" charset="0"/>
              </a:rPr>
              <a:t>T</a:t>
            </a:r>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hematic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pages by specialty</a:t>
            </a:r>
          </a:p>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CL" dirty="0"/>
          </a:p>
        </p:txBody>
      </p:sp>
    </p:spTree>
    <p:extLst>
      <p:ext uri="{BB962C8B-B14F-4D97-AF65-F5344CB8AC3E}">
        <p14:creationId xmlns:p14="http://schemas.microsoft.com/office/powerpoint/2010/main" val="100684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D55E4-00E6-6F20-3918-0178D5E4CBCA}"/>
              </a:ext>
            </a:extLst>
          </p:cNvPr>
          <p:cNvSpPr>
            <a:spLocks noGrp="1"/>
          </p:cNvSpPr>
          <p:nvPr>
            <p:ph type="title"/>
          </p:nvPr>
        </p:nvSpPr>
        <p:spPr/>
        <p:txBody>
          <a:bodyPr>
            <a:normAutofit/>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Where does its data come from (external/internal APIs)?</a:t>
            </a:r>
            <a:endParaRPr lang="es-CL" dirty="0"/>
          </a:p>
        </p:txBody>
      </p:sp>
      <p:sp>
        <p:nvSpPr>
          <p:cNvPr id="3" name="Marcador de contenido 2">
            <a:extLst>
              <a:ext uri="{FF2B5EF4-FFF2-40B4-BE49-F238E27FC236}">
                <a16:creationId xmlns:a16="http://schemas.microsoft.com/office/drawing/2014/main" id="{60CB4DA0-A4AB-BE00-733B-A47850DCCE37}"/>
              </a:ext>
            </a:extLst>
          </p:cNvPr>
          <p:cNvSpPr>
            <a:spLocks noGrp="1"/>
          </p:cNvSpPr>
          <p:nvPr>
            <p:ph idx="1"/>
          </p:nvPr>
        </p:nvSpPr>
        <p:spPr/>
        <p:txBody>
          <a:bodyPr/>
          <a:lstStyle/>
          <a:p>
            <a:pPr marL="0" indent="0">
              <a:lnSpc>
                <a:spcPct val="115000"/>
              </a:lnSpc>
              <a:spcAft>
                <a:spcPts val="800"/>
              </a:spcAft>
              <a:buNone/>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 for the application comes from internal APIs designed to handle static content of the website, as well as an external API for the chatbot functionality, which uses OpenAI's GPT-3.5-turbo.</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6351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A5890-2DBE-0DAE-2EC4-198397F5823D}"/>
              </a:ext>
            </a:extLst>
          </p:cNvPr>
          <p:cNvSpPr>
            <a:spLocks noGrp="1"/>
          </p:cNvSpPr>
          <p:nvPr>
            <p:ph type="title"/>
          </p:nvPr>
        </p:nvSpPr>
        <p:spPr/>
        <p:txBody>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How is this data processed and displayed?</a:t>
            </a:r>
            <a:br>
              <a:rPr lang="es-CL" sz="4400" kern="100" dirty="0">
                <a:effectLst/>
                <a:latin typeface="Aptos" panose="020B0004020202020204" pitchFamily="34" charset="0"/>
                <a:ea typeface="Aptos" panose="020B0004020202020204" pitchFamily="34" charset="0"/>
                <a:cs typeface="Times New Roman" panose="02020603050405020304" pitchFamily="18" charset="0"/>
              </a:rPr>
            </a:br>
            <a:endParaRPr lang="es-CL" dirty="0"/>
          </a:p>
        </p:txBody>
      </p:sp>
      <p:sp>
        <p:nvSpPr>
          <p:cNvPr id="3" name="Marcador de contenido 2">
            <a:extLst>
              <a:ext uri="{FF2B5EF4-FFF2-40B4-BE49-F238E27FC236}">
                <a16:creationId xmlns:a16="http://schemas.microsoft.com/office/drawing/2014/main" id="{0EBF9A2B-83ED-1612-0596-2BFD658A5ABD}"/>
              </a:ext>
            </a:extLst>
          </p:cNvPr>
          <p:cNvSpPr>
            <a:spLocks noGrp="1"/>
          </p:cNvSpPr>
          <p:nvPr>
            <p:ph idx="1"/>
          </p:nvPr>
        </p:nvSpPr>
        <p:spPr/>
        <p:txBody>
          <a:bodyPr/>
          <a:lstStyle/>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 is processed through API calls and displayed using DOM manipulation techniques with JavaScript. Static content is presented using HTML and CSS, while chatbot responses are fetched and displayed in real-time through fetch requests and dynamic DOM updates.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21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01EAF-20F0-91FA-CF89-1EEE28A412F8}"/>
              </a:ext>
            </a:extLst>
          </p:cNvPr>
          <p:cNvSpPr>
            <a:spLocks noGrp="1"/>
          </p:cNvSpPr>
          <p:nvPr>
            <p:ph type="title"/>
          </p:nvPr>
        </p:nvSpPr>
        <p:spPr/>
        <p:txBody>
          <a:bodyPr>
            <a:normAutofit fontScale="90000"/>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How can the user interact with your application?</a:t>
            </a:r>
            <a:br>
              <a:rPr lang="es-CL" sz="4400" kern="100" dirty="0">
                <a:effectLst/>
                <a:latin typeface="Aptos" panose="020B0004020202020204" pitchFamily="34" charset="0"/>
                <a:ea typeface="Aptos" panose="020B0004020202020204" pitchFamily="34" charset="0"/>
                <a:cs typeface="Times New Roman" panose="02020603050405020304" pitchFamily="18" charset="0"/>
              </a:rPr>
            </a:br>
            <a:endParaRPr lang="es-CL" dirty="0"/>
          </a:p>
        </p:txBody>
      </p:sp>
      <p:sp>
        <p:nvSpPr>
          <p:cNvPr id="3" name="Marcador de contenido 2">
            <a:extLst>
              <a:ext uri="{FF2B5EF4-FFF2-40B4-BE49-F238E27FC236}">
                <a16:creationId xmlns:a16="http://schemas.microsoft.com/office/drawing/2014/main" id="{3C3D417B-A6FB-EC7F-D101-C7A53EB3F50E}"/>
              </a:ext>
            </a:extLst>
          </p:cNvPr>
          <p:cNvSpPr>
            <a:spLocks noGrp="1"/>
          </p:cNvSpPr>
          <p:nvPr>
            <p:ph idx="1"/>
          </p:nvPr>
        </p:nvSpPr>
        <p:spPr/>
        <p:txBody>
          <a:bodyPr>
            <a:normAutofit/>
          </a:bodyPr>
          <a:lstStyle/>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Users can interact with the application in several ways: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Navigating through different sections using the navigation bar.</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Registering or logging in through modal forms.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Using the chatbot to ask questions and receive real-time responses.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Sending messages via the contact form.</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Reading and commenting on blog posts.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13792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321AF-06DE-7868-D3D0-40E1C5556814}"/>
              </a:ext>
            </a:extLst>
          </p:cNvPr>
          <p:cNvSpPr>
            <a:spLocks noGrp="1"/>
          </p:cNvSpPr>
          <p:nvPr>
            <p:ph type="title"/>
          </p:nvPr>
        </p:nvSpPr>
        <p:spPr/>
        <p:txBody>
          <a:bodyPr>
            <a:normAutofit fontScale="90000"/>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What JS techniques have you used (e.g., objects, arrays, DOM functions, loops, functions)?</a:t>
            </a:r>
            <a:br>
              <a:rPr lang="es-CL" sz="4400" kern="100" dirty="0">
                <a:effectLst/>
                <a:latin typeface="Aptos" panose="020B0004020202020204" pitchFamily="34" charset="0"/>
                <a:ea typeface="Aptos" panose="020B0004020202020204" pitchFamily="34" charset="0"/>
                <a:cs typeface="Times New Roman" panose="02020603050405020304" pitchFamily="18" charset="0"/>
              </a:rPr>
            </a:br>
            <a:endParaRPr lang="es-CL" dirty="0"/>
          </a:p>
        </p:txBody>
      </p:sp>
      <p:sp>
        <p:nvSpPr>
          <p:cNvPr id="3" name="Marcador de contenido 2">
            <a:extLst>
              <a:ext uri="{FF2B5EF4-FFF2-40B4-BE49-F238E27FC236}">
                <a16:creationId xmlns:a16="http://schemas.microsoft.com/office/drawing/2014/main" id="{0E6D4F6C-A30F-C129-5170-07252DB40D31}"/>
              </a:ext>
            </a:extLst>
          </p:cNvPr>
          <p:cNvSpPr>
            <a:spLocks noGrp="1"/>
          </p:cNvSpPr>
          <p:nvPr>
            <p:ph idx="1"/>
          </p:nvPr>
        </p:nvSpPr>
        <p:spPr/>
        <p:txBody>
          <a:bodyPr>
            <a:normAutofit/>
          </a:bodyPr>
          <a:lstStyle/>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Various JavaScript techniques have been used, including:</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DOM manipulation to show/hide elements and update page content.</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Arrays to manage chatbot conversations.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Fetch API to make HTTP requests to the external API.</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 handling functions for user interactions like clicks and form submissions.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Loops and conditionals to process and display data dynamically.</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99646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DFF78-E969-FC6C-4085-BD30A35E049D}"/>
              </a:ext>
            </a:extLst>
          </p:cNvPr>
          <p:cNvSpPr>
            <a:spLocks noGrp="1"/>
          </p:cNvSpPr>
          <p:nvPr>
            <p:ph type="title"/>
          </p:nvPr>
        </p:nvSpPr>
        <p:spPr/>
        <p:txBody>
          <a:bodyPr>
            <a:normAutofit fontScale="90000"/>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What external tools/libraries have you used (e.g., bootstrap/</a:t>
            </a:r>
            <a:r>
              <a:rPr lang="en-US" sz="4400" kern="100" dirty="0" err="1">
                <a:effectLst/>
                <a:latin typeface="Aptos" panose="020B0004020202020204" pitchFamily="34" charset="0"/>
                <a:ea typeface="Aptos" panose="020B0004020202020204" pitchFamily="34" charset="0"/>
                <a:cs typeface="Times New Roman" panose="02020603050405020304" pitchFamily="18" charset="0"/>
              </a:rPr>
              <a:t>axios</a:t>
            </a:r>
            <a:r>
              <a:rPr lang="en-US" sz="4400" kern="100" dirty="0">
                <a:effectLst/>
                <a:latin typeface="Aptos" panose="020B0004020202020204" pitchFamily="34" charset="0"/>
                <a:ea typeface="Aptos" panose="020B0004020202020204" pitchFamily="34" charset="0"/>
                <a:cs typeface="Times New Roman" panose="02020603050405020304" pitchFamily="18" charset="0"/>
              </a:rPr>
              <a:t>/charts)? How? Why?</a:t>
            </a:r>
            <a:br>
              <a:rPr lang="es-CL" sz="4400" kern="100" dirty="0">
                <a:effectLst/>
                <a:latin typeface="Aptos" panose="020B0004020202020204" pitchFamily="34" charset="0"/>
                <a:ea typeface="Aptos" panose="020B0004020202020204" pitchFamily="34" charset="0"/>
                <a:cs typeface="Times New Roman" panose="02020603050405020304" pitchFamily="18" charset="0"/>
              </a:rPr>
            </a:br>
            <a:endParaRPr lang="es-CL" dirty="0"/>
          </a:p>
        </p:txBody>
      </p:sp>
      <p:sp>
        <p:nvSpPr>
          <p:cNvPr id="3" name="Marcador de contenido 2">
            <a:extLst>
              <a:ext uri="{FF2B5EF4-FFF2-40B4-BE49-F238E27FC236}">
                <a16:creationId xmlns:a16="http://schemas.microsoft.com/office/drawing/2014/main" id="{755FDAC3-26FC-ECC5-F6E6-E718640ABFB9}"/>
              </a:ext>
            </a:extLst>
          </p:cNvPr>
          <p:cNvSpPr>
            <a:spLocks noGrp="1"/>
          </p:cNvSpPr>
          <p:nvPr>
            <p:ph idx="1"/>
          </p:nvPr>
        </p:nvSpPr>
        <p:spPr/>
        <p:txBody>
          <a:bodyPr/>
          <a:lstStyle/>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Font Awesome: For including icons in buttons and forms, enhancing the user interface.</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Google Fonts: To use custom fonts that improve the site's aesthetics.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Swiper.js: To handle carousel and sliding functionalities.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OpenAI API: To implement the AI chatbot functionality, providing intelligent and contextual responses to user queries.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16128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D202C-88BB-5A2B-273E-DB3FDB6C48D8}"/>
              </a:ext>
            </a:extLst>
          </p:cNvPr>
          <p:cNvSpPr>
            <a:spLocks noGrp="1"/>
          </p:cNvSpPr>
          <p:nvPr>
            <p:ph type="title"/>
          </p:nvPr>
        </p:nvSpPr>
        <p:spPr/>
        <p:txBody>
          <a:bodyPr>
            <a:normAutofit fontScale="90000"/>
          </a:bodyPr>
          <a:lstStyle/>
          <a:p>
            <a:r>
              <a:rPr lang="en-US" sz="4400" kern="100" dirty="0">
                <a:effectLst/>
                <a:latin typeface="Aptos" panose="020B0004020202020204" pitchFamily="34" charset="0"/>
                <a:ea typeface="Aptos" panose="020B0004020202020204" pitchFamily="34" charset="0"/>
                <a:cs typeface="Times New Roman" panose="02020603050405020304" pitchFamily="18" charset="0"/>
              </a:rPr>
              <a:t>What kinds of HTML elements have you used (e.g., tables, forms, </a:t>
            </a:r>
            <a:r>
              <a:rPr lang="en-US" sz="4400" kern="100" dirty="0" err="1">
                <a:effectLst/>
                <a:latin typeface="Aptos" panose="020B0004020202020204" pitchFamily="34" charset="0"/>
                <a:ea typeface="Aptos" panose="020B0004020202020204" pitchFamily="34" charset="0"/>
                <a:cs typeface="Times New Roman" panose="02020603050405020304" pitchFamily="18" charset="0"/>
              </a:rPr>
              <a:t>divs</a:t>
            </a:r>
            <a:r>
              <a:rPr lang="en-US" sz="4400" kern="100" dirty="0">
                <a:effectLst/>
                <a:latin typeface="Aptos" panose="020B0004020202020204" pitchFamily="34" charset="0"/>
                <a:ea typeface="Aptos" panose="020B0004020202020204" pitchFamily="34" charset="0"/>
                <a:cs typeface="Times New Roman" panose="02020603050405020304" pitchFamily="18" charset="0"/>
              </a:rPr>
              <a:t>, lists, headings, menus, videos, images)?</a:t>
            </a:r>
            <a:br>
              <a:rPr lang="es-CL" sz="4400" kern="100" dirty="0">
                <a:effectLst/>
                <a:latin typeface="Aptos" panose="020B0004020202020204" pitchFamily="34" charset="0"/>
                <a:ea typeface="Aptos" panose="020B0004020202020204" pitchFamily="34" charset="0"/>
                <a:cs typeface="Times New Roman" panose="02020603050405020304" pitchFamily="18" charset="0"/>
              </a:rPr>
            </a:br>
            <a:endParaRPr lang="es-CL" dirty="0"/>
          </a:p>
        </p:txBody>
      </p:sp>
      <p:sp>
        <p:nvSpPr>
          <p:cNvPr id="3" name="Marcador de contenido 2">
            <a:extLst>
              <a:ext uri="{FF2B5EF4-FFF2-40B4-BE49-F238E27FC236}">
                <a16:creationId xmlns:a16="http://schemas.microsoft.com/office/drawing/2014/main" id="{E9E8D682-9484-9BA6-7A34-D146EA61CFB2}"/>
              </a:ext>
            </a:extLst>
          </p:cNvPr>
          <p:cNvSpPr>
            <a:spLocks noGrp="1"/>
          </p:cNvSpPr>
          <p:nvPr>
            <p:ph idx="1"/>
          </p:nvPr>
        </p:nvSpPr>
        <p:spPr/>
        <p:txBody>
          <a:bodyPr>
            <a:normAutofit fontScale="92500" lnSpcReduction="20000"/>
          </a:bodyPr>
          <a:lstStyle/>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Various HTML elements have been used, including:</a:t>
            </a:r>
          </a:p>
          <a:p>
            <a:pPr marL="0" indent="0">
              <a:lnSpc>
                <a:spcPct val="115000"/>
              </a:lnSpc>
              <a:spcAft>
                <a:spcPts val="800"/>
              </a:spcAft>
              <a:buNone/>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Divs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structure and content organization.</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Headings (h1, h2, etc.): For section titles and subtitles.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Forms: For login, registration, and contact.</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Lists: For navigation elements.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Videos: To provide multimedia content in the "About Us" section.</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Images: To enhance visual appeal and provide icons.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64880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F8EB9-4313-C39E-F336-87ABE218032C}"/>
              </a:ext>
            </a:extLst>
          </p:cNvPr>
          <p:cNvSpPr>
            <a:spLocks noGrp="1"/>
          </p:cNvSpPr>
          <p:nvPr>
            <p:ph type="title"/>
          </p:nvPr>
        </p:nvSpPr>
        <p:spPr/>
        <p:txBody>
          <a:bodyPr vert="horz" lIns="91440" tIns="45720" rIns="91440" bIns="45720" rtlCol="0" anchor="ctr">
            <a:normAutofit fontScale="90000"/>
          </a:bodyPr>
          <a:lstStyle/>
          <a:p>
            <a:r>
              <a:rPr lang="en-US" kern="100" dirty="0">
                <a:latin typeface="Aptos" panose="020B0004020202020204" pitchFamily="34" charset="0"/>
                <a:cs typeface="Times New Roman" panose="02020603050405020304" pitchFamily="18" charset="0"/>
              </a:rPr>
              <a:t>9. What kinds of CSS features have you used (e.g., animations, backgrounds, fonts, </a:t>
            </a:r>
            <a:r>
              <a:rPr lang="en-US" kern="100" dirty="0" err="1">
                <a:latin typeface="Aptos" panose="020B0004020202020204" pitchFamily="34" charset="0"/>
                <a:cs typeface="Times New Roman" panose="02020603050405020304" pitchFamily="18" charset="0"/>
              </a:rPr>
              <a:t>colours</a:t>
            </a:r>
            <a:r>
              <a:rPr lang="en-US" kern="100" dirty="0">
                <a:latin typeface="Aptos" panose="020B0004020202020204" pitchFamily="34" charset="0"/>
                <a:cs typeface="Times New Roman" panose="02020603050405020304" pitchFamily="18" charset="0"/>
              </a:rPr>
              <a:t>, flexbox, grid)?</a:t>
            </a:r>
            <a:endParaRPr lang="es-CL" kern="100" dirty="0">
              <a:latin typeface="Aptos" panose="020B000402020202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07F2DB5-81C9-5033-9521-6489A01D2390}"/>
              </a:ext>
            </a:extLst>
          </p:cNvPr>
          <p:cNvSpPr>
            <a:spLocks noGrp="1"/>
          </p:cNvSpPr>
          <p:nvPr>
            <p:ph idx="1"/>
          </p:nvPr>
        </p:nvSpPr>
        <p:spPr/>
        <p:txBody>
          <a:bodyPr>
            <a:normAutofit fontScale="92500" lnSpcReduction="20000"/>
          </a:bodyPr>
          <a:lstStyle/>
          <a:p>
            <a:pPr>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Several CSS features have been utilized, including:</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Animations: For visual effects on headings and buttons.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Backgrounds: Background images and gradients to enhance aesthetics.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Fonts: Custom fonts using Google Fonts.</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Colors: Consistent color palette for the user interface.</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Flexbox: For responsive design and element alignment.</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Grid: For page layout organization.</a:t>
            </a: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5102044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728</Words>
  <Application>Microsoft Office PowerPoint</Application>
  <PresentationFormat>Panorámica</PresentationFormat>
  <Paragraphs>69</Paragraphs>
  <Slides>12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Aptos</vt:lpstr>
      <vt:lpstr>Aptos Display</vt:lpstr>
      <vt:lpstr>Arial</vt:lpstr>
      <vt:lpstr>Tema de Office</vt:lpstr>
      <vt:lpstr>Flowchart</vt:lpstr>
      <vt:lpstr>Features and requirements </vt:lpstr>
      <vt:lpstr>Where does its data come from (external/internal APIs)?</vt:lpstr>
      <vt:lpstr>How is this data processed and displayed? </vt:lpstr>
      <vt:lpstr>How can the user interact with your application? </vt:lpstr>
      <vt:lpstr>What JS techniques have you used (e.g., objects, arrays, DOM functions, loops, functions)? </vt:lpstr>
      <vt:lpstr>What external tools/libraries have you used (e.g., bootstrap/axios/charts)? How? Why? </vt:lpstr>
      <vt:lpstr>What kinds of HTML elements have you used (e.g., tables, forms, divs, lists, headings, menus, videos, images)? </vt:lpstr>
      <vt:lpstr>9. What kinds of CSS features have you used (e.g., animations, backgrounds, fonts, colours, flexbox, grid)?</vt:lpstr>
      <vt:lpstr>10. How might you extend the features of your application in the future?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dc:title>
  <dc:creator>nicolas klein</dc:creator>
  <cp:lastModifiedBy>nicolas klein</cp:lastModifiedBy>
  <cp:revision>1</cp:revision>
  <dcterms:created xsi:type="dcterms:W3CDTF">2024-05-26T23:37:03Z</dcterms:created>
  <dcterms:modified xsi:type="dcterms:W3CDTF">2024-05-27T00:07:53Z</dcterms:modified>
</cp:coreProperties>
</file>