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6" r:id="rId7"/>
    <p:sldId id="267" r:id="rId8"/>
    <p:sldId id="268" r:id="rId9"/>
    <p:sldId id="270" r:id="rId10"/>
    <p:sldId id="269" r:id="rId11"/>
    <p:sldId id="278" r:id="rId12"/>
    <p:sldId id="283" r:id="rId13"/>
    <p:sldId id="271" r:id="rId14"/>
    <p:sldId id="273" r:id="rId15"/>
    <p:sldId id="280" r:id="rId16"/>
    <p:sldId id="284" r:id="rId17"/>
    <p:sldId id="281" r:id="rId18"/>
    <p:sldId id="279" r:id="rId19"/>
    <p:sldId id="274" r:id="rId20"/>
    <p:sldId id="275" r:id="rId21"/>
    <p:sldId id="276" r:id="rId22"/>
    <p:sldId id="277" r:id="rId23"/>
    <p:sldId id="265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8ED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kern="2300" dirty="0">
                <a:solidFill>
                  <a:schemeClr val="tx1"/>
                </a:solidFill>
              </a:rPr>
              <a:t>Intro to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Nicola Baird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BDB02B-730D-4841-A801-DA8CA86CC86A}"/>
              </a:ext>
            </a:extLst>
          </p:cNvPr>
          <p:cNvSpPr/>
          <p:nvPr/>
        </p:nvSpPr>
        <p:spPr>
          <a:xfrm>
            <a:off x="416791" y="398103"/>
            <a:ext cx="7307984" cy="6061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FC9125-695B-40B4-9DFE-34C8A842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486" y="2849094"/>
            <a:ext cx="3383359" cy="1947634"/>
          </a:xfrm>
        </p:spPr>
        <p:txBody>
          <a:bodyPr/>
          <a:lstStyle/>
          <a:p>
            <a:pPr algn="ctr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How do you tell the difference between them all? </a:t>
            </a:r>
          </a:p>
        </p:txBody>
      </p:sp>
      <p:pic>
        <p:nvPicPr>
          <p:cNvPr id="4102" name="Picture 6" descr="Definitions, Segment, Ray, Line | ClipArt ETC">
            <a:extLst>
              <a:ext uri="{FF2B5EF4-FFF2-40B4-BE49-F238E27FC236}">
                <a16:creationId xmlns:a16="http://schemas.microsoft.com/office/drawing/2014/main" id="{889FE6D0-942F-4A8E-9067-D7E492FC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91" y="3822911"/>
            <a:ext cx="5726183" cy="231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ine Segment - Definition and Examples">
            <a:extLst>
              <a:ext uri="{FF2B5EF4-FFF2-40B4-BE49-F238E27FC236}">
                <a16:creationId xmlns:a16="http://schemas.microsoft.com/office/drawing/2014/main" id="{1DD88892-D127-470E-B6AA-B4269A7A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6" y="537897"/>
            <a:ext cx="4000500" cy="31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Lines line segments rays | Yup Math">
            <a:extLst>
              <a:ext uri="{FF2B5EF4-FFF2-40B4-BE49-F238E27FC236}">
                <a16:creationId xmlns:a16="http://schemas.microsoft.com/office/drawing/2014/main" id="{F6927C7B-3A6B-46E5-A08E-FE054DD47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7"/>
          <a:stretch/>
        </p:blipFill>
        <p:spPr bwMode="auto">
          <a:xfrm>
            <a:off x="5065776" y="728223"/>
            <a:ext cx="2163698" cy="26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5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954E7D7-6EE3-443A-B32A-9D5C9B4FFF54}"/>
              </a:ext>
            </a:extLst>
          </p:cNvPr>
          <p:cNvSpPr/>
          <p:nvPr/>
        </p:nvSpPr>
        <p:spPr>
          <a:xfrm>
            <a:off x="617313" y="394378"/>
            <a:ext cx="5928174" cy="60692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0C164-E069-43AC-B63E-5573C3AE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089" y="533732"/>
            <a:ext cx="5477374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What’s a </a:t>
            </a:r>
            <a:r>
              <a:rPr lang="en-US" b="1" dirty="0"/>
              <a:t>Plane?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It’s plain to see!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5B4DF-F6E3-4F71-A308-4041AB392612}"/>
              </a:ext>
            </a:extLst>
          </p:cNvPr>
          <p:cNvSpPr txBox="1"/>
          <p:nvPr/>
        </p:nvSpPr>
        <p:spPr>
          <a:xfrm>
            <a:off x="6787286" y="1905332"/>
            <a:ext cx="492298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kern="1600" dirty="0"/>
              <a:t>A plane is a flat two- dimensional surface which contains points, lines, and segments (they “lie in” the plane)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kern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kern="1600" dirty="0"/>
              <a:t>Planes go on forever, but they are represented by a shape that looks like a floor or a wall (or a parallelogram).</a:t>
            </a:r>
          </a:p>
        </p:txBody>
      </p:sp>
      <p:pic>
        <p:nvPicPr>
          <p:cNvPr id="6152" name="Picture 8" descr="3D Coordinate Geometry - Equation of a Plane | Brilliant Math &amp; Science Wiki">
            <a:extLst>
              <a:ext uri="{FF2B5EF4-FFF2-40B4-BE49-F238E27FC236}">
                <a16:creationId xmlns:a16="http://schemas.microsoft.com/office/drawing/2014/main" id="{C310D2F7-11D1-40B0-8794-97C06BFA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20" y="2920751"/>
            <a:ext cx="3871560" cy="32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Building Blocks of Geometry: Planes | SparkNotes">
            <a:extLst>
              <a:ext uri="{FF2B5EF4-FFF2-40B4-BE49-F238E27FC236}">
                <a16:creationId xmlns:a16="http://schemas.microsoft.com/office/drawing/2014/main" id="{402773F7-4588-4BF9-A305-94FB31BF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15" y="77849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2C09E0-A37C-439C-94D2-E0C9D0882D10}"/>
              </a:ext>
            </a:extLst>
          </p:cNvPr>
          <p:cNvSpPr/>
          <p:nvPr/>
        </p:nvSpPr>
        <p:spPr>
          <a:xfrm>
            <a:off x="341746" y="369455"/>
            <a:ext cx="11490036" cy="61144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4E3B-6232-44A9-B1B1-D2E354B0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275" y="912915"/>
            <a:ext cx="5522762" cy="25825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kern="1600" dirty="0">
                <a:solidFill>
                  <a:schemeClr val="bg1"/>
                </a:solidFill>
              </a:rPr>
              <a:t>Co</a:t>
            </a:r>
            <a:r>
              <a:rPr lang="en-US" sz="2400" b="1" u="sng" kern="1600" dirty="0">
                <a:solidFill>
                  <a:schemeClr val="bg1"/>
                </a:solidFill>
              </a:rPr>
              <a:t>linear</a:t>
            </a:r>
            <a:r>
              <a:rPr lang="en-US" sz="2400" kern="1600" dirty="0">
                <a:solidFill>
                  <a:schemeClr val="bg1"/>
                </a:solidFill>
              </a:rPr>
              <a:t> points: points that lie on the same line.</a:t>
            </a:r>
          </a:p>
          <a:p>
            <a:pPr marL="0" indent="0">
              <a:buNone/>
            </a:pPr>
            <a:r>
              <a:rPr lang="en-US" sz="2400" kern="1600" dirty="0">
                <a:solidFill>
                  <a:schemeClr val="bg1"/>
                </a:solidFill>
              </a:rPr>
              <a:t>Co</a:t>
            </a:r>
            <a:r>
              <a:rPr lang="en-US" sz="2400" b="1" u="sng" kern="1600" dirty="0">
                <a:solidFill>
                  <a:schemeClr val="bg1"/>
                </a:solidFill>
              </a:rPr>
              <a:t>planar</a:t>
            </a:r>
            <a:r>
              <a:rPr lang="en-US" sz="2400" kern="1600" dirty="0">
                <a:solidFill>
                  <a:schemeClr val="bg1"/>
                </a:solidFill>
              </a:rPr>
              <a:t> points: points that lie on the same plane.</a:t>
            </a:r>
          </a:p>
          <a:p>
            <a:pPr marL="0" indent="0">
              <a:buNone/>
            </a:pPr>
            <a:r>
              <a:rPr lang="en-US" sz="2400" kern="1600" dirty="0">
                <a:solidFill>
                  <a:schemeClr val="bg1"/>
                </a:solidFill>
              </a:rPr>
              <a:t>To name the plane, you can use three points that are not all on the same line.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C2DC2B-035E-4EFD-A4B4-680E5286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33" y="3875004"/>
            <a:ext cx="4534686" cy="2456288"/>
          </a:xfrm>
          <a:prstGeom prst="rect">
            <a:avLst/>
          </a:prstGeom>
        </p:spPr>
      </p:pic>
      <p:pic>
        <p:nvPicPr>
          <p:cNvPr id="6" name="Picture 4" descr="Program to check whether 4 points in a 3-D plane are Coplanar -  GeeksforGeeks">
            <a:extLst>
              <a:ext uri="{FF2B5EF4-FFF2-40B4-BE49-F238E27FC236}">
                <a16:creationId xmlns:a16="http://schemas.microsoft.com/office/drawing/2014/main" id="{650C1E5C-FBAA-4139-8960-2E6864E5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45" y="772569"/>
            <a:ext cx="5084385" cy="258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ine–plane intersection - Wikipedia">
            <a:extLst>
              <a:ext uri="{FF2B5EF4-FFF2-40B4-BE49-F238E27FC236}">
                <a16:creationId xmlns:a16="http://schemas.microsoft.com/office/drawing/2014/main" id="{93C1F00A-1094-4AAC-B034-29F13826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0" y="3954285"/>
            <a:ext cx="6088989" cy="213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2C09E0-A37C-439C-94D2-E0C9D0882D10}"/>
              </a:ext>
            </a:extLst>
          </p:cNvPr>
          <p:cNvSpPr/>
          <p:nvPr/>
        </p:nvSpPr>
        <p:spPr>
          <a:xfrm>
            <a:off x="341746" y="369455"/>
            <a:ext cx="11490036" cy="61144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C2DC2B-035E-4EFD-A4B4-680E5286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42" y="1791396"/>
            <a:ext cx="5048162" cy="2734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2D554-4870-4465-BA18-CF8AF4D39E42}"/>
              </a:ext>
            </a:extLst>
          </p:cNvPr>
          <p:cNvSpPr txBox="1"/>
          <p:nvPr/>
        </p:nvSpPr>
        <p:spPr>
          <a:xfrm>
            <a:off x="989570" y="1571938"/>
            <a:ext cx="5116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the difference between colinear and coplanar points?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is another name for Plane M if points A, B, C lie on plane M?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How many points do you need to name a line?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ACE5D-6393-4CBC-990F-11764D127DC6}"/>
              </a:ext>
            </a:extLst>
          </p:cNvPr>
          <p:cNvSpPr txBox="1"/>
          <p:nvPr/>
        </p:nvSpPr>
        <p:spPr>
          <a:xfrm flipH="1">
            <a:off x="1191491" y="840509"/>
            <a:ext cx="1039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34571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A77A52-9DDA-426E-BF46-501B2347802E}"/>
              </a:ext>
            </a:extLst>
          </p:cNvPr>
          <p:cNvSpPr/>
          <p:nvPr/>
        </p:nvSpPr>
        <p:spPr>
          <a:xfrm>
            <a:off x="5495636" y="923636"/>
            <a:ext cx="6345381" cy="51538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4F1B5-17A5-494B-B96C-4475E8DF3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" t="2960" r="3215" b="1005"/>
          <a:stretch/>
        </p:blipFill>
        <p:spPr>
          <a:xfrm>
            <a:off x="5671125" y="1671133"/>
            <a:ext cx="5994401" cy="3796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3CFAC-13DB-4BFF-B515-D7A912753992}"/>
              </a:ext>
            </a:extLst>
          </p:cNvPr>
          <p:cNvSpPr txBox="1"/>
          <p:nvPr/>
        </p:nvSpPr>
        <p:spPr>
          <a:xfrm>
            <a:off x="557236" y="568703"/>
            <a:ext cx="47149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Give two other names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Give two other names for plane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 three points that collinear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 four points that are coplanar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Give two other names for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 a point that is NOT coplanar with points Q, S, and 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E3AB7-F058-484B-ABFC-B5A046ED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89" y="610902"/>
            <a:ext cx="504777" cy="523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2A9EE-7978-4389-A3AB-AF2A2D498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93" r="7079" b="-1"/>
          <a:stretch/>
        </p:blipFill>
        <p:spPr>
          <a:xfrm>
            <a:off x="4812722" y="4534724"/>
            <a:ext cx="504777" cy="5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5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D5FD20-CDB0-4422-8673-CCD040A86061}"/>
              </a:ext>
            </a:extLst>
          </p:cNvPr>
          <p:cNvSpPr/>
          <p:nvPr/>
        </p:nvSpPr>
        <p:spPr>
          <a:xfrm>
            <a:off x="369456" y="394378"/>
            <a:ext cx="11471562" cy="60692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8EE7B-A446-4A82-9D18-50300247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38" y="711195"/>
            <a:ext cx="4906254" cy="224751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Planes can be in parallel or intersecting!</a:t>
            </a:r>
          </a:p>
        </p:txBody>
      </p:sp>
      <p:pic>
        <p:nvPicPr>
          <p:cNvPr id="4" name="Picture 6" descr="Intersecting planes">
            <a:extLst>
              <a:ext uri="{FF2B5EF4-FFF2-40B4-BE49-F238E27FC236}">
                <a16:creationId xmlns:a16="http://schemas.microsoft.com/office/drawing/2014/main" id="{42DDE0D9-7DEE-4F2C-876F-1619A38A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9" y="3862811"/>
            <a:ext cx="4956944" cy="239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eometry - Ch. 2: Reasoning and Proofs (32 of 46) Postulate 11:  Intersecting Planes - YouTube">
            <a:extLst>
              <a:ext uri="{FF2B5EF4-FFF2-40B4-BE49-F238E27FC236}">
                <a16:creationId xmlns:a16="http://schemas.microsoft.com/office/drawing/2014/main" id="{FAF12C09-0425-40AB-AE19-1B4022E27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7" b="13466"/>
          <a:stretch/>
        </p:blipFill>
        <p:spPr bwMode="auto">
          <a:xfrm>
            <a:off x="5657350" y="566250"/>
            <a:ext cx="6011412" cy="30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Line and plane | Math examples">
            <a:extLst>
              <a:ext uri="{FF2B5EF4-FFF2-40B4-BE49-F238E27FC236}">
                <a16:creationId xmlns:a16="http://schemas.microsoft.com/office/drawing/2014/main" id="{AB4DC234-BECA-442B-934B-EAABD8B7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10" y="3800753"/>
            <a:ext cx="4173099" cy="25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974149-5D27-494F-8C12-C969872EDE59}"/>
              </a:ext>
            </a:extLst>
          </p:cNvPr>
          <p:cNvSpPr/>
          <p:nvPr/>
        </p:nvSpPr>
        <p:spPr>
          <a:xfrm>
            <a:off x="369456" y="394378"/>
            <a:ext cx="11471562" cy="60692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0B995-1BBE-49A4-B620-CC99AC43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38A95EE-FD6A-4F8D-9536-CA6433DC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74" t="43637" r="14581" b="72"/>
          <a:stretch/>
        </p:blipFill>
        <p:spPr>
          <a:xfrm>
            <a:off x="714375" y="3111861"/>
            <a:ext cx="3887433" cy="1497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48AAA-955F-4E60-BA0A-97BD968DB191}"/>
              </a:ext>
            </a:extLst>
          </p:cNvPr>
          <p:cNvSpPr txBox="1"/>
          <p:nvPr/>
        </p:nvSpPr>
        <p:spPr>
          <a:xfrm>
            <a:off x="514351" y="2085974"/>
            <a:ext cx="491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Two lines intersect at _____________________.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9D04FF72-7F28-4804-A39A-092347B3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81" y="2085974"/>
            <a:ext cx="6353212" cy="25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6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DE0E64-86AB-4CBC-91D3-00AF782E5878}"/>
              </a:ext>
            </a:extLst>
          </p:cNvPr>
          <p:cNvSpPr/>
          <p:nvPr/>
        </p:nvSpPr>
        <p:spPr>
          <a:xfrm>
            <a:off x="369456" y="394378"/>
            <a:ext cx="11471562" cy="60692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8E6D2-64C1-4BB2-B02F-4F2CD89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Let’s Practice</a:t>
            </a:r>
          </a:p>
        </p:txBody>
      </p:sp>
      <p:pic>
        <p:nvPicPr>
          <p:cNvPr id="5" name="Content Placeholder 4" descr="Diagram, shape, engineering drawing&#10;&#10;Description automatically generated">
            <a:extLst>
              <a:ext uri="{FF2B5EF4-FFF2-40B4-BE49-F238E27FC236}">
                <a16:creationId xmlns:a16="http://schemas.microsoft.com/office/drawing/2014/main" id="{0015D0A0-E63F-4AA1-9B41-418F70A1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10" t="38097" r="23405"/>
          <a:stretch/>
        </p:blipFill>
        <p:spPr>
          <a:xfrm>
            <a:off x="771525" y="3535610"/>
            <a:ext cx="4467226" cy="23259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0E71D-AA25-4C5C-B81C-9FAA01B9BD0E}"/>
              </a:ext>
            </a:extLst>
          </p:cNvPr>
          <p:cNvSpPr txBox="1"/>
          <p:nvPr/>
        </p:nvSpPr>
        <p:spPr>
          <a:xfrm>
            <a:off x="1331844" y="1984794"/>
            <a:ext cx="3668781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Two planes intersect at _________________.</a:t>
            </a:r>
          </a:p>
        </p:txBody>
      </p:sp>
      <p:pic>
        <p:nvPicPr>
          <p:cNvPr id="8" name="Picture 7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7A018AE-B5F0-4E37-A084-424096DF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31" y="2484246"/>
            <a:ext cx="6335183" cy="2630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78F85-B2E5-4E39-A1D4-3D395DA9A033}"/>
              </a:ext>
            </a:extLst>
          </p:cNvPr>
          <p:cNvSpPr txBox="1"/>
          <p:nvPr/>
        </p:nvSpPr>
        <p:spPr>
          <a:xfrm flipH="1">
            <a:off x="5661890" y="5412972"/>
            <a:ext cx="585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Hint: find two points that are on both planes. These will make up the intersection.</a:t>
            </a:r>
          </a:p>
        </p:txBody>
      </p:sp>
    </p:spTree>
    <p:extLst>
      <p:ext uri="{BB962C8B-B14F-4D97-AF65-F5344CB8AC3E}">
        <p14:creationId xmlns:p14="http://schemas.microsoft.com/office/powerpoint/2010/main" val="346055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48951-6F36-4788-BA16-2B8DDDBAE439}"/>
              </a:ext>
            </a:extLst>
          </p:cNvPr>
          <p:cNvSpPr/>
          <p:nvPr/>
        </p:nvSpPr>
        <p:spPr>
          <a:xfrm>
            <a:off x="369456" y="394378"/>
            <a:ext cx="11471562" cy="60692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72B2-0C82-4163-97D5-FB44E224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87D222D-0D12-4BDE-B266-9F42BA6E6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19" t="39340" r="28702"/>
          <a:stretch/>
        </p:blipFill>
        <p:spPr>
          <a:xfrm>
            <a:off x="800099" y="3215308"/>
            <a:ext cx="4505325" cy="23991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85937-26C1-4DF3-9ACE-E3F1876D0107}"/>
              </a:ext>
            </a:extLst>
          </p:cNvPr>
          <p:cNvSpPr txBox="1"/>
          <p:nvPr/>
        </p:nvSpPr>
        <p:spPr>
          <a:xfrm>
            <a:off x="613327" y="2014194"/>
            <a:ext cx="4282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plane and a line intersect at _________________.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4BB4807-4756-44D9-A5A6-2244DA4CE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01" y="2219871"/>
            <a:ext cx="6128195" cy="24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54FE79-45AB-47D0-9A9E-F13B84FDDA3A}"/>
              </a:ext>
            </a:extLst>
          </p:cNvPr>
          <p:cNvSpPr/>
          <p:nvPr/>
        </p:nvSpPr>
        <p:spPr>
          <a:xfrm>
            <a:off x="416791" y="1876425"/>
            <a:ext cx="7307984" cy="37623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93C31-4CCC-48E1-81E3-2B1A616B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4825"/>
            <a:ext cx="4447309" cy="137160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Dimensions!</a:t>
            </a:r>
          </a:p>
        </p:txBody>
      </p:sp>
      <p:pic>
        <p:nvPicPr>
          <p:cNvPr id="11268" name="Picture 4" descr="Definition of Dimension">
            <a:extLst>
              <a:ext uri="{FF2B5EF4-FFF2-40B4-BE49-F238E27FC236}">
                <a16:creationId xmlns:a16="http://schemas.microsoft.com/office/drawing/2014/main" id="{A02E9C52-988A-458C-8742-8DD1F882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990" y="2112756"/>
            <a:ext cx="6724650" cy="326310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5974-B9B1-4FC0-BE99-DC633E28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0284" y="953654"/>
            <a:ext cx="3844925" cy="5502564"/>
          </a:xfrm>
        </p:spPr>
        <p:txBody>
          <a:bodyPr>
            <a:normAutofit/>
          </a:bodyPr>
          <a:lstStyle/>
          <a:p>
            <a:r>
              <a:rPr lang="en-US" sz="2800" b="1" dirty="0"/>
              <a:t>0 Dimension (point)</a:t>
            </a:r>
          </a:p>
          <a:p>
            <a:endParaRPr lang="en-US" sz="2800" b="1" dirty="0"/>
          </a:p>
          <a:p>
            <a:r>
              <a:rPr lang="en-US" sz="2800" b="1" dirty="0"/>
              <a:t>1 Dimension (line)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2 Dimension (plane)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3 Dimension (Depth, Breadth, Height)</a:t>
            </a:r>
          </a:p>
        </p:txBody>
      </p:sp>
    </p:spTree>
    <p:extLst>
      <p:ext uri="{BB962C8B-B14F-4D97-AF65-F5344CB8AC3E}">
        <p14:creationId xmlns:p14="http://schemas.microsoft.com/office/powerpoint/2010/main" val="161727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F3-24E3-4018-B8D2-0DC22103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Point, Line, and Plane are Technically Undefined...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557E-A8F7-410B-A99F-BE652BA9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09" y="2068358"/>
            <a:ext cx="7698509" cy="3849624"/>
          </a:xfrm>
        </p:spPr>
        <p:txBody>
          <a:bodyPr>
            <a:normAutofit fontScale="92500" lnSpcReduction="10000"/>
          </a:bodyPr>
          <a:lstStyle/>
          <a:p>
            <a:endParaRPr lang="en-US" sz="2800" b="1" dirty="0"/>
          </a:p>
          <a:p>
            <a:r>
              <a:rPr lang="en-US" sz="2800" b="1" dirty="0"/>
              <a:t>UNDEFINED TERM: 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 expression which is not assigned an interpretation or a value</a:t>
            </a:r>
          </a:p>
          <a:p>
            <a:endParaRPr lang="en-US" sz="2800" dirty="0"/>
          </a:p>
          <a:p>
            <a:r>
              <a:rPr lang="en-US" sz="2800" dirty="0"/>
              <a:t>There are no terms available to define them! The best way to conceptualize undefined terms is to describe them using physical examples!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5197D-E907-40B5-A55E-FBEA1F4E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5" y="4361543"/>
            <a:ext cx="2126975" cy="1959574"/>
          </a:xfrm>
          <a:prstGeom prst="rect">
            <a:avLst/>
          </a:prstGeom>
        </p:spPr>
      </p:pic>
      <p:pic>
        <p:nvPicPr>
          <p:cNvPr id="1026" name="Picture 2" descr="Person silhouette with question mark Royalty Free Vector">
            <a:extLst>
              <a:ext uri="{FF2B5EF4-FFF2-40B4-BE49-F238E27FC236}">
                <a16:creationId xmlns:a16="http://schemas.microsoft.com/office/drawing/2014/main" id="{928749D4-5D89-4B0C-8923-CCA80DD6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309" y="1516670"/>
            <a:ext cx="1847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26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F83BB0-28F4-4434-A3EB-C2A5F6F373E4}"/>
              </a:ext>
            </a:extLst>
          </p:cNvPr>
          <p:cNvSpPr/>
          <p:nvPr/>
        </p:nvSpPr>
        <p:spPr>
          <a:xfrm>
            <a:off x="369456" y="394378"/>
            <a:ext cx="11471562" cy="60692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B891F-C6A0-447F-BD94-8D345BA2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109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Geometry Worksheet!</a:t>
            </a:r>
          </a:p>
        </p:txBody>
      </p:sp>
      <p:pic>
        <p:nvPicPr>
          <p:cNvPr id="10242" name="Picture 2" descr="11 Super Funny Geometry Jokes for All Ages! — Mashup Math">
            <a:extLst>
              <a:ext uri="{FF2B5EF4-FFF2-40B4-BE49-F238E27FC236}">
                <a16:creationId xmlns:a16="http://schemas.microsoft.com/office/drawing/2014/main" id="{A9979EDA-5ADC-4D98-A19E-6E93E9E129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45" y="1862709"/>
            <a:ext cx="7428673" cy="41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6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E40316-4B81-4C93-ADC9-7C35DD69BFD4}"/>
              </a:ext>
            </a:extLst>
          </p:cNvPr>
          <p:cNvSpPr/>
          <p:nvPr/>
        </p:nvSpPr>
        <p:spPr>
          <a:xfrm>
            <a:off x="369456" y="394378"/>
            <a:ext cx="11471562" cy="60692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15CD34C-BFE7-4FBC-9636-4B86D639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680419"/>
            <a:ext cx="9353550" cy="5497161"/>
          </a:xfrm>
        </p:spPr>
      </p:pic>
    </p:spTree>
    <p:extLst>
      <p:ext uri="{BB962C8B-B14F-4D97-AF65-F5344CB8AC3E}">
        <p14:creationId xmlns:p14="http://schemas.microsoft.com/office/powerpoint/2010/main" val="236356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9BDDDAC-DCA1-40AA-960B-9275303B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6" t="29103" r="7140" b="3237"/>
          <a:stretch/>
        </p:blipFill>
        <p:spPr>
          <a:xfrm>
            <a:off x="457906" y="2452116"/>
            <a:ext cx="11276188" cy="3930205"/>
          </a:xfrm>
          <a:noFill/>
        </p:spPr>
      </p:pic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DE55AFF-8FCE-4CED-8E74-A81EDE394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10" t="5086" r="6906" b="86885"/>
          <a:stretch/>
        </p:blipFill>
        <p:spPr>
          <a:xfrm>
            <a:off x="541522" y="1181777"/>
            <a:ext cx="1751894" cy="52998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45E7E-8E88-4301-A608-627D6F81C3CF}"/>
              </a:ext>
            </a:extLst>
          </p:cNvPr>
          <p:cNvSpPr txBox="1"/>
          <p:nvPr/>
        </p:nvSpPr>
        <p:spPr>
          <a:xfrm>
            <a:off x="2698826" y="549639"/>
            <a:ext cx="583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around phrases that represent a point</a:t>
            </a:r>
          </a:p>
        </p:txBody>
      </p:sp>
      <p:pic>
        <p:nvPicPr>
          <p:cNvPr id="8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4918270-3A87-4B16-94C5-A413402A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3" r="84963" b="85882"/>
          <a:stretch/>
        </p:blipFill>
        <p:spPr>
          <a:xfrm>
            <a:off x="541522" y="475678"/>
            <a:ext cx="2047169" cy="609585"/>
          </a:xfrm>
          <a:prstGeom prst="rect">
            <a:avLst/>
          </a:prstGeom>
          <a:noFill/>
        </p:spPr>
      </p:pic>
      <p:pic>
        <p:nvPicPr>
          <p:cNvPr id="9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75FE434-0334-49BC-B8DA-F98BD8B7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41" t="12514" r="14253" b="78789"/>
          <a:stretch/>
        </p:blipFill>
        <p:spPr>
          <a:xfrm>
            <a:off x="541522" y="1786749"/>
            <a:ext cx="3521062" cy="50485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9F77DE-E9F6-4AF7-A256-8D17001F989D}"/>
              </a:ext>
            </a:extLst>
          </p:cNvPr>
          <p:cNvSpPr txBox="1"/>
          <p:nvPr/>
        </p:nvSpPr>
        <p:spPr>
          <a:xfrm>
            <a:off x="2267657" y="1186171"/>
            <a:ext cx="4400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phrases that represent a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994F5-3C4D-479C-9926-BC1959765217}"/>
              </a:ext>
            </a:extLst>
          </p:cNvPr>
          <p:cNvSpPr txBox="1"/>
          <p:nvPr/>
        </p:nvSpPr>
        <p:spPr>
          <a:xfrm>
            <a:off x="4058357" y="1808346"/>
            <a:ext cx="6370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around all phrases that represent a plane</a:t>
            </a:r>
          </a:p>
        </p:txBody>
      </p:sp>
    </p:spTree>
    <p:extLst>
      <p:ext uri="{BB962C8B-B14F-4D97-AF65-F5344CB8AC3E}">
        <p14:creationId xmlns:p14="http://schemas.microsoft.com/office/powerpoint/2010/main" val="375548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406F0E-05F8-4992-BB06-D6AE4DB12902}"/>
              </a:ext>
            </a:extLst>
          </p:cNvPr>
          <p:cNvSpPr/>
          <p:nvPr/>
        </p:nvSpPr>
        <p:spPr>
          <a:xfrm>
            <a:off x="1126838" y="3429001"/>
            <a:ext cx="5818908" cy="314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Points and Lines - Definition, Examples, FAQs">
            <a:extLst>
              <a:ext uri="{FF2B5EF4-FFF2-40B4-BE49-F238E27FC236}">
                <a16:creationId xmlns:a16="http://schemas.microsoft.com/office/drawing/2014/main" id="{B607EA97-A35B-4E57-802D-9F5EFB74D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5368" r="3822"/>
          <a:stretch/>
        </p:blipFill>
        <p:spPr bwMode="auto">
          <a:xfrm>
            <a:off x="1569789" y="3671791"/>
            <a:ext cx="4969164" cy="271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ines intersecting at pushpin">
            <a:extLst>
              <a:ext uri="{FF2B5EF4-FFF2-40B4-BE49-F238E27FC236}">
                <a16:creationId xmlns:a16="http://schemas.microsoft.com/office/drawing/2014/main" id="{5E4B3A23-831E-677E-2EAB-080368CF7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1" r="2" b="2"/>
          <a:stretch/>
        </p:blipFill>
        <p:spPr>
          <a:xfrm>
            <a:off x="422563" y="317169"/>
            <a:ext cx="3204486" cy="26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61F5B-5581-46DA-BA24-2566BE03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0"/>
            <a:ext cx="3144774" cy="164592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CD4C-0452-44D8-A79C-C5349C0F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753708"/>
            <a:ext cx="3144774" cy="4342292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A Point is a geometric element that has zero dimension (no  length, breadth, depth, or height)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A Point indicates a position or location in space—Think of plotting (2,3) on a cartesian plane.</a:t>
            </a:r>
          </a:p>
          <a:p>
            <a:endParaRPr lang="en-US" sz="2200" dirty="0"/>
          </a:p>
          <a:p>
            <a:endParaRPr 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8D9D0-B457-400B-90C0-BC213E1E2E36}"/>
              </a:ext>
            </a:extLst>
          </p:cNvPr>
          <p:cNvSpPr txBox="1"/>
          <p:nvPr/>
        </p:nvSpPr>
        <p:spPr>
          <a:xfrm>
            <a:off x="4054371" y="1065293"/>
            <a:ext cx="370609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point is represented by a small dot.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Points are named using capital letters.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404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D529-D125-4009-BFA2-EE54E36E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63" y="413123"/>
            <a:ext cx="1005840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a Line?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8761EE-7BD8-41CD-84B1-4E1FAD25642B}"/>
              </a:ext>
            </a:extLst>
          </p:cNvPr>
          <p:cNvCxnSpPr>
            <a:cxnSpLocks/>
          </p:cNvCxnSpPr>
          <p:nvPr/>
        </p:nvCxnSpPr>
        <p:spPr>
          <a:xfrm flipV="1">
            <a:off x="-1117600" y="2103120"/>
            <a:ext cx="14565745" cy="102800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1BB6F7-F319-43EF-B60D-F9F76B945E5E}"/>
              </a:ext>
            </a:extLst>
          </p:cNvPr>
          <p:cNvCxnSpPr/>
          <p:nvPr/>
        </p:nvCxnSpPr>
        <p:spPr>
          <a:xfrm>
            <a:off x="860744" y="6216716"/>
            <a:ext cx="138545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70E99-F552-4256-9684-0BA6EE4625BC}"/>
              </a:ext>
            </a:extLst>
          </p:cNvPr>
          <p:cNvCxnSpPr>
            <a:cxnSpLocks/>
          </p:cNvCxnSpPr>
          <p:nvPr/>
        </p:nvCxnSpPr>
        <p:spPr>
          <a:xfrm flipV="1">
            <a:off x="-965200" y="2255520"/>
            <a:ext cx="14565745" cy="102800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4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6CB7C0-1872-4B90-8D69-48A322F13189}"/>
              </a:ext>
            </a:extLst>
          </p:cNvPr>
          <p:cNvCxnSpPr>
            <a:cxnSpLocks/>
          </p:cNvCxnSpPr>
          <p:nvPr/>
        </p:nvCxnSpPr>
        <p:spPr>
          <a:xfrm flipV="1">
            <a:off x="-812800" y="2586380"/>
            <a:ext cx="14565745" cy="102800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5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4E546-EB31-4989-943E-5CAE6F6DAF80}"/>
              </a:ext>
            </a:extLst>
          </p:cNvPr>
          <p:cNvCxnSpPr>
            <a:cxnSpLocks/>
          </p:cNvCxnSpPr>
          <p:nvPr/>
        </p:nvCxnSpPr>
        <p:spPr>
          <a:xfrm flipV="1">
            <a:off x="-660400" y="2560320"/>
            <a:ext cx="14565745" cy="102800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644D2E-0986-48A4-9F99-9692D872EB35}"/>
              </a:ext>
            </a:extLst>
          </p:cNvPr>
          <p:cNvCxnSpPr>
            <a:cxnSpLocks/>
          </p:cNvCxnSpPr>
          <p:nvPr/>
        </p:nvCxnSpPr>
        <p:spPr>
          <a:xfrm flipV="1">
            <a:off x="-508000" y="2712720"/>
            <a:ext cx="14565745" cy="102800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1303B-B211-4D32-9F65-11BDEA68383E}"/>
              </a:ext>
            </a:extLst>
          </p:cNvPr>
          <p:cNvCxnSpPr>
            <a:cxnSpLocks/>
          </p:cNvCxnSpPr>
          <p:nvPr/>
        </p:nvCxnSpPr>
        <p:spPr>
          <a:xfrm flipV="1">
            <a:off x="-508001" y="4486934"/>
            <a:ext cx="14565745" cy="102800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132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DF7E-3D6F-4F7B-9FF5-A91A1645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10" y="1362957"/>
            <a:ext cx="5918462" cy="4953002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 line has one dimension. Through any two points, there is exactly one line.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It is represented by a straight line with two arrowheads to indicate that the line extends without ending in two directions.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B9D36-86B4-47E7-9F98-F20A86FBB721}"/>
              </a:ext>
            </a:extLst>
          </p:cNvPr>
          <p:cNvSpPr txBox="1"/>
          <p:nvPr/>
        </p:nvSpPr>
        <p:spPr>
          <a:xfrm>
            <a:off x="6774871" y="964565"/>
            <a:ext cx="49599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It Never Ends!!!!!!!!!!!!!!!!!!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ACF7DF-1EAC-4BBE-9DDB-74B155B1B97D}"/>
              </a:ext>
            </a:extLst>
          </p:cNvPr>
          <p:cNvCxnSpPr>
            <a:cxnSpLocks/>
          </p:cNvCxnSpPr>
          <p:nvPr/>
        </p:nvCxnSpPr>
        <p:spPr>
          <a:xfrm flipV="1">
            <a:off x="2246198" y="2573350"/>
            <a:ext cx="14565745" cy="102800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8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58E0DA-5B90-4379-ADAA-92B7F541F35B}"/>
              </a:ext>
            </a:extLst>
          </p:cNvPr>
          <p:cNvSpPr/>
          <p:nvPr/>
        </p:nvSpPr>
        <p:spPr>
          <a:xfrm>
            <a:off x="416790" y="398103"/>
            <a:ext cx="11394209" cy="6061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58CB2-6B0A-446B-BA98-6D16828F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450273"/>
            <a:ext cx="8801100" cy="110903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How do we Name a Line?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F17D89F-A0BC-40B3-9D18-1183D639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51" t="20023" r="5745" b="44433"/>
          <a:stretch/>
        </p:blipFill>
        <p:spPr>
          <a:xfrm>
            <a:off x="641635" y="3213494"/>
            <a:ext cx="5980439" cy="1838246"/>
          </a:xfr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1DBC5C-7B89-400C-B6FB-E91B51E62F3C}"/>
              </a:ext>
            </a:extLst>
          </p:cNvPr>
          <p:cNvSpPr txBox="1">
            <a:spLocks/>
          </p:cNvSpPr>
          <p:nvPr/>
        </p:nvSpPr>
        <p:spPr>
          <a:xfrm>
            <a:off x="701962" y="1559303"/>
            <a:ext cx="10991273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What's in a name? That which we call a rose by any other name would smell as sweet.”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80AC7D5-F098-4BC0-AA4B-4A5958092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02" r="32768" b="2085"/>
          <a:stretch/>
        </p:blipFill>
        <p:spPr>
          <a:xfrm>
            <a:off x="6622074" y="3775690"/>
            <a:ext cx="5071161" cy="2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8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E5E50B-FF7C-E349-478E-524B4BC30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3" r="3" b="5868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CAEFF-091B-48A9-B274-ACA79AED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237744"/>
            <a:ext cx="3144774" cy="164592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Rays of Sunshine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1CC887D-B821-A1DA-B6CF-34810F2D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1075" y="2086546"/>
            <a:ext cx="3020949" cy="2399158"/>
          </a:xfrm>
        </p:spPr>
        <p:txBody>
          <a:bodyPr>
            <a:normAutofit/>
          </a:bodyPr>
          <a:lstStyle/>
          <a:p>
            <a:r>
              <a:rPr lang="en-US" sz="2400" dirty="0"/>
              <a:t>A ray is part of a line that has a starting point but no end point.</a:t>
            </a:r>
          </a:p>
        </p:txBody>
      </p:sp>
      <p:pic>
        <p:nvPicPr>
          <p:cNvPr id="3088" name="Picture 16" descr="Lines, rays, and angles - a free geometry lesson with exercises">
            <a:extLst>
              <a:ext uri="{FF2B5EF4-FFF2-40B4-BE49-F238E27FC236}">
                <a16:creationId xmlns:a16="http://schemas.microsoft.com/office/drawing/2014/main" id="{DC129526-4DE0-406F-9579-953A02EC9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37" y="4314160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7C7EE51-87E7-42F2-A089-1F3DC0C1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6" y="604373"/>
            <a:ext cx="7183001" cy="329107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92BEB66-F4C8-4CCE-91A5-30FE6EFE0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18" y="4253378"/>
            <a:ext cx="7594928" cy="200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0A8567-CABC-4398-840D-AEF882318585}"/>
              </a:ext>
            </a:extLst>
          </p:cNvPr>
          <p:cNvSpPr/>
          <p:nvPr/>
        </p:nvSpPr>
        <p:spPr>
          <a:xfrm>
            <a:off x="471055" y="3611418"/>
            <a:ext cx="11249890" cy="23090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D2E92-B7B5-4D85-B148-0C1AB1B5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What’s a Line Segment?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E7A8B-F919-4CA6-9946-D8D6E7D2892C}"/>
              </a:ext>
            </a:extLst>
          </p:cNvPr>
          <p:cNvSpPr txBox="1"/>
          <p:nvPr/>
        </p:nvSpPr>
        <p:spPr>
          <a:xfrm>
            <a:off x="641927" y="1396961"/>
            <a:ext cx="10908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200" dirty="0"/>
            </a:br>
            <a:r>
              <a:rPr lang="en-US" sz="3200" dirty="0"/>
              <a:t>A portion or piece of a line with two endpoints. The length is finite and is determined by its two endpoints.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D6B6CDD-444B-4D11-B1BE-DEBF4168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60" y="3877985"/>
            <a:ext cx="10688079" cy="17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76064B-41A5-4803-89EA-394D0739F708}"/>
              </a:ext>
            </a:extLst>
          </p:cNvPr>
          <p:cNvSpPr/>
          <p:nvPr/>
        </p:nvSpPr>
        <p:spPr>
          <a:xfrm>
            <a:off x="416790" y="398103"/>
            <a:ext cx="11394209" cy="6061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E0792-0FC8-48FE-B5D7-484C20E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7FBF9-4B11-4274-8CFD-69E1C960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95" t="984" r="8727" b="8234"/>
          <a:stretch/>
        </p:blipFill>
        <p:spPr>
          <a:xfrm>
            <a:off x="6255581" y="2819457"/>
            <a:ext cx="5447976" cy="24295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8E031-824A-425D-A2BB-958DB5DE81AC}"/>
              </a:ext>
            </a:extLst>
          </p:cNvPr>
          <p:cNvSpPr txBox="1"/>
          <p:nvPr/>
        </p:nvSpPr>
        <p:spPr>
          <a:xfrm>
            <a:off x="508000" y="1832049"/>
            <a:ext cx="5301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Give another name for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Name all rays with endpoints J. 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Are rays EJ and JE the same ray?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0E4B59-0F02-4549-A74C-485DA77E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02" y="1856783"/>
            <a:ext cx="669135" cy="53530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027448-A636-418D-BDAE-75B0727E3761}"/>
              </a:ext>
            </a:extLst>
          </p:cNvPr>
          <p:cNvCxnSpPr/>
          <p:nvPr/>
        </p:nvCxnSpPr>
        <p:spPr>
          <a:xfrm>
            <a:off x="2318327" y="4294909"/>
            <a:ext cx="3786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09AFCA-04FD-41CD-83F2-ADAE06E6F4E9}"/>
              </a:ext>
            </a:extLst>
          </p:cNvPr>
          <p:cNvCxnSpPr/>
          <p:nvPr/>
        </p:nvCxnSpPr>
        <p:spPr>
          <a:xfrm>
            <a:off x="3800763" y="4294909"/>
            <a:ext cx="3786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7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{443C5CB9-4CB5-4909-818C-465D0ECE7195}tf78438558_win32</Template>
  <TotalTime>8822</TotalTime>
  <Words>562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Century Gothic</vt:lpstr>
      <vt:lpstr>Courier New</vt:lpstr>
      <vt:lpstr>Garamond</vt:lpstr>
      <vt:lpstr>Roboto</vt:lpstr>
      <vt:lpstr>SavonVTI</vt:lpstr>
      <vt:lpstr>Intro to geometry</vt:lpstr>
      <vt:lpstr>Point, Line, and Plane are Technically Undefined...</vt:lpstr>
      <vt:lpstr>PowerPoint Presentation</vt:lpstr>
      <vt:lpstr>What’s the Point?</vt:lpstr>
      <vt:lpstr>What’s a Line?</vt:lpstr>
      <vt:lpstr>How do we Name a Line?</vt:lpstr>
      <vt:lpstr>Rays of Sunshine</vt:lpstr>
      <vt:lpstr>What’s a Line Segment? </vt:lpstr>
      <vt:lpstr>Let’s Practice!</vt:lpstr>
      <vt:lpstr>   How do you tell the difference between them all? </vt:lpstr>
      <vt:lpstr>What’s a Plane?  It’s plain to see!</vt:lpstr>
      <vt:lpstr>PowerPoint Presentation</vt:lpstr>
      <vt:lpstr>PowerPoint Presentation</vt:lpstr>
      <vt:lpstr>PowerPoint Presentation</vt:lpstr>
      <vt:lpstr>Planes can be in parallel or intersecting!</vt:lpstr>
      <vt:lpstr>Let’s Practice!</vt:lpstr>
      <vt:lpstr>Let’s Practice</vt:lpstr>
      <vt:lpstr>Let’s Practice!</vt:lpstr>
      <vt:lpstr>Dimensions!</vt:lpstr>
      <vt:lpstr>Geometry Worksheet!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Points, Lines, angles, and Planes</dc:title>
  <dc:creator>Nicola Powell</dc:creator>
  <cp:lastModifiedBy>Nicola Powell</cp:lastModifiedBy>
  <cp:revision>9</cp:revision>
  <dcterms:created xsi:type="dcterms:W3CDTF">2022-04-05T21:24:27Z</dcterms:created>
  <dcterms:modified xsi:type="dcterms:W3CDTF">2022-04-12T00:27:19Z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