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6"/>
  </p:notesMasterIdLst>
  <p:handoutMasterIdLst>
    <p:handoutMasterId r:id="rId37"/>
  </p:handoutMasterIdLst>
  <p:sldIdLst>
    <p:sldId id="350" r:id="rId5"/>
    <p:sldId id="352" r:id="rId6"/>
    <p:sldId id="391" r:id="rId7"/>
    <p:sldId id="392" r:id="rId8"/>
    <p:sldId id="393" r:id="rId9"/>
    <p:sldId id="394" r:id="rId10"/>
    <p:sldId id="395" r:id="rId11"/>
    <p:sldId id="397" r:id="rId12"/>
    <p:sldId id="398" r:id="rId13"/>
    <p:sldId id="399" r:id="rId14"/>
    <p:sldId id="400" r:id="rId15"/>
    <p:sldId id="401" r:id="rId16"/>
    <p:sldId id="387" r:id="rId17"/>
    <p:sldId id="388" r:id="rId18"/>
    <p:sldId id="389" r:id="rId19"/>
    <p:sldId id="390" r:id="rId20"/>
    <p:sldId id="402" r:id="rId21"/>
    <p:sldId id="403" r:id="rId22"/>
    <p:sldId id="404" r:id="rId23"/>
    <p:sldId id="405" r:id="rId24"/>
    <p:sldId id="406" r:id="rId25"/>
    <p:sldId id="378" r:id="rId26"/>
    <p:sldId id="379" r:id="rId27"/>
    <p:sldId id="380" r:id="rId28"/>
    <p:sldId id="381" r:id="rId29"/>
    <p:sldId id="383" r:id="rId30"/>
    <p:sldId id="382" r:id="rId31"/>
    <p:sldId id="384" r:id="rId32"/>
    <p:sldId id="385" r:id="rId33"/>
    <p:sldId id="386" r:id="rId34"/>
    <p:sldId id="377" r:id="rId3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23E"/>
    <a:srgbClr val="FCFCFC"/>
    <a:srgbClr val="F680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5226" autoAdjust="0"/>
  </p:normalViewPr>
  <p:slideViewPr>
    <p:cSldViewPr snapToGrid="0">
      <p:cViewPr varScale="1">
        <p:scale>
          <a:sx n="114" d="100"/>
          <a:sy n="114" d="100"/>
        </p:scale>
        <p:origin x="876"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7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4" name="Segnaposto piè di pa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it-IT" smtClean="0"/>
              <a:t>‹N›</a:t>
            </a:fld>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D5349E3-2257-46A2-87AA-98208788B886}" type="datetime1">
              <a:rPr lang="it-IT" noProof="0" smtClean="0"/>
              <a:t>22/03/2023</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it-IT" noProof="0" smtClean="0"/>
              <a:t>‹N›</a:t>
            </a:fld>
            <a:endParaRPr lang="it-IT" noProof="0"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249215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207277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it-IT" noProof="0"/>
              <a:t>Fare clic per modificare lo stile del titolo dello schema</a:t>
            </a:r>
            <a:endParaRPr lang="it-IT" noProof="0" dirty="0"/>
          </a:p>
        </p:txBody>
      </p:sp>
      <p:grpSp>
        <p:nvGrpSpPr>
          <p:cNvPr id="9" name="Grup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3" name="Connettore dirit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8" name="Segnaposto contenut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15" name="Connettore dirit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502031D7-8779-41C9-8C49-1B0BC95C516E}"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igura a mano libera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9" name="Figura a mano libera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40" name="Figura a mano libera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Segnaposto tes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7" name="Segnaposto contenut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0" name="Segnaposto tes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1" name="Segnaposto contenut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sp>
        <p:nvSpPr>
          <p:cNvPr id="22" name="Segnaposto tes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it-IT" noProof="0"/>
              <a:t>Fare clic per modificare gli stili del testo dello schema</a:t>
            </a:r>
          </a:p>
        </p:txBody>
      </p:sp>
      <p:sp>
        <p:nvSpPr>
          <p:cNvPr id="24" name="Segnaposto contenut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ttore dirit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Segnaposto dat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76D825BC-9803-467D-A049-B47340459F55}"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iepilogo ">
    <p:bg>
      <p:bgPr>
        <a:solidFill>
          <a:schemeClr val="tx1"/>
        </a:solidFill>
        <a:effectLst/>
      </p:bgPr>
    </p:bg>
    <p:spTree>
      <p:nvGrpSpPr>
        <p:cNvPr id="1" name=""/>
        <p:cNvGrpSpPr/>
        <p:nvPr/>
      </p:nvGrpSpPr>
      <p:grpSpPr>
        <a:xfrm>
          <a:off x="0" y="0"/>
          <a:ext cx="0" cy="0"/>
          <a:chOff x="0" y="0"/>
          <a:chExt cx="0" cy="0"/>
        </a:xfrm>
      </p:grpSpPr>
      <p:sp>
        <p:nvSpPr>
          <p:cNvPr id="32" name="Tito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33" name="Connettore dirit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Segnaposto tes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grpSp>
        <p:nvGrpSpPr>
          <p:cNvPr id="15" name="Grup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igura a mano libera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7" name="Figura a mano libera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8" name="Figura a mano libera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4" name="Segnaposto tes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1" name="Segnaposto tes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2" name="Segnaposto tes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3" name="Segnaposto tes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4" name="Segnaposto tes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5" name="Segnaposto tes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6" name="Segnaposto tes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7" name="Segnaposto tes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it-IT" noProof="0"/>
              <a:t>Fare clic per modificare gli stili del testo dello schema</a:t>
            </a:r>
          </a:p>
        </p:txBody>
      </p:sp>
      <p:sp>
        <p:nvSpPr>
          <p:cNvPr id="28" name="Segnaposto tes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9C67B196-5FCD-421F-B5BA-95F06726A1A9}" type="datetime4">
              <a:rPr lang="it-IT" noProof="0" smtClean="0">
                <a:latin typeface="+mn-lt"/>
              </a:rPr>
              <a:t>22 marzo 2023</a:t>
            </a:fld>
            <a:endParaRPr lang="it-IT" noProof="0" dirty="0">
              <a:latin typeface="+mn-lt"/>
            </a:endParaRPr>
          </a:p>
        </p:txBody>
      </p:sp>
      <p:sp>
        <p:nvSpPr>
          <p:cNvPr id="5" name="Segnaposto piè di pa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it-IT" noProof="0" dirty="0"/>
              <a:t>Relazione annuale</a:t>
            </a:r>
            <a:endParaRPr lang="it-IT" b="0" noProof="0" dirty="0"/>
          </a:p>
        </p:txBody>
      </p:sp>
      <p:sp>
        <p:nvSpPr>
          <p:cNvPr id="6" name="Segnaposto numero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tx1"/>
        </a:solidFill>
        <a:effectLst/>
      </p:bgPr>
    </p:bg>
    <p:spTree>
      <p:nvGrpSpPr>
        <p:cNvPr id="1" name=""/>
        <p:cNvGrpSpPr/>
        <p:nvPr/>
      </p:nvGrpSpPr>
      <p:grpSpPr>
        <a:xfrm>
          <a:off x="0" y="0"/>
          <a:ext cx="0" cy="0"/>
          <a:chOff x="0" y="0"/>
          <a:chExt cx="0" cy="0"/>
        </a:xfrm>
      </p:grpSpPr>
      <p:sp>
        <p:nvSpPr>
          <p:cNvPr id="16" name="Segnaposto tes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7" name="Sottotito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26" name="Tito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27" name="Connettore dirit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Segnaposto immagin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it-IT" noProof="0" dirty="0"/>
              <a:t>Fare clic sull'icona per inserire un'immagine</a:t>
            </a:r>
          </a:p>
        </p:txBody>
      </p:sp>
      <p:grpSp>
        <p:nvGrpSpPr>
          <p:cNvPr id="30" name="Grup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igura a mano libera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3" name="Figura a mano libera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ine del giorno">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it-IT" noProof="0"/>
              <a:t>Fare clic per modificare lo stile del titolo dello schema</a:t>
            </a:r>
            <a:endParaRPr lang="it-IT" noProof="0" dirty="0"/>
          </a:p>
        </p:txBody>
      </p:sp>
      <p:cxnSp>
        <p:nvCxnSpPr>
          <p:cNvPr id="13" name="Connettore dirit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Segnaposto tes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5" name="Segnaposto tes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16" name="Connettore dirit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Segnaposto tes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8" name="Segnaposto tes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0" name="Connettore dirit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Segnaposto tes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2" name="Segnaposto tes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3" name="Connettore dirit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Segnaposto tes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5" name="Segnaposto tes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26" name="Connettore dirit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Segnaposto tes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8" name="Segnaposto tes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3AE24FE1-1FB1-4CCE-8AE0-20974EE52244}"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zione">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igura a mano libera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6" name="Figura a mano libera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19" name="Figura a mano libera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14" name="Segnaposto immagin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it-IT" noProof="0" dirty="0"/>
              <a:t>Fare clic sull'icona per inserire un'immagine</a:t>
            </a:r>
          </a:p>
        </p:txBody>
      </p:sp>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it-IT" noProof="0"/>
              <a:t>Fare clic per modificare lo stile del titolo dello schema</a:t>
            </a:r>
            <a:endParaRPr lang="it-IT" noProof="0" dirty="0"/>
          </a:p>
        </p:txBody>
      </p:sp>
      <p:cxnSp>
        <p:nvCxnSpPr>
          <p:cNvPr id="17" name="Connettore dirit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2" name="Segnaposto dat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D4FC45D6-6DD7-454C-8347-13F10006374F}"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a">
    <p:bg>
      <p:bgPr>
        <a:solidFill>
          <a:schemeClr val="tx1"/>
        </a:solidFill>
        <a:effectLst/>
      </p:bgPr>
    </p:bg>
    <p:spTree>
      <p:nvGrpSpPr>
        <p:cNvPr id="1" name=""/>
        <p:cNvGrpSpPr/>
        <p:nvPr/>
      </p:nvGrpSpPr>
      <p:grpSpPr>
        <a:xfrm>
          <a:off x="0" y="0"/>
          <a:ext cx="0" cy="0"/>
          <a:chOff x="0" y="0"/>
          <a:chExt cx="0" cy="0"/>
        </a:xfrm>
      </p:grpSpPr>
      <p:sp>
        <p:nvSpPr>
          <p:cNvPr id="21" name="Segnaposto immagin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it-IT" noProof="0" dirty="0"/>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it-IT" noProof="0"/>
              <a:t>Fare clic per modificare lo stile del titolo dello schema</a:t>
            </a:r>
            <a:endParaRPr lang="it-IT" noProof="0" dirty="0"/>
          </a:p>
        </p:txBody>
      </p:sp>
      <p:cxnSp>
        <p:nvCxnSpPr>
          <p:cNvPr id="20" name="Connettore dirit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igura a mano libera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4" name="Figura a mano libera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5" name="Figura a mano libera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
    <p:bg>
      <p:bgPr>
        <a:solidFill>
          <a:schemeClr val="tx1"/>
        </a:solidFill>
        <a:effectLst/>
      </p:bgPr>
    </p:bg>
    <p:spTree>
      <p:nvGrpSpPr>
        <p:cNvPr id="1" name=""/>
        <p:cNvGrpSpPr/>
        <p:nvPr/>
      </p:nvGrpSpPr>
      <p:grpSpPr>
        <a:xfrm>
          <a:off x="0" y="0"/>
          <a:ext cx="0" cy="0"/>
          <a:chOff x="0" y="0"/>
          <a:chExt cx="0" cy="0"/>
        </a:xfrm>
      </p:grpSpPr>
      <p:sp>
        <p:nvSpPr>
          <p:cNvPr id="6" name="Segnaposto gra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it-IT" noProof="0" dirty="0"/>
              <a:t>Fare clic sull'icona per inserire un grafico</a:t>
            </a:r>
          </a:p>
        </p:txBody>
      </p:sp>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2" name="Segnaposto dat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F3BF239B-6208-4E27-A10A-A644314EEF97}"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ella">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it-IT" noProof="0" dirty="0"/>
              <a:t>Fare clic sull'icona per inserire una tabella</a:t>
            </a:r>
          </a:p>
        </p:txBody>
      </p:sp>
      <p:sp>
        <p:nvSpPr>
          <p:cNvPr id="2" name="Segnaposto dat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8A5CF684-8E61-4B5D-8931-93FED32AA3F6}"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zione">
    <p:bg>
      <p:bgPr>
        <a:solidFill>
          <a:schemeClr val="tx1"/>
        </a:solidFill>
        <a:effectLst/>
      </p:bgPr>
    </p:bg>
    <p:spTree>
      <p:nvGrpSpPr>
        <p:cNvPr id="1" name=""/>
        <p:cNvGrpSpPr/>
        <p:nvPr/>
      </p:nvGrpSpPr>
      <p:grpSpPr>
        <a:xfrm>
          <a:off x="0" y="0"/>
          <a:ext cx="0" cy="0"/>
          <a:chOff x="0" y="0"/>
          <a:chExt cx="0" cy="0"/>
        </a:xfrm>
      </p:grpSpPr>
      <p:sp>
        <p:nvSpPr>
          <p:cNvPr id="9" name="Tito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it-IT" noProof="0"/>
              <a:t>Fare clic per modificare lo stile del titolo dello schema</a:t>
            </a:r>
            <a:endParaRPr lang="it-IT" noProof="0" dirty="0"/>
          </a:p>
        </p:txBody>
      </p:sp>
      <p:sp>
        <p:nvSpPr>
          <p:cNvPr id="10" name="Casella di tes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it-IT" sz="20000" b="1" noProof="0" dirty="0">
                <a:solidFill>
                  <a:schemeClr val="bg1"/>
                </a:solidFill>
              </a:rPr>
              <a:t>"</a:t>
            </a:r>
          </a:p>
        </p:txBody>
      </p:sp>
      <p:grpSp>
        <p:nvGrpSpPr>
          <p:cNvPr id="18" name="Grup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0" name="Figura a mano libera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1" name="Figura a mano libera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2" name="Figura a mano libera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23" name="Figura a mano libera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grpSp>
        <p:nvGrpSpPr>
          <p:cNvPr id="24" name="Grup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igura a mano libera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6" name="Figura a mano libera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up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igura a mano libera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7" name="Figura a mano libera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6" name="Figura a mano libera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38" name="Segnaposto immagin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it-IT" noProof="0" dirty="0"/>
              <a:t>Fare clic sull'icona per inserire un'immagine</a:t>
            </a:r>
          </a:p>
        </p:txBody>
      </p:sp>
      <p:sp>
        <p:nvSpPr>
          <p:cNvPr id="61" name="Tito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endParaRPr lang="it-IT" noProof="0" dirty="0"/>
          </a:p>
        </p:txBody>
      </p:sp>
      <p:cxnSp>
        <p:nvCxnSpPr>
          <p:cNvPr id="62" name="Connettore dirit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Segnaposto immagin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it-IT" noProof="0" dirty="0"/>
              <a:t>Fare clic sull'icona per inserire un'immagine</a:t>
            </a:r>
          </a:p>
        </p:txBody>
      </p:sp>
      <p:sp>
        <p:nvSpPr>
          <p:cNvPr id="72" name="Segnaposto tes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3" name="Segnaposto tes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4" name="Segnaposto tes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5" name="Segnaposto tes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6" name="Segnaposto tes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7" name="Segnaposto tes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8" name="Segnaposto tes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79" name="Segnaposto tes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grpSp>
        <p:nvGrpSpPr>
          <p:cNvPr id="23" name="Grup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29" name="Figura a mano libera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0" name="Figura a mano libera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sp>
          <p:nvSpPr>
            <p:cNvPr id="31" name="Figura a mano libera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it-IT" noProof="0" dirty="0"/>
            </a:p>
          </p:txBody>
        </p:sp>
        <p:sp>
          <p:nvSpPr>
            <p:cNvPr id="32" name="Figura a mano libera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it-IT" noProof="0" dirty="0"/>
            </a:p>
          </p:txBody>
        </p:sp>
      </p:grpSp>
      <p:sp>
        <p:nvSpPr>
          <p:cNvPr id="66" name="Segnaposto immagin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it-IT" noProof="0" dirty="0"/>
              <a:t>Fare clic sull'icona per inserire un'immagine</a:t>
            </a:r>
          </a:p>
        </p:txBody>
      </p:sp>
      <p:sp>
        <p:nvSpPr>
          <p:cNvPr id="69" name="Segnaposto immagin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it-IT" noProof="0" dirty="0"/>
              <a:t>Fare clic sull'icona per inserire un'immagine</a:t>
            </a:r>
          </a:p>
        </p:txBody>
      </p:sp>
      <p:sp>
        <p:nvSpPr>
          <p:cNvPr id="2" name="Segnaposto dat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3666C989-0F81-40B8-B42B-1B7E4467F468}"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it-IT" noProof="0" smtClean="0"/>
              <a:pPr/>
              <a:t>‹N›</a:t>
            </a:fld>
            <a:endParaRPr lang="it-IT"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quenza temporale ">
    <p:bg>
      <p:bgPr>
        <a:solidFill>
          <a:schemeClr val="tx1"/>
        </a:solidFill>
        <a:effectLst/>
      </p:bgPr>
    </p:bg>
    <p:spTree>
      <p:nvGrpSpPr>
        <p:cNvPr id="1" name=""/>
        <p:cNvGrpSpPr/>
        <p:nvPr/>
      </p:nvGrpSpPr>
      <p:grpSpPr>
        <a:xfrm>
          <a:off x="0" y="0"/>
          <a:ext cx="0" cy="0"/>
          <a:chOff x="0" y="0"/>
          <a:chExt cx="0" cy="0"/>
        </a:xfrm>
      </p:grpSpPr>
      <p:cxnSp>
        <p:nvCxnSpPr>
          <p:cNvPr id="21" name="Connettore dirit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olo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it-IT" noProof="0"/>
              <a:t>Fare clic per modificare lo stile del titolo dello schema</a:t>
            </a:r>
          </a:p>
        </p:txBody>
      </p:sp>
      <p:sp>
        <p:nvSpPr>
          <p:cNvPr id="96" name="Segnaposto testo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97" name="Segnaposto testo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2" name="Segnaposto testo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3" name="Segnaposto testo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6" name="Segnaposto testo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7" name="Segnaposto testo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it-IT" noProof="0"/>
              <a:t>Fare clic per modificare gli stili del testo dello schema</a:t>
            </a:r>
          </a:p>
        </p:txBody>
      </p:sp>
      <p:sp>
        <p:nvSpPr>
          <p:cNvPr id="108" name="Segnaposto testo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sp>
        <p:nvSpPr>
          <p:cNvPr id="109" name="Segnaposto testo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ttango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47" name="Rettango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7" name="Rettango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9" name="Rettango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Segnaposto dat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52BA2D4C-972A-4C69-91F7-61BA2355BE49}" type="datetime4">
              <a:rPr lang="it-IT" noProof="0" smtClean="0">
                <a:latin typeface="+mn-lt"/>
              </a:rPr>
              <a:t>22 marzo 2023</a:t>
            </a:fld>
            <a:endParaRPr lang="it-IT" noProof="0" dirty="0">
              <a:latin typeface="+mn-lt"/>
            </a:endParaRPr>
          </a:p>
        </p:txBody>
      </p:sp>
      <p:sp>
        <p:nvSpPr>
          <p:cNvPr id="3" name="Segnaposto piè di pa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it-IT" noProof="0" dirty="0"/>
              <a:t>Relazione annuale</a:t>
            </a:r>
            <a:endParaRPr lang="it-IT" b="0" noProof="0" dirty="0"/>
          </a:p>
        </p:txBody>
      </p:sp>
      <p:sp>
        <p:nvSpPr>
          <p:cNvPr id="4" name="Segnaposto numero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8057A85-AB1C-4034-8542-1913E4094AA8}" type="datetime4">
              <a:rPr lang="it-IT" noProof="0" smtClean="0">
                <a:latin typeface="+mn-lt"/>
              </a:rPr>
              <a:t>22 marzo 2023</a:t>
            </a:fld>
            <a:endParaRPr lang="it-IT" noProof="0" dirty="0">
              <a:latin typeface="+mn-lt"/>
            </a:endParaRPr>
          </a:p>
        </p:txBody>
      </p:sp>
      <p:sp>
        <p:nvSpPr>
          <p:cNvPr id="31" name="Segnaposto piè di pa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it-IT" noProof="0" dirty="0"/>
              <a:t>Relazione annuale</a:t>
            </a:r>
            <a:endParaRPr lang="it-IT" b="0" noProof="0" dirty="0"/>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it-IT" noProof="0" smtClean="0"/>
              <a:pPr/>
              <a:t>‹N›</a:t>
            </a:fld>
            <a:endParaRPr lang="it-IT" noProof="0"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9.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210.png"/><Relationship Id="rId1" Type="http://schemas.openxmlformats.org/officeDocument/2006/relationships/slideLayout" Target="../slideLayouts/slideLayout3.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10.png"/><Relationship Id="rId10" Type="http://schemas.openxmlformats.org/officeDocument/2006/relationships/image" Target="../media/image55.png"/><Relationship Id="rId4" Type="http://schemas.openxmlformats.org/officeDocument/2006/relationships/image" Target="../media/image50.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6.png"/><Relationship Id="rId4" Type="http://schemas.openxmlformats.org/officeDocument/2006/relationships/image" Target="../media/image61.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11.png"/><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imscenter.net/" TargetMode="External"/><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8.png"/><Relationship Id="rId2" Type="http://schemas.openxmlformats.org/officeDocument/2006/relationships/image" Target="../media/image271.png"/><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77.png"/><Relationship Id="rId9" Type="http://schemas.openxmlformats.org/officeDocument/2006/relationships/image" Target="../media/image270.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80.png"/><Relationship Id="rId1" Type="http://schemas.openxmlformats.org/officeDocument/2006/relationships/slideLayout" Target="../slideLayouts/slideLayout12.xml"/><Relationship Id="rId4" Type="http://schemas.openxmlformats.org/officeDocument/2006/relationships/image" Target="../media/image81.png"/></Relationships>
</file>

<file path=ppt/slides/_rels/slide2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360.png"/><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13.png"/><Relationship Id="rId4" Type="http://schemas.openxmlformats.org/officeDocument/2006/relationships/image" Target="../media/image2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it-IT" dirty="0"/>
              <a:t>PLS for fault detection</a:t>
            </a:r>
          </a:p>
        </p:txBody>
      </p:sp>
      <p:sp>
        <p:nvSpPr>
          <p:cNvPr id="6" name="Segnaposto testo 2">
            <a:extLst>
              <a:ext uri="{FF2B5EF4-FFF2-40B4-BE49-F238E27FC236}">
                <a16:creationId xmlns:a16="http://schemas.microsoft.com/office/drawing/2014/main" id="{CC1345FC-EFE7-97A8-81B0-6D8FB6B138B0}"/>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 Alessandro Chaar</a:t>
            </a:r>
            <a:endParaRPr lang="it-IT"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en-US" sz="1800" dirty="0"/>
                  <a:t>PLS draws two sets of scores, one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𝑡</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for the X space and another set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𝑢</m:t>
                        </m:r>
                      </m:e>
                      <m:sub>
                        <m:r>
                          <a:rPr lang="it-IT" sz="1800" i="1">
                            <a:latin typeface="Cambria Math" panose="02040503050406030204" pitchFamily="18" charset="0"/>
                          </a:rPr>
                          <m:t>𝑎</m:t>
                        </m:r>
                      </m:sub>
                    </m:sSub>
                    <m:r>
                      <a:rPr lang="it-IT" sz="1800" i="1">
                        <a:latin typeface="Cambria Math" panose="02040503050406030204" pitchFamily="18" charset="0"/>
                      </a:rPr>
                      <m:t> </m:t>
                    </m:r>
                  </m:oMath>
                </a14:m>
                <a:r>
                  <a:rPr lang="en-US" sz="1800" dirty="0"/>
                  <a:t> for the Y space. The goal of PLS ​​is to extract these scores to have the greatest covariance. Let's take a look at this. The covariance was found to be:</a:t>
                </a:r>
              </a:p>
              <a:p>
                <a:pPr marL="285750" indent="-285750">
                  <a:buFont typeface="Arial" panose="020B0604020202020204" pitchFamily="34" charset="0"/>
                  <a:buChar char="•"/>
                </a:pPr>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𝐸</m:t>
                      </m:r>
                      <m:d>
                        <m:dPr>
                          <m:begChr m:val="["/>
                          <m:endChr m:val="]"/>
                          <m:ctrlPr>
                            <a:rPr lang="it-IT" i="1">
                              <a:latin typeface="Cambria Math" panose="02040503050406030204" pitchFamily="18" charset="0"/>
                            </a:rPr>
                          </m:ctrlPr>
                        </m:dPr>
                        <m:e>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𝒕</m:t>
                                      </m:r>
                                    </m:e>
                                  </m:acc>
                                </m:e>
                                <m:sub>
                                  <m:r>
                                    <a:rPr lang="it-IT" i="1">
                                      <a:latin typeface="Cambria Math" panose="02040503050406030204" pitchFamily="18" charset="0"/>
                                    </a:rPr>
                                    <m:t>𝑎</m:t>
                                  </m:r>
                                </m:sub>
                              </m:sSub>
                            </m:e>
                          </m:d>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b="1" i="1">
                                          <a:latin typeface="Cambria Math" panose="02040503050406030204" pitchFamily="18" charset="0"/>
                                        </a:rPr>
                                        <m:t>𝒖</m:t>
                                      </m:r>
                                    </m:e>
                                  </m:acc>
                                </m:e>
                                <m:sub>
                                  <m:r>
                                    <a:rPr lang="it-IT" i="1">
                                      <a:latin typeface="Cambria Math" panose="02040503050406030204" pitchFamily="18" charset="0"/>
                                    </a:rPr>
                                    <m:t>𝑎</m:t>
                                  </m:r>
                                </m:sub>
                              </m:sSub>
                            </m:e>
                          </m:d>
                        </m:e>
                      </m:d>
                    </m:oMath>
                  </m:oMathPara>
                </a14:m>
                <a:endParaRPr lang="it-IT"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 summary, each component in PLS is </a:t>
                </a:r>
                <a:r>
                  <a:rPr lang="en-US" sz="1800" b="1" dirty="0"/>
                  <a:t>maximizing that covariance</a:t>
                </a:r>
                <a:r>
                  <a:rPr lang="en-US" sz="1800" dirty="0"/>
                  <a:t>, or the dot product: </a:t>
                </a:r>
                <a14:m>
                  <m:oMath xmlns:m="http://schemas.openxmlformats.org/officeDocument/2006/math">
                    <m:sSubSup>
                      <m:sSubSupPr>
                        <m:ctrlPr>
                          <a:rPr lang="en-US" sz="1800" i="1">
                            <a:latin typeface="Cambria Math" panose="02040503050406030204" pitchFamily="18" charset="0"/>
                          </a:rPr>
                        </m:ctrlPr>
                      </m:sSubSupPr>
                      <m:e>
                        <m:r>
                          <a:rPr lang="it-IT" sz="1800" b="1" i="1">
                            <a:latin typeface="Cambria Math" panose="02040503050406030204" pitchFamily="18" charset="0"/>
                          </a:rPr>
                          <m:t>𝒕</m:t>
                        </m:r>
                      </m:e>
                      <m:sub>
                        <m:r>
                          <a:rPr lang="it-IT" sz="1800" i="1">
                            <a:latin typeface="Cambria Math" panose="02040503050406030204" pitchFamily="18" charset="0"/>
                          </a:rPr>
                          <m:t>𝑎</m:t>
                        </m:r>
                      </m:sub>
                      <m:sup>
                        <m:r>
                          <a:rPr lang="it-IT" sz="1800" i="1">
                            <a:latin typeface="Cambria Math" panose="02040503050406030204" pitchFamily="18" charset="0"/>
                          </a:rPr>
                          <m:t>′</m:t>
                        </m:r>
                      </m:sup>
                    </m:sSubSup>
                    <m:sSub>
                      <m:sSubPr>
                        <m:ctrlPr>
                          <a:rPr lang="en-US" sz="1800" i="1">
                            <a:latin typeface="Cambria Math" panose="02040503050406030204" pitchFamily="18" charset="0"/>
                          </a:rPr>
                        </m:ctrlPr>
                      </m:sSubPr>
                      <m:e>
                        <m:r>
                          <a:rPr lang="it-IT" sz="1800" b="1" i="1">
                            <a:latin typeface="Cambria Math" panose="02040503050406030204" pitchFamily="18" charset="0"/>
                          </a:rPr>
                          <m:t>𝒖</m:t>
                        </m:r>
                      </m:e>
                      <m:sub>
                        <m:r>
                          <a:rPr lang="it-IT" sz="1800" i="1">
                            <a:latin typeface="Cambria Math" panose="02040503050406030204" pitchFamily="18" charset="0"/>
                          </a:rPr>
                          <m:t>𝑎</m:t>
                        </m:r>
                      </m:sub>
                    </m:sSub>
                  </m:oMath>
                </a14:m>
                <a:r>
                  <a:rPr lang="en-US" sz="1800" dirty="0"/>
                  <a:t>. About all we can say with a covariance number is that the larger it is, the greater the relationship, or correlation, between two vectors. So it is actually more informative to rewrite covariance in terms of correlations and variances:</a:t>
                </a:r>
              </a:p>
              <a:p>
                <a:endParaRPr lang="en-US" sz="1800" dirty="0"/>
              </a:p>
              <a:p>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𝐶𝑜𝑣</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rPr>
                        <m:t>=</m:t>
                      </m:r>
                      <m:r>
                        <a:rPr lang="it-IT" i="1">
                          <a:latin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r>
                            <a:rPr lang="it-IT" i="1">
                              <a:latin typeface="Cambria Math" panose="02040503050406030204" pitchFamily="18" charset="0"/>
                              <a:ea typeface="Cambria Math" panose="02040503050406030204" pitchFamily="18" charset="0"/>
                            </a:rPr>
                            <m:t>𝑉𝑎𝑟</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r>
                            <a:rPr lang="it-IT" i="1">
                              <a:latin typeface="Cambria Math" panose="02040503050406030204" pitchFamily="18" charset="0"/>
                              <a:ea typeface="Cambria Math" panose="02040503050406030204" pitchFamily="18" charset="0"/>
                            </a:rPr>
                            <m:t>)</m:t>
                          </m:r>
                        </m:e>
                      </m:ra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𝐶𝑜𝑟𝑟</m:t>
                      </m:r>
                      <m:d>
                        <m:dPr>
                          <m:ctrlPr>
                            <a:rPr lang="it-IT" i="1">
                              <a:latin typeface="Cambria Math" panose="02040503050406030204" pitchFamily="18" charset="0"/>
                            </a:rPr>
                          </m:ctrlPr>
                        </m:dPr>
                        <m:e>
                          <m:sSub>
                            <m:sSubPr>
                              <m:ctrlPr>
                                <a:rPr lang="it-IT" i="1">
                                  <a:latin typeface="Cambria Math" panose="02040503050406030204" pitchFamily="18" charset="0"/>
                                </a:rPr>
                              </m:ctrlPr>
                            </m:sSubPr>
                            <m:e>
                              <m:r>
                                <a:rPr lang="it-IT" b="1" i="1">
                                  <a:latin typeface="Cambria Math" panose="02040503050406030204" pitchFamily="18" charset="0"/>
                                </a:rPr>
                                <m:t>𝒕</m:t>
                              </m:r>
                            </m:e>
                            <m:sub>
                              <m:r>
                                <a:rPr lang="it-IT" i="1">
                                  <a:latin typeface="Cambria Math" panose="02040503050406030204" pitchFamily="18" charset="0"/>
                                </a:rPr>
                                <m:t>𝑎</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b="1" i="1">
                                  <a:latin typeface="Cambria Math" panose="02040503050406030204" pitchFamily="18" charset="0"/>
                                </a:rPr>
                                <m:t>𝒖</m:t>
                              </m:r>
                            </m:e>
                            <m:sub>
                              <m:r>
                                <a:rPr lang="it-IT" i="1">
                                  <a:latin typeface="Cambria Math" panose="02040503050406030204" pitchFamily="18" charset="0"/>
                                </a:rPr>
                                <m:t>𝑎</m:t>
                              </m:r>
                            </m:sub>
                          </m:sSub>
                        </m:e>
                      </m: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𝒕</m:t>
                              </m:r>
                            </m:e>
                            <m:sub>
                              <m:r>
                                <a:rPr lang="it-IT" i="1">
                                  <a:latin typeface="Cambria Math" panose="02040503050406030204" pitchFamily="18" charset="0"/>
                                  <a:ea typeface="Cambria Math" panose="02040503050406030204" pitchFamily="18" charset="0"/>
                                </a:rPr>
                                <m:t>𝑎</m:t>
                              </m:r>
                            </m:sub>
                          </m:sSub>
                        </m:e>
                      </m:rad>
                      <m:r>
                        <a:rPr lang="it-IT" i="1">
                          <a:latin typeface="Cambria Math" panose="02040503050406030204" pitchFamily="18" charset="0"/>
                          <a:ea typeface="Cambria Math" panose="02040503050406030204" pitchFamily="18" charset="0"/>
                        </a:rPr>
                        <m:t>×</m:t>
                      </m:r>
                      <m:rad>
                        <m:radPr>
                          <m:degHide m:val="on"/>
                          <m:ctrlPr>
                            <a:rPr lang="it-IT" i="1">
                              <a:latin typeface="Cambria Math" panose="02040503050406030204" pitchFamily="18" charset="0"/>
                              <a:ea typeface="Cambria Math" panose="02040503050406030204" pitchFamily="18" charset="0"/>
                            </a:rPr>
                          </m:ctrlPr>
                        </m:radPr>
                        <m:deg/>
                        <m:e>
                          <m:sSubSup>
                            <m:sSubSupPr>
                              <m:ctrlPr>
                                <a:rPr lang="it-IT" i="1">
                                  <a:latin typeface="Cambria Math" panose="02040503050406030204" pitchFamily="18" charset="0"/>
                                  <a:ea typeface="Cambria Math" panose="02040503050406030204" pitchFamily="18" charset="0"/>
                                </a:rPr>
                              </m:ctrlPr>
                            </m:sSubSup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up>
                              <m:r>
                                <a:rPr lang="it-IT" i="1">
                                  <a:latin typeface="Cambria Math" panose="02040503050406030204" pitchFamily="18" charset="0"/>
                                  <a:ea typeface="Cambria Math" panose="02040503050406030204" pitchFamily="18" charset="0"/>
                                </a:rPr>
                                <m:t>′</m:t>
                              </m:r>
                            </m:sup>
                          </m:sSubSup>
                          <m:sSub>
                            <m:sSubPr>
                              <m:ctrlPr>
                                <a:rPr lang="it-IT" i="1">
                                  <a:latin typeface="Cambria Math" panose="02040503050406030204" pitchFamily="18" charset="0"/>
                                  <a:ea typeface="Cambria Math" panose="02040503050406030204" pitchFamily="18" charset="0"/>
                                </a:rPr>
                              </m:ctrlPr>
                            </m:sSubPr>
                            <m:e>
                              <m:r>
                                <a:rPr lang="it-IT" b="1" i="1">
                                  <a:latin typeface="Cambria Math" panose="02040503050406030204" pitchFamily="18" charset="0"/>
                                  <a:ea typeface="Cambria Math" panose="02040503050406030204" pitchFamily="18" charset="0"/>
                                </a:rPr>
                                <m:t>𝒖</m:t>
                              </m:r>
                            </m:e>
                            <m:sub>
                              <m:r>
                                <a:rPr lang="it-IT" i="1">
                                  <a:latin typeface="Cambria Math" panose="02040503050406030204" pitchFamily="18" charset="0"/>
                                  <a:ea typeface="Cambria Math" panose="02040503050406030204" pitchFamily="18" charset="0"/>
                                </a:rPr>
                                <m:t>𝑎</m:t>
                              </m:r>
                            </m:sub>
                          </m:sSub>
                        </m:e>
                      </m:rad>
                    </m:oMath>
                  </m:oMathPara>
                </a14:m>
                <a:endParaRPr lang="en-US"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10</a:t>
            </a:fld>
            <a:endParaRPr lang="it-IT" noProof="0" dirty="0"/>
          </a:p>
        </p:txBody>
      </p:sp>
    </p:spTree>
    <p:extLst>
      <p:ext uri="{BB962C8B-B14F-4D97-AF65-F5344CB8AC3E}">
        <p14:creationId xmlns:p14="http://schemas.microsoft.com/office/powerpoint/2010/main" val="87981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2" y="879063"/>
            <a:ext cx="9975221" cy="610863"/>
          </a:xfrm>
        </p:spPr>
        <p:txBody>
          <a:bodyPr>
            <a:normAutofit fontScale="90000"/>
          </a:bodyPr>
          <a:lstStyle/>
          <a:p>
            <a:r>
              <a:rPr lang="it-IT" dirty="0"/>
              <a:t>Mathematical/</a:t>
            </a:r>
            <a:r>
              <a:rPr lang="it-IT" dirty="0" err="1"/>
              <a:t>statistical</a:t>
            </a:r>
            <a:r>
              <a:rPr lang="it-IT" dirty="0"/>
              <a:t> </a:t>
            </a:r>
            <a:r>
              <a:rPr lang="it-IT" dirty="0" err="1"/>
              <a:t>interpretation</a:t>
            </a:r>
            <a:r>
              <a:rPr lang="it-IT" dirty="0"/>
              <a:t>:</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2" y="1866365"/>
                <a:ext cx="10587617" cy="2302964"/>
              </a:xfrm>
            </p:spPr>
            <p:txBody>
              <a:bodyPr/>
              <a:lstStyle/>
              <a:p>
                <a:endParaRPr lang="it-IT" sz="1800" dirty="0"/>
              </a:p>
              <a:p>
                <a:r>
                  <a:rPr lang="en-US" sz="1800" dirty="0"/>
                  <a:t>As demonstrated in the previous slide, maximizing the covariance between </a:t>
                </a:r>
                <a14:m>
                  <m:oMath xmlns:m="http://schemas.openxmlformats.org/officeDocument/2006/math">
                    <m:sSub>
                      <m:sSubPr>
                        <m:ctrlPr>
                          <a:rPr lang="en-US" sz="1800" i="1">
                            <a:latin typeface="Cambria Math" panose="02040503050406030204" pitchFamily="18" charset="0"/>
                          </a:rPr>
                        </m:ctrlPr>
                      </m:sSubPr>
                      <m:e>
                        <m:r>
                          <a:rPr lang="it-IT" sz="1800">
                            <a:latin typeface="Cambria Math" panose="02040503050406030204" pitchFamily="18" charset="0"/>
                          </a:rPr>
                          <m:t>𝑡</m:t>
                        </m:r>
                      </m:e>
                      <m:sub>
                        <m:r>
                          <a:rPr lang="it-IT" sz="1800">
                            <a:latin typeface="Cambria Math" panose="02040503050406030204" pitchFamily="18" charset="0"/>
                          </a:rPr>
                          <m:t>𝑎</m:t>
                        </m:r>
                      </m:sub>
                    </m:sSub>
                  </m:oMath>
                </a14:m>
                <a:r>
                  <a:rPr lang="en-US" sz="1800" dirty="0"/>
                  <a:t>and </a:t>
                </a:r>
                <a14:m>
                  <m:oMath xmlns:m="http://schemas.openxmlformats.org/officeDocument/2006/math">
                    <m:sSub>
                      <m:sSubPr>
                        <m:ctrlPr>
                          <a:rPr lang="en-US" sz="1800" i="1" dirty="0">
                            <a:latin typeface="Cambria Math" panose="02040503050406030204" pitchFamily="18" charset="0"/>
                          </a:rPr>
                        </m:ctrlPr>
                      </m:sSubPr>
                      <m:e>
                        <m:r>
                          <a:rPr lang="it-IT" sz="1800" dirty="0">
                            <a:latin typeface="Cambria Math" panose="02040503050406030204" pitchFamily="18" charset="0"/>
                          </a:rPr>
                          <m:t>𝑢</m:t>
                        </m:r>
                      </m:e>
                      <m:sub>
                        <m:r>
                          <a:rPr lang="it-IT" sz="1800" dirty="0">
                            <a:latin typeface="Cambria Math" panose="02040503050406030204" pitchFamily="18" charset="0"/>
                          </a:rPr>
                          <m:t>𝑎</m:t>
                        </m:r>
                      </m:sub>
                    </m:sSub>
                  </m:oMath>
                </a14:m>
                <a:r>
                  <a:rPr lang="en-US" sz="1800" dirty="0"/>
                  <a:t> are effectively maximizing the 3 goals simultaneously:</a:t>
                </a:r>
              </a:p>
              <a:p>
                <a:pPr marL="285750" indent="-285750">
                  <a:buFont typeface="Arial" panose="020B0604020202020204" pitchFamily="34" charset="0"/>
                  <a:buChar char="•"/>
                </a:pPr>
                <a:r>
                  <a:rPr lang="en-US" sz="1800" dirty="0"/>
                  <a:t>The best explanation of the X-space: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𝒕</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best explanation of the Y-space. given by </a:t>
                </a:r>
                <a14:m>
                  <m:oMath xmlns:m="http://schemas.openxmlformats.org/officeDocument/2006/math">
                    <m:sSubSup>
                      <m:sSubSupPr>
                        <m:ctrlPr>
                          <a:rPr lang="en-US" sz="1800" i="1">
                            <a:latin typeface="Cambria Math" panose="02040503050406030204" pitchFamily="18" charset="0"/>
                          </a:rPr>
                        </m:ctrlPr>
                      </m:sSubSupPr>
                      <m:e>
                        <m:r>
                          <a:rPr lang="it-IT" sz="1800">
                            <a:latin typeface="Cambria Math" panose="02040503050406030204" pitchFamily="18" charset="0"/>
                          </a:rPr>
                          <m:t>𝒖</m:t>
                        </m:r>
                      </m:e>
                      <m:sub>
                        <m:r>
                          <a:rPr lang="it-IT" sz="1800">
                            <a:latin typeface="Cambria Math" panose="02040503050406030204" pitchFamily="18" charset="0"/>
                          </a:rPr>
                          <m:t>𝒂</m:t>
                        </m:r>
                      </m:sub>
                      <m:sup>
                        <m:r>
                          <a:rPr lang="it-IT" sz="1800">
                            <a:latin typeface="Cambria Math" panose="02040503050406030204" pitchFamily="18" charset="0"/>
                          </a:rPr>
                          <m:t>′</m:t>
                        </m:r>
                      </m:sup>
                    </m:sSubSup>
                    <m:sSub>
                      <m:sSubPr>
                        <m:ctrlPr>
                          <a:rPr lang="en-US" sz="1800" i="1">
                            <a:latin typeface="Cambria Math" panose="02040503050406030204" pitchFamily="18" charset="0"/>
                          </a:rPr>
                        </m:ctrlPr>
                      </m:sSubPr>
                      <m:e>
                        <m:r>
                          <a:rPr lang="it-IT" sz="1800">
                            <a:latin typeface="Cambria Math" panose="02040503050406030204" pitchFamily="18" charset="0"/>
                          </a:rPr>
                          <m:t>𝐮</m:t>
                        </m:r>
                      </m:e>
                      <m:sub>
                        <m:r>
                          <a:rPr lang="it-IT" sz="1800">
                            <a:latin typeface="Cambria Math" panose="02040503050406030204" pitchFamily="18" charset="0"/>
                          </a:rPr>
                          <m:t>𝒂</m:t>
                        </m:r>
                      </m:sub>
                    </m:sSub>
                  </m:oMath>
                </a14:m>
                <a:r>
                  <a:rPr lang="en-US" sz="1800" dirty="0"/>
                  <a:t> </a:t>
                </a:r>
              </a:p>
              <a:p>
                <a:pPr marL="285750" indent="-285750">
                  <a:buFont typeface="Arial" panose="020B0604020202020204" pitchFamily="34" charset="0"/>
                  <a:buChar char="•"/>
                </a:pPr>
                <a:r>
                  <a:rPr lang="en-US" sz="1800" dirty="0"/>
                  <a:t>The greatest relationship between the X and Y space: given by </a:t>
                </a:r>
                <a:r>
                  <a:rPr lang="it-IT" sz="1800" dirty="0"/>
                  <a:t> </a:t>
                </a:r>
                <a14:m>
                  <m:oMath xmlns:m="http://schemas.openxmlformats.org/officeDocument/2006/math">
                    <m:r>
                      <a:rPr lang="it-IT" sz="1800">
                        <a:latin typeface="Cambria Math" panose="02040503050406030204" pitchFamily="18" charset="0"/>
                      </a:rPr>
                      <m:t>𝐶𝑜𝑟𝑟</m:t>
                    </m:r>
                    <m:d>
                      <m:dPr>
                        <m:ctrlPr>
                          <a:rPr lang="it-IT" sz="1800" i="1">
                            <a:latin typeface="Cambria Math" panose="02040503050406030204" pitchFamily="18" charset="0"/>
                          </a:rPr>
                        </m:ctrlPr>
                      </m:dPr>
                      <m:e>
                        <m:sSub>
                          <m:sSubPr>
                            <m:ctrlPr>
                              <a:rPr lang="it-IT" sz="1800" i="1">
                                <a:latin typeface="Cambria Math" panose="02040503050406030204" pitchFamily="18" charset="0"/>
                              </a:rPr>
                            </m:ctrlPr>
                          </m:sSubPr>
                          <m:e>
                            <m:r>
                              <a:rPr lang="it-IT" sz="1800">
                                <a:latin typeface="Cambria Math" panose="02040503050406030204" pitchFamily="18" charset="0"/>
                              </a:rPr>
                              <m:t>𝒕</m:t>
                            </m:r>
                          </m:e>
                          <m:sub>
                            <m:r>
                              <a:rPr lang="it-IT" sz="1800">
                                <a:latin typeface="Cambria Math" panose="02040503050406030204" pitchFamily="18" charset="0"/>
                              </a:rPr>
                              <m:t>𝒂</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a:latin typeface="Cambria Math" panose="02040503050406030204" pitchFamily="18" charset="0"/>
                              </a:rPr>
                              <m:t>𝒖</m:t>
                            </m:r>
                          </m:e>
                          <m:sub>
                            <m:r>
                              <a:rPr lang="it-IT" sz="1800">
                                <a:latin typeface="Cambria Math" panose="02040503050406030204" pitchFamily="18" charset="0"/>
                              </a:rPr>
                              <m:t>𝒂</m:t>
                            </m:r>
                          </m:sub>
                        </m:sSub>
                      </m:e>
                    </m:d>
                  </m:oMath>
                </a14:m>
                <a:endParaRPr lang="en-US" sz="1800" dirty="0"/>
              </a:p>
              <a:p>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2" y="1866365"/>
                <a:ext cx="10587617" cy="2302964"/>
              </a:xfrm>
              <a:blipFill>
                <a:blip r:embed="rId2"/>
                <a:stretch>
                  <a:fillRect l="-461"/>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11</a:t>
            </a:fld>
            <a:endParaRPr lang="it-IT" noProof="0" dirty="0"/>
          </a:p>
        </p:txBody>
      </p:sp>
    </p:spTree>
    <p:extLst>
      <p:ext uri="{BB962C8B-B14F-4D97-AF65-F5344CB8AC3E}">
        <p14:creationId xmlns:p14="http://schemas.microsoft.com/office/powerpoint/2010/main" val="423356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en-US" dirty="0"/>
              <a:t>PCA vs PLS</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8851960" cy="26697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PCA, loading vectors are orthogonal while for PLS they are </a:t>
            </a:r>
            <a:r>
              <a:rPr lang="en-US" sz="1800" b="1" dirty="0"/>
              <a:t>not always orthogonal</a:t>
            </a:r>
            <a:r>
              <a:rPr lang="en-US" sz="1800" dirty="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PCA maximizes the variance in </a:t>
            </a:r>
            <a:r>
              <a:rPr lang="en-US" sz="1800" i="1" dirty="0"/>
              <a:t>X</a:t>
            </a:r>
            <a:r>
              <a:rPr lang="en-US" sz="1800" dirty="0"/>
              <a:t> while PLS maximizes the </a:t>
            </a:r>
            <a:r>
              <a:rPr lang="en-US" sz="1800" i="1" dirty="0"/>
              <a:t>X</a:t>
            </a:r>
            <a:r>
              <a:rPr lang="en-US" sz="1800" dirty="0"/>
              <a:t> and </a:t>
            </a:r>
            <a:r>
              <a:rPr lang="en-US" sz="1800" i="1" dirty="0"/>
              <a:t>Y</a:t>
            </a:r>
            <a:r>
              <a:rPr lang="en-US" sz="1800" dirty="0"/>
              <a:t> covariance.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t>In PLS, by specifying </a:t>
            </a:r>
            <a:r>
              <a:rPr lang="en-US" sz="1800" i="1" dirty="0"/>
              <a:t>Y</a:t>
            </a:r>
            <a:r>
              <a:rPr lang="en-US" sz="1800" dirty="0"/>
              <a:t> to include error information, the PLS vectors are computed to give a lower-dimensional representation related to class error differences, and this leads that:</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fewer PLS carriers should be required.</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should get lower misclassification rates.</a:t>
            </a:r>
          </a:p>
          <a:p>
            <a:pPr marL="914400" marR="0" lvl="1" indent="-457200" algn="l" defTabSz="914400" rtl="0" eaLnBrk="1" fontAlgn="auto" latinLnBrk="0" hangingPunct="1">
              <a:lnSpc>
                <a:spcPct val="90000"/>
              </a:lnSpc>
              <a:spcBef>
                <a:spcPts val="500"/>
              </a:spcBef>
              <a:spcAft>
                <a:spcPts val="0"/>
              </a:spcAft>
              <a:buClrTx/>
              <a:buSzTx/>
              <a:buFont typeface="Arial" panose="020B0604020202020204" pitchFamily="34" charset="0"/>
              <a:buAutoNum type="arabicPeriod"/>
              <a:tabLst/>
              <a:defRPr/>
            </a:pPr>
            <a:r>
              <a:rPr lang="en-US" sz="1800" dirty="0"/>
              <a:t>Usually provide better fault diagnosis of faults.</a:t>
            </a:r>
          </a:p>
          <a:p>
            <a:pPr marL="285750" indent="-285750">
              <a:buFont typeface="Arial" panose="020B0604020202020204" pitchFamily="34" charset="0"/>
              <a:buChar char="•"/>
            </a:pPr>
            <a:endParaRPr lang="en-US" sz="1800" dirty="0"/>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12</a:t>
            </a:fld>
            <a:endParaRPr lang="it-IT" noProof="0" dirty="0"/>
          </a:p>
        </p:txBody>
      </p:sp>
    </p:spTree>
    <p:extLst>
      <p:ext uri="{BB962C8B-B14F-4D97-AF65-F5344CB8AC3E}">
        <p14:creationId xmlns:p14="http://schemas.microsoft.com/office/powerpoint/2010/main" val="360873759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NIPALS</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Nonlinear Iterative 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13</a:t>
            </a:fld>
            <a:endParaRPr lang="it-IT" noProof="0" dirty="0"/>
          </a:p>
        </p:txBody>
      </p:sp>
    </p:spTree>
    <p:extLst>
      <p:ext uri="{BB962C8B-B14F-4D97-AF65-F5344CB8AC3E}">
        <p14:creationId xmlns:p14="http://schemas.microsoft.com/office/powerpoint/2010/main" val="252069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lstStyle/>
          <a:p>
            <a:r>
              <a:rPr lang="it-IT" dirty="0"/>
              <a:t>NIPALS first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952499" y="2289363"/>
                <a:ext cx="6333204" cy="2795232"/>
              </a:xfrm>
            </p:spPr>
            <p:txBody>
              <a:bodyPr/>
              <a:lstStyle/>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First we need to normalize</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so as to have zero mean and unit variance.</a:t>
                </a:r>
              </a:p>
              <a:p>
                <a:pPr marL="285750" indent="-285750" algn="l">
                  <a:buFont typeface="Arial" panose="020B0604020202020204" pitchFamily="34" charset="0"/>
                  <a:buChar char="•"/>
                </a:pPr>
                <a:r>
                  <a:rPr lang="en-GB" sz="1800" dirty="0">
                    <a:solidFill>
                      <a:srgbClr val="000000"/>
                    </a:solidFill>
                    <a:latin typeface="Calibri" panose="020F0502020204030204" pitchFamily="34" charset="0"/>
                  </a:rPr>
                  <a:t>Initialize the NIPALS algorithm using</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𝐸</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𝑋</m:t>
                    </m:r>
                    <m:r>
                      <a:rPr lang="en-GB" sz="1800" i="1" dirty="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and </a:t>
                </a:r>
                <a14:m>
                  <m:oMath xmlns:m="http://schemas.openxmlformats.org/officeDocument/2006/math">
                    <m:r>
                      <a:rPr lang="en-GB" sz="1800" i="1" dirty="0" smtClean="0">
                        <a:solidFill>
                          <a:srgbClr val="000000"/>
                        </a:solidFill>
                        <a:latin typeface="Cambria Math" panose="02040503050406030204" pitchFamily="18" charset="0"/>
                      </a:rPr>
                      <m:t>𝐹</m:t>
                    </m:r>
                    <m:r>
                      <a:rPr lang="en-GB" sz="1800" i="1" baseline="-25000" dirty="0" smtClean="0">
                        <a:solidFill>
                          <a:srgbClr val="000000"/>
                        </a:solidFill>
                        <a:latin typeface="Cambria Math" panose="02040503050406030204" pitchFamily="18" charset="0"/>
                      </a:rPr>
                      <m:t>0</m:t>
                    </m:r>
                    <m:r>
                      <a:rPr lang="en-GB" sz="1800" i="1" dirty="0" smtClean="0">
                        <a:solidFill>
                          <a:srgbClr val="000000"/>
                        </a:solidFill>
                        <a:latin typeface="Cambria Math" panose="02040503050406030204" pitchFamily="18" charset="0"/>
                      </a:rPr>
                      <m:t> </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𝑌</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b="1" dirty="0">
                    <a:solidFill>
                      <a:srgbClr val="000000"/>
                    </a:solidFill>
                    <a:latin typeface="Calibri" panose="020F0502020204030204" pitchFamily="34" charset="0"/>
                  </a:rPr>
                  <a:t>FIRST STEP: Until convergence</a:t>
                </a:r>
                <a:r>
                  <a:rPr lang="en-GB" sz="1800" dirty="0">
                    <a:solidFill>
                      <a:srgbClr val="000000"/>
                    </a:solidFill>
                    <a:latin typeface="Calibri" panose="020F0502020204030204" pitchFamily="34" charset="0"/>
                  </a:rPr>
                  <a:t>, i.e.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dirty="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𝑡</m:t>
                    </m:r>
                    <m:r>
                      <a:rPr lang="it-IT" sz="1800" b="0" i="1" baseline="-25000" dirty="0" smtClean="0">
                        <a:solidFill>
                          <a:srgbClr val="000000"/>
                        </a:solidFill>
                        <a:latin typeface="Cambria Math" panose="02040503050406030204" pitchFamily="18" charset="0"/>
                      </a:rPr>
                      <m:t>𝑗</m:t>
                    </m:r>
                    <m:r>
                      <a:rPr lang="en-GB" sz="1800" i="1" baseline="-25000" dirty="0" err="1" smtClean="0">
                        <a:solidFill>
                          <a:srgbClr val="000000"/>
                        </a:solidFill>
                        <a:latin typeface="Cambria Math" panose="02040503050406030204" pitchFamily="18" charset="0"/>
                      </a:rPr>
                      <m:t>𝑝𝑟𝑒</m:t>
                    </m:r>
                    <m:r>
                      <a:rPr lang="en-GB" sz="1800" i="1" baseline="-25000" dirty="0" err="1">
                        <a:solidFill>
                          <a:srgbClr val="000000"/>
                        </a:solidFill>
                        <a:latin typeface="Cambria Math" panose="02040503050406030204" pitchFamily="18" charset="0"/>
                      </a:rPr>
                      <m:t>𝑐</m:t>
                    </m:r>
                  </m:oMath>
                </a14:m>
                <a:r>
                  <a:rPr lang="en-GB" sz="1800" baseline="-25000" dirty="0">
                    <a:solidFill>
                      <a:srgbClr val="000000"/>
                    </a:solidFill>
                    <a:latin typeface="Calibri" panose="020F0502020204030204" pitchFamily="34" charset="0"/>
                  </a:rPr>
                  <a:t>   ,</a:t>
                </a:r>
                <a:r>
                  <a:rPr lang="en-GB" sz="1800" dirty="0">
                    <a:solidFill>
                      <a:srgbClr val="000000"/>
                    </a:solidFill>
                    <a:latin typeface="Calibri" panose="020F0502020204030204" pitchFamily="34" charset="0"/>
                  </a:rPr>
                  <a:t> compute the following steps:</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952499" y="2289363"/>
                <a:ext cx="6333204" cy="2795232"/>
              </a:xfrm>
              <a:blipFill>
                <a:blip r:embed="rId2"/>
                <a:stretch>
                  <a:fillRect l="-2021" t="-2838" r="-250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14</a:t>
            </a:fld>
            <a:endParaRPr lang="it-IT" noProof="0" dirty="0"/>
          </a:p>
        </p:txBody>
      </p:sp>
      <p:pic>
        <p:nvPicPr>
          <p:cNvPr id="36" name="Immagine 35">
            <a:extLst>
              <a:ext uri="{FF2B5EF4-FFF2-40B4-BE49-F238E27FC236}">
                <a16:creationId xmlns:a16="http://schemas.microsoft.com/office/drawing/2014/main" id="{5A26E6F0-BEBE-4D34-1180-84D500CC901F}"/>
              </a:ext>
            </a:extLst>
          </p:cNvPr>
          <p:cNvPicPr>
            <a:picLocks noChangeAspect="1"/>
          </p:cNvPicPr>
          <p:nvPr/>
        </p:nvPicPr>
        <p:blipFill>
          <a:blip r:embed="rId3"/>
          <a:stretch>
            <a:fillRect/>
          </a:stretch>
        </p:blipFill>
        <p:spPr>
          <a:xfrm>
            <a:off x="2789925" y="3701200"/>
            <a:ext cx="2009775" cy="1495425"/>
          </a:xfrm>
          <a:prstGeom prst="rect">
            <a:avLst/>
          </a:prstGeom>
        </p:spPr>
      </p:pic>
      <p:pic>
        <p:nvPicPr>
          <p:cNvPr id="38" name="Immagine 37">
            <a:extLst>
              <a:ext uri="{FF2B5EF4-FFF2-40B4-BE49-F238E27FC236}">
                <a16:creationId xmlns:a16="http://schemas.microsoft.com/office/drawing/2014/main" id="{DD6D5E49-E9EA-0DA3-08F9-DEEB1C3D84D3}"/>
              </a:ext>
            </a:extLst>
          </p:cNvPr>
          <p:cNvPicPr>
            <a:picLocks noChangeAspect="1"/>
          </p:cNvPicPr>
          <p:nvPr/>
        </p:nvPicPr>
        <p:blipFill>
          <a:blip r:embed="rId4"/>
          <a:stretch>
            <a:fillRect/>
          </a:stretch>
        </p:blipFill>
        <p:spPr>
          <a:xfrm>
            <a:off x="4799700" y="3835685"/>
            <a:ext cx="1714500" cy="1304925"/>
          </a:xfrm>
          <a:prstGeom prst="rect">
            <a:avLst/>
          </a:prstGeom>
        </p:spPr>
      </p:pic>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BD03230E-B983-BAB4-EFC6-03EF33E21902}"/>
                  </a:ext>
                </a:extLst>
              </p:cNvPr>
              <p:cNvSpPr txBox="1"/>
              <p:nvPr/>
            </p:nvSpPr>
            <p:spPr>
              <a:xfrm>
                <a:off x="3031981" y="5102543"/>
                <a:ext cx="8339663"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latin typeface="Calibri" panose="020F0502020204030204" pitchFamily="34" charset="0"/>
                  </a:rPr>
                  <a:t>The 1 and 4 arrows made a regression for each column of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and save the slop coefficient in </a:t>
                </a:r>
                <a14:m>
                  <m:oMath xmlns:m="http://schemas.openxmlformats.org/officeDocument/2006/math">
                    <m:r>
                      <a:rPr lang="en-GB" i="1" dirty="0">
                        <a:solidFill>
                          <a:srgbClr val="000000"/>
                        </a:solidFill>
                        <a:latin typeface="Cambria Math" panose="02040503050406030204" pitchFamily="18" charset="0"/>
                      </a:rPr>
                      <m:t>𝑤𝑗</m:t>
                    </m:r>
                  </m:oMath>
                </a14:m>
                <a:r>
                  <a:rPr lang="en-GB" dirty="0">
                    <a:solidFill>
                      <a:srgbClr val="000000"/>
                    </a:solidFill>
                    <a:latin typeface="Calibri" panose="020F0502020204030204" pitchFamily="34" charset="0"/>
                  </a:rPr>
                  <a:t> and </a:t>
                </a:r>
                <a14:m>
                  <m:oMath xmlns:m="http://schemas.openxmlformats.org/officeDocument/2006/math">
                    <m:r>
                      <a:rPr lang="en-GB" i="1" dirty="0">
                        <a:solidFill>
                          <a:srgbClr val="000000"/>
                        </a:solidFill>
                        <a:latin typeface="Cambria Math" panose="02040503050406030204" pitchFamily="18" charset="0"/>
                      </a:rPr>
                      <m:t>𝑞𝑗</m:t>
                    </m:r>
                  </m:oMath>
                </a14:m>
                <a:r>
                  <a:rPr lang="en-GB" dirty="0">
                    <a:solidFill>
                      <a:srgbClr val="000000"/>
                    </a:solidFill>
                    <a:latin typeface="Calibri" panose="020F0502020204030204" pitchFamily="34" charset="0"/>
                  </a:rPr>
                  <a:t>, respectively. 3 and 4 arrows regress every row in </a:t>
                </a:r>
                <a14:m>
                  <m:oMath xmlns:m="http://schemas.openxmlformats.org/officeDocument/2006/math">
                    <m:r>
                      <a:rPr lang="en-GB" i="1" dirty="0">
                        <a:solidFill>
                          <a:srgbClr val="000000"/>
                        </a:solidFill>
                        <a:latin typeface="Cambria Math" panose="02040503050406030204" pitchFamily="18" charset="0"/>
                      </a:rPr>
                      <m:t>𝑋</m:t>
                    </m:r>
                  </m:oMath>
                </a14:m>
                <a:r>
                  <a:rPr lang="en-GB" dirty="0">
                    <a:solidFill>
                      <a:srgbClr val="000000"/>
                    </a:solidFill>
                    <a:latin typeface="Calibri" panose="020F0502020204030204" pitchFamily="34" charset="0"/>
                  </a:rPr>
                  <a:t> and</a:t>
                </a:r>
                <a14:m>
                  <m:oMath xmlns:m="http://schemas.openxmlformats.org/officeDocument/2006/math">
                    <m:r>
                      <a:rPr lang="en-GB" i="1" dirty="0">
                        <a:solidFill>
                          <a:srgbClr val="000000"/>
                        </a:solidFill>
                        <a:latin typeface="Cambria Math" panose="02040503050406030204" pitchFamily="18" charset="0"/>
                      </a:rPr>
                      <m:t> </m:t>
                    </m:r>
                    <m:r>
                      <a:rPr lang="en-GB" i="1" dirty="0">
                        <a:solidFill>
                          <a:srgbClr val="000000"/>
                        </a:solidFill>
                        <a:latin typeface="Cambria Math" panose="02040503050406030204" pitchFamily="18" charset="0"/>
                      </a:rPr>
                      <m:t>𝑌</m:t>
                    </m:r>
                  </m:oMath>
                </a14:m>
                <a:endParaRPr lang="en-GB" dirty="0">
                  <a:solidFill>
                    <a:srgbClr val="000000"/>
                  </a:solidFill>
                  <a:latin typeface="Calibri" panose="020F0502020204030204" pitchFamily="34" charset="0"/>
                </a:endParaRPr>
              </a:p>
              <a:p>
                <a:pPr marL="285750" indent="-285750">
                  <a:buFont typeface="Arial" panose="020B0604020202020204" pitchFamily="34" charset="0"/>
                  <a:buChar char="•"/>
                </a:pPr>
                <a:r>
                  <a:rPr lang="en-GB" dirty="0">
                    <a:solidFill>
                      <a:srgbClr val="000000"/>
                    </a:solidFill>
                    <a:latin typeface="Calibri" panose="020F0502020204030204" pitchFamily="34" charset="0"/>
                  </a:rPr>
                  <a:t>Mathematically, determining </a:t>
                </a:r>
                <a14:m>
                  <m:oMath xmlns:m="http://schemas.openxmlformats.org/officeDocument/2006/math">
                    <m:r>
                      <a:rPr lang="en-GB" i="1" dirty="0" smtClean="0">
                        <a:solidFill>
                          <a:srgbClr val="000000"/>
                        </a:solidFill>
                        <a:latin typeface="Cambria Math" panose="02040503050406030204" pitchFamily="18" charset="0"/>
                      </a:rPr>
                      <m:t>𝑡</m:t>
                    </m:r>
                    <m:r>
                      <a:rPr lang="en-GB" i="1" baseline="-25000" dirty="0" smtClean="0">
                        <a:solidFill>
                          <a:srgbClr val="000000"/>
                        </a:solidFill>
                        <a:latin typeface="Cambria Math" panose="02040503050406030204" pitchFamily="18" charset="0"/>
                      </a:rPr>
                      <m:t>𝑖</m:t>
                    </m:r>
                    <m:r>
                      <a:rPr lang="it-IT" b="0" i="0" baseline="-25000"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and </a:t>
                </a:r>
                <a14:m>
                  <m:oMath xmlns:m="http://schemas.openxmlformats.org/officeDocument/2006/math">
                    <m:r>
                      <a:rPr lang="en-GB" i="1" dirty="0" smtClean="0">
                        <a:solidFill>
                          <a:srgbClr val="000000"/>
                        </a:solidFill>
                        <a:latin typeface="Cambria Math" panose="02040503050406030204" pitchFamily="18" charset="0"/>
                      </a:rPr>
                      <m:t>𝑢</m:t>
                    </m:r>
                    <m:r>
                      <a:rPr lang="en-GB" i="1" baseline="-25000" dirty="0" smtClean="0">
                        <a:solidFill>
                          <a:srgbClr val="000000"/>
                        </a:solidFill>
                        <a:latin typeface="Cambria Math" panose="02040503050406030204" pitchFamily="18" charset="0"/>
                      </a:rPr>
                      <m:t>𝑖</m:t>
                    </m:r>
                  </m:oMath>
                </a14:m>
                <a:r>
                  <a:rPr lang="en-GB" dirty="0">
                    <a:solidFill>
                      <a:srgbClr val="000000"/>
                    </a:solidFill>
                    <a:latin typeface="Calibri" panose="020F0502020204030204" pitchFamily="34" charset="0"/>
                  </a:rPr>
                  <a:t> , is the same as iteratively determining the </a:t>
                </a:r>
                <a:r>
                  <a:rPr lang="en-GB" b="1" dirty="0">
                    <a:solidFill>
                      <a:srgbClr val="000000"/>
                    </a:solidFill>
                    <a:latin typeface="Calibri" panose="020F0502020204030204" pitchFamily="34" charset="0"/>
                  </a:rPr>
                  <a:t>eigenvectors</a:t>
                </a:r>
                <a:r>
                  <a:rPr lang="en-GB" dirty="0">
                    <a:solidFill>
                      <a:srgbClr val="000000"/>
                    </a:solidFill>
                    <a:latin typeface="Calibri" panose="020F0502020204030204" pitchFamily="34" charset="0"/>
                  </a:rPr>
                  <a:t> of </a:t>
                </a:r>
                <a14:m>
                  <m:oMath xmlns:m="http://schemas.openxmlformats.org/officeDocument/2006/math">
                    <m:r>
                      <a:rPr lang="en-GB" i="1" dirty="0" smtClean="0">
                        <a:solidFill>
                          <a:srgbClr val="000000"/>
                        </a:solidFill>
                        <a:latin typeface="Cambria Math" panose="02040503050406030204" pitchFamily="18" charset="0"/>
                      </a:rPr>
                      <m:t>𝑋𝑋</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𝑌𝑌</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𝑋</m:t>
                    </m:r>
                    <m:r>
                      <a:rPr lang="en-GB" i="1" dirty="0" smtClean="0">
                        <a:solidFill>
                          <a:srgbClr val="000000"/>
                        </a:solidFill>
                        <a:latin typeface="Cambria Math" panose="02040503050406030204" pitchFamily="18" charset="0"/>
                      </a:rPr>
                      <m:t> </m:t>
                    </m:r>
                  </m:oMath>
                </a14:m>
                <a:r>
                  <a:rPr lang="en-GB" dirty="0">
                    <a:solidFill>
                      <a:srgbClr val="000000"/>
                    </a:solidFill>
                    <a:latin typeface="Calibri" panose="020F0502020204030204" pitchFamily="34" charset="0"/>
                  </a:rPr>
                  <a:t>score vector for </a:t>
                </a:r>
                <a14:m>
                  <m:oMath xmlns:m="http://schemas.openxmlformats.org/officeDocument/2006/math">
                    <m:r>
                      <a:rPr lang="en-GB" i="1" dirty="0" smtClean="0">
                        <a:solidFill>
                          <a:srgbClr val="000000"/>
                        </a:solidFill>
                        <a:latin typeface="Cambria Math" panose="02040503050406030204" pitchFamily="18" charset="0"/>
                      </a:rPr>
                      <m:t>𝑃</m:t>
                    </m:r>
                  </m:oMath>
                </a14:m>
                <a:r>
                  <a:rPr lang="en-GB" dirty="0">
                    <a:solidFill>
                      <a:srgbClr val="000000"/>
                    </a:solidFill>
                    <a:latin typeface="Calibri" panose="020F0502020204030204" pitchFamily="34" charset="0"/>
                  </a:rPr>
                  <a:t>) , </a:t>
                </a:r>
                <a14:m>
                  <m:oMath xmlns:m="http://schemas.openxmlformats.org/officeDocument/2006/math">
                    <m:r>
                      <a:rPr lang="en-GB" i="1" dirty="0" smtClean="0">
                        <a:solidFill>
                          <a:srgbClr val="000000"/>
                        </a:solidFill>
                        <a:latin typeface="Cambria Math" panose="02040503050406030204" pitchFamily="18" charset="0"/>
                      </a:rPr>
                      <m:t>𝑌𝑌</m:t>
                    </m:r>
                    <m:r>
                      <a:rPr lang="en-GB" i="1" dirty="0" smtClean="0">
                        <a:solidFill>
                          <a:srgbClr val="000000"/>
                        </a:solidFill>
                        <a:latin typeface="Cambria Math" panose="02040503050406030204" pitchFamily="18" charset="0"/>
                      </a:rPr>
                      <m:t>’</m:t>
                    </m:r>
                    <m:r>
                      <a:rPr lang="en-GB" i="1" dirty="0" smtClean="0">
                        <a:solidFill>
                          <a:srgbClr val="000000"/>
                        </a:solidFill>
                        <a:latin typeface="Cambria Math" panose="02040503050406030204" pitchFamily="18" charset="0"/>
                      </a:rPr>
                      <m:t>𝑋𝑋</m:t>
                    </m:r>
                  </m:oMath>
                </a14:m>
                <a:r>
                  <a:rPr lang="en-GB" dirty="0">
                    <a:solidFill>
                      <a:srgbClr val="000000"/>
                    </a:solidFill>
                    <a:latin typeface="Calibri" panose="020F0502020204030204" pitchFamily="34" charset="0"/>
                  </a:rPr>
                  <a:t>’ (</a:t>
                </a:r>
                <a14:m>
                  <m:oMath xmlns:m="http://schemas.openxmlformats.org/officeDocument/2006/math">
                    <m:r>
                      <a:rPr lang="en-GB" i="1" dirty="0" smtClean="0">
                        <a:solidFill>
                          <a:srgbClr val="000000"/>
                        </a:solidFill>
                        <a:latin typeface="Cambria Math" panose="02040503050406030204" pitchFamily="18" charset="0"/>
                      </a:rPr>
                      <m:t>𝑌</m:t>
                    </m:r>
                  </m:oMath>
                </a14:m>
                <a:r>
                  <a:rPr lang="en-GB" dirty="0">
                    <a:solidFill>
                      <a:srgbClr val="000000"/>
                    </a:solidFill>
                    <a:latin typeface="Calibri" panose="020F0502020204030204" pitchFamily="34" charset="0"/>
                  </a:rPr>
                  <a:t> score vector for </a:t>
                </a:r>
                <a14:m>
                  <m:oMath xmlns:m="http://schemas.openxmlformats.org/officeDocument/2006/math">
                    <m:r>
                      <a:rPr lang="en-GB" i="1" dirty="0" smtClean="0">
                        <a:solidFill>
                          <a:srgbClr val="000000"/>
                        </a:solidFill>
                        <a:latin typeface="Cambria Math" panose="02040503050406030204" pitchFamily="18" charset="0"/>
                      </a:rPr>
                      <m:t>𝑄</m:t>
                    </m:r>
                  </m:oMath>
                </a14:m>
                <a:r>
                  <a:rPr lang="en-GB" dirty="0">
                    <a:solidFill>
                      <a:srgbClr val="000000"/>
                    </a:solidFill>
                    <a:latin typeface="Calibri" panose="020F0502020204030204" pitchFamily="34" charset="0"/>
                  </a:rPr>
                  <a:t>) </a:t>
                </a:r>
                <a:r>
                  <a:rPr lang="en-GB" b="1" dirty="0">
                    <a:solidFill>
                      <a:srgbClr val="000000"/>
                    </a:solidFill>
                    <a:latin typeface="Calibri" panose="020F0502020204030204" pitchFamily="34" charset="0"/>
                  </a:rPr>
                  <a:t>associated with the largest eigenvalue</a:t>
                </a:r>
                <a:r>
                  <a:rPr lang="en-GB" dirty="0">
                    <a:solidFill>
                      <a:srgbClr val="000000"/>
                    </a:solidFill>
                    <a:latin typeface="Calibri" panose="020F0502020204030204" pitchFamily="34" charset="0"/>
                  </a:rPr>
                  <a:t>, in the first iteration.</a:t>
                </a:r>
              </a:p>
            </p:txBody>
          </p:sp>
        </mc:Choice>
        <mc:Fallback xmlns="">
          <p:sp>
            <p:nvSpPr>
              <p:cNvPr id="41" name="CasellaDiTesto 40">
                <a:extLst>
                  <a:ext uri="{FF2B5EF4-FFF2-40B4-BE49-F238E27FC236}">
                    <a16:creationId xmlns:a16="http://schemas.microsoft.com/office/drawing/2014/main" id="{BD03230E-B983-BAB4-EFC6-03EF33E21902}"/>
                  </a:ext>
                </a:extLst>
              </p:cNvPr>
              <p:cNvSpPr txBox="1">
                <a:spLocks noRot="1" noChangeAspect="1" noMove="1" noResize="1" noEditPoints="1" noAdjustHandles="1" noChangeArrowheads="1" noChangeShapeType="1" noTextEdit="1"/>
              </p:cNvSpPr>
              <p:nvPr/>
            </p:nvSpPr>
            <p:spPr>
              <a:xfrm>
                <a:off x="3031981" y="5102543"/>
                <a:ext cx="8339663" cy="1477328"/>
              </a:xfrm>
              <a:prstGeom prst="rect">
                <a:avLst/>
              </a:prstGeom>
              <a:blipFill>
                <a:blip r:embed="rId5"/>
                <a:stretch>
                  <a:fillRect l="-439" t="-2066" r="-1096" b="-5785"/>
                </a:stretch>
              </a:blipFill>
            </p:spPr>
            <p:txBody>
              <a:bodyPr/>
              <a:lstStyle/>
              <a:p>
                <a:r>
                  <a:rPr lang="en-GB">
                    <a:noFill/>
                  </a:rPr>
                  <a:t> </a:t>
                </a:r>
              </a:p>
            </p:txBody>
          </p:sp>
        </mc:Fallback>
      </mc:AlternateContent>
      <p:grpSp>
        <p:nvGrpSpPr>
          <p:cNvPr id="25" name="Gruppo 24">
            <a:extLst>
              <a:ext uri="{FF2B5EF4-FFF2-40B4-BE49-F238E27FC236}">
                <a16:creationId xmlns:a16="http://schemas.microsoft.com/office/drawing/2014/main" id="{B519C52B-813F-8C2D-FA29-53820905386A}"/>
              </a:ext>
            </a:extLst>
          </p:cNvPr>
          <p:cNvGrpSpPr/>
          <p:nvPr/>
        </p:nvGrpSpPr>
        <p:grpSpPr>
          <a:xfrm>
            <a:off x="7114150" y="2177333"/>
            <a:ext cx="4575849" cy="2752292"/>
            <a:chOff x="7114150" y="2127959"/>
            <a:chExt cx="4575849" cy="2752292"/>
          </a:xfrm>
        </p:grpSpPr>
        <p:grpSp>
          <p:nvGrpSpPr>
            <p:cNvPr id="8" name="Gruppo 7">
              <a:extLst>
                <a:ext uri="{FF2B5EF4-FFF2-40B4-BE49-F238E27FC236}">
                  <a16:creationId xmlns:a16="http://schemas.microsoft.com/office/drawing/2014/main" id="{5C8C689C-7EAC-C5FC-B0E8-42F2428097CD}"/>
                </a:ext>
              </a:extLst>
            </p:cNvPr>
            <p:cNvGrpSpPr/>
            <p:nvPr/>
          </p:nvGrpSpPr>
          <p:grpSpPr>
            <a:xfrm>
              <a:off x="7114150" y="2289363"/>
              <a:ext cx="4575849" cy="2590888"/>
              <a:chOff x="7201813" y="2065303"/>
              <a:chExt cx="4575849" cy="2590888"/>
            </a:xfrm>
          </p:grpSpPr>
          <p:pic>
            <p:nvPicPr>
              <p:cNvPr id="2" name="Immagine 1">
                <a:extLst>
                  <a:ext uri="{FF2B5EF4-FFF2-40B4-BE49-F238E27FC236}">
                    <a16:creationId xmlns:a16="http://schemas.microsoft.com/office/drawing/2014/main" id="{CBD23F1B-F73F-9A3E-FFBF-B423C041AB68}"/>
                  </a:ext>
                </a:extLst>
              </p:cNvPr>
              <p:cNvPicPr>
                <a:picLocks noChangeAspect="1"/>
              </p:cNvPicPr>
              <p:nvPr/>
            </p:nvPicPr>
            <p:blipFill>
              <a:blip r:embed="rId6"/>
              <a:stretch>
                <a:fillRect/>
              </a:stretch>
            </p:blipFill>
            <p:spPr>
              <a:xfrm>
                <a:off x="7201813" y="2065303"/>
                <a:ext cx="4575849" cy="2552249"/>
              </a:xfrm>
              <a:prstGeom prst="rect">
                <a:avLst/>
              </a:prstGeom>
            </p:spPr>
          </p:pic>
          <p:grpSp>
            <p:nvGrpSpPr>
              <p:cNvPr id="7" name="Gruppo 6">
                <a:extLst>
                  <a:ext uri="{FF2B5EF4-FFF2-40B4-BE49-F238E27FC236}">
                    <a16:creationId xmlns:a16="http://schemas.microsoft.com/office/drawing/2014/main" id="{AD706A47-BCDE-B1A3-9B5B-44D3FBBD14B9}"/>
                  </a:ext>
                </a:extLst>
              </p:cNvPr>
              <p:cNvGrpSpPr/>
              <p:nvPr/>
            </p:nvGrpSpPr>
            <p:grpSpPr>
              <a:xfrm>
                <a:off x="8096119" y="3142669"/>
                <a:ext cx="3630871" cy="1513522"/>
                <a:chOff x="8096119" y="3142669"/>
                <a:chExt cx="3630871" cy="1513522"/>
              </a:xfrm>
            </p:grpSpPr>
            <p:pic>
              <p:nvPicPr>
                <p:cNvPr id="4" name="Immagine 3">
                  <a:extLst>
                    <a:ext uri="{FF2B5EF4-FFF2-40B4-BE49-F238E27FC236}">
                      <a16:creationId xmlns:a16="http://schemas.microsoft.com/office/drawing/2014/main" id="{DC9C03C5-14F1-9CA8-DD19-B44179C3BC6C}"/>
                    </a:ext>
                  </a:extLst>
                </p:cNvPr>
                <p:cNvPicPr>
                  <a:picLocks noChangeAspect="1"/>
                </p:cNvPicPr>
                <p:nvPr/>
              </p:nvPicPr>
              <p:blipFill>
                <a:blip r:embed="rId7"/>
                <a:stretch>
                  <a:fillRect/>
                </a:stretch>
              </p:blipFill>
              <p:spPr>
                <a:xfrm>
                  <a:off x="8096119" y="3142669"/>
                  <a:ext cx="714375" cy="397515"/>
                </a:xfrm>
                <a:prstGeom prst="rect">
                  <a:avLst/>
                </a:prstGeom>
              </p:spPr>
            </p:pic>
            <p:pic>
              <p:nvPicPr>
                <p:cNvPr id="5" name="Immagine 4">
                  <a:extLst>
                    <a:ext uri="{FF2B5EF4-FFF2-40B4-BE49-F238E27FC236}">
                      <a16:creationId xmlns:a16="http://schemas.microsoft.com/office/drawing/2014/main" id="{4870EEC2-BEA6-F22A-7710-DB1F43E63B4A}"/>
                    </a:ext>
                  </a:extLst>
                </p:cNvPr>
                <p:cNvPicPr>
                  <a:picLocks noChangeAspect="1"/>
                </p:cNvPicPr>
                <p:nvPr/>
              </p:nvPicPr>
              <p:blipFill>
                <a:blip r:embed="rId7"/>
                <a:stretch>
                  <a:fillRect/>
                </a:stretch>
              </p:blipFill>
              <p:spPr>
                <a:xfrm>
                  <a:off x="11468547" y="4328622"/>
                  <a:ext cx="258443" cy="327569"/>
                </a:xfrm>
                <a:prstGeom prst="rect">
                  <a:avLst/>
                </a:prstGeom>
              </p:spPr>
            </p:pic>
            <p:pic>
              <p:nvPicPr>
                <p:cNvPr id="6" name="Immagine 5">
                  <a:extLst>
                    <a:ext uri="{FF2B5EF4-FFF2-40B4-BE49-F238E27FC236}">
                      <a16:creationId xmlns:a16="http://schemas.microsoft.com/office/drawing/2014/main" id="{15609199-7F36-87FF-F855-3E7756F8E713}"/>
                    </a:ext>
                  </a:extLst>
                </p:cNvPr>
                <p:cNvPicPr>
                  <a:picLocks noChangeAspect="1"/>
                </p:cNvPicPr>
                <p:nvPr/>
              </p:nvPicPr>
              <p:blipFill>
                <a:blip r:embed="rId7"/>
                <a:stretch>
                  <a:fillRect/>
                </a:stretch>
              </p:blipFill>
              <p:spPr>
                <a:xfrm>
                  <a:off x="10698158" y="3177641"/>
                  <a:ext cx="461818" cy="327569"/>
                </a:xfrm>
                <a:prstGeom prst="rect">
                  <a:avLst/>
                </a:prstGeom>
              </p:spPr>
            </p:pic>
          </p:grpSp>
        </p:grpSp>
        <p:pic>
          <p:nvPicPr>
            <p:cNvPr id="9" name="Immagine 8">
              <a:extLst>
                <a:ext uri="{FF2B5EF4-FFF2-40B4-BE49-F238E27FC236}">
                  <a16:creationId xmlns:a16="http://schemas.microsoft.com/office/drawing/2014/main" id="{0F4503BE-C638-19AF-1957-5B76EC02EEB2}"/>
                </a:ext>
              </a:extLst>
            </p:cNvPr>
            <p:cNvPicPr>
              <a:picLocks noChangeAspect="1"/>
            </p:cNvPicPr>
            <p:nvPr/>
          </p:nvPicPr>
          <p:blipFill rotWithShape="1">
            <a:blip r:embed="rId8"/>
            <a:srcRect l="4361" t="13510" r="78239" b="67223"/>
            <a:stretch/>
          </p:blipFill>
          <p:spPr>
            <a:xfrm>
              <a:off x="11371644" y="4609562"/>
              <a:ext cx="298086" cy="251369"/>
            </a:xfrm>
            <a:prstGeom prst="rect">
              <a:avLst/>
            </a:prstGeom>
          </p:spPr>
        </p:pic>
        <p:pic>
          <p:nvPicPr>
            <p:cNvPr id="14" name="Immagine 13">
              <a:extLst>
                <a:ext uri="{FF2B5EF4-FFF2-40B4-BE49-F238E27FC236}">
                  <a16:creationId xmlns:a16="http://schemas.microsoft.com/office/drawing/2014/main" id="{857AB4A2-656B-4A82-61E3-262C363DEC67}"/>
                </a:ext>
              </a:extLst>
            </p:cNvPr>
            <p:cNvPicPr>
              <a:picLocks noChangeAspect="1"/>
            </p:cNvPicPr>
            <p:nvPr/>
          </p:nvPicPr>
          <p:blipFill>
            <a:blip r:embed="rId9"/>
            <a:stretch>
              <a:fillRect/>
            </a:stretch>
          </p:blipFill>
          <p:spPr>
            <a:xfrm>
              <a:off x="8124474" y="3339299"/>
              <a:ext cx="604800" cy="452371"/>
            </a:xfrm>
            <a:prstGeom prst="rect">
              <a:avLst/>
            </a:prstGeom>
          </p:spPr>
        </p:pic>
        <p:pic>
          <p:nvPicPr>
            <p:cNvPr id="17" name="Immagine 16">
              <a:extLst>
                <a:ext uri="{FF2B5EF4-FFF2-40B4-BE49-F238E27FC236}">
                  <a16:creationId xmlns:a16="http://schemas.microsoft.com/office/drawing/2014/main" id="{D6417407-5AFC-22E4-8286-5040BED1F371}"/>
                </a:ext>
              </a:extLst>
            </p:cNvPr>
            <p:cNvPicPr>
              <a:picLocks noChangeAspect="1"/>
            </p:cNvPicPr>
            <p:nvPr/>
          </p:nvPicPr>
          <p:blipFill>
            <a:blip r:embed="rId10"/>
            <a:stretch>
              <a:fillRect/>
            </a:stretch>
          </p:blipFill>
          <p:spPr>
            <a:xfrm>
              <a:off x="10438924" y="3372962"/>
              <a:ext cx="604800" cy="418708"/>
            </a:xfrm>
            <a:prstGeom prst="rect">
              <a:avLst/>
            </a:prstGeom>
          </p:spPr>
        </p:pic>
        <p:pic>
          <p:nvPicPr>
            <p:cNvPr id="19" name="Immagine 18">
              <a:extLst>
                <a:ext uri="{FF2B5EF4-FFF2-40B4-BE49-F238E27FC236}">
                  <a16:creationId xmlns:a16="http://schemas.microsoft.com/office/drawing/2014/main" id="{4F21C039-23D0-BF03-33D5-17968856AFE1}"/>
                </a:ext>
              </a:extLst>
            </p:cNvPr>
            <p:cNvPicPr>
              <a:picLocks noChangeAspect="1"/>
            </p:cNvPicPr>
            <p:nvPr/>
          </p:nvPicPr>
          <p:blipFill>
            <a:blip r:embed="rId11"/>
            <a:stretch>
              <a:fillRect/>
            </a:stretch>
          </p:blipFill>
          <p:spPr>
            <a:xfrm>
              <a:off x="8614663" y="2127959"/>
              <a:ext cx="495300" cy="466725"/>
            </a:xfrm>
            <a:prstGeom prst="rect">
              <a:avLst/>
            </a:prstGeom>
          </p:spPr>
        </p:pic>
        <p:pic>
          <p:nvPicPr>
            <p:cNvPr id="20" name="Immagine 19">
              <a:extLst>
                <a:ext uri="{FF2B5EF4-FFF2-40B4-BE49-F238E27FC236}">
                  <a16:creationId xmlns:a16="http://schemas.microsoft.com/office/drawing/2014/main" id="{C9419431-A89E-D454-64BB-810914C73550}"/>
                </a:ext>
              </a:extLst>
            </p:cNvPr>
            <p:cNvPicPr>
              <a:picLocks noChangeAspect="1"/>
            </p:cNvPicPr>
            <p:nvPr/>
          </p:nvPicPr>
          <p:blipFill>
            <a:blip r:embed="rId11"/>
            <a:stretch>
              <a:fillRect/>
            </a:stretch>
          </p:blipFill>
          <p:spPr>
            <a:xfrm>
              <a:off x="11133234" y="2127959"/>
              <a:ext cx="495300" cy="466725"/>
            </a:xfrm>
            <a:prstGeom prst="rect">
              <a:avLst/>
            </a:prstGeom>
          </p:spPr>
        </p:pic>
        <p:pic>
          <p:nvPicPr>
            <p:cNvPr id="22" name="Immagine 21">
              <a:extLst>
                <a:ext uri="{FF2B5EF4-FFF2-40B4-BE49-F238E27FC236}">
                  <a16:creationId xmlns:a16="http://schemas.microsoft.com/office/drawing/2014/main" id="{16E1EEAB-1949-BDE2-3DE0-BBFFE16A8B3E}"/>
                </a:ext>
              </a:extLst>
            </p:cNvPr>
            <p:cNvPicPr>
              <a:picLocks noChangeAspect="1"/>
            </p:cNvPicPr>
            <p:nvPr/>
          </p:nvPicPr>
          <p:blipFill>
            <a:blip r:embed="rId12"/>
            <a:stretch>
              <a:fillRect/>
            </a:stretch>
          </p:blipFill>
          <p:spPr>
            <a:xfrm>
              <a:off x="8766556" y="2196512"/>
              <a:ext cx="295275" cy="352425"/>
            </a:xfrm>
            <a:prstGeom prst="rect">
              <a:avLst/>
            </a:prstGeom>
          </p:spPr>
        </p:pic>
        <p:pic>
          <p:nvPicPr>
            <p:cNvPr id="24" name="Immagine 23">
              <a:extLst>
                <a:ext uri="{FF2B5EF4-FFF2-40B4-BE49-F238E27FC236}">
                  <a16:creationId xmlns:a16="http://schemas.microsoft.com/office/drawing/2014/main" id="{570F5533-3CBB-3044-68A4-9122E6083126}"/>
                </a:ext>
              </a:extLst>
            </p:cNvPr>
            <p:cNvPicPr>
              <a:picLocks noChangeAspect="1"/>
            </p:cNvPicPr>
            <p:nvPr/>
          </p:nvPicPr>
          <p:blipFill>
            <a:blip r:embed="rId13"/>
            <a:stretch>
              <a:fillRect/>
            </a:stretch>
          </p:blipFill>
          <p:spPr>
            <a:xfrm>
              <a:off x="11160485" y="2232734"/>
              <a:ext cx="323850" cy="361950"/>
            </a:xfrm>
            <a:prstGeom prst="rect">
              <a:avLst/>
            </a:prstGeom>
          </p:spPr>
        </p:pic>
      </p:grpSp>
    </p:spTree>
    <p:extLst>
      <p:ext uri="{BB962C8B-B14F-4D97-AF65-F5344CB8AC3E}">
        <p14:creationId xmlns:p14="http://schemas.microsoft.com/office/powerpoint/2010/main" val="2745843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p:txBody>
          <a:bodyPr>
            <a:normAutofit fontScale="90000"/>
          </a:bodyPr>
          <a:lstStyle/>
          <a:p>
            <a:r>
              <a:rPr lang="it-IT" dirty="0"/>
              <a:t>NIPALS second step</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1" y="2239029"/>
                <a:ext cx="10529756"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a:t>
                </a:r>
                <a:r>
                  <a:rPr lang="en-GB" sz="1800" b="1" dirty="0">
                    <a:solidFill>
                      <a:srgbClr val="000000"/>
                    </a:solidFill>
                    <a:latin typeface="Calibri" panose="020F0502020204030204" pitchFamily="34" charset="0"/>
                  </a:rPr>
                  <a:t>SECOND STEP</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𝑃𝑗</m:t>
                    </m:r>
                  </m:oMath>
                </a14:m>
                <a:r>
                  <a:rPr lang="en-GB" sz="1800" dirty="0">
                    <a:solidFill>
                      <a:srgbClr val="000000"/>
                    </a:solidFill>
                    <a:latin typeface="Calibri" panose="020F0502020204030204" pitchFamily="34" charset="0"/>
                  </a:rPr>
                  <a:t> is calculated:</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final values for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and </a:t>
                </a:r>
                <a14:m>
                  <m:oMath xmlns:m="http://schemas.openxmlformats.org/officeDocument/2006/math">
                    <m:r>
                      <a:rPr lang="en-GB" sz="1800" i="1" dirty="0" smtClean="0">
                        <a:solidFill>
                          <a:srgbClr val="000000"/>
                        </a:solidFill>
                        <a:latin typeface="Cambria Math" panose="02040503050406030204" pitchFamily="18" charset="0"/>
                      </a:rPr>
                      <m:t>𝑤</m:t>
                    </m:r>
                    <m:r>
                      <a:rPr lang="en-GB" sz="1800" i="1" baseline="-25000" dirty="0">
                        <a:solidFill>
                          <a:srgbClr val="000000"/>
                        </a:solidFill>
                        <a:latin typeface="Cambria Math" panose="02040503050406030204" pitchFamily="18" charset="0"/>
                      </a:rPr>
                      <m:t>𝑗</m:t>
                    </m:r>
                    <m:r>
                      <a:rPr lang="it-IT" sz="1800" b="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a:t>
                </a:r>
                <a:r>
                  <a:rPr lang="en-GB" sz="1800" dirty="0">
                    <a:solidFill>
                      <a:srgbClr val="000000"/>
                    </a:solidFill>
                    <a:latin typeface="Calibri" panose="020F0502020204030204" pitchFamily="34" charset="0"/>
                  </a:rPr>
                  <a:t> be scaled by the norm of </a:t>
                </a:r>
                <a14:m>
                  <m:oMath xmlns:m="http://schemas.openxmlformats.org/officeDocument/2006/math">
                    <m:r>
                      <a:rPr lang="en-GB" sz="1800" i="1" dirty="0" smtClean="0">
                        <a:solidFill>
                          <a:srgbClr val="000000"/>
                        </a:solidFill>
                        <a:latin typeface="Cambria Math" panose="02040503050406030204" pitchFamily="18" charset="0"/>
                      </a:rPr>
                      <m:t>𝑝</m:t>
                    </m:r>
                    <m:r>
                      <a:rPr lang="en-GB" sz="1800" i="1" baseline="-25000" dirty="0">
                        <a:solidFill>
                          <a:srgbClr val="000000"/>
                        </a:solidFill>
                        <a:latin typeface="Cambria Math" panose="02040503050406030204" pitchFamily="18" charset="0"/>
                      </a:rPr>
                      <m:t>𝑗</m:t>
                    </m:r>
                    <m:r>
                      <a:rPr lang="en-GB" sz="1800" i="1" dirty="0" err="1" smtClean="0">
                        <a:solidFill>
                          <a:srgbClr val="000000"/>
                        </a:solidFill>
                        <a:latin typeface="Cambria Math" panose="02040503050406030204" pitchFamily="18" charset="0"/>
                      </a:rPr>
                      <m:t>𝑜𝑙𝑑</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This </a:t>
                </a:r>
                <a:r>
                  <a:rPr lang="en-GB" sz="1800" b="1" dirty="0">
                    <a:solidFill>
                      <a:srgbClr val="000000"/>
                    </a:solidFill>
                    <a:latin typeface="Calibri" panose="020F0502020204030204" pitchFamily="34" charset="0"/>
                  </a:rPr>
                  <a:t>can be avoided</a:t>
                </a:r>
                <a:r>
                  <a:rPr lang="en-GB" sz="1800" dirty="0">
                    <a:solidFill>
                      <a:srgbClr val="000000"/>
                    </a:solidFill>
                    <a:latin typeface="Calibri" panose="020F0502020204030204" pitchFamily="34" charset="0"/>
                  </a:rPr>
                  <a:t>, the score vectors </a:t>
                </a:r>
                <a14:m>
                  <m:oMath xmlns:m="http://schemas.openxmlformats.org/officeDocument/2006/math">
                    <m:r>
                      <a:rPr lang="en-GB" sz="1800" i="1" dirty="0" smtClean="0">
                        <a:solidFill>
                          <a:srgbClr val="000000"/>
                        </a:solidFill>
                        <a:latin typeface="Cambria Math" panose="02040503050406030204" pitchFamily="18" charset="0"/>
                      </a:rPr>
                      <m:t>𝑡</m:t>
                    </m:r>
                    <m:r>
                      <a:rPr lang="en-GB" sz="1800" i="1" baseline="-25000" dirty="0" smtClean="0">
                        <a:solidFill>
                          <a:srgbClr val="000000"/>
                        </a:solidFill>
                        <a:latin typeface="Cambria Math" panose="02040503050406030204" pitchFamily="18" charset="0"/>
                      </a:rPr>
                      <m:t>𝑗</m:t>
                    </m:r>
                    <m:r>
                      <a:rPr lang="en-GB" sz="1800" i="1" baseline="-25000"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used to relate </a:t>
                </a:r>
                <a14:m>
                  <m:oMath xmlns:m="http://schemas.openxmlformats.org/officeDocument/2006/math">
                    <m:r>
                      <a:rPr lang="en-GB" sz="1800" i="1" dirty="0" smtClean="0">
                        <a:solidFill>
                          <a:srgbClr val="000000"/>
                        </a:solidFill>
                        <a:latin typeface="Cambria Math" panose="02040503050406030204" pitchFamily="18" charset="0"/>
                      </a:rPr>
                      <m:t>𝑋</m:t>
                    </m:r>
                  </m:oMath>
                </a14:m>
                <a:r>
                  <a:rPr lang="en-GB" sz="1800" dirty="0">
                    <a:solidFill>
                      <a:srgbClr val="000000"/>
                    </a:solidFill>
                    <a:latin typeface="Calibri" panose="020F0502020204030204" pitchFamily="34" charset="0"/>
                  </a:rPr>
                  <a:t> to </a:t>
                </a:r>
                <a14:m>
                  <m:oMath xmlns:m="http://schemas.openxmlformats.org/officeDocument/2006/math">
                    <m:r>
                      <a:rPr lang="en-GB" sz="1800" i="1" dirty="0">
                        <a:solidFill>
                          <a:srgbClr val="000000"/>
                        </a:solidFill>
                        <a:latin typeface="Cambria Math" panose="02040503050406030204" pitchFamily="18" charset="0"/>
                      </a:rPr>
                      <m:t>𝑌</m:t>
                    </m:r>
                  </m:oMath>
                </a14:m>
                <a:r>
                  <a:rPr lang="en-GB" sz="1800" dirty="0">
                    <a:solidFill>
                      <a:srgbClr val="000000"/>
                    </a:solidFill>
                    <a:latin typeface="Calibri" panose="020F0502020204030204" pitchFamily="34" charset="0"/>
                  </a:rPr>
                  <a:t>  are orthogonal in either case</a:t>
                </a:r>
                <a:r>
                  <a:rPr lang="en-GB" sz="1800" dirty="0">
                    <a:latin typeface="Times-Roman"/>
                  </a:rPr>
                  <a:t>, </a:t>
                </a:r>
                <a:r>
                  <a:rPr lang="en-GB" sz="1800" dirty="0">
                    <a:solidFill>
                      <a:srgbClr val="000000"/>
                    </a:solidFill>
                    <a:latin typeface="Calibri" panose="020F0502020204030204" pitchFamily="34" charset="0"/>
                  </a:rPr>
                  <a:t>it serves to improve the speed in the case of very large </a:t>
                </a:r>
                <a14:m>
                  <m:oMath xmlns:m="http://schemas.openxmlformats.org/officeDocument/2006/math">
                    <m:r>
                      <a:rPr lang="en-GB" sz="1800" i="1"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1" y="2239029"/>
                <a:ext cx="10529756" cy="2795232"/>
              </a:xfrm>
              <a:blipFill>
                <a:blip r:embed="rId2"/>
                <a:stretch>
                  <a:fillRect l="-1332" t="-2832" r="-1042" b="-10893"/>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15</a:t>
            </a:fld>
            <a:endParaRPr lang="it-IT" noProof="0" dirty="0"/>
          </a:p>
        </p:txBody>
      </p:sp>
      <p:pic>
        <p:nvPicPr>
          <p:cNvPr id="3" name="Immagine 2">
            <a:extLst>
              <a:ext uri="{FF2B5EF4-FFF2-40B4-BE49-F238E27FC236}">
                <a16:creationId xmlns:a16="http://schemas.microsoft.com/office/drawing/2014/main" id="{D3DF6EF4-A45A-18F0-55ED-44B2ED28DD9D}"/>
              </a:ext>
            </a:extLst>
          </p:cNvPr>
          <p:cNvPicPr>
            <a:picLocks noChangeAspect="1"/>
          </p:cNvPicPr>
          <p:nvPr/>
        </p:nvPicPr>
        <p:blipFill>
          <a:blip r:embed="rId3"/>
          <a:stretch>
            <a:fillRect/>
          </a:stretch>
        </p:blipFill>
        <p:spPr>
          <a:xfrm>
            <a:off x="1742419" y="2668573"/>
            <a:ext cx="1430213" cy="776014"/>
          </a:xfrm>
          <a:prstGeom prst="rect">
            <a:avLst/>
          </a:prstGeom>
        </p:spPr>
      </p:pic>
      <p:pic>
        <p:nvPicPr>
          <p:cNvPr id="5" name="Immagine 4">
            <a:extLst>
              <a:ext uri="{FF2B5EF4-FFF2-40B4-BE49-F238E27FC236}">
                <a16:creationId xmlns:a16="http://schemas.microsoft.com/office/drawing/2014/main" id="{139A7714-A6DC-8606-C9DC-247C492CED1D}"/>
              </a:ext>
            </a:extLst>
          </p:cNvPr>
          <p:cNvPicPr>
            <a:picLocks noChangeAspect="1"/>
          </p:cNvPicPr>
          <p:nvPr/>
        </p:nvPicPr>
        <p:blipFill>
          <a:blip r:embed="rId4"/>
          <a:stretch>
            <a:fillRect/>
          </a:stretch>
        </p:blipFill>
        <p:spPr>
          <a:xfrm>
            <a:off x="1466827" y="3866933"/>
            <a:ext cx="1705805" cy="640183"/>
          </a:xfrm>
          <a:prstGeom prst="rect">
            <a:avLst/>
          </a:prstGeom>
        </p:spPr>
      </p:pic>
      <p:pic>
        <p:nvPicPr>
          <p:cNvPr id="7" name="Immagine 6">
            <a:extLst>
              <a:ext uri="{FF2B5EF4-FFF2-40B4-BE49-F238E27FC236}">
                <a16:creationId xmlns:a16="http://schemas.microsoft.com/office/drawing/2014/main" id="{BD5222A0-5058-8BDE-E8EB-691BED265D28}"/>
              </a:ext>
            </a:extLst>
          </p:cNvPr>
          <p:cNvPicPr>
            <a:picLocks noChangeAspect="1"/>
          </p:cNvPicPr>
          <p:nvPr/>
        </p:nvPicPr>
        <p:blipFill>
          <a:blip r:embed="rId5"/>
          <a:stretch>
            <a:fillRect/>
          </a:stretch>
        </p:blipFill>
        <p:spPr>
          <a:xfrm>
            <a:off x="3716737" y="3866933"/>
            <a:ext cx="2251964" cy="497075"/>
          </a:xfrm>
          <a:prstGeom prst="rect">
            <a:avLst/>
          </a:prstGeom>
        </p:spPr>
      </p:pic>
      <p:pic>
        <p:nvPicPr>
          <p:cNvPr id="9" name="Immagine 8">
            <a:extLst>
              <a:ext uri="{FF2B5EF4-FFF2-40B4-BE49-F238E27FC236}">
                <a16:creationId xmlns:a16="http://schemas.microsoft.com/office/drawing/2014/main" id="{D35C0DA4-9D3E-174D-1A91-9E5CFE3EA700}"/>
              </a:ext>
            </a:extLst>
          </p:cNvPr>
          <p:cNvPicPr>
            <a:picLocks noChangeAspect="1"/>
          </p:cNvPicPr>
          <p:nvPr/>
        </p:nvPicPr>
        <p:blipFill>
          <a:blip r:embed="rId6"/>
          <a:stretch>
            <a:fillRect/>
          </a:stretch>
        </p:blipFill>
        <p:spPr>
          <a:xfrm>
            <a:off x="6223301" y="3914370"/>
            <a:ext cx="2385926" cy="417000"/>
          </a:xfrm>
          <a:prstGeom prst="rect">
            <a:avLst/>
          </a:prstGeom>
        </p:spPr>
      </p:pic>
      <mc:AlternateContent xmlns:mc="http://schemas.openxmlformats.org/markup-compatibility/2006" xmlns:a14="http://schemas.microsoft.com/office/drawing/2010/main">
        <mc:Choice Requires="a14">
          <p:sp>
            <p:nvSpPr>
              <p:cNvPr id="11" name="Segnaposto testo 32">
                <a:extLst>
                  <a:ext uri="{FF2B5EF4-FFF2-40B4-BE49-F238E27FC236}">
                    <a16:creationId xmlns:a16="http://schemas.microsoft.com/office/drawing/2014/main" id="{AA8BCE88-81DB-905A-97BD-DCE8ECE3172B}"/>
                  </a:ext>
                </a:extLst>
              </p:cNvPr>
              <p:cNvSpPr txBox="1">
                <a:spLocks/>
              </p:cNvSpPr>
              <p:nvPr/>
            </p:nvSpPr>
            <p:spPr>
              <a:xfrm>
                <a:off x="3056436" y="5336777"/>
                <a:ext cx="8719656" cy="152122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Now we can compute the </a:t>
                </a:r>
                <a:r>
                  <a:rPr lang="en-GB" sz="1800" b="1" dirty="0">
                    <a:solidFill>
                      <a:srgbClr val="000000"/>
                    </a:solidFill>
                    <a:latin typeface="Calibri" panose="020F0502020204030204" pitchFamily="34" charset="0"/>
                  </a:rPr>
                  <a:t>regression coefficient </a:t>
                </a:r>
                <a:r>
                  <a:rPr lang="en-GB" sz="1800" dirty="0">
                    <a:solidFill>
                      <a:srgbClr val="000000"/>
                    </a:solidFill>
                    <a:latin typeface="Calibri" panose="020F0502020204030204" pitchFamily="34" charset="0"/>
                  </a:rPr>
                  <a:t>and upload </a:t>
                </a:r>
                <a14:m>
                  <m:oMath xmlns:m="http://schemas.openxmlformats.org/officeDocument/2006/math">
                    <m:r>
                      <a:rPr lang="en-GB" sz="1800" i="1" dirty="0" smtClean="0">
                        <a:solidFill>
                          <a:srgbClr val="000000"/>
                        </a:solidFill>
                        <a:latin typeface="Cambria Math" panose="02040503050406030204" pitchFamily="18" charset="0"/>
                      </a:rPr>
                      <m:t>𝐸</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and </a:t>
                </a:r>
                <a14:m>
                  <m:oMath xmlns:m="http://schemas.openxmlformats.org/officeDocument/2006/math">
                    <m:r>
                      <a:rPr lang="it-IT" sz="1800" b="0" i="1" dirty="0" smtClean="0">
                        <a:solidFill>
                          <a:srgbClr val="000000"/>
                        </a:solidFill>
                        <a:latin typeface="Cambria Math" panose="02040503050406030204" pitchFamily="18" charset="0"/>
                      </a:rPr>
                      <m:t>𝐹</m:t>
                    </m:r>
                    <m:r>
                      <a:rPr lang="it-IT" sz="1800" b="0" i="1" baseline="-25000" dirty="0" smtClean="0">
                        <a:solidFill>
                          <a:srgbClr val="000000"/>
                        </a:solidFill>
                        <a:latin typeface="Cambria Math" panose="02040503050406030204" pitchFamily="18" charset="0"/>
                      </a:rPr>
                      <m:t>𝑗</m:t>
                    </m:r>
                  </m:oMath>
                </a14:m>
                <a:r>
                  <a:rPr lang="en-GB" sz="1800" dirty="0">
                    <a:solidFill>
                      <a:srgbClr val="000000"/>
                    </a:solidFill>
                    <a:latin typeface="Calibri" panose="020F0502020204030204" pitchFamily="34" charset="0"/>
                  </a:rPr>
                  <a:t> for the next iteration</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p:txBody>
          </p:sp>
        </mc:Choice>
        <mc:Fallback xmlns="">
          <p:sp>
            <p:nvSpPr>
              <p:cNvPr id="11" name="Segnaposto testo 32">
                <a:extLst>
                  <a:ext uri="{FF2B5EF4-FFF2-40B4-BE49-F238E27FC236}">
                    <a16:creationId xmlns:a16="http://schemas.microsoft.com/office/drawing/2014/main" id="{AA8BCE88-81DB-905A-97BD-DCE8ECE3172B}"/>
                  </a:ext>
                </a:extLst>
              </p:cNvPr>
              <p:cNvSpPr txBox="1">
                <a:spLocks noRot="1" noChangeAspect="1" noMove="1" noResize="1" noEditPoints="1" noAdjustHandles="1" noChangeArrowheads="1" noChangeShapeType="1" noTextEdit="1"/>
              </p:cNvSpPr>
              <p:nvPr/>
            </p:nvSpPr>
            <p:spPr>
              <a:xfrm>
                <a:off x="3056436" y="5336777"/>
                <a:ext cx="8719656" cy="1521223"/>
              </a:xfrm>
              <a:prstGeom prst="rect">
                <a:avLst/>
              </a:prstGeom>
              <a:blipFill>
                <a:blip r:embed="rId7"/>
                <a:stretch>
                  <a:fillRect l="-1468" t="-5200" r="-1468"/>
                </a:stretch>
              </a:blipFill>
            </p:spPr>
            <p:txBody>
              <a:bodyPr/>
              <a:lstStyle/>
              <a:p>
                <a:r>
                  <a:rPr lang="en-GB">
                    <a:noFill/>
                  </a:rPr>
                  <a:t> </a:t>
                </a:r>
              </a:p>
            </p:txBody>
          </p:sp>
        </mc:Fallback>
      </mc:AlternateContent>
      <p:pic>
        <p:nvPicPr>
          <p:cNvPr id="13" name="Immagine 12">
            <a:extLst>
              <a:ext uri="{FF2B5EF4-FFF2-40B4-BE49-F238E27FC236}">
                <a16:creationId xmlns:a16="http://schemas.microsoft.com/office/drawing/2014/main" id="{4BE5959A-D582-44F6-A669-BB3A036F34FD}"/>
              </a:ext>
            </a:extLst>
          </p:cNvPr>
          <p:cNvPicPr>
            <a:picLocks noChangeAspect="1"/>
          </p:cNvPicPr>
          <p:nvPr/>
        </p:nvPicPr>
        <p:blipFill>
          <a:blip r:embed="rId8"/>
          <a:stretch>
            <a:fillRect/>
          </a:stretch>
        </p:blipFill>
        <p:spPr>
          <a:xfrm>
            <a:off x="3957594" y="5725055"/>
            <a:ext cx="1386523" cy="730990"/>
          </a:xfrm>
          <a:prstGeom prst="rect">
            <a:avLst/>
          </a:prstGeom>
        </p:spPr>
      </p:pic>
      <p:pic>
        <p:nvPicPr>
          <p:cNvPr id="16" name="Immagine 15">
            <a:extLst>
              <a:ext uri="{FF2B5EF4-FFF2-40B4-BE49-F238E27FC236}">
                <a16:creationId xmlns:a16="http://schemas.microsoft.com/office/drawing/2014/main" id="{B36DB915-9A7D-9797-ED63-555E30EE7DC7}"/>
              </a:ext>
            </a:extLst>
          </p:cNvPr>
          <p:cNvPicPr>
            <a:picLocks noChangeAspect="1"/>
          </p:cNvPicPr>
          <p:nvPr/>
        </p:nvPicPr>
        <p:blipFill>
          <a:blip r:embed="rId9"/>
          <a:stretch>
            <a:fillRect/>
          </a:stretch>
        </p:blipFill>
        <p:spPr>
          <a:xfrm>
            <a:off x="5915163" y="5943523"/>
            <a:ext cx="1981200" cy="414338"/>
          </a:xfrm>
          <a:prstGeom prst="rect">
            <a:avLst/>
          </a:prstGeom>
        </p:spPr>
      </p:pic>
      <p:pic>
        <p:nvPicPr>
          <p:cNvPr id="18" name="Immagine 17">
            <a:extLst>
              <a:ext uri="{FF2B5EF4-FFF2-40B4-BE49-F238E27FC236}">
                <a16:creationId xmlns:a16="http://schemas.microsoft.com/office/drawing/2014/main" id="{09C5D7A0-4ED9-E8DE-9727-E03AAAC9DE24}"/>
              </a:ext>
            </a:extLst>
          </p:cNvPr>
          <p:cNvPicPr>
            <a:picLocks noChangeAspect="1"/>
          </p:cNvPicPr>
          <p:nvPr/>
        </p:nvPicPr>
        <p:blipFill>
          <a:blip r:embed="rId10"/>
          <a:stretch>
            <a:fillRect/>
          </a:stretch>
        </p:blipFill>
        <p:spPr>
          <a:xfrm>
            <a:off x="8427376" y="5904388"/>
            <a:ext cx="2422826" cy="492608"/>
          </a:xfrm>
          <a:prstGeom prst="rect">
            <a:avLst/>
          </a:prstGeom>
        </p:spPr>
      </p:pic>
    </p:spTree>
    <p:extLst>
      <p:ext uri="{BB962C8B-B14F-4D97-AF65-F5344CB8AC3E}">
        <p14:creationId xmlns:p14="http://schemas.microsoft.com/office/powerpoint/2010/main" val="4263543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olo 31">
            <a:extLst>
              <a:ext uri="{FF2B5EF4-FFF2-40B4-BE49-F238E27FC236}">
                <a16:creationId xmlns:a16="http://schemas.microsoft.com/office/drawing/2014/main" id="{0D02E7EC-6412-ED33-9E6E-B7DDEA79B15B}"/>
              </a:ext>
            </a:extLst>
          </p:cNvPr>
          <p:cNvSpPr>
            <a:spLocks noGrp="1"/>
          </p:cNvSpPr>
          <p:nvPr>
            <p:ph type="title"/>
          </p:nvPr>
        </p:nvSpPr>
        <p:spPr>
          <a:xfrm>
            <a:off x="964024" y="879063"/>
            <a:ext cx="5696836" cy="765179"/>
          </a:xfrm>
        </p:spPr>
        <p:txBody>
          <a:bodyPr>
            <a:normAutofit/>
          </a:bodyPr>
          <a:lstStyle/>
          <a:p>
            <a:r>
              <a:rPr lang="it-IT" dirty="0"/>
              <a:t>NIPALS consideration</a:t>
            </a:r>
            <a:endParaRPr lang="en-GB" dirty="0"/>
          </a:p>
        </p:txBody>
      </p:sp>
      <mc:AlternateContent xmlns:mc="http://schemas.openxmlformats.org/markup-compatibility/2006" xmlns:a14="http://schemas.microsoft.com/office/drawing/2010/main">
        <mc:Choice Requires="a14">
          <p:sp>
            <p:nvSpPr>
              <p:cNvPr id="33" name="Segnaposto testo 32">
                <a:extLst>
                  <a:ext uri="{FF2B5EF4-FFF2-40B4-BE49-F238E27FC236}">
                    <a16:creationId xmlns:a16="http://schemas.microsoft.com/office/drawing/2014/main" id="{3D8923C2-F1AC-9534-B6C4-5E040977C924}"/>
                  </a:ext>
                </a:extLst>
              </p:cNvPr>
              <p:cNvSpPr>
                <a:spLocks noGrp="1"/>
              </p:cNvSpPr>
              <p:nvPr>
                <p:ph type="body" sz="quarter" idx="11"/>
              </p:nvPr>
            </p:nvSpPr>
            <p:spPr>
              <a:xfrm>
                <a:off x="1122550" y="2239029"/>
                <a:ext cx="10731093" cy="2175660"/>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Once the algorithm has terminated, we are interested in finding the matrix </a:t>
                </a:r>
                <a14:m>
                  <m:oMath xmlns:m="http://schemas.openxmlformats.org/officeDocument/2006/math">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 i.e. the matrix that allows us to:</a:t>
                </a: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𝑌</m:t>
                    </m:r>
                    <m:r>
                      <a:rPr lang="en-GB" sz="1800" i="1" dirty="0" smtClean="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𝑋</m:t>
                    </m:r>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oMath>
                </a14:m>
                <a:r>
                  <a:rPr lang="en-GB" sz="1800" dirty="0">
                    <a:solidFill>
                      <a:srgbClr val="000000"/>
                    </a:solidFill>
                    <a:latin typeface="Calibri" panose="020F0502020204030204" pitchFamily="34" charset="0"/>
                  </a:rPr>
                  <a:t>  ,with</a:t>
                </a:r>
                <a14:m>
                  <m:oMath xmlns:m="http://schemas.openxmlformats.org/officeDocument/2006/math">
                    <m:r>
                      <a:rPr lang="it-IT" sz="1800" b="0" i="0" dirty="0" smtClean="0">
                        <a:solidFill>
                          <a:srgbClr val="000000"/>
                        </a:solidFill>
                        <a:latin typeface="Cambria Math" panose="02040503050406030204" pitchFamily="18" charset="0"/>
                      </a:rPr>
                      <m:t> </m:t>
                    </m:r>
                    <m:r>
                      <a:rPr lang="en-GB" sz="1800" i="1" dirty="0" smtClean="0">
                        <a:solidFill>
                          <a:srgbClr val="000000"/>
                        </a:solidFill>
                        <a:latin typeface="Cambria Math" panose="02040503050406030204" pitchFamily="18" charset="0"/>
                      </a:rPr>
                      <m:t>𝐵</m:t>
                    </m:r>
                    <m:r>
                      <a:rPr lang="en-GB" sz="1800" i="1" dirty="0" smtClean="0">
                        <a:solidFill>
                          <a:srgbClr val="000000"/>
                        </a:solidFill>
                        <a:latin typeface="Cambria Math" panose="02040503050406030204" pitchFamily="18" charset="0"/>
                      </a:rPr>
                      <m:t>2 </m:t>
                    </m:r>
                    <m:r>
                      <a:rPr lang="en-GB" sz="1800" i="1" dirty="0" smtClean="0">
                        <a:solidFill>
                          <a:srgbClr val="000000"/>
                        </a:solidFill>
                        <a:latin typeface="Cambria Math" panose="02040503050406030204" pitchFamily="18" charset="0"/>
                        <a:ea typeface="Cambria Math" panose="02040503050406030204" pitchFamily="18" charset="0"/>
                      </a:rPr>
                      <m:t>𝜖</m:t>
                    </m:r>
                    <m:r>
                      <a:rPr lang="it-IT" sz="1800" b="0" i="1" dirty="0" smtClean="0">
                        <a:solidFill>
                          <a:srgbClr val="000000"/>
                        </a:solidFill>
                        <a:latin typeface="Cambria Math" panose="02040503050406030204" pitchFamily="18" charset="0"/>
                        <a:ea typeface="Cambria Math" panose="02040503050406030204" pitchFamily="18" charset="0"/>
                      </a:rPr>
                      <m:t> </m:t>
                    </m:r>
                    <m:r>
                      <a:rPr lang="it-IT" sz="1800" b="0" i="1" dirty="0" smtClean="0">
                        <a:solidFill>
                          <a:srgbClr val="000000"/>
                        </a:solidFill>
                        <a:latin typeface="Cambria Math" panose="02040503050406030204" pitchFamily="18" charset="0"/>
                        <a:ea typeface="Cambria Math" panose="02040503050406030204" pitchFamily="18" charset="0"/>
                      </a:rPr>
                      <m:t>𝑅𝑚</m:t>
                    </m:r>
                    <m:r>
                      <a:rPr lang="it-IT" sz="1800" b="0" i="1" baseline="30000" dirty="0" smtClean="0">
                        <a:solidFill>
                          <a:srgbClr val="000000"/>
                        </a:solidFill>
                        <a:latin typeface="Cambria Math" panose="02040503050406030204" pitchFamily="18" charset="0"/>
                        <a:ea typeface="Cambria Math" panose="02040503050406030204" pitchFamily="18" charset="0"/>
                      </a:rPr>
                      <m:t> </m:t>
                    </m:r>
                    <m:r>
                      <m:rPr>
                        <m:sty m:val="p"/>
                      </m:rPr>
                      <a:rPr lang="it-IT" sz="1800" b="0" i="0" baseline="30000" dirty="0" smtClean="0">
                        <a:solidFill>
                          <a:srgbClr val="000000"/>
                        </a:solidFill>
                        <a:latin typeface="Cambria Math" panose="02040503050406030204" pitchFamily="18" charset="0"/>
                        <a:ea typeface="Cambria Math" panose="02040503050406030204" pitchFamily="18" charset="0"/>
                      </a:rPr>
                      <m:t>x</m:t>
                    </m:r>
                    <m:r>
                      <a:rPr lang="it-IT" sz="1800" b="0" i="1" baseline="30000" dirty="0" smtClean="0">
                        <a:solidFill>
                          <a:srgbClr val="000000"/>
                        </a:solidFill>
                        <a:latin typeface="Cambria Math" panose="02040503050406030204" pitchFamily="18" charset="0"/>
                        <a:ea typeface="Cambria Math" panose="02040503050406030204" pitchFamily="18" charset="0"/>
                      </a:rPr>
                      <m:t> </m:t>
                    </m:r>
                    <m:r>
                      <a:rPr lang="it-IT" sz="1800" b="0" i="1" baseline="30000" dirty="0" smtClean="0">
                        <a:solidFill>
                          <a:srgbClr val="000000"/>
                        </a:solidFill>
                        <a:latin typeface="Cambria Math" panose="02040503050406030204" pitchFamily="18" charset="0"/>
                        <a:ea typeface="Cambria Math" panose="02040503050406030204" pitchFamily="18" charset="0"/>
                      </a:rPr>
                      <m:t>𝑝</m:t>
                    </m:r>
                  </m:oMath>
                </a14:m>
                <a:endParaRPr lang="en-GB"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This matrix is obtained as follows: </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external </a:t>
                </a:r>
                <a:r>
                  <a:rPr lang="en-GB" sz="1800" i="1" dirty="0">
                    <a:solidFill>
                      <a:srgbClr val="000000"/>
                    </a:solidFill>
                    <a:latin typeface="Calibri" panose="020F0502020204030204" pitchFamily="34" charset="0"/>
                  </a:rPr>
                  <a:t>for loop </a:t>
                </a:r>
                <a:r>
                  <a:rPr lang="en-GB" sz="1800" dirty="0">
                    <a:solidFill>
                      <a:srgbClr val="000000"/>
                    </a:solidFill>
                    <a:latin typeface="Calibri" panose="020F0502020204030204" pitchFamily="34" charset="0"/>
                  </a:rPr>
                  <a:t>can be executed up to a maximum of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 times, equal to </a:t>
                </a:r>
                <a14:m>
                  <m:oMath xmlns:m="http://schemas.openxmlformats.org/officeDocument/2006/math">
                    <m:r>
                      <a:rPr lang="en-GB" sz="1800" i="1" dirty="0" smtClean="0">
                        <a:solidFill>
                          <a:srgbClr val="000000"/>
                        </a:solidFill>
                        <a:latin typeface="Cambria Math" panose="02040503050406030204" pitchFamily="18" charset="0"/>
                      </a:rPr>
                      <m:t>𝑟𝑎𝑛𝑘</m:t>
                    </m:r>
                    <m:r>
                      <a:rPr lang="en-GB" sz="1800" i="1" dirty="0" smtClean="0">
                        <a:solidFill>
                          <a:srgbClr val="000000"/>
                        </a:solidFill>
                        <a:latin typeface="Cambria Math" panose="02040503050406030204" pitchFamily="18" charset="0"/>
                      </a:rPr>
                      <m:t>(</m:t>
                    </m:r>
                    <m:r>
                      <a:rPr lang="en-GB" sz="1800" i="1" dirty="0" smtClean="0">
                        <a:solidFill>
                          <a:srgbClr val="000000"/>
                        </a:solidFill>
                        <a:latin typeface="Cambria Math" panose="02040503050406030204" pitchFamily="18" charset="0"/>
                      </a:rPr>
                      <m:t>𝑋</m:t>
                    </m:r>
                    <m:r>
                      <a:rPr lang="en-GB" sz="1800" i="1" dirty="0" smtClean="0">
                        <a:solidFill>
                          <a:srgbClr val="000000"/>
                        </a:solidFill>
                        <a:latin typeface="Cambria Math" panose="02040503050406030204" pitchFamily="18" charset="0"/>
                      </a:rPr>
                      <m:t>) </m:t>
                    </m:r>
                  </m:oMath>
                </a14:m>
                <a:r>
                  <a:rPr lang="en-GB" sz="1800" dirty="0">
                    <a:solidFill>
                      <a:srgbClr val="000000"/>
                    </a:solidFill>
                    <a:latin typeface="Calibri" panose="020F0502020204030204" pitchFamily="34" charset="0"/>
                  </a:rPr>
                  <a:t>, usually  </a:t>
                </a:r>
                <a14:m>
                  <m:oMath xmlns:m="http://schemas.openxmlformats.org/officeDocument/2006/math">
                    <m:r>
                      <a:rPr lang="it-IT" sz="1800" i="1" dirty="0" smtClean="0">
                        <a:solidFill>
                          <a:srgbClr val="000000"/>
                        </a:solidFill>
                        <a:latin typeface="Cambria Math" panose="02040503050406030204" pitchFamily="18" charset="0"/>
                      </a:rPr>
                      <m:t>𝑛</m:t>
                    </m:r>
                    <m:r>
                      <a:rPr lang="en-GB" sz="1800" i="1" dirty="0" smtClean="0">
                        <a:solidFill>
                          <a:srgbClr val="000000"/>
                        </a:solidFill>
                        <a:latin typeface="Cambria Math" panose="02040503050406030204" pitchFamily="18" charset="0"/>
                      </a:rPr>
                      <m:t>&gt;&gt;</m:t>
                    </m:r>
                    <m:r>
                      <a:rPr lang="en-GB" sz="1800" i="1" dirty="0" smtClean="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 therefore </a:t>
                </a:r>
                <a14:m>
                  <m:oMath xmlns:m="http://schemas.openxmlformats.org/officeDocument/2006/math">
                    <m:r>
                      <a:rPr lang="en-GB" sz="1800" i="1" dirty="0" smtClean="0">
                        <a:solidFill>
                          <a:srgbClr val="000000"/>
                        </a:solidFill>
                        <a:latin typeface="Cambria Math" panose="02040503050406030204" pitchFamily="18" charset="0"/>
                      </a:rPr>
                      <m:t>𝑗</m:t>
                    </m:r>
                    <m:r>
                      <a:rPr lang="en-GB" sz="1800" i="1" dirty="0" smtClean="0">
                        <a:solidFill>
                          <a:srgbClr val="000000"/>
                        </a:solidFill>
                        <a:latin typeface="Cambria Math" panose="02040503050406030204" pitchFamily="18" charset="0"/>
                      </a:rPr>
                      <m:t>_</m:t>
                    </m:r>
                    <m:r>
                      <m:rPr>
                        <m:sty m:val="p"/>
                      </m:rPr>
                      <a:rPr lang="en-GB" sz="1800" i="1" dirty="0" smtClean="0">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r>
                      <a:rPr lang="en-GB" sz="1800" i="1" dirty="0">
                        <a:solidFill>
                          <a:srgbClr val="000000"/>
                        </a:solidFill>
                        <a:latin typeface="Cambria Math" panose="02040503050406030204" pitchFamily="18" charset="0"/>
                      </a:rPr>
                      <m:t>𝑚</m:t>
                    </m:r>
                  </m:oMath>
                </a14:m>
                <a:r>
                  <a:rPr lang="en-GB" sz="1800" dirty="0">
                    <a:solidFill>
                      <a:srgbClr val="000000"/>
                    </a:solidFill>
                    <a:latin typeface="Calibri" panose="020F0502020204030204" pitchFamily="34" charset="0"/>
                  </a:rPr>
                  <a:t>,</a:t>
                </a:r>
              </a:p>
              <a:p>
                <a:pPr marL="285750" indent="-285750">
                  <a:buFont typeface="Arial" panose="020B0604020202020204" pitchFamily="34" charset="0"/>
                  <a:buChar char="•"/>
                </a:pPr>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a:p>
                <a:endParaRPr lang="en-GB" sz="1800" dirty="0">
                  <a:solidFill>
                    <a:srgbClr val="000000"/>
                  </a:solidFill>
                  <a:latin typeface="Calibri" panose="020F0502020204030204" pitchFamily="34" charset="0"/>
                </a:endParaRPr>
              </a:p>
            </p:txBody>
          </p:sp>
        </mc:Choice>
        <mc:Fallback xmlns="">
          <p:sp>
            <p:nvSpPr>
              <p:cNvPr id="33" name="Segnaposto testo 32">
                <a:extLst>
                  <a:ext uri="{FF2B5EF4-FFF2-40B4-BE49-F238E27FC236}">
                    <a16:creationId xmlns:a16="http://schemas.microsoft.com/office/drawing/2014/main" id="{3D8923C2-F1AC-9534-B6C4-5E040977C924}"/>
                  </a:ext>
                </a:extLst>
              </p:cNvPr>
              <p:cNvSpPr>
                <a:spLocks noGrp="1" noRot="1" noChangeAspect="1" noMove="1" noResize="1" noEditPoints="1" noAdjustHandles="1" noChangeArrowheads="1" noChangeShapeType="1" noTextEdit="1"/>
              </p:cNvSpPr>
              <p:nvPr>
                <p:ph type="body" sz="quarter" idx="11"/>
              </p:nvPr>
            </p:nvSpPr>
            <p:spPr>
              <a:xfrm>
                <a:off x="1122550" y="2239029"/>
                <a:ext cx="10731093" cy="2175660"/>
              </a:xfrm>
              <a:blipFill>
                <a:blip r:embed="rId2"/>
                <a:stretch>
                  <a:fillRect l="-1193" t="-3641" r="-17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9A8119D2-D4E2-5800-564F-B71D533E03C1}"/>
              </a:ext>
            </a:extLst>
          </p:cNvPr>
          <p:cNvSpPr>
            <a:spLocks noGrp="1"/>
          </p:cNvSpPr>
          <p:nvPr>
            <p:ph type="sldNum" sz="quarter" idx="16"/>
          </p:nvPr>
        </p:nvSpPr>
        <p:spPr/>
        <p:txBody>
          <a:bodyPr/>
          <a:lstStyle/>
          <a:p>
            <a:pPr rtl="0"/>
            <a:fld id="{294A09A9-5501-47C1-A89A-A340965A2BE2}" type="slidenum">
              <a:rPr lang="it-IT" noProof="0" smtClean="0"/>
              <a:pPr rtl="0"/>
              <a:t>16</a:t>
            </a:fld>
            <a:endParaRPr lang="it-IT" noProof="0" dirty="0"/>
          </a:p>
        </p:txBody>
      </p:sp>
      <p:pic>
        <p:nvPicPr>
          <p:cNvPr id="4" name="Immagine 3">
            <a:extLst>
              <a:ext uri="{FF2B5EF4-FFF2-40B4-BE49-F238E27FC236}">
                <a16:creationId xmlns:a16="http://schemas.microsoft.com/office/drawing/2014/main" id="{BF1F3CC8-AF93-A47F-6AEC-73837CE68477}"/>
              </a:ext>
            </a:extLst>
          </p:cNvPr>
          <p:cNvPicPr>
            <a:picLocks noChangeAspect="1"/>
          </p:cNvPicPr>
          <p:nvPr/>
        </p:nvPicPr>
        <p:blipFill rotWithShape="1">
          <a:blip r:embed="rId3"/>
          <a:srcRect b="21066"/>
          <a:stretch/>
        </p:blipFill>
        <p:spPr>
          <a:xfrm>
            <a:off x="4615952" y="2967379"/>
            <a:ext cx="3459061" cy="400792"/>
          </a:xfrm>
          <a:prstGeom prst="rect">
            <a:avLst/>
          </a:prstGeom>
        </p:spPr>
      </p:pic>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E38B6077-FBF9-4373-DF76-60718A45C5C5}"/>
                  </a:ext>
                </a:extLst>
              </p:cNvPr>
              <p:cNvSpPr txBox="1"/>
              <p:nvPr/>
            </p:nvSpPr>
            <p:spPr>
              <a:xfrm>
                <a:off x="2367170" y="4096521"/>
                <a:ext cx="9486473" cy="1200329"/>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if it were executed</a:t>
                </a:r>
                <a14:m>
                  <m:oMath xmlns:m="http://schemas.openxmlformats.org/officeDocument/2006/math">
                    <m:r>
                      <a:rPr lang="en-GB" sz="1800" i="1" dirty="0" smtClean="0">
                        <a:solidFill>
                          <a:srgbClr val="000000"/>
                        </a:solidFill>
                        <a:latin typeface="Cambria Math" panose="02040503050406030204" pitchFamily="18" charset="0"/>
                      </a:rPr>
                      <m:t> </m:t>
                    </m:r>
                    <m:r>
                      <a:rPr lang="en-GB" sz="1800" i="1" dirty="0" err="1">
                        <a:solidFill>
                          <a:srgbClr val="000000"/>
                        </a:solidFill>
                        <a:latin typeface="Cambria Math" panose="02040503050406030204" pitchFamily="18" charset="0"/>
                      </a:rPr>
                      <m:t>𝑗</m:t>
                    </m:r>
                    <m:r>
                      <a:rPr lang="en-GB" sz="1800" i="1" dirty="0" err="1">
                        <a:solidFill>
                          <a:srgbClr val="000000"/>
                        </a:solidFill>
                        <a:latin typeface="Cambria Math" panose="02040503050406030204" pitchFamily="18" charset="0"/>
                      </a:rPr>
                      <m:t>_</m:t>
                    </m:r>
                    <m:r>
                      <m:rPr>
                        <m:sty m:val="p"/>
                      </m:rPr>
                      <a:rPr lang="en-GB" sz="1800" i="1" dirty="0" err="1">
                        <a:solidFill>
                          <a:srgbClr val="000000"/>
                        </a:solidFill>
                        <a:latin typeface="Cambria Math" panose="02040503050406030204" pitchFamily="18" charset="0"/>
                      </a:rPr>
                      <m:t>max</m:t>
                    </m:r>
                    <m:r>
                      <a:rPr lang="en-GB" sz="1800" i="1" dirty="0">
                        <a:solidFill>
                          <a:srgbClr val="000000"/>
                        </a:solidFill>
                        <a:latin typeface="Cambria Math" panose="02040503050406030204" pitchFamily="18" charset="0"/>
                      </a:rPr>
                      <m:t>⁡</m:t>
                    </m:r>
                  </m:oMath>
                </a14:m>
                <a:r>
                  <a:rPr lang="en-GB" sz="1800" dirty="0">
                    <a:solidFill>
                      <a:srgbClr val="000000"/>
                    </a:solidFill>
                    <a:latin typeface="Calibri" panose="020F0502020204030204" pitchFamily="34" charset="0"/>
                  </a:rPr>
                  <a:t>times, we would have the same solution as </a:t>
                </a:r>
                <a:r>
                  <a:rPr lang="en-GB" sz="1800" i="1" dirty="0">
                    <a:solidFill>
                      <a:srgbClr val="000000"/>
                    </a:solidFill>
                    <a:latin typeface="Calibri" panose="020F0502020204030204" pitchFamily="34" charset="0"/>
                  </a:rPr>
                  <a:t>OLS</a:t>
                </a:r>
                <a:r>
                  <a:rPr lang="en-GB" sz="1800" dirty="0">
                    <a:solidFill>
                      <a:srgbClr val="000000"/>
                    </a:solidFill>
                    <a:latin typeface="Calibri" panose="020F0502020204030204" pitchFamily="34" charset="0"/>
                  </a:rPr>
                  <a:t>, if we wanted to reduce the order we would have to execute the algorithm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times, where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is the </a:t>
                </a:r>
                <a:r>
                  <a:rPr lang="en-GB" sz="1800" b="1" dirty="0">
                    <a:solidFill>
                      <a:srgbClr val="000000"/>
                    </a:solidFill>
                    <a:latin typeface="Calibri" panose="020F0502020204030204" pitchFamily="34" charset="0"/>
                  </a:rPr>
                  <a:t>dimensional reduction value</a:t>
                </a:r>
                <a:r>
                  <a:rPr lang="en-GB" sz="1800" dirty="0">
                    <a:solidFill>
                      <a:srgbClr val="000000"/>
                    </a:solidFill>
                    <a:latin typeface="Calibri" panose="020F0502020204030204" pitchFamily="34" charset="0"/>
                  </a:rPr>
                  <a:t>.</a:t>
                </a:r>
              </a:p>
              <a:p>
                <a:endParaRPr lang="en-GB" dirty="0"/>
              </a:p>
            </p:txBody>
          </p:sp>
        </mc:Choice>
        <mc:Fallback>
          <p:sp>
            <p:nvSpPr>
              <p:cNvPr id="6" name="CasellaDiTesto 5">
                <a:extLst>
                  <a:ext uri="{FF2B5EF4-FFF2-40B4-BE49-F238E27FC236}">
                    <a16:creationId xmlns:a16="http://schemas.microsoft.com/office/drawing/2014/main" id="{E38B6077-FBF9-4373-DF76-60718A45C5C5}"/>
                  </a:ext>
                </a:extLst>
              </p:cNvPr>
              <p:cNvSpPr txBox="1">
                <a:spLocks noRot="1" noChangeAspect="1" noMove="1" noResize="1" noEditPoints="1" noAdjustHandles="1" noChangeArrowheads="1" noChangeShapeType="1" noTextEdit="1"/>
              </p:cNvSpPr>
              <p:nvPr/>
            </p:nvSpPr>
            <p:spPr>
              <a:xfrm>
                <a:off x="2367170" y="4096521"/>
                <a:ext cx="9486473" cy="1200329"/>
              </a:xfrm>
              <a:prstGeom prst="rect">
                <a:avLst/>
              </a:prstGeom>
              <a:blipFill>
                <a:blip r:embed="rId4"/>
                <a:stretch>
                  <a:fillRect l="-386" t="-2538"/>
                </a:stretch>
              </a:blipFill>
            </p:spPr>
            <p:txBody>
              <a:bodyPr/>
              <a:lstStyle/>
              <a:p>
                <a:r>
                  <a:rPr lang="en-US">
                    <a:noFill/>
                  </a:rPr>
                  <a:t> </a:t>
                </a:r>
              </a:p>
            </p:txBody>
          </p:sp>
        </mc:Fallback>
      </mc:AlternateContent>
    </p:spTree>
    <p:extLst>
      <p:ext uri="{BB962C8B-B14F-4D97-AF65-F5344CB8AC3E}">
        <p14:creationId xmlns:p14="http://schemas.microsoft.com/office/powerpoint/2010/main" val="355088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dirty="0"/>
              <a:t>Reduction Order</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9162352" cy="3550617"/>
              </a:xfrm>
            </p:spPr>
            <p:txBody>
              <a:bodyPr/>
              <a:lstStyle/>
              <a:p>
                <a:pPr marL="285750" indent="-285750">
                  <a:buFont typeface="Arial" panose="020B0604020202020204" pitchFamily="34" charset="0"/>
                  <a:buChar char="•"/>
                </a:pPr>
                <a:r>
                  <a:rPr lang="en-US" sz="1800" dirty="0"/>
                  <a:t>It’s important to select an appropriate number </a:t>
                </a:r>
                <a14:m>
                  <m:oMath xmlns:m="http://schemas.openxmlformats.org/officeDocument/2006/math">
                    <m:r>
                      <a:rPr lang="en-US" sz="1800" i="1" dirty="0" smtClean="0">
                        <a:latin typeface="Cambria Math" panose="02040503050406030204" pitchFamily="18" charset="0"/>
                      </a:rPr>
                      <m:t>𝑎</m:t>
                    </m:r>
                  </m:oMath>
                </a14:m>
                <a:r>
                  <a:rPr lang="en-US" sz="1800" dirty="0"/>
                  <a:t> of PLS ​​factors to get a good prediction.</a:t>
                </a:r>
              </a:p>
              <a:p>
                <a:pPr marL="285750" indent="-285750">
                  <a:buFont typeface="Arial" panose="020B0604020202020204" pitchFamily="34" charset="0"/>
                  <a:buChar char="•"/>
                </a:pPr>
                <a14:m>
                  <m:oMath xmlns:m="http://schemas.openxmlformats.org/officeDocument/2006/math">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equivalent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losing</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but</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many</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times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reducing</m:t>
                    </m:r>
                    <m:r>
                      <m:rPr>
                        <m:nor/>
                      </m:rPr>
                      <a:rPr lang="en-GB" sz="1800" dirty="0">
                        <a:solidFill>
                          <a:srgbClr val="000000"/>
                        </a:solidFill>
                        <a:latin typeface="Calibri" panose="020F0502020204030204" pitchFamily="34" charset="0"/>
                      </a:rPr>
                      <m:t>  </m:t>
                    </m:r>
                    <m:r>
                      <a:rPr lang="en-GB" sz="1800" i="1" dirty="0">
                        <a:solidFill>
                          <a:srgbClr val="000000"/>
                        </a:solidFill>
                        <a:latin typeface="Cambria Math" panose="02040503050406030204" pitchFamily="18" charset="0"/>
                      </a:rPr>
                      <m:t>𝑎</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allows</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you</m:t>
                    </m:r>
                    <m:r>
                      <m:rPr>
                        <m:nor/>
                      </m:rPr>
                      <a:rPr lang="en-GB" sz="1800" dirty="0">
                        <a:solidFill>
                          <a:srgbClr val="000000"/>
                        </a:solidFill>
                        <a:latin typeface="Calibri" panose="020F0502020204030204" pitchFamily="34" charset="0"/>
                      </a:rPr>
                      <m:t> </m:t>
                    </m:r>
                    <m:r>
                      <m:rPr>
                        <m:nor/>
                      </m:rPr>
                      <a:rPr lang="en-GB" sz="1800" dirty="0">
                        <a:solidFill>
                          <a:srgbClr val="000000"/>
                        </a:solidFill>
                        <a:latin typeface="Calibri" panose="020F0502020204030204" pitchFamily="34" charset="0"/>
                      </a:rPr>
                      <m:t>to</m:t>
                    </m:r>
                    <m:r>
                      <m:rPr>
                        <m:nor/>
                      </m:rPr>
                      <a:rPr lang="en-GB" sz="1800"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lose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related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error</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and</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to</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keep</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only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the</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necessary</m:t>
                    </m:r>
                    <m:r>
                      <m:rPr>
                        <m:nor/>
                      </m:rPr>
                      <a:rPr lang="en-GB" sz="1800" b="1" dirty="0">
                        <a:solidFill>
                          <a:srgbClr val="000000"/>
                        </a:solidFill>
                        <a:latin typeface="Calibri" panose="020F0502020204030204" pitchFamily="34" charset="0"/>
                      </a:rPr>
                      <m:t> </m:t>
                    </m:r>
                    <m:r>
                      <m:rPr>
                        <m:nor/>
                      </m:rPr>
                      <a:rPr lang="en-GB" sz="1800" b="1" dirty="0">
                        <a:solidFill>
                          <a:srgbClr val="000000"/>
                        </a:solidFill>
                        <a:latin typeface="Calibri" panose="020F0502020204030204" pitchFamily="34" charset="0"/>
                      </a:rPr>
                      <m:t>information</m:t>
                    </m:r>
                    <m:r>
                      <m:rPr>
                        <m:nor/>
                      </m:rPr>
                      <a:rPr lang="en-GB" sz="1800" dirty="0">
                        <a:solidFill>
                          <a:srgbClr val="000000"/>
                        </a:solidFill>
                        <a:latin typeface="Calibri" panose="020F0502020204030204" pitchFamily="34" charset="0"/>
                      </a:rPr>
                      <m:t>.</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a:t>
                </a:r>
                <a:r>
                  <a:rPr lang="en-GB" sz="1800" b="1" dirty="0">
                    <a:solidFill>
                      <a:srgbClr val="000000"/>
                    </a:solidFill>
                    <a:latin typeface="Calibri" panose="020F0502020204030204" pitchFamily="34" charset="0"/>
                  </a:rPr>
                  <a:t>can be fixed</a:t>
                </a:r>
                <a:r>
                  <a:rPr lang="en-GB" sz="1800" dirty="0">
                    <a:solidFill>
                      <a:srgbClr val="000000"/>
                    </a:solidFill>
                    <a:latin typeface="Calibri" panose="020F0502020204030204" pitchFamily="34" charset="0"/>
                  </a:rPr>
                  <a:t>, for example when we want to plot lower dimension data, </a:t>
                </a:r>
                <a14:m>
                  <m:oMath xmlns:m="http://schemas.openxmlformats.org/officeDocument/2006/math">
                    <m:r>
                      <a:rPr lang="en-GB" sz="1800" i="1" dirty="0" smtClean="0">
                        <a:solidFill>
                          <a:srgbClr val="000000"/>
                        </a:solidFill>
                        <a:latin typeface="Cambria Math" panose="02040503050406030204" pitchFamily="18" charset="0"/>
                      </a:rPr>
                      <m:t>1&lt;</m:t>
                    </m:r>
                    <m:r>
                      <a:rPr lang="en-GB" sz="2000" i="1" dirty="0" smtClean="0">
                        <a:solidFill>
                          <a:srgbClr val="000000"/>
                        </a:solidFill>
                        <a:latin typeface="Cambria Math" panose="02040503050406030204" pitchFamily="18" charset="0"/>
                      </a:rPr>
                      <m:t> </m:t>
                    </m:r>
                    <m:r>
                      <a:rPr lang="en-GB" sz="2000" i="1" dirty="0" smtClean="0">
                        <a:solidFill>
                          <a:srgbClr val="000000"/>
                        </a:solidFill>
                        <a:latin typeface="Cambria Math" panose="02040503050406030204" pitchFamily="18" charset="0"/>
                      </a:rPr>
                      <m:t>𝑎</m:t>
                    </m:r>
                    <m:r>
                      <a:rPr lang="en-GB" sz="2000" i="1" dirty="0" smtClean="0">
                        <a:solidFill>
                          <a:srgbClr val="000000"/>
                        </a:solidFill>
                        <a:latin typeface="Cambria Math" panose="02040503050406030204" pitchFamily="18" charset="0"/>
                      </a:rPr>
                      <m:t> &lt;3 </m:t>
                    </m:r>
                  </m:oMath>
                </a14:m>
                <a:r>
                  <a:rPr lang="en-GB" sz="2000" dirty="0">
                    <a:solidFill>
                      <a:srgbClr val="000000"/>
                    </a:solidFill>
                    <a:latin typeface="Calibri" panose="020F0502020204030204" pitchFamily="34" charset="0"/>
                  </a:rPr>
                  <a:t>. </a:t>
                </a:r>
              </a:p>
              <a:p>
                <a:pPr marL="285750" indent="-285750">
                  <a:buFont typeface="Arial" panose="020B0604020202020204" pitchFamily="34" charset="0"/>
                  <a:buChar char="•"/>
                </a:pPr>
                <a:r>
                  <a:rPr lang="en-GB" sz="1800" dirty="0"/>
                  <a:t>Otherwise with </a:t>
                </a:r>
                <a:r>
                  <a:rPr lang="en-GB" sz="1800" b="1" dirty="0"/>
                  <a:t>validation and cross-validation techniques</a:t>
                </a:r>
                <a:r>
                  <a:rPr lang="en-GB" sz="1800" dirty="0"/>
                  <a:t>, we find the </a:t>
                </a:r>
                <a14:m>
                  <m:oMath xmlns:m="http://schemas.openxmlformats.org/officeDocument/2006/math">
                    <m:r>
                      <a:rPr lang="en-GB" sz="1800" dirty="0">
                        <a:latin typeface="Cambria Math" panose="02040503050406030204" pitchFamily="18" charset="0"/>
                      </a:rPr>
                      <m:t>𝑎</m:t>
                    </m:r>
                  </m:oMath>
                </a14:m>
                <a:r>
                  <a:rPr lang="en-GB" sz="1800" dirty="0"/>
                  <a:t> value that minimizes one of the following measures:</a:t>
                </a:r>
              </a:p>
              <a:p>
                <a:pPr marL="342900" indent="-342900">
                  <a:buFont typeface="+mj-lt"/>
                  <a:buAutoNum type="arabicPeriod"/>
                </a:pPr>
                <a:r>
                  <a:rPr lang="en-US" sz="1800" dirty="0"/>
                  <a:t>The sum of squared residuals. </a:t>
                </a:r>
              </a:p>
              <a:p>
                <a:pPr marL="342900" indent="-342900">
                  <a:buFont typeface="+mj-lt"/>
                  <a:buAutoNum type="arabicPeriod"/>
                </a:pPr>
                <a:r>
                  <a:rPr lang="en-US" sz="1800" dirty="0"/>
                  <a:t>The information criterion.</a:t>
                </a:r>
              </a:p>
              <a:p>
                <a:pPr marL="342900" indent="-342900">
                  <a:buFont typeface="+mj-lt"/>
                  <a:buAutoNum type="arabicPeriod"/>
                </a:pPr>
                <a:r>
                  <a:rPr lang="en-US" sz="1800" dirty="0"/>
                  <a:t>The misclassification error (most used in fault detection).</a:t>
                </a:r>
              </a:p>
              <a:p>
                <a:pPr marL="457200" marR="0" lvl="1" indent="0" algn="l" defTabSz="914400" rtl="0" eaLnBrk="1" fontAlgn="auto" latinLnBrk="0" hangingPunct="1">
                  <a:lnSpc>
                    <a:spcPct val="90000"/>
                  </a:lnSpc>
                  <a:spcBef>
                    <a:spcPts val="500"/>
                  </a:spcBef>
                  <a:spcAft>
                    <a:spcPts val="0"/>
                  </a:spcAft>
                  <a:buClrTx/>
                  <a:buSzTx/>
                  <a:buNone/>
                  <a:tabLst/>
                  <a:defRPr/>
                </a:pPr>
                <a:endParaRPr lang="en-US" sz="1800" dirty="0"/>
              </a:p>
              <a:p>
                <a:pPr marL="285750" indent="-285750">
                  <a:buFont typeface="Arial" panose="020B0604020202020204" pitchFamily="34" charset="0"/>
                  <a:buChar char="•"/>
                </a:pPr>
                <a:endParaRPr lang="en-US" sz="1800"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9162352" cy="3550617"/>
              </a:xfrm>
              <a:blipFill>
                <a:blip r:embed="rId2"/>
                <a:stretch>
                  <a:fillRect l="-1464" t="-2230"/>
                </a:stretch>
              </a:blipFill>
            </p:spPr>
            <p:txBody>
              <a:bodyPr/>
              <a:lstStyle/>
              <a:p>
                <a:r>
                  <a:rPr lang="en-US">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17</a:t>
            </a:fld>
            <a:endParaRPr lang="it-IT" noProof="0" dirty="0"/>
          </a:p>
        </p:txBody>
      </p:sp>
    </p:spTree>
    <p:extLst>
      <p:ext uri="{BB962C8B-B14F-4D97-AF65-F5344CB8AC3E}">
        <p14:creationId xmlns:p14="http://schemas.microsoft.com/office/powerpoint/2010/main" val="1522444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1</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Fisher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18</a:t>
            </a:fld>
            <a:endParaRPr lang="it-IT" noProof="0" dirty="0"/>
          </a:p>
        </p:txBody>
      </p:sp>
    </p:spTree>
    <p:extLst>
      <p:ext uri="{BB962C8B-B14F-4D97-AF65-F5344CB8AC3E}">
        <p14:creationId xmlns:p14="http://schemas.microsoft.com/office/powerpoint/2010/main" val="402510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Fisher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This PLS case study will be illustrated using the classic Fisher dataset. </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dataset is composed of three classes, each of which contains m = 4 measurements and n = 50 observations.</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We use NIPALS for classify the flowers</a:t>
            </a:r>
            <a:r>
              <a:rPr lang="en-GB" sz="1800" b="0" i="0" u="none" strike="noStrike" baseline="0" dirty="0">
                <a:solidFill>
                  <a:srgbClr val="000000"/>
                </a:solidFill>
                <a:latin typeface="Calibri" panose="020F0502020204030204" pitchFamily="34" charset="0"/>
              </a:rPr>
              <a:t>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19</a:t>
            </a:fld>
            <a:endParaRPr lang="it-IT" noProof="0" dirty="0"/>
          </a:p>
        </p:txBody>
      </p:sp>
      <p:pic>
        <p:nvPicPr>
          <p:cNvPr id="1026" name="Picture 2" descr="GitHub - Hulkido/Fisheriris_MATLAB: Fisheriris dataset classifier in Matlab">
            <a:extLst>
              <a:ext uri="{FF2B5EF4-FFF2-40B4-BE49-F238E27FC236}">
                <a16:creationId xmlns:a16="http://schemas.microsoft.com/office/drawing/2014/main" id="{DAC724A1-C3C9-19AA-1A23-EFD1F82A3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67" y="1005176"/>
            <a:ext cx="5580201" cy="2087651"/>
          </a:xfrm>
          <a:prstGeom prst="rect">
            <a:avLst/>
          </a:prstGeom>
          <a:noFill/>
          <a:ln>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A0DC0FF2-9A1C-6606-AFE8-F7936E3B28C6}"/>
              </a:ext>
            </a:extLst>
          </p:cNvPr>
          <p:cNvPicPr>
            <a:picLocks noChangeAspect="1"/>
          </p:cNvPicPr>
          <p:nvPr/>
        </p:nvPicPr>
        <p:blipFill>
          <a:blip r:embed="rId3"/>
          <a:stretch>
            <a:fillRect/>
          </a:stretch>
        </p:blipFill>
        <p:spPr>
          <a:xfrm>
            <a:off x="5882668" y="3232664"/>
            <a:ext cx="5580201" cy="3347207"/>
          </a:xfrm>
          <a:prstGeom prst="rect">
            <a:avLst/>
          </a:prstGeom>
          <a:ln>
            <a:solidFill>
              <a:schemeClr val="tx2">
                <a:lumMod val="60000"/>
                <a:lumOff val="40000"/>
              </a:schemeClr>
            </a:solidFill>
          </a:ln>
        </p:spPr>
      </p:pic>
    </p:spTree>
    <p:extLst>
      <p:ext uri="{BB962C8B-B14F-4D97-AF65-F5344CB8AC3E}">
        <p14:creationId xmlns:p14="http://schemas.microsoft.com/office/powerpoint/2010/main" val="2967385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en-US" dirty="0"/>
              <a:t>Summary</a:t>
            </a:r>
          </a:p>
        </p:txBody>
      </p:sp>
      <p:sp>
        <p:nvSpPr>
          <p:cNvPr id="4" name="Segnaposto testo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2" y="2209799"/>
            <a:ext cx="2122078" cy="542178"/>
          </a:xfrm>
        </p:spPr>
        <p:txBody>
          <a:bodyPr rtlCol="0"/>
          <a:lstStyle/>
          <a:p>
            <a:pPr rtl="0"/>
            <a:r>
              <a:rPr lang="it-IT" dirty="0"/>
              <a:t>01. Introduction</a:t>
            </a:r>
          </a:p>
        </p:txBody>
      </p:sp>
      <p:sp>
        <p:nvSpPr>
          <p:cNvPr id="3" name="Segnaposto testo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766993"/>
          </a:xfrm>
        </p:spPr>
        <p:txBody>
          <a:bodyPr rtlCol="0"/>
          <a:lstStyle/>
          <a:p>
            <a:pPr rtl="0"/>
            <a:r>
              <a:rPr lang="it-IT" dirty="0"/>
              <a:t>Pag. 3</a:t>
            </a:r>
          </a:p>
        </p:txBody>
      </p:sp>
      <p:sp>
        <p:nvSpPr>
          <p:cNvPr id="6" name="Segnaposto tes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542178"/>
          </a:xfrm>
        </p:spPr>
        <p:txBody>
          <a:bodyPr rtlCol="0"/>
          <a:lstStyle/>
          <a:p>
            <a:pPr rtl="0"/>
            <a:r>
              <a:rPr lang="it-IT" dirty="0"/>
              <a:t>02. PLS methodology</a:t>
            </a:r>
          </a:p>
        </p:txBody>
      </p:sp>
      <p:sp>
        <p:nvSpPr>
          <p:cNvPr id="5" name="Segnaposto testo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766993"/>
          </a:xfrm>
        </p:spPr>
        <p:txBody>
          <a:bodyPr rtlCol="0"/>
          <a:lstStyle/>
          <a:p>
            <a:pPr rtl="0"/>
            <a:r>
              <a:rPr lang="it-IT" dirty="0"/>
              <a:t>Pag. 4:11</a:t>
            </a:r>
          </a:p>
        </p:txBody>
      </p:sp>
      <p:sp>
        <p:nvSpPr>
          <p:cNvPr id="8" name="Segnaposto tes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it-IT" dirty="0"/>
              <a:t>03. PLS vs PCA</a:t>
            </a:r>
          </a:p>
        </p:txBody>
      </p:sp>
      <p:sp>
        <p:nvSpPr>
          <p:cNvPr id="7" name="Segnaposto testo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66993"/>
          </a:xfrm>
        </p:spPr>
        <p:txBody>
          <a:bodyPr rtlCol="0"/>
          <a:lstStyle/>
          <a:p>
            <a:pPr rtl="0"/>
            <a:r>
              <a:rPr lang="it-IT" dirty="0"/>
              <a:t>Pag. 12</a:t>
            </a:r>
          </a:p>
        </p:txBody>
      </p:sp>
      <p:sp>
        <p:nvSpPr>
          <p:cNvPr id="10" name="Segnaposto tes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61905" cy="369332"/>
          </a:xfrm>
        </p:spPr>
        <p:txBody>
          <a:bodyPr rtlCol="0"/>
          <a:lstStyle/>
          <a:p>
            <a:pPr rtl="0"/>
            <a:r>
              <a:rPr lang="it-IT" dirty="0"/>
              <a:t>04. NIPALS alghoritm</a:t>
            </a:r>
          </a:p>
          <a:p>
            <a:pPr rtl="0"/>
            <a:endParaRPr lang="it-IT" dirty="0"/>
          </a:p>
        </p:txBody>
      </p:sp>
      <p:sp>
        <p:nvSpPr>
          <p:cNvPr id="9" name="Segnaposto testo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766993"/>
          </a:xfrm>
        </p:spPr>
        <p:txBody>
          <a:bodyPr rtlCol="0"/>
          <a:lstStyle/>
          <a:p>
            <a:pPr rtl="0"/>
            <a:r>
              <a:rPr lang="it-IT" dirty="0"/>
              <a:t>Pag. 13:17</a:t>
            </a:r>
          </a:p>
        </p:txBody>
      </p:sp>
      <p:sp>
        <p:nvSpPr>
          <p:cNvPr id="12" name="Segnaposto tes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542178"/>
          </a:xfrm>
        </p:spPr>
        <p:txBody>
          <a:bodyPr rtlCol="0"/>
          <a:lstStyle/>
          <a:p>
            <a:pPr rtl="0"/>
            <a:r>
              <a:rPr lang="it-IT" dirty="0"/>
              <a:t>05. Case study 1</a:t>
            </a:r>
          </a:p>
          <a:p>
            <a:pPr rtl="0"/>
            <a:r>
              <a:rPr lang="it-IT" dirty="0"/>
              <a:t>Fisher Dataset</a:t>
            </a:r>
          </a:p>
        </p:txBody>
      </p:sp>
      <p:sp>
        <p:nvSpPr>
          <p:cNvPr id="11" name="Segnaposto testo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8"/>
            <a:ext cx="2129245" cy="766993"/>
          </a:xfrm>
        </p:spPr>
        <p:txBody>
          <a:bodyPr rtlCol="0"/>
          <a:lstStyle/>
          <a:p>
            <a:pPr rtl="0"/>
            <a:r>
              <a:rPr lang="it-IT" dirty="0"/>
              <a:t>Pag.18:21</a:t>
            </a:r>
          </a:p>
        </p:txBody>
      </p:sp>
      <p:pic>
        <p:nvPicPr>
          <p:cNvPr id="14" name="Immagine 13">
            <a:extLst>
              <a:ext uri="{FF2B5EF4-FFF2-40B4-BE49-F238E27FC236}">
                <a16:creationId xmlns:a16="http://schemas.microsoft.com/office/drawing/2014/main" id="{CBD20878-0002-E367-A9C1-38FBBDC85593}"/>
              </a:ext>
            </a:extLst>
          </p:cNvPr>
          <p:cNvPicPr>
            <a:picLocks noChangeAspect="1"/>
          </p:cNvPicPr>
          <p:nvPr/>
        </p:nvPicPr>
        <p:blipFill>
          <a:blip r:embed="rId3"/>
          <a:stretch>
            <a:fillRect/>
          </a:stretch>
        </p:blipFill>
        <p:spPr>
          <a:xfrm>
            <a:off x="9071504" y="4146394"/>
            <a:ext cx="2324630" cy="221393"/>
          </a:xfrm>
          <a:prstGeom prst="rect">
            <a:avLst/>
          </a:prstGeom>
        </p:spPr>
      </p:pic>
      <p:sp>
        <p:nvSpPr>
          <p:cNvPr id="15" name="Segnaposto testo 11">
            <a:extLst>
              <a:ext uri="{FF2B5EF4-FFF2-40B4-BE49-F238E27FC236}">
                <a16:creationId xmlns:a16="http://schemas.microsoft.com/office/drawing/2014/main" id="{793A1809-A35C-2948-AA62-998D23D053B9}"/>
              </a:ext>
            </a:extLst>
          </p:cNvPr>
          <p:cNvSpPr txBox="1">
            <a:spLocks/>
          </p:cNvSpPr>
          <p:nvPr/>
        </p:nvSpPr>
        <p:spPr>
          <a:xfrm>
            <a:off x="9169196" y="4522803"/>
            <a:ext cx="2226937" cy="608494"/>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06. Case study 2</a:t>
            </a:r>
          </a:p>
          <a:p>
            <a:r>
              <a:rPr lang="it-IT" dirty="0"/>
              <a:t>Baering fault Dataset</a:t>
            </a:r>
          </a:p>
        </p:txBody>
      </p:sp>
      <p:sp>
        <p:nvSpPr>
          <p:cNvPr id="16" name="Segnaposto testo 10">
            <a:extLst>
              <a:ext uri="{FF2B5EF4-FFF2-40B4-BE49-F238E27FC236}">
                <a16:creationId xmlns:a16="http://schemas.microsoft.com/office/drawing/2014/main" id="{01F70ACF-2F0D-557D-B150-FD18262B6B00}"/>
              </a:ext>
            </a:extLst>
          </p:cNvPr>
          <p:cNvSpPr txBox="1">
            <a:spLocks/>
          </p:cNvSpPr>
          <p:nvPr/>
        </p:nvSpPr>
        <p:spPr>
          <a:xfrm>
            <a:off x="9169195" y="5131297"/>
            <a:ext cx="2129245" cy="76699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Pag.22:30</a:t>
            </a:r>
          </a:p>
        </p:txBody>
      </p:sp>
    </p:spTree>
    <p:extLst>
      <p:ext uri="{BB962C8B-B14F-4D97-AF65-F5344CB8AC3E}">
        <p14:creationId xmlns:p14="http://schemas.microsoft.com/office/powerpoint/2010/main" val="28986093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902693" y="944394"/>
            <a:ext cx="9991999" cy="610863"/>
          </a:xfrm>
        </p:spPr>
        <p:txBody>
          <a:bodyPr>
            <a:normAutofit/>
          </a:bodyPr>
          <a:lstStyle/>
          <a:p>
            <a:r>
              <a:rPr lang="en-GB" b="0" dirty="0"/>
              <a:t>L</a:t>
            </a:r>
            <a:r>
              <a:rPr lang="en-GB" sz="4400" b="0" dirty="0"/>
              <a:t>ow-dimensional representation </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20</a:t>
            </a:fld>
            <a:endParaRPr lang="it-IT" noProof="0" dirty="0"/>
          </a:p>
        </p:txBody>
      </p:sp>
      <p:pic>
        <p:nvPicPr>
          <p:cNvPr id="9" name="Segnaposto contenuto 4">
            <a:extLst>
              <a:ext uri="{FF2B5EF4-FFF2-40B4-BE49-F238E27FC236}">
                <a16:creationId xmlns:a16="http://schemas.microsoft.com/office/drawing/2014/main" id="{1609EC87-FD57-D25A-CFD6-251725A21D43}"/>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l="8580" t="3659" r="8487" b="4592"/>
          <a:stretch/>
        </p:blipFill>
        <p:spPr>
          <a:xfrm>
            <a:off x="1174459" y="2374084"/>
            <a:ext cx="4496499" cy="3389153"/>
          </a:xfrm>
          <a:prstGeom prst="rect">
            <a:avLst/>
          </a:prstGeom>
          <a:ln>
            <a:solidFill>
              <a:schemeClr val="tx2">
                <a:lumMod val="60000"/>
                <a:lumOff val="40000"/>
              </a:schemeClr>
            </a:solidFill>
          </a:ln>
        </p:spPr>
      </p:pic>
      <p:pic>
        <p:nvPicPr>
          <p:cNvPr id="10" name="Immagine 9">
            <a:extLst>
              <a:ext uri="{FF2B5EF4-FFF2-40B4-BE49-F238E27FC236}">
                <a16:creationId xmlns:a16="http://schemas.microsoft.com/office/drawing/2014/main" id="{F0546F51-2E4E-DC6F-C5AE-17621F0E096D}"/>
              </a:ext>
            </a:extLst>
          </p:cNvPr>
          <p:cNvPicPr>
            <a:picLocks noChangeAspect="1"/>
          </p:cNvPicPr>
          <p:nvPr/>
        </p:nvPicPr>
        <p:blipFill rotWithShape="1">
          <a:blip r:embed="rId3">
            <a:extLst>
              <a:ext uri="{28A0092B-C50C-407E-A947-70E740481C1C}">
                <a14:useLocalDpi xmlns:a14="http://schemas.microsoft.com/office/drawing/2010/main" val="0"/>
              </a:ext>
            </a:extLst>
          </a:blip>
          <a:srcRect l="5568" t="3985" r="6521" b="7424"/>
          <a:stretch/>
        </p:blipFill>
        <p:spPr>
          <a:xfrm>
            <a:off x="6521041" y="2374717"/>
            <a:ext cx="4496500" cy="3388520"/>
          </a:xfrm>
          <a:prstGeom prst="rect">
            <a:avLst/>
          </a:prstGeom>
          <a:ln>
            <a:solidFill>
              <a:schemeClr val="tx2">
                <a:lumMod val="60000"/>
                <a:lumOff val="40000"/>
              </a:schemeClr>
            </a:solidFill>
          </a:ln>
        </p:spPr>
      </p:pic>
    </p:spTree>
    <p:extLst>
      <p:ext uri="{BB962C8B-B14F-4D97-AF65-F5344CB8AC3E}">
        <p14:creationId xmlns:p14="http://schemas.microsoft.com/office/powerpoint/2010/main" val="3767691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710022" y="1962796"/>
            <a:ext cx="7532277" cy="610863"/>
          </a:xfrm>
        </p:spPr>
        <p:txBody>
          <a:bodyPr>
            <a:normAutofit/>
          </a:bodyPr>
          <a:lstStyle/>
          <a:p>
            <a:r>
              <a:rPr lang="en-GB" b="0" dirty="0"/>
              <a:t>Fisher Confusion Matrix</a:t>
            </a:r>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34"/>
          </p:nvPr>
        </p:nvSpPr>
        <p:spPr/>
        <p:txBody>
          <a:bodyPr/>
          <a:lstStyle/>
          <a:p>
            <a:pPr rtl="0"/>
            <a:fld id="{294A09A9-5501-47C1-A89A-A340965A2BE2}" type="slidenum">
              <a:rPr lang="it-IT" noProof="0" smtClean="0"/>
              <a:pPr rtl="0"/>
              <a:t>21</a:t>
            </a:fld>
            <a:endParaRPr lang="it-IT" noProof="0" dirty="0"/>
          </a:p>
        </p:txBody>
      </p:sp>
      <p:graphicFrame>
        <p:nvGraphicFramePr>
          <p:cNvPr id="22" name="Tabella 2">
            <a:extLst>
              <a:ext uri="{FF2B5EF4-FFF2-40B4-BE49-F238E27FC236}">
                <a16:creationId xmlns:a16="http://schemas.microsoft.com/office/drawing/2014/main" id="{228B8AD8-498B-96AC-4307-C96AED3C949D}"/>
              </a:ext>
            </a:extLst>
          </p:cNvPr>
          <p:cNvGraphicFramePr>
            <a:graphicFrameLocks noGrp="1"/>
          </p:cNvGraphicFramePr>
          <p:nvPr>
            <p:extLst>
              <p:ext uri="{D42A27DB-BD31-4B8C-83A1-F6EECF244321}">
                <p14:modId xmlns:p14="http://schemas.microsoft.com/office/powerpoint/2010/main" val="1284873298"/>
              </p:ext>
            </p:extLst>
          </p:nvPr>
        </p:nvGraphicFramePr>
        <p:xfrm>
          <a:off x="1699683" y="3429000"/>
          <a:ext cx="6989135" cy="1463040"/>
        </p:xfrm>
        <a:graphic>
          <a:graphicData uri="http://schemas.openxmlformats.org/drawingml/2006/table">
            <a:tbl>
              <a:tblPr firstRow="1" bandRow="1">
                <a:tableStyleId>{2D5ABB26-0587-4C30-8999-92F81FD0307C}</a:tableStyleId>
              </a:tblPr>
              <a:tblGrid>
                <a:gridCol w="1936115">
                  <a:extLst>
                    <a:ext uri="{9D8B030D-6E8A-4147-A177-3AD203B41FA5}">
                      <a16:colId xmlns:a16="http://schemas.microsoft.com/office/drawing/2014/main" val="472703386"/>
                    </a:ext>
                  </a:extLst>
                </a:gridCol>
                <a:gridCol w="1721167">
                  <a:extLst>
                    <a:ext uri="{9D8B030D-6E8A-4147-A177-3AD203B41FA5}">
                      <a16:colId xmlns:a16="http://schemas.microsoft.com/office/drawing/2014/main" val="3352517758"/>
                    </a:ext>
                  </a:extLst>
                </a:gridCol>
                <a:gridCol w="1721167">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a:t>
                      </a:r>
                      <a:r>
                        <a:rPr lang="it-IT" sz="1600" dirty="0" err="1">
                          <a:ln>
                            <a:solidFill>
                              <a:sysClr val="windowText" lastClr="000000"/>
                            </a:solidFill>
                          </a:ln>
                          <a:solidFill>
                            <a:sysClr val="windowText" lastClr="000000"/>
                          </a:solidFill>
                        </a:rPr>
                        <a:t>Verginica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Setosa</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a:t>
                      </a:r>
                      <a:r>
                        <a:rPr kumimoji="0" lang="it-IT" sz="1600" b="0" i="0" u="none" strike="noStrike" kern="1200" cap="none" spc="0" normalizeH="0" baseline="0" noProof="0" dirty="0" err="1">
                          <a:ln>
                            <a:solidFill>
                              <a:sysClr val="windowText" lastClr="000000"/>
                            </a:solidFill>
                          </a:ln>
                          <a:solidFill>
                            <a:sysClr val="windowText" lastClr="000000"/>
                          </a:solidFill>
                          <a:effectLst/>
                          <a:uLnTx/>
                          <a:uFillTx/>
                          <a:latin typeface="+mn-lt"/>
                          <a:ea typeface="+mn-ea"/>
                          <a:cs typeface="+mn-cs"/>
                        </a:rPr>
                        <a:t>Versicolor</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a:t>
                      </a:r>
                      <a:r>
                        <a:rPr lang="it-IT" sz="1600" dirty="0" err="1">
                          <a:ln>
                            <a:solidFill>
                              <a:sysClr val="windowText" lastClr="000000"/>
                            </a:solidFill>
                          </a:ln>
                          <a:solidFill>
                            <a:sysClr val="windowText" lastClr="000000"/>
                          </a:solidFill>
                        </a:rPr>
                        <a:t>Verginica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30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a:t>
                      </a: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mn-lt"/>
                          <a:ea typeface="+mn-ea"/>
                          <a:cs typeface="+mn-cs"/>
                        </a:rPr>
                        <a:t>Setosa</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49</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bl>
          </a:graphicData>
        </a:graphic>
      </p:graphicFrame>
      <p:graphicFrame>
        <p:nvGraphicFramePr>
          <p:cNvPr id="23" name="Tabella 4">
            <a:extLst>
              <a:ext uri="{FF2B5EF4-FFF2-40B4-BE49-F238E27FC236}">
                <a16:creationId xmlns:a16="http://schemas.microsoft.com/office/drawing/2014/main" id="{BE724B13-5F17-FD9E-9ED0-5B54BFAEBE67}"/>
              </a:ext>
            </a:extLst>
          </p:cNvPr>
          <p:cNvGraphicFramePr>
            <a:graphicFrameLocks noGrp="1"/>
          </p:cNvGraphicFramePr>
          <p:nvPr>
            <p:extLst>
              <p:ext uri="{D42A27DB-BD31-4B8C-83A1-F6EECF244321}">
                <p14:modId xmlns:p14="http://schemas.microsoft.com/office/powerpoint/2010/main" val="4268153227"/>
              </p:ext>
            </p:extLst>
          </p:nvPr>
        </p:nvGraphicFramePr>
        <p:xfrm>
          <a:off x="9330442" y="3429000"/>
          <a:ext cx="2323750" cy="1466055"/>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18.67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81.33</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90.67</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bl>
          </a:graphicData>
        </a:graphic>
      </p:graphicFrame>
    </p:spTree>
    <p:extLst>
      <p:ext uri="{BB962C8B-B14F-4D97-AF65-F5344CB8AC3E}">
        <p14:creationId xmlns:p14="http://schemas.microsoft.com/office/powerpoint/2010/main" val="3849015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Case study 2</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it-IT" dirty="0"/>
              <a:t>Baering fault Dataset</a:t>
            </a:r>
          </a:p>
          <a:p>
            <a:endParaRPr lang="en-GB" dirty="0"/>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22</a:t>
            </a:fld>
            <a:endParaRPr lang="it-IT" noProof="0" dirty="0"/>
          </a:p>
        </p:txBody>
      </p:sp>
    </p:spTree>
    <p:extLst>
      <p:ext uri="{BB962C8B-B14F-4D97-AF65-F5344CB8AC3E}">
        <p14:creationId xmlns:p14="http://schemas.microsoft.com/office/powerpoint/2010/main" val="1378738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egnaposto immagine 19">
            <a:extLst>
              <a:ext uri="{FF2B5EF4-FFF2-40B4-BE49-F238E27FC236}">
                <a16:creationId xmlns:a16="http://schemas.microsoft.com/office/drawing/2014/main" id="{A36CE3FC-E647-8084-0708-9F8AF9E02D60}"/>
              </a:ext>
            </a:extLst>
          </p:cNvPr>
          <p:cNvPicPr>
            <a:picLocks noGrp="1" noChangeAspect="1"/>
          </p:cNvPicPr>
          <p:nvPr>
            <p:ph type="pic" sz="quarter" idx="13"/>
          </p:nvPr>
        </p:nvPicPr>
        <p:blipFill rotWithShape="1">
          <a:blip r:embed="rId2"/>
          <a:srcRect l="862" r="862"/>
          <a:stretch/>
        </p:blipFill>
        <p:spPr>
          <a:xfrm>
            <a:off x="6576969" y="475562"/>
            <a:ext cx="5216264" cy="5906876"/>
          </a:xfrm>
        </p:spPr>
      </p:pic>
      <p:sp>
        <p:nvSpPr>
          <p:cNvPr id="16" name="Titolo 15">
            <a:extLst>
              <a:ext uri="{FF2B5EF4-FFF2-40B4-BE49-F238E27FC236}">
                <a16:creationId xmlns:a16="http://schemas.microsoft.com/office/drawing/2014/main" id="{10C49E5F-4734-A02C-821B-4D64EBA80243}"/>
              </a:ext>
            </a:extLst>
          </p:cNvPr>
          <p:cNvSpPr>
            <a:spLocks noGrp="1"/>
          </p:cNvSpPr>
          <p:nvPr>
            <p:ph type="title"/>
          </p:nvPr>
        </p:nvSpPr>
        <p:spPr>
          <a:xfrm>
            <a:off x="880133" y="1098958"/>
            <a:ext cx="5696836" cy="1082179"/>
          </a:xfrm>
        </p:spPr>
        <p:txBody>
          <a:bodyPr>
            <a:normAutofit fontScale="90000"/>
          </a:bodyPr>
          <a:lstStyle/>
          <a:p>
            <a:r>
              <a:rPr lang="it-IT" dirty="0"/>
              <a:t>Baering fault Dataset</a:t>
            </a:r>
            <a:br>
              <a:rPr lang="it-IT" dirty="0"/>
            </a:br>
            <a:endParaRPr lang="en-GB" dirty="0"/>
          </a:p>
        </p:txBody>
      </p:sp>
      <p:sp>
        <p:nvSpPr>
          <p:cNvPr id="17" name="Segnaposto testo 16">
            <a:extLst>
              <a:ext uri="{FF2B5EF4-FFF2-40B4-BE49-F238E27FC236}">
                <a16:creationId xmlns:a16="http://schemas.microsoft.com/office/drawing/2014/main" id="{391BEAF5-3572-A5D7-0D6B-B8929323C362}"/>
              </a:ext>
            </a:extLst>
          </p:cNvPr>
          <p:cNvSpPr>
            <a:spLocks noGrp="1"/>
          </p:cNvSpPr>
          <p:nvPr>
            <p:ph type="body" sz="quarter" idx="11"/>
          </p:nvPr>
        </p:nvSpPr>
        <p:spPr/>
        <p:txBody>
          <a:bodyPr/>
          <a:lstStyle/>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The data was generated by the NSF I/UCR Center for Intelligent Maintenance Systems (IMS – </a:t>
            </a:r>
            <a:r>
              <a:rPr lang="en-GB" sz="1800" b="0" i="0" u="none" strike="noStrike" baseline="0" dirty="0">
                <a:solidFill>
                  <a:srgbClr val="000000"/>
                </a:solidFill>
                <a:latin typeface="Calibri" panose="020F0502020204030204" pitchFamily="34" charset="0"/>
                <a:hlinkClick r:id="rId3"/>
              </a:rPr>
              <a:t>www.imscenter.net</a:t>
            </a:r>
            <a:r>
              <a:rPr lang="en-GB" sz="1800" b="0" i="0" u="none" strike="noStrike" baseline="0" dirty="0">
                <a:solidFill>
                  <a:srgbClr val="000000"/>
                </a:solidFill>
                <a:latin typeface="Calibri" panose="020F0502020204030204" pitchFamily="34" charset="0"/>
              </a:rPr>
              <a:t>).</a:t>
            </a:r>
          </a:p>
          <a:p>
            <a:pPr marL="285750" indent="-285750">
              <a:buFont typeface="Arial" panose="020B0604020202020204" pitchFamily="34" charset="0"/>
              <a:buChar char="•"/>
            </a:pPr>
            <a:r>
              <a:rPr lang="en-GB" sz="1800" b="0" i="0" u="none" strike="noStrike" baseline="0" dirty="0">
                <a:solidFill>
                  <a:srgbClr val="000000"/>
                </a:solidFill>
                <a:latin typeface="Calibri" panose="020F0502020204030204" pitchFamily="34" charset="0"/>
              </a:rPr>
              <a:t>Four bearings were installed on a shaft. The rotation speed was kept constant at 2000 RPM by an AC motor coupled to the shaft via rub belts. A radial load of 6000 lbs is applied onto the shaft and bearing by a spring mechanism. All bearings are force lubricated. </a:t>
            </a:r>
          </a:p>
          <a:p>
            <a:endParaRPr lang="en-GB" dirty="0"/>
          </a:p>
        </p:txBody>
      </p:sp>
      <p:sp>
        <p:nvSpPr>
          <p:cNvPr id="15" name="Segnaposto numero diapositiva 14">
            <a:extLst>
              <a:ext uri="{FF2B5EF4-FFF2-40B4-BE49-F238E27FC236}">
                <a16:creationId xmlns:a16="http://schemas.microsoft.com/office/drawing/2014/main" id="{A132ECE0-0F82-5A26-EB87-E0995E5DA00C}"/>
              </a:ext>
            </a:extLst>
          </p:cNvPr>
          <p:cNvSpPr>
            <a:spLocks noGrp="1"/>
          </p:cNvSpPr>
          <p:nvPr>
            <p:ph type="sldNum" sz="quarter" idx="16"/>
          </p:nvPr>
        </p:nvSpPr>
        <p:spPr/>
        <p:txBody>
          <a:bodyPr/>
          <a:lstStyle/>
          <a:p>
            <a:pPr rtl="0"/>
            <a:fld id="{294A09A9-5501-47C1-A89A-A340965A2BE2}" type="slidenum">
              <a:rPr lang="it-IT" noProof="0" smtClean="0"/>
              <a:pPr rtl="0"/>
              <a:t>23</a:t>
            </a:fld>
            <a:endParaRPr lang="it-IT" noProof="0" dirty="0"/>
          </a:p>
        </p:txBody>
      </p:sp>
    </p:spTree>
    <p:extLst>
      <p:ext uri="{BB962C8B-B14F-4D97-AF65-F5344CB8AC3E}">
        <p14:creationId xmlns:p14="http://schemas.microsoft.com/office/powerpoint/2010/main" val="3665808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9B321FBA-BE6C-A26A-E7A4-DA0AAC790A33}"/>
              </a:ext>
            </a:extLst>
          </p:cNvPr>
          <p:cNvSpPr>
            <a:spLocks noGrp="1"/>
          </p:cNvSpPr>
          <p:nvPr>
            <p:ph type="title"/>
          </p:nvPr>
        </p:nvSpPr>
        <p:spPr>
          <a:xfrm>
            <a:off x="964023" y="879062"/>
            <a:ext cx="2701966" cy="815513"/>
          </a:xfrm>
        </p:spPr>
        <p:txBody>
          <a:bodyPr>
            <a:normAutofit/>
          </a:bodyPr>
          <a:lstStyle/>
          <a:p>
            <a:r>
              <a:rPr lang="it-IT" sz="3600" b="0" dirty="0"/>
              <a:t>Data Issues</a:t>
            </a:r>
            <a:endParaRPr lang="en-GB" sz="3600" b="0" dirty="0"/>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24</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76273" y="1827137"/>
                <a:ext cx="6706651" cy="41147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High Sensitivity accelerometers were installed on the bearing housing, two accelerometers for bearing 1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a14:m>
                <a:r>
                  <a:rPr lang="en-GB" sz="180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4 features.</a:t>
                </a:r>
              </a:p>
              <a:p>
                <a:r>
                  <a:rPr lang="en-GB" sz="1800" b="0" i="0" u="none" strike="noStrike" baseline="0" dirty="0">
                    <a:solidFill>
                      <a:srgbClr val="000000"/>
                    </a:solidFill>
                    <a:latin typeface="Calibri" panose="020F0502020204030204" pitchFamily="34" charset="0"/>
                  </a:rPr>
                  <a:t>Each data set describes a test-to-failure experiment. Each data set consists of individual files that are 1-second vibration signal snapshots recorded at specific intervals.</a:t>
                </a:r>
              </a:p>
              <a:p>
                <a:r>
                  <a:rPr lang="en-GB" sz="1800" b="0" i="0" u="none" strike="noStrike" baseline="0" dirty="0">
                    <a:solidFill>
                      <a:srgbClr val="000000"/>
                    </a:solidFill>
                    <a:latin typeface="Calibri" panose="020F0502020204030204" pitchFamily="34" charset="0"/>
                  </a:rPr>
                  <a:t>The original file consists of 20,480 observations for each fault </a:t>
                </a:r>
                <a:r>
                  <a:rPr lang="en-GB" sz="1800" dirty="0">
                    <a:solidFill>
                      <a:srgbClr val="000000"/>
                    </a:solidFill>
                    <a:latin typeface="Calibri" panose="020F0502020204030204" pitchFamily="34" charset="0"/>
                  </a:rPr>
                  <a:t>[~80.000x 4].</a:t>
                </a:r>
              </a:p>
              <a:p>
                <a:r>
                  <a:rPr lang="en-GB" sz="1800" dirty="0">
                    <a:solidFill>
                      <a:srgbClr val="000000"/>
                    </a:solidFill>
                    <a:latin typeface="Calibri" panose="020F0502020204030204" pitchFamily="34" charset="0"/>
                  </a:rPr>
                  <a:t>By implementing the algorithm with the original data, problems arise, it happens that taking into consideration the observations of a single snapshot we have that </a:t>
                </a:r>
                <a:r>
                  <a:rPr lang="en-GB" sz="1800" b="1" dirty="0">
                    <a:solidFill>
                      <a:srgbClr val="000000"/>
                    </a:solidFill>
                    <a:latin typeface="Calibri" panose="020F0502020204030204" pitchFamily="34" charset="0"/>
                  </a:rPr>
                  <a:t>the non-faults cluster is totally superimposed by the faults cluster</a:t>
                </a:r>
                <a:r>
                  <a:rPr lang="en-GB" sz="1800" dirty="0">
                    <a:solidFill>
                      <a:srgbClr val="000000"/>
                    </a:solidFill>
                    <a:latin typeface="Calibri" panose="020F0502020204030204" pitchFamily="34" charset="0"/>
                  </a:rPr>
                  <a:t>, i.e. classifying the faults, performs poorly.</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76273" y="1827137"/>
                <a:ext cx="6706651" cy="4114778"/>
              </a:xfrm>
              <a:prstGeom prst="rect">
                <a:avLst/>
              </a:prstGeom>
              <a:blipFill>
                <a:blip r:embed="rId2"/>
                <a:stretch>
                  <a:fillRect l="-636" b="-889"/>
                </a:stretch>
              </a:blipFill>
            </p:spPr>
            <p:txBody>
              <a:bodyPr/>
              <a:lstStyle/>
              <a:p>
                <a:r>
                  <a:rPr lang="en-GB">
                    <a:noFill/>
                  </a:rPr>
                  <a:t> </a:t>
                </a:r>
              </a:p>
            </p:txBody>
          </p:sp>
        </mc:Fallback>
      </mc:AlternateContent>
      <p:pic>
        <p:nvPicPr>
          <p:cNvPr id="20" name="Immagine 19">
            <a:extLst>
              <a:ext uri="{FF2B5EF4-FFF2-40B4-BE49-F238E27FC236}">
                <a16:creationId xmlns:a16="http://schemas.microsoft.com/office/drawing/2014/main" id="{EEC1B189-ECA5-554E-6B99-BC70D7AE11DF}"/>
              </a:ext>
            </a:extLst>
          </p:cNvPr>
          <p:cNvPicPr>
            <a:picLocks noChangeAspect="1"/>
          </p:cNvPicPr>
          <p:nvPr/>
        </p:nvPicPr>
        <p:blipFill rotWithShape="1">
          <a:blip r:embed="rId3"/>
          <a:srcRect l="13334" t="43981" r="67359" b="18613"/>
          <a:stretch/>
        </p:blipFill>
        <p:spPr>
          <a:xfrm>
            <a:off x="8526013" y="1568740"/>
            <a:ext cx="1134533" cy="2488344"/>
          </a:xfrm>
          <a:prstGeom prst="rect">
            <a:avLst/>
          </a:prstGeom>
        </p:spPr>
      </p:pic>
      <p:grpSp>
        <p:nvGrpSpPr>
          <p:cNvPr id="52" name="Gruppo 51">
            <a:extLst>
              <a:ext uri="{FF2B5EF4-FFF2-40B4-BE49-F238E27FC236}">
                <a16:creationId xmlns:a16="http://schemas.microsoft.com/office/drawing/2014/main" id="{F65FBC81-7F6A-8ADE-1AFF-CE6D248934E7}"/>
              </a:ext>
            </a:extLst>
          </p:cNvPr>
          <p:cNvGrpSpPr/>
          <p:nvPr/>
        </p:nvGrpSpPr>
        <p:grpSpPr>
          <a:xfrm>
            <a:off x="8172893" y="4486514"/>
            <a:ext cx="2222208" cy="1605491"/>
            <a:chOff x="9821995" y="4863575"/>
            <a:chExt cx="2222208" cy="1605491"/>
          </a:xfrm>
        </p:grpSpPr>
        <p:sp>
          <p:nvSpPr>
            <p:cNvPr id="21" name="Ovale 20">
              <a:extLst>
                <a:ext uri="{FF2B5EF4-FFF2-40B4-BE49-F238E27FC236}">
                  <a16:creationId xmlns:a16="http://schemas.microsoft.com/office/drawing/2014/main" id="{AFF5A7D5-1794-3BEF-DFD4-7ED0BFDC414D}"/>
                </a:ext>
              </a:extLst>
            </p:cNvPr>
            <p:cNvSpPr/>
            <p:nvPr/>
          </p:nvSpPr>
          <p:spPr>
            <a:xfrm>
              <a:off x="9821995" y="5117285"/>
              <a:ext cx="1570255" cy="113251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23" name="Ovale 22">
              <a:extLst>
                <a:ext uri="{FF2B5EF4-FFF2-40B4-BE49-F238E27FC236}">
                  <a16:creationId xmlns:a16="http://schemas.microsoft.com/office/drawing/2014/main" id="{2720DD81-6389-C473-E3E0-6F15C26A2923}"/>
                </a:ext>
              </a:extLst>
            </p:cNvPr>
            <p:cNvSpPr/>
            <p:nvPr/>
          </p:nvSpPr>
          <p:spPr>
            <a:xfrm>
              <a:off x="10288340" y="5461233"/>
              <a:ext cx="637563" cy="44461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4" name="Ovale 23">
              <a:extLst>
                <a:ext uri="{FF2B5EF4-FFF2-40B4-BE49-F238E27FC236}">
                  <a16:creationId xmlns:a16="http://schemas.microsoft.com/office/drawing/2014/main" id="{78A9B961-BB55-413A-C246-4F7F4C4B574C}"/>
                </a:ext>
              </a:extLst>
            </p:cNvPr>
            <p:cNvSpPr/>
            <p:nvPr/>
          </p:nvSpPr>
          <p:spPr>
            <a:xfrm>
              <a:off x="10365238" y="5563035"/>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5" name="Ovale 24">
              <a:extLst>
                <a:ext uri="{FF2B5EF4-FFF2-40B4-BE49-F238E27FC236}">
                  <a16:creationId xmlns:a16="http://schemas.microsoft.com/office/drawing/2014/main" id="{5903EFB2-03C6-847A-1C2D-5D2959F13A1A}"/>
                </a:ext>
              </a:extLst>
            </p:cNvPr>
            <p:cNvSpPr/>
            <p:nvPr/>
          </p:nvSpPr>
          <p:spPr>
            <a:xfrm>
              <a:off x="10474295" y="5520523"/>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6" name="Ovale 25">
              <a:extLst>
                <a:ext uri="{FF2B5EF4-FFF2-40B4-BE49-F238E27FC236}">
                  <a16:creationId xmlns:a16="http://schemas.microsoft.com/office/drawing/2014/main" id="{EEE32022-06ED-A14B-C7D3-32B1531F9F18}"/>
                </a:ext>
              </a:extLst>
            </p:cNvPr>
            <p:cNvSpPr/>
            <p:nvPr/>
          </p:nvSpPr>
          <p:spPr>
            <a:xfrm>
              <a:off x="10663046" y="5712902"/>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7" name="Ovale 26">
              <a:extLst>
                <a:ext uri="{FF2B5EF4-FFF2-40B4-BE49-F238E27FC236}">
                  <a16:creationId xmlns:a16="http://schemas.microsoft.com/office/drawing/2014/main" id="{B40FCBAB-1C43-D947-373B-C6DEA683E747}"/>
                </a:ext>
              </a:extLst>
            </p:cNvPr>
            <p:cNvSpPr/>
            <p:nvPr/>
          </p:nvSpPr>
          <p:spPr>
            <a:xfrm>
              <a:off x="10784687" y="5687321"/>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8" name="Ovale 27">
              <a:extLst>
                <a:ext uri="{FF2B5EF4-FFF2-40B4-BE49-F238E27FC236}">
                  <a16:creationId xmlns:a16="http://schemas.microsoft.com/office/drawing/2014/main" id="{67A2E0B4-D005-0DF6-EF22-53B12D6D21B9}"/>
                </a:ext>
              </a:extLst>
            </p:cNvPr>
            <p:cNvSpPr/>
            <p:nvPr/>
          </p:nvSpPr>
          <p:spPr>
            <a:xfrm>
              <a:off x="10560981" y="5767204"/>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9" name="Ovale 28">
              <a:extLst>
                <a:ext uri="{FF2B5EF4-FFF2-40B4-BE49-F238E27FC236}">
                  <a16:creationId xmlns:a16="http://schemas.microsoft.com/office/drawing/2014/main" id="{AC727D76-3AB2-D403-BCA0-AD5DDA3F7149}"/>
                </a:ext>
              </a:extLst>
            </p:cNvPr>
            <p:cNvSpPr/>
            <p:nvPr/>
          </p:nvSpPr>
          <p:spPr>
            <a:xfrm>
              <a:off x="10700099" y="553714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0" name="Ovale 29">
              <a:extLst>
                <a:ext uri="{FF2B5EF4-FFF2-40B4-BE49-F238E27FC236}">
                  <a16:creationId xmlns:a16="http://schemas.microsoft.com/office/drawing/2014/main" id="{34855497-2877-8022-0444-820C83A04838}"/>
                </a:ext>
              </a:extLst>
            </p:cNvPr>
            <p:cNvSpPr/>
            <p:nvPr/>
          </p:nvSpPr>
          <p:spPr>
            <a:xfrm>
              <a:off x="10580556" y="5636986"/>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1" name="Ovale 30">
              <a:extLst>
                <a:ext uri="{FF2B5EF4-FFF2-40B4-BE49-F238E27FC236}">
                  <a16:creationId xmlns:a16="http://schemas.microsoft.com/office/drawing/2014/main" id="{1C607DD5-F80F-6610-35DA-0575E1059193}"/>
                </a:ext>
              </a:extLst>
            </p:cNvPr>
            <p:cNvSpPr/>
            <p:nvPr/>
          </p:nvSpPr>
          <p:spPr>
            <a:xfrm>
              <a:off x="10419767" y="5642579"/>
              <a:ext cx="92279" cy="9983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32" name="Ovale 31">
              <a:extLst>
                <a:ext uri="{FF2B5EF4-FFF2-40B4-BE49-F238E27FC236}">
                  <a16:creationId xmlns:a16="http://schemas.microsoft.com/office/drawing/2014/main" id="{ECEB282E-268A-11BF-08C8-B729D7B6FCF9}"/>
                </a:ext>
              </a:extLst>
            </p:cNvPr>
            <p:cNvSpPr/>
            <p:nvPr/>
          </p:nvSpPr>
          <p:spPr>
            <a:xfrm>
              <a:off x="10325740" y="5652726"/>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3" name="Ovale 32">
              <a:extLst>
                <a:ext uri="{FF2B5EF4-FFF2-40B4-BE49-F238E27FC236}">
                  <a16:creationId xmlns:a16="http://schemas.microsoft.com/office/drawing/2014/main" id="{DD14E871-6F82-1965-8B5C-E4DC877BBE3B}"/>
                </a:ext>
              </a:extLst>
            </p:cNvPr>
            <p:cNvSpPr/>
            <p:nvPr/>
          </p:nvSpPr>
          <p:spPr>
            <a:xfrm>
              <a:off x="10612713" y="5759042"/>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4" name="Ovale 33">
              <a:extLst>
                <a:ext uri="{FF2B5EF4-FFF2-40B4-BE49-F238E27FC236}">
                  <a16:creationId xmlns:a16="http://schemas.microsoft.com/office/drawing/2014/main" id="{2CE92C54-8FD9-ABD3-A282-5AFA768A6474}"/>
                </a:ext>
              </a:extLst>
            </p:cNvPr>
            <p:cNvSpPr/>
            <p:nvPr/>
          </p:nvSpPr>
          <p:spPr>
            <a:xfrm>
              <a:off x="10566574"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5" name="Ovale 34">
              <a:extLst>
                <a:ext uri="{FF2B5EF4-FFF2-40B4-BE49-F238E27FC236}">
                  <a16:creationId xmlns:a16="http://schemas.microsoft.com/office/drawing/2014/main" id="{9CCB107A-5A02-FF17-9994-F5DFE2C46737}"/>
                </a:ext>
              </a:extLst>
            </p:cNvPr>
            <p:cNvSpPr/>
            <p:nvPr/>
          </p:nvSpPr>
          <p:spPr>
            <a:xfrm>
              <a:off x="9969557" y="569249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6" name="Ovale 35">
              <a:extLst>
                <a:ext uri="{FF2B5EF4-FFF2-40B4-BE49-F238E27FC236}">
                  <a16:creationId xmlns:a16="http://schemas.microsoft.com/office/drawing/2014/main" id="{7AE49669-0E5C-7B8A-F004-3FCDD8B35E74}"/>
                </a:ext>
              </a:extLst>
            </p:cNvPr>
            <p:cNvSpPr/>
            <p:nvPr/>
          </p:nvSpPr>
          <p:spPr>
            <a:xfrm>
              <a:off x="10530921" y="57146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7" name="Ovale 36">
              <a:extLst>
                <a:ext uri="{FF2B5EF4-FFF2-40B4-BE49-F238E27FC236}">
                  <a16:creationId xmlns:a16="http://schemas.microsoft.com/office/drawing/2014/main" id="{4378A89F-AE38-1ACA-7540-DAFC58361704}"/>
                </a:ext>
              </a:extLst>
            </p:cNvPr>
            <p:cNvSpPr/>
            <p:nvPr/>
          </p:nvSpPr>
          <p:spPr>
            <a:xfrm>
              <a:off x="10360985"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39" name="Ovale 38">
              <a:extLst>
                <a:ext uri="{FF2B5EF4-FFF2-40B4-BE49-F238E27FC236}">
                  <a16:creationId xmlns:a16="http://schemas.microsoft.com/office/drawing/2014/main" id="{AB1E1526-31EB-53CA-A26F-91464D326B9F}"/>
                </a:ext>
              </a:extLst>
            </p:cNvPr>
            <p:cNvSpPr/>
            <p:nvPr/>
          </p:nvSpPr>
          <p:spPr>
            <a:xfrm>
              <a:off x="10512046" y="5223601"/>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0" name="Ovale 39">
              <a:extLst>
                <a:ext uri="{FF2B5EF4-FFF2-40B4-BE49-F238E27FC236}">
                  <a16:creationId xmlns:a16="http://schemas.microsoft.com/office/drawing/2014/main" id="{A44857CF-95C3-E429-25AC-51DDD73FDC9B}"/>
                </a:ext>
              </a:extLst>
            </p:cNvPr>
            <p:cNvSpPr/>
            <p:nvPr/>
          </p:nvSpPr>
          <p:spPr>
            <a:xfrm>
              <a:off x="10160057" y="5461233"/>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1" name="Ovale 40">
              <a:extLst>
                <a:ext uri="{FF2B5EF4-FFF2-40B4-BE49-F238E27FC236}">
                  <a16:creationId xmlns:a16="http://schemas.microsoft.com/office/drawing/2014/main" id="{B08DCD55-5120-DD51-C0FE-60EB73766B1E}"/>
                </a:ext>
              </a:extLst>
            </p:cNvPr>
            <p:cNvSpPr/>
            <p:nvPr/>
          </p:nvSpPr>
          <p:spPr>
            <a:xfrm>
              <a:off x="10633628" y="592482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2" name="Ovale 41">
              <a:extLst>
                <a:ext uri="{FF2B5EF4-FFF2-40B4-BE49-F238E27FC236}">
                  <a16:creationId xmlns:a16="http://schemas.microsoft.com/office/drawing/2014/main" id="{DABFA1F5-8BD2-9245-E46C-F0E48B602047}"/>
                </a:ext>
              </a:extLst>
            </p:cNvPr>
            <p:cNvSpPr/>
            <p:nvPr/>
          </p:nvSpPr>
          <p:spPr>
            <a:xfrm>
              <a:off x="10835721" y="601944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3" name="Ovale 42">
              <a:extLst>
                <a:ext uri="{FF2B5EF4-FFF2-40B4-BE49-F238E27FC236}">
                  <a16:creationId xmlns:a16="http://schemas.microsoft.com/office/drawing/2014/main" id="{B309022A-EEB6-41DE-F8DD-CC057D49EB46}"/>
                </a:ext>
              </a:extLst>
            </p:cNvPr>
            <p:cNvSpPr/>
            <p:nvPr/>
          </p:nvSpPr>
          <p:spPr>
            <a:xfrm>
              <a:off x="10974028" y="588555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4" name="Ovale 43">
              <a:extLst>
                <a:ext uri="{FF2B5EF4-FFF2-40B4-BE49-F238E27FC236}">
                  <a16:creationId xmlns:a16="http://schemas.microsoft.com/office/drawing/2014/main" id="{B871F395-9998-6CD3-915F-9B961CE9E59C}"/>
                </a:ext>
              </a:extLst>
            </p:cNvPr>
            <p:cNvSpPr/>
            <p:nvPr/>
          </p:nvSpPr>
          <p:spPr>
            <a:xfrm>
              <a:off x="11115635" y="5828364"/>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5" name="Ovale 44">
              <a:extLst>
                <a:ext uri="{FF2B5EF4-FFF2-40B4-BE49-F238E27FC236}">
                  <a16:creationId xmlns:a16="http://schemas.microsoft.com/office/drawing/2014/main" id="{459845D4-C25A-EB2B-53AE-2489D03D70E4}"/>
                </a:ext>
              </a:extLst>
            </p:cNvPr>
            <p:cNvSpPr/>
            <p:nvPr/>
          </p:nvSpPr>
          <p:spPr>
            <a:xfrm>
              <a:off x="11126850" y="5506768"/>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6" name="Ovale 45">
              <a:extLst>
                <a:ext uri="{FF2B5EF4-FFF2-40B4-BE49-F238E27FC236}">
                  <a16:creationId xmlns:a16="http://schemas.microsoft.com/office/drawing/2014/main" id="{DBE7DE92-1CE9-79E1-0305-D7D733AF7EF2}"/>
                </a:ext>
              </a:extLst>
            </p:cNvPr>
            <p:cNvSpPr/>
            <p:nvPr/>
          </p:nvSpPr>
          <p:spPr>
            <a:xfrm>
              <a:off x="10919845" y="5616790"/>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7" name="Ovale 46">
              <a:extLst>
                <a:ext uri="{FF2B5EF4-FFF2-40B4-BE49-F238E27FC236}">
                  <a16:creationId xmlns:a16="http://schemas.microsoft.com/office/drawing/2014/main" id="{2B9F054C-D8AA-04F4-31AC-E37B60A53D70}"/>
                </a:ext>
              </a:extLst>
            </p:cNvPr>
            <p:cNvSpPr/>
            <p:nvPr/>
          </p:nvSpPr>
          <p:spPr>
            <a:xfrm>
              <a:off x="10717518" y="5575107"/>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8" name="Ovale 47">
              <a:extLst>
                <a:ext uri="{FF2B5EF4-FFF2-40B4-BE49-F238E27FC236}">
                  <a16:creationId xmlns:a16="http://schemas.microsoft.com/office/drawing/2014/main" id="{2EAC652A-99A2-ECF0-A082-CEC6F8C96404}"/>
                </a:ext>
              </a:extLst>
            </p:cNvPr>
            <p:cNvSpPr/>
            <p:nvPr/>
          </p:nvSpPr>
          <p:spPr>
            <a:xfrm>
              <a:off x="10107427" y="5855099"/>
              <a:ext cx="92279" cy="9983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49" name="Rettangolo 48">
              <a:extLst>
                <a:ext uri="{FF2B5EF4-FFF2-40B4-BE49-F238E27FC236}">
                  <a16:creationId xmlns:a16="http://schemas.microsoft.com/office/drawing/2014/main" id="{6981BC5D-64A2-9A09-5BE7-226BBAE4C9E4}"/>
                </a:ext>
              </a:extLst>
            </p:cNvPr>
            <p:cNvSpPr/>
            <p:nvPr/>
          </p:nvSpPr>
          <p:spPr>
            <a:xfrm>
              <a:off x="10866308" y="4863575"/>
              <a:ext cx="1134533" cy="1535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050" dirty="0"/>
                <a:t>Healty bearing</a:t>
              </a:r>
              <a:endParaRPr lang="en-GB" sz="1050" dirty="0"/>
            </a:p>
          </p:txBody>
        </p:sp>
        <p:sp>
          <p:nvSpPr>
            <p:cNvPr id="51" name="Rettangolo 50">
              <a:extLst>
                <a:ext uri="{FF2B5EF4-FFF2-40B4-BE49-F238E27FC236}">
                  <a16:creationId xmlns:a16="http://schemas.microsoft.com/office/drawing/2014/main" id="{21852565-42B0-A833-8E5E-3625C8D6905B}"/>
                </a:ext>
              </a:extLst>
            </p:cNvPr>
            <p:cNvSpPr/>
            <p:nvPr/>
          </p:nvSpPr>
          <p:spPr>
            <a:xfrm>
              <a:off x="10909670" y="6315520"/>
              <a:ext cx="1134533" cy="1535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t-IT" sz="1050" dirty="0"/>
                <a:t>Faulty bearing</a:t>
              </a:r>
              <a:endParaRPr lang="en-GB" sz="1050" dirty="0"/>
            </a:p>
          </p:txBody>
        </p:sp>
      </p:grpSp>
    </p:spTree>
    <p:extLst>
      <p:ext uri="{BB962C8B-B14F-4D97-AF65-F5344CB8AC3E}">
        <p14:creationId xmlns:p14="http://schemas.microsoft.com/office/powerpoint/2010/main" val="162448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25</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09725"/>
                <a:ext cx="6041514" cy="47147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idea is not to look at the observations as individual snapshot, but to take them as </a:t>
                </a:r>
                <a:r>
                  <a:rPr lang="en-GB" sz="1800" b="1" i="0" u="none" strike="noStrike" baseline="0" dirty="0">
                    <a:solidFill>
                      <a:srgbClr val="000000"/>
                    </a:solidFill>
                    <a:latin typeface="Calibri" panose="020F0502020204030204" pitchFamily="34" charset="0"/>
                  </a:rPr>
                  <a:t>statistical information about the process</a:t>
                </a:r>
                <a:r>
                  <a:rPr lang="en-GB" sz="1800" i="0" u="none" strike="noStrike" baseline="0" dirty="0">
                    <a:solidFill>
                      <a:srgbClr val="000000"/>
                    </a:solidFill>
                    <a:latin typeface="Calibri" panose="020F0502020204030204" pitchFamily="34" charset="0"/>
                  </a:rPr>
                  <a:t> with a time interval T</a:t>
                </a:r>
                <a:r>
                  <a:rPr lang="en-GB" sz="1800" b="0" i="0" u="none" strike="noStrike" baseline="0" dirty="0">
                    <a:solidFill>
                      <a:srgbClr val="000000"/>
                    </a:solidFill>
                    <a:latin typeface="Calibri" panose="020F0502020204030204" pitchFamily="34" charset="0"/>
                  </a:rPr>
                  <a:t>, at this point it would be a batch sampling of data. </a:t>
                </a:r>
              </a:p>
              <a:p>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r>
                      <a:rPr lang="en-GB" sz="1800" b="0" i="1" u="none" strike="noStrike" baseline="0" dirty="0" smtClean="0">
                        <a:solidFill>
                          <a:srgbClr val="000000"/>
                        </a:solidFill>
                        <a:latin typeface="Cambria Math" panose="02040503050406030204" pitchFamily="18" charset="0"/>
                      </a:rPr>
                      <m:t>=</m:t>
                    </m:r>
                    <m:r>
                      <a:rPr lang="en-GB" sz="1800" b="0" i="1" u="none" strike="noStrike" baseline="0" dirty="0" smtClean="0">
                        <a:solidFill>
                          <a:srgbClr val="000000"/>
                        </a:solidFill>
                        <a:latin typeface="Cambria Math" panose="02040503050406030204" pitchFamily="18" charset="0"/>
                      </a:rPr>
                      <m:t>𝑇</m:t>
                    </m:r>
                    <m:r>
                      <a:rPr lang="it-IT" sz="1800" i="1" dirty="0">
                        <a:solidFill>
                          <a:srgbClr val="000000"/>
                        </a:solidFill>
                        <a:latin typeface="Cambria Math" panose="02040503050406030204" pitchFamily="18" charset="0"/>
                        <a:ea typeface="Cambria Math" panose="02040503050406030204" pitchFamily="18" charset="0"/>
                      </a:rPr>
                      <m:t>×</m:t>
                    </m:r>
                    <m:r>
                      <a:rPr lang="it-IT" sz="1800" b="0" i="1" dirty="0" smtClean="0">
                        <a:solidFill>
                          <a:srgbClr val="000000"/>
                        </a:solidFill>
                        <a:latin typeface="Cambria Math" panose="02040503050406030204" pitchFamily="18" charset="0"/>
                        <a:ea typeface="Cambria Math" panose="02040503050406030204" pitchFamily="18" charset="0"/>
                      </a:rPr>
                      <m:t>𝑆𝑟</m:t>
                    </m:r>
                  </m:oMath>
                </a14:m>
                <a:endParaRPr lang="en-GB" sz="1800" b="0" i="0" u="none" strike="noStrike" baseline="0" dirty="0">
                  <a:solidFill>
                    <a:srgbClr val="000000"/>
                  </a:solidFill>
                  <a:latin typeface="Calibri" panose="020F0502020204030204" pitchFamily="34" charset="0"/>
                </a:endParaRPr>
              </a:p>
              <a:p>
                <a14:m>
                  <m:oMath xmlns:m="http://schemas.openxmlformats.org/officeDocument/2006/math">
                    <m:r>
                      <a:rPr lang="en-GB" sz="1800" i="1" dirty="0" smtClean="0">
                        <a:solidFill>
                          <a:srgbClr val="000000"/>
                        </a:solidFill>
                        <a:latin typeface="Cambria Math" panose="02040503050406030204" pitchFamily="18" charset="0"/>
                      </a:rPr>
                      <m:t>𝐵</m:t>
                    </m:r>
                  </m:oMath>
                </a14:m>
                <a:r>
                  <a:rPr lang="en-GB" sz="1800" i="1" dirty="0">
                    <a:solidFill>
                      <a:srgbClr val="000000"/>
                    </a:solidFill>
                    <a:latin typeface="Calibri" panose="020F0502020204030204" pitchFamily="34" charset="0"/>
                  </a:rPr>
                  <a:t>: Batch length</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𝑇</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time sampling interval</a:t>
                </a:r>
                <a:r>
                  <a:rPr lang="en-GB" sz="1800" dirty="0">
                    <a:solidFill>
                      <a:srgbClr val="000000"/>
                    </a:solidFill>
                    <a:latin typeface="Calibri" panose="020F0502020204030204" pitchFamily="34" charset="0"/>
                  </a:rPr>
                  <a:t>, </a:t>
                </a:r>
                <a14:m>
                  <m:oMath xmlns:m="http://schemas.openxmlformats.org/officeDocument/2006/math">
                    <m:r>
                      <a:rPr lang="en-GB" sz="1800" i="1" dirty="0" smtClean="0">
                        <a:solidFill>
                          <a:srgbClr val="000000"/>
                        </a:solidFill>
                        <a:latin typeface="Cambria Math" panose="02040503050406030204" pitchFamily="18" charset="0"/>
                      </a:rPr>
                      <m:t>𝑠𝑟</m:t>
                    </m:r>
                  </m:oMath>
                </a14:m>
                <a:r>
                  <a:rPr lang="en-GB" sz="1800" dirty="0">
                    <a:solidFill>
                      <a:srgbClr val="000000"/>
                    </a:solidFill>
                    <a:latin typeface="Calibri" panose="020F0502020204030204" pitchFamily="34" charset="0"/>
                  </a:rPr>
                  <a:t>: </a:t>
                </a:r>
                <a:r>
                  <a:rPr lang="en-GB" sz="1800" i="1" dirty="0">
                    <a:solidFill>
                      <a:srgbClr val="000000"/>
                    </a:solidFill>
                    <a:latin typeface="Calibri" panose="020F0502020204030204" pitchFamily="34" charset="0"/>
                  </a:rPr>
                  <a:t>sampling rate</a:t>
                </a:r>
                <a:endParaRPr lang="en-GB" sz="1800" b="0" i="1"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a:t>
                </a:r>
                <a:r>
                  <a:rPr lang="en-GB" sz="1800" b="1" i="0" u="none" strike="noStrike" baseline="0" dirty="0">
                    <a:solidFill>
                      <a:srgbClr val="000000"/>
                    </a:solidFill>
                    <a:latin typeface="Calibri" panose="020F0502020204030204" pitchFamily="34" charset="0"/>
                  </a:rPr>
                  <a:t>advantage</a:t>
                </a:r>
                <a:r>
                  <a:rPr lang="en-GB" sz="1800" b="0" i="0" u="none" strike="noStrike" baseline="0" dirty="0">
                    <a:solidFill>
                      <a:srgbClr val="000000"/>
                    </a:solidFill>
                    <a:latin typeface="Calibri" panose="020F0502020204030204" pitchFamily="34" charset="0"/>
                  </a:rPr>
                  <a:t> is that we are able to obtain more precise observations on the phenomenon of vibrations and we obtain more features.</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disadvantages</a:t>
                </a:r>
                <a:r>
                  <a:rPr lang="en-GB" sz="1800" b="0" i="0" u="none" strike="noStrike" baseline="0" dirty="0">
                    <a:solidFill>
                      <a:srgbClr val="000000"/>
                    </a:solidFill>
                    <a:latin typeface="Calibri" panose="020F0502020204030204" pitchFamily="34" charset="0"/>
                  </a:rPr>
                  <a:t> are that the observations of dataset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oMath>
                </a14:m>
                <a:r>
                  <a:rPr lang="en-GB" sz="1800" b="0" i="0" u="none" strike="noStrike" baseline="0" dirty="0">
                    <a:solidFill>
                      <a:srgbClr val="000000"/>
                    </a:solidFill>
                    <a:latin typeface="Calibri" panose="020F0502020204030204" pitchFamily="34" charset="0"/>
                  </a:rPr>
                  <a:t> will decrease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𝑛</m:t>
                    </m:r>
                    <m:r>
                      <a:rPr lang="en-GB" sz="1800" b="0" i="1" u="none" strike="noStrike" baseline="0" dirty="0" smtClean="0">
                        <a:solidFill>
                          <a:srgbClr val="000000"/>
                        </a:solidFill>
                        <a:latin typeface="Cambria Math" panose="02040503050406030204" pitchFamily="18" charset="0"/>
                      </a:rPr>
                      <m:t>= </m:t>
                    </m:r>
                    <m:sSub>
                      <m:sSubPr>
                        <m:ctrlPr>
                          <a:rPr lang="en-GB" sz="1800" b="0" i="1" u="none" strike="noStrike" dirty="0" smtClean="0">
                            <a:solidFill>
                              <a:srgbClr val="000000"/>
                            </a:solidFill>
                            <a:latin typeface="Cambria Math" panose="02040503050406030204" pitchFamily="18" charset="0"/>
                          </a:rPr>
                        </m:ctrlPr>
                      </m:sSubPr>
                      <m:e>
                        <m:r>
                          <a:rPr lang="en-GB" sz="1800" i="1" dirty="0">
                            <a:solidFill>
                              <a:srgbClr val="000000"/>
                            </a:solidFill>
                            <a:latin typeface="Cambria Math" panose="02040503050406030204" pitchFamily="18" charset="0"/>
                          </a:rPr>
                          <m:t>𝑛</m:t>
                        </m:r>
                      </m:e>
                      <m:sub>
                        <m:r>
                          <a:rPr lang="en-GB" sz="1800" i="1" dirty="0">
                            <a:solidFill>
                              <a:srgbClr val="000000"/>
                            </a:solidFill>
                            <a:latin typeface="Cambria Math" panose="02040503050406030204" pitchFamily="18" charset="0"/>
                          </a:rPr>
                          <m:t>𝑜𝑙𝑑</m:t>
                        </m:r>
                      </m:sub>
                    </m:sSub>
                    <m:r>
                      <a:rPr lang="en-GB" sz="1800" b="0" i="1" u="none" strike="noStrike" dirty="0" smtClean="0">
                        <a:solidFill>
                          <a:srgbClr val="000000"/>
                        </a:solidFill>
                        <a:latin typeface="Cambria Math" panose="02040503050406030204" pitchFamily="18" charset="0"/>
                      </a:rPr>
                      <m:t>/</m:t>
                    </m:r>
                    <m:r>
                      <a:rPr lang="en-GB" sz="1800" b="0" i="1" u="none" strike="noStrike" dirty="0" smtClean="0">
                        <a:solidFill>
                          <a:srgbClr val="000000"/>
                        </a:solidFill>
                        <a:latin typeface="Cambria Math" panose="02040503050406030204" pitchFamily="18" charset="0"/>
                      </a:rPr>
                      <m:t>𝐵</m:t>
                    </m:r>
                    <m:r>
                      <a:rPr lang="en-GB" sz="1800" b="0" i="1" u="none" strike="noStrike" dirty="0" smtClean="0">
                        <a:solidFill>
                          <a:srgbClr val="000000"/>
                        </a:solidFill>
                        <a:latin typeface="Cambria Math" panose="02040503050406030204" pitchFamily="18" charset="0"/>
                      </a:rPr>
                      <m:t> </m:t>
                    </m:r>
                  </m:oMath>
                </a14:m>
                <a:r>
                  <a:rPr lang="en-GB" sz="1800" b="0" i="0" u="none" strike="noStrike" baseline="0" dirty="0">
                    <a:solidFill>
                      <a:srgbClr val="000000"/>
                    </a:solidFill>
                    <a:latin typeface="Calibri" panose="020F0502020204030204" pitchFamily="34" charset="0"/>
                  </a:rPr>
                  <a:t>), furthermore the online model will be less reactive because it will require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𝐵</m:t>
                    </m:r>
                  </m:oMath>
                </a14:m>
                <a:r>
                  <a:rPr lang="en-GB" sz="1800" b="0" i="0" u="none" strike="noStrike" baseline="0" dirty="0">
                    <a:solidFill>
                      <a:srgbClr val="000000"/>
                    </a:solidFill>
                    <a:latin typeface="Calibri" panose="020F0502020204030204" pitchFamily="34" charset="0"/>
                  </a:rPr>
                  <a:t> data to detect the error (or </a:t>
                </a:r>
                <a:r>
                  <a:rPr lang="en-GB" sz="1800" b="0" i="1" u="none" strike="noStrike" baseline="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 time)</a:t>
                </a:r>
              </a:p>
              <a:p>
                <a:r>
                  <a:rPr lang="en-GB" sz="1800" dirty="0">
                    <a:solidFill>
                      <a:srgbClr val="000000"/>
                    </a:solidFill>
                    <a:latin typeface="Calibri" panose="020F0502020204030204" pitchFamily="34" charset="0"/>
                  </a:rPr>
                  <a:t>More details in: Machine Learning For Bearing Fault Detection, https://youtu.be/WCjR9vuir8s</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09725"/>
                <a:ext cx="6041514" cy="4714726"/>
              </a:xfrm>
              <a:prstGeom prst="rect">
                <a:avLst/>
              </a:prstGeom>
              <a:blipFill>
                <a:blip r:embed="rId2"/>
                <a:stretch>
                  <a:fillRect l="-706" r="-706" b="-4010"/>
                </a:stretch>
              </a:blipFill>
            </p:spPr>
            <p:txBody>
              <a:bodyPr/>
              <a:lstStyle/>
              <a:p>
                <a:r>
                  <a:rPr lang="en-GB">
                    <a:noFill/>
                  </a:rPr>
                  <a:t> </a:t>
                </a:r>
              </a:p>
            </p:txBody>
          </p:sp>
        </mc:Fallback>
      </mc:AlternateContent>
      <p:grpSp>
        <p:nvGrpSpPr>
          <p:cNvPr id="89" name="Gruppo 88">
            <a:extLst>
              <a:ext uri="{FF2B5EF4-FFF2-40B4-BE49-F238E27FC236}">
                <a16:creationId xmlns:a16="http://schemas.microsoft.com/office/drawing/2014/main" id="{510A220F-F80F-36B1-DB6E-17F07C6C83B5}"/>
              </a:ext>
            </a:extLst>
          </p:cNvPr>
          <p:cNvGrpSpPr/>
          <p:nvPr/>
        </p:nvGrpSpPr>
        <p:grpSpPr>
          <a:xfrm>
            <a:off x="6975108" y="1258282"/>
            <a:ext cx="4481642" cy="3834916"/>
            <a:chOff x="7543277" y="1518407"/>
            <a:chExt cx="4481642" cy="3834916"/>
          </a:xfrm>
        </p:grpSpPr>
        <p:grpSp>
          <p:nvGrpSpPr>
            <p:cNvPr id="12" name="Gruppo 11">
              <a:extLst>
                <a:ext uri="{FF2B5EF4-FFF2-40B4-BE49-F238E27FC236}">
                  <a16:creationId xmlns:a16="http://schemas.microsoft.com/office/drawing/2014/main" id="{C5A971AF-A598-2C0B-86F2-7A074D121FE0}"/>
                </a:ext>
              </a:extLst>
            </p:cNvPr>
            <p:cNvGrpSpPr/>
            <p:nvPr/>
          </p:nvGrpSpPr>
          <p:grpSpPr>
            <a:xfrm>
              <a:off x="7543277" y="1518407"/>
              <a:ext cx="2869035" cy="2001260"/>
              <a:chOff x="7966920" y="1518407"/>
              <a:chExt cx="2869035" cy="2001260"/>
            </a:xfrm>
          </p:grpSpPr>
          <p:grpSp>
            <p:nvGrpSpPr>
              <p:cNvPr id="10" name="Gruppo 9">
                <a:extLst>
                  <a:ext uri="{FF2B5EF4-FFF2-40B4-BE49-F238E27FC236}">
                    <a16:creationId xmlns:a16="http://schemas.microsoft.com/office/drawing/2014/main" id="{595C7DF3-CEA5-EE9C-63AD-9A5128001917}"/>
                  </a:ext>
                </a:extLst>
              </p:cNvPr>
              <p:cNvGrpSpPr/>
              <p:nvPr/>
            </p:nvGrpSpPr>
            <p:grpSpPr>
              <a:xfrm>
                <a:off x="7966920" y="1609725"/>
                <a:ext cx="2359928" cy="1909942"/>
                <a:chOff x="7966920" y="1609725"/>
                <a:chExt cx="2359928" cy="1909942"/>
              </a:xfrm>
            </p:grpSpPr>
            <p:pic>
              <p:nvPicPr>
                <p:cNvPr id="3" name="Immagine 2">
                  <a:extLst>
                    <a:ext uri="{FF2B5EF4-FFF2-40B4-BE49-F238E27FC236}">
                      <a16:creationId xmlns:a16="http://schemas.microsoft.com/office/drawing/2014/main" id="{6BCE25F4-24E6-9134-A9BA-D4FD4ECE6CAE}"/>
                    </a:ext>
                  </a:extLst>
                </p:cNvPr>
                <p:cNvPicPr>
                  <a:picLocks noChangeAspect="1"/>
                </p:cNvPicPr>
                <p:nvPr/>
              </p:nvPicPr>
              <p:blipFill>
                <a:blip r:embed="rId3"/>
                <a:stretch>
                  <a:fillRect/>
                </a:stretch>
              </p:blipFill>
              <p:spPr>
                <a:xfrm>
                  <a:off x="7966920" y="1609725"/>
                  <a:ext cx="2359928" cy="1909942"/>
                </a:xfrm>
                <a:prstGeom prst="rect">
                  <a:avLst/>
                </a:prstGeom>
                <a:ln>
                  <a:solidFill>
                    <a:schemeClr val="bg1"/>
                  </a:solidFill>
                </a:ln>
              </p:spPr>
            </p:pic>
            <p:pic>
              <p:nvPicPr>
                <p:cNvPr id="9" name="Immagine 8">
                  <a:extLst>
                    <a:ext uri="{FF2B5EF4-FFF2-40B4-BE49-F238E27FC236}">
                      <a16:creationId xmlns:a16="http://schemas.microsoft.com/office/drawing/2014/main" id="{79BA32D4-4B42-FA9D-8AB5-A426BC788B37}"/>
                    </a:ext>
                  </a:extLst>
                </p:cNvPr>
                <p:cNvPicPr>
                  <a:picLocks noChangeAspect="1"/>
                </p:cNvPicPr>
                <p:nvPr/>
              </p:nvPicPr>
              <p:blipFill>
                <a:blip r:embed="rId4"/>
                <a:stretch>
                  <a:fillRect/>
                </a:stretch>
              </p:blipFill>
              <p:spPr>
                <a:xfrm>
                  <a:off x="8411536" y="1644365"/>
                  <a:ext cx="1848200" cy="165871"/>
                </a:xfrm>
                <a:prstGeom prst="rect">
                  <a:avLst/>
                </a:prstGeom>
              </p:spPr>
            </p:pic>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76CB7E6-B5E3-FCF7-D575-839B95D55385}"/>
                      </a:ext>
                    </a:extLst>
                  </p:cNvPr>
                  <p:cNvSpPr txBox="1"/>
                  <p:nvPr/>
                </p:nvSpPr>
                <p:spPr>
                  <a:xfrm>
                    <a:off x="7966920" y="1518407"/>
                    <a:ext cx="28690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u="none" strike="noStrike" baseline="0" dirty="0" smtClean="0">
                              <a:solidFill>
                                <a:srgbClr val="000000"/>
                              </a:solidFill>
                              <a:latin typeface="Cambria Math" panose="02040503050406030204" pitchFamily="18" charset="0"/>
                            </a:rPr>
                            <m:t>𝑥</m:t>
                          </m:r>
                          <m:r>
                            <a:rPr lang="en-GB" sz="1800" b="0" i="1" u="none" strike="noStrike" baseline="-25000" dirty="0" smtClean="0">
                              <a:solidFill>
                                <a:srgbClr val="000000"/>
                              </a:solidFill>
                              <a:latin typeface="Cambria Math" panose="02040503050406030204" pitchFamily="18" charset="0"/>
                            </a:rPr>
                            <m:t>1</m:t>
                          </m:r>
                          <m:r>
                            <a:rPr lang="it-IT" sz="1800" b="0" i="1" u="none" strike="noStrike"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a:solidFill>
                                <a:srgbClr val="000000"/>
                              </a:solidFill>
                              <a:latin typeface="Cambria Math" panose="02040503050406030204" pitchFamily="18" charset="0"/>
                            </a:rPr>
                            <m:t>1</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𝑥</m:t>
                          </m:r>
                          <m:r>
                            <a:rPr lang="en-GB" sz="1800" i="1" baseline="-25000" dirty="0">
                              <a:solidFill>
                                <a:srgbClr val="000000"/>
                              </a:solidFill>
                              <a:latin typeface="Cambria Math" panose="02040503050406030204" pitchFamily="18" charset="0"/>
                            </a:rPr>
                            <m:t>2</m:t>
                          </m:r>
                          <m:r>
                            <a:rPr lang="it-IT" sz="1800" b="0" i="1" baseline="-2500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𝑦</m:t>
                          </m:r>
                          <m:r>
                            <a:rPr lang="en-GB" sz="1800" i="1" baseline="-25000" dirty="0" smtClean="0">
                              <a:solidFill>
                                <a:srgbClr val="000000"/>
                              </a:solidFill>
                              <a:latin typeface="Cambria Math" panose="02040503050406030204" pitchFamily="18" charset="0"/>
                            </a:rPr>
                            <m:t>2</m:t>
                          </m:r>
                        </m:oMath>
                      </m:oMathPara>
                    </a14:m>
                    <a:endParaRPr lang="en-GB" dirty="0"/>
                  </a:p>
                </p:txBody>
              </p:sp>
            </mc:Choice>
            <mc:Fallback xmlns="">
              <p:sp>
                <p:nvSpPr>
                  <p:cNvPr id="11" name="CasellaDiTesto 10">
                    <a:extLst>
                      <a:ext uri="{FF2B5EF4-FFF2-40B4-BE49-F238E27FC236}">
                        <a16:creationId xmlns:a16="http://schemas.microsoft.com/office/drawing/2014/main" id="{E76CB7E6-B5E3-FCF7-D575-839B95D55385}"/>
                      </a:ext>
                    </a:extLst>
                  </p:cNvPr>
                  <p:cNvSpPr txBox="1">
                    <a:spLocks noRot="1" noChangeAspect="1" noMove="1" noResize="1" noEditPoints="1" noAdjustHandles="1" noChangeArrowheads="1" noChangeShapeType="1" noTextEdit="1"/>
                  </p:cNvSpPr>
                  <p:nvPr/>
                </p:nvSpPr>
                <p:spPr>
                  <a:xfrm>
                    <a:off x="7966920" y="1518407"/>
                    <a:ext cx="2869035" cy="369332"/>
                  </a:xfrm>
                  <a:prstGeom prst="rect">
                    <a:avLst/>
                  </a:prstGeom>
                  <a:blipFill>
                    <a:blip r:embed="rId5"/>
                    <a:stretch>
                      <a:fillRect b="-6557"/>
                    </a:stretch>
                  </a:blipFill>
                </p:spPr>
                <p:txBody>
                  <a:bodyPr/>
                  <a:lstStyle/>
                  <a:p>
                    <a:r>
                      <a:rPr lang="en-GB">
                        <a:noFill/>
                      </a:rPr>
                      <a:t> </a:t>
                    </a:r>
                  </a:p>
                </p:txBody>
              </p:sp>
            </mc:Fallback>
          </mc:AlternateContent>
        </p:grpSp>
        <p:sp>
          <p:nvSpPr>
            <p:cNvPr id="13" name="Parentesi graffa chiusa 12">
              <a:extLst>
                <a:ext uri="{FF2B5EF4-FFF2-40B4-BE49-F238E27FC236}">
                  <a16:creationId xmlns:a16="http://schemas.microsoft.com/office/drawing/2014/main" id="{F5B80B7F-E654-A18E-CCDB-4814BCA7E09D}"/>
                </a:ext>
              </a:extLst>
            </p:cNvPr>
            <p:cNvSpPr/>
            <p:nvPr/>
          </p:nvSpPr>
          <p:spPr>
            <a:xfrm>
              <a:off x="10000334" y="1887734"/>
              <a:ext cx="282604" cy="1541261"/>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EFA499BE-5E8A-5DD6-4B41-43AE8EC7DEA1}"/>
                    </a:ext>
                  </a:extLst>
                </p:cNvPr>
                <p:cNvSpPr txBox="1"/>
                <p:nvPr/>
              </p:nvSpPr>
              <p:spPr>
                <a:xfrm>
                  <a:off x="9927061" y="2504477"/>
                  <a:ext cx="165682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400" b="0" i="1" u="none" strike="noStrike" baseline="0" dirty="0" smtClean="0">
                            <a:solidFill>
                              <a:srgbClr val="000000"/>
                            </a:solidFill>
                            <a:latin typeface="Cambria Math" panose="02040503050406030204" pitchFamily="18" charset="0"/>
                          </a:rPr>
                          <m:t>𝐵</m:t>
                        </m:r>
                        <m:r>
                          <a:rPr lang="en-GB" sz="1400" b="0" i="1" u="none" strike="noStrike" baseline="0" dirty="0" smtClean="0">
                            <a:solidFill>
                              <a:srgbClr val="000000"/>
                            </a:solidFill>
                            <a:latin typeface="Cambria Math" panose="02040503050406030204" pitchFamily="18" charset="0"/>
                          </a:rPr>
                          <m:t>=</m:t>
                        </m:r>
                        <m:r>
                          <a:rPr lang="en-GB" sz="1400" b="0" i="1" u="none" strike="noStrike" baseline="0" dirty="0" smtClean="0">
                            <a:solidFill>
                              <a:srgbClr val="000000"/>
                            </a:solidFill>
                            <a:latin typeface="Cambria Math" panose="02040503050406030204" pitchFamily="18" charset="0"/>
                          </a:rPr>
                          <m:t>𝑇</m:t>
                        </m:r>
                        <m:r>
                          <a:rPr lang="it-IT" sz="1400" i="1" dirty="0">
                            <a:solidFill>
                              <a:srgbClr val="000000"/>
                            </a:solidFill>
                            <a:latin typeface="Cambria Math" panose="02040503050406030204" pitchFamily="18" charset="0"/>
                            <a:ea typeface="Cambria Math" panose="02040503050406030204" pitchFamily="18" charset="0"/>
                          </a:rPr>
                          <m:t>×</m:t>
                        </m:r>
                        <m:r>
                          <a:rPr lang="it-IT" sz="1400" b="0" i="1" dirty="0" smtClean="0">
                            <a:solidFill>
                              <a:srgbClr val="000000"/>
                            </a:solidFill>
                            <a:latin typeface="Cambria Math" panose="02040503050406030204" pitchFamily="18" charset="0"/>
                            <a:ea typeface="Cambria Math" panose="02040503050406030204" pitchFamily="18" charset="0"/>
                          </a:rPr>
                          <m:t>𝑆𝑟</m:t>
                        </m:r>
                      </m:oMath>
                    </m:oMathPara>
                  </a14:m>
                  <a:endParaRPr lang="en-GB" sz="1400" b="0" i="0" u="none" strike="noStrike" baseline="0" dirty="0">
                    <a:solidFill>
                      <a:srgbClr val="000000"/>
                    </a:solidFill>
                    <a:latin typeface="Calibri" panose="020F0502020204030204" pitchFamily="34" charset="0"/>
                  </a:endParaRPr>
                </a:p>
              </p:txBody>
            </p:sp>
          </mc:Choice>
          <mc:Fallback xmlns="">
            <p:sp>
              <p:nvSpPr>
                <p:cNvPr id="15" name="CasellaDiTesto 14">
                  <a:extLst>
                    <a:ext uri="{FF2B5EF4-FFF2-40B4-BE49-F238E27FC236}">
                      <a16:creationId xmlns:a16="http://schemas.microsoft.com/office/drawing/2014/main" id="{EFA499BE-5E8A-5DD6-4B41-43AE8EC7DEA1}"/>
                    </a:ext>
                  </a:extLst>
                </p:cNvPr>
                <p:cNvSpPr txBox="1">
                  <a:spLocks noRot="1" noChangeAspect="1" noMove="1" noResize="1" noEditPoints="1" noAdjustHandles="1" noChangeArrowheads="1" noChangeShapeType="1" noTextEdit="1"/>
                </p:cNvSpPr>
                <p:nvPr/>
              </p:nvSpPr>
              <p:spPr>
                <a:xfrm>
                  <a:off x="9927061" y="2504477"/>
                  <a:ext cx="1656825" cy="307777"/>
                </a:xfrm>
                <a:prstGeom prst="rect">
                  <a:avLst/>
                </a:prstGeom>
                <a:blipFill>
                  <a:blip r:embed="rId6"/>
                  <a:stretch>
                    <a:fillRect/>
                  </a:stretch>
                </a:blipFill>
              </p:spPr>
              <p:txBody>
                <a:bodyPr/>
                <a:lstStyle/>
                <a:p>
                  <a:r>
                    <a:rPr lang="en-GB">
                      <a:noFill/>
                    </a:rPr>
                    <a:t> </a:t>
                  </a:r>
                </a:p>
              </p:txBody>
            </p:sp>
          </mc:Fallback>
        </mc:AlternateContent>
        <p:cxnSp>
          <p:nvCxnSpPr>
            <p:cNvPr id="17" name="Connettore a gomito 16">
              <a:extLst>
                <a:ext uri="{FF2B5EF4-FFF2-40B4-BE49-F238E27FC236}">
                  <a16:creationId xmlns:a16="http://schemas.microsoft.com/office/drawing/2014/main" id="{332216AE-0D67-87FF-8BC5-E6A95DC8284F}"/>
                </a:ext>
              </a:extLst>
            </p:cNvPr>
            <p:cNvCxnSpPr>
              <a:cxnSpLocks/>
            </p:cNvCxnSpPr>
            <p:nvPr/>
          </p:nvCxnSpPr>
          <p:spPr>
            <a:xfrm rot="16200000" flipH="1">
              <a:off x="9473673" y="3606141"/>
              <a:ext cx="421633" cy="317966"/>
            </a:xfrm>
            <a:prstGeom prst="bentConnector3">
              <a:avLst>
                <a:gd name="adj1" fmla="val 101731"/>
              </a:avLst>
            </a:prstGeom>
            <a:ln w="12700">
              <a:tailEnd type="triangle"/>
            </a:ln>
          </p:spPr>
          <p:style>
            <a:lnRef idx="1">
              <a:schemeClr val="dk1"/>
            </a:lnRef>
            <a:fillRef idx="0">
              <a:schemeClr val="dk1"/>
            </a:fillRef>
            <a:effectRef idx="0">
              <a:schemeClr val="dk1"/>
            </a:effectRef>
            <a:fontRef idx="minor">
              <a:schemeClr val="tx1"/>
            </a:fontRef>
          </p:style>
        </p:cxnSp>
        <p:cxnSp>
          <p:nvCxnSpPr>
            <p:cNvPr id="61" name="Connettore a gomito 60">
              <a:extLst>
                <a:ext uri="{FF2B5EF4-FFF2-40B4-BE49-F238E27FC236}">
                  <a16:creationId xmlns:a16="http://schemas.microsoft.com/office/drawing/2014/main" id="{BB825FDF-C378-7612-6057-5B9F8CCB8708}"/>
                </a:ext>
              </a:extLst>
            </p:cNvPr>
            <p:cNvCxnSpPr>
              <a:cxnSpLocks/>
            </p:cNvCxnSpPr>
            <p:nvPr/>
          </p:nvCxnSpPr>
          <p:spPr>
            <a:xfrm rot="16200000" flipH="1">
              <a:off x="9168999" y="3579763"/>
              <a:ext cx="700625" cy="623670"/>
            </a:xfrm>
            <a:prstGeom prst="bentConnector3">
              <a:avLst>
                <a:gd name="adj1" fmla="val 100289"/>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Connettore a gomito 65">
              <a:extLst>
                <a:ext uri="{FF2B5EF4-FFF2-40B4-BE49-F238E27FC236}">
                  <a16:creationId xmlns:a16="http://schemas.microsoft.com/office/drawing/2014/main" id="{0F79EC7C-955F-B6D7-312C-C48139F37672}"/>
                </a:ext>
              </a:extLst>
            </p:cNvPr>
            <p:cNvCxnSpPr>
              <a:cxnSpLocks/>
            </p:cNvCxnSpPr>
            <p:nvPr/>
          </p:nvCxnSpPr>
          <p:spPr>
            <a:xfrm rot="16200000" flipH="1">
              <a:off x="8809744" y="3523115"/>
              <a:ext cx="1031275" cy="1011532"/>
            </a:xfrm>
            <a:prstGeom prst="bentConnector3">
              <a:avLst>
                <a:gd name="adj1" fmla="val 98808"/>
              </a:avLst>
            </a:prstGeom>
            <a:ln w="12700">
              <a:tailEnd type="triangle"/>
            </a:ln>
          </p:spPr>
          <p:style>
            <a:lnRef idx="1">
              <a:schemeClr val="dk1"/>
            </a:lnRef>
            <a:fillRef idx="0">
              <a:schemeClr val="dk1"/>
            </a:fillRef>
            <a:effectRef idx="0">
              <a:schemeClr val="dk1"/>
            </a:effectRef>
            <a:fontRef idx="minor">
              <a:schemeClr val="tx1"/>
            </a:fontRef>
          </p:style>
        </p:cxnSp>
        <p:cxnSp>
          <p:nvCxnSpPr>
            <p:cNvPr id="69" name="Connettore a gomito 68">
              <a:extLst>
                <a:ext uri="{FF2B5EF4-FFF2-40B4-BE49-F238E27FC236}">
                  <a16:creationId xmlns:a16="http://schemas.microsoft.com/office/drawing/2014/main" id="{A7341EE4-99FF-0A13-FC81-B84A4B3EC79B}"/>
                </a:ext>
              </a:extLst>
            </p:cNvPr>
            <p:cNvCxnSpPr>
              <a:cxnSpLocks/>
            </p:cNvCxnSpPr>
            <p:nvPr/>
          </p:nvCxnSpPr>
          <p:spPr>
            <a:xfrm>
              <a:off x="8460031" y="3541285"/>
              <a:ext cx="1373589" cy="1343268"/>
            </a:xfrm>
            <a:prstGeom prst="bentConnector3">
              <a:avLst>
                <a:gd name="adj1" fmla="val 1752"/>
              </a:avLst>
            </a:prstGeom>
            <a:ln w="12700">
              <a:tailEnd type="triangle"/>
            </a:ln>
          </p:spPr>
          <p:style>
            <a:lnRef idx="1">
              <a:schemeClr val="dk1"/>
            </a:lnRef>
            <a:fillRef idx="0">
              <a:schemeClr val="dk1"/>
            </a:fillRef>
            <a:effectRef idx="0">
              <a:schemeClr val="dk1"/>
            </a:effectRef>
            <a:fontRef idx="minor">
              <a:schemeClr val="tx1"/>
            </a:fontRef>
          </p:style>
        </p:cxnSp>
        <p:pic>
          <p:nvPicPr>
            <p:cNvPr id="75" name="Immagine 74">
              <a:extLst>
                <a:ext uri="{FF2B5EF4-FFF2-40B4-BE49-F238E27FC236}">
                  <a16:creationId xmlns:a16="http://schemas.microsoft.com/office/drawing/2014/main" id="{340D1785-8A0C-31E9-C7A1-FF5CE0E21200}"/>
                </a:ext>
              </a:extLst>
            </p:cNvPr>
            <p:cNvPicPr>
              <a:picLocks noChangeAspect="1"/>
            </p:cNvPicPr>
            <p:nvPr/>
          </p:nvPicPr>
          <p:blipFill>
            <a:blip r:embed="rId7"/>
            <a:stretch>
              <a:fillRect/>
            </a:stretch>
          </p:blipFill>
          <p:spPr>
            <a:xfrm>
              <a:off x="9923014" y="3614100"/>
              <a:ext cx="2101905" cy="1739223"/>
            </a:xfrm>
            <a:prstGeom prst="rect">
              <a:avLst/>
            </a:prstGeom>
          </p:spPr>
        </p:pic>
      </p:grpSp>
      <p:pic>
        <p:nvPicPr>
          <p:cNvPr id="92" name="Immagine 91">
            <a:extLst>
              <a:ext uri="{FF2B5EF4-FFF2-40B4-BE49-F238E27FC236}">
                <a16:creationId xmlns:a16="http://schemas.microsoft.com/office/drawing/2014/main" id="{FE5CE0F2-AE6E-3BF4-568B-1560158372F6}"/>
              </a:ext>
            </a:extLst>
          </p:cNvPr>
          <p:cNvPicPr>
            <a:picLocks noChangeAspect="1"/>
          </p:cNvPicPr>
          <p:nvPr/>
        </p:nvPicPr>
        <p:blipFill rotWithShape="1">
          <a:blip r:embed="rId8"/>
          <a:srcRect l="17622" t="-1250" r="411" b="40691"/>
          <a:stretch/>
        </p:blipFill>
        <p:spPr>
          <a:xfrm>
            <a:off x="6934525" y="5281742"/>
            <a:ext cx="4414165" cy="916339"/>
          </a:xfrm>
          <a:prstGeom prst="rect">
            <a:avLst/>
          </a:prstGeom>
          <a:ln>
            <a:solidFill>
              <a:schemeClr val="bg1"/>
            </a:solidFill>
          </a:ln>
        </p:spPr>
      </p:pic>
      <p:grpSp>
        <p:nvGrpSpPr>
          <p:cNvPr id="95" name="Gruppo 94">
            <a:extLst>
              <a:ext uri="{FF2B5EF4-FFF2-40B4-BE49-F238E27FC236}">
                <a16:creationId xmlns:a16="http://schemas.microsoft.com/office/drawing/2014/main" id="{3C60832D-69E0-2425-A334-D36A30632099}"/>
              </a:ext>
            </a:extLst>
          </p:cNvPr>
          <p:cNvGrpSpPr/>
          <p:nvPr/>
        </p:nvGrpSpPr>
        <p:grpSpPr>
          <a:xfrm>
            <a:off x="11456750" y="5461231"/>
            <a:ext cx="649928" cy="273924"/>
            <a:chOff x="11271089" y="5699037"/>
            <a:chExt cx="1749323" cy="307777"/>
          </a:xfrm>
        </p:grpSpPr>
        <p:sp>
          <p:nvSpPr>
            <p:cNvPr id="93" name="Parentesi graffa chiusa 92">
              <a:extLst>
                <a:ext uri="{FF2B5EF4-FFF2-40B4-BE49-F238E27FC236}">
                  <a16:creationId xmlns:a16="http://schemas.microsoft.com/office/drawing/2014/main" id="{99A78D41-696E-D168-0ED3-0498839B0B16}"/>
                </a:ext>
              </a:extLst>
            </p:cNvPr>
            <p:cNvSpPr/>
            <p:nvPr/>
          </p:nvSpPr>
          <p:spPr>
            <a:xfrm>
              <a:off x="11271089" y="5724503"/>
              <a:ext cx="116570" cy="256847"/>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94" name="CasellaDiTesto 93">
                  <a:extLst>
                    <a:ext uri="{FF2B5EF4-FFF2-40B4-BE49-F238E27FC236}">
                      <a16:creationId xmlns:a16="http://schemas.microsoft.com/office/drawing/2014/main" id="{C97FADD6-EBC3-8E94-7DAA-A84015FFB5E5}"/>
                    </a:ext>
                  </a:extLst>
                </p:cNvPr>
                <p:cNvSpPr txBox="1"/>
                <p:nvPr/>
              </p:nvSpPr>
              <p:spPr>
                <a:xfrm>
                  <a:off x="11363587" y="5699037"/>
                  <a:ext cx="1656825" cy="307777"/>
                </a:xfrm>
                <a:prstGeom prst="rect">
                  <a:avLst/>
                </a:prstGeom>
                <a:noFill/>
              </p:spPr>
              <p:txBody>
                <a:bodyPr wrap="square">
                  <a:spAutoFit/>
                </a:bodyPr>
                <a:lstStyle/>
                <a:p>
                  <a14:m>
                    <m:oMath xmlns:m="http://schemas.openxmlformats.org/officeDocument/2006/math">
                      <m:r>
                        <a:rPr lang="it-IT" sz="1400" b="0" i="1" dirty="0" smtClean="0">
                          <a:solidFill>
                            <a:srgbClr val="000000"/>
                          </a:solidFill>
                          <a:latin typeface="Cambria Math" panose="02040503050406030204" pitchFamily="18" charset="0"/>
                          <a:ea typeface="Cambria Math" panose="02040503050406030204" pitchFamily="18" charset="0"/>
                        </a:rPr>
                        <m:t>𝑆𝑡𝑎𝑡</m:t>
                      </m:r>
                    </m:oMath>
                  </a14:m>
                  <a:r>
                    <a:rPr lang="en-GB" sz="1400" b="0" i="0" u="none" strike="noStrike" baseline="-25000" dirty="0">
                      <a:solidFill>
                        <a:srgbClr val="000000"/>
                      </a:solidFill>
                      <a:latin typeface="Calibri" panose="020F0502020204030204" pitchFamily="34" charset="0"/>
                    </a:rPr>
                    <a:t>B</a:t>
                  </a:r>
                </a:p>
              </p:txBody>
            </p:sp>
          </mc:Choice>
          <mc:Fallback xmlns="">
            <p:sp>
              <p:nvSpPr>
                <p:cNvPr id="94" name="CasellaDiTesto 93">
                  <a:extLst>
                    <a:ext uri="{FF2B5EF4-FFF2-40B4-BE49-F238E27FC236}">
                      <a16:creationId xmlns:a16="http://schemas.microsoft.com/office/drawing/2014/main" id="{C97FADD6-EBC3-8E94-7DAA-A84015FFB5E5}"/>
                    </a:ext>
                  </a:extLst>
                </p:cNvPr>
                <p:cNvSpPr txBox="1">
                  <a:spLocks noRot="1" noChangeAspect="1" noMove="1" noResize="1" noEditPoints="1" noAdjustHandles="1" noChangeArrowheads="1" noChangeShapeType="1" noTextEdit="1"/>
                </p:cNvSpPr>
                <p:nvPr/>
              </p:nvSpPr>
              <p:spPr>
                <a:xfrm>
                  <a:off x="11363587" y="5699037"/>
                  <a:ext cx="1656825" cy="307777"/>
                </a:xfrm>
                <a:prstGeom prst="rect">
                  <a:avLst/>
                </a:prstGeom>
                <a:blipFill>
                  <a:blip r:embed="rId9"/>
                  <a:stretch>
                    <a:fillRect b="-31818"/>
                  </a:stretch>
                </a:blipFill>
              </p:spPr>
              <p:txBody>
                <a:bodyPr/>
                <a:lstStyle/>
                <a:p>
                  <a:r>
                    <a:rPr lang="en-GB">
                      <a:noFill/>
                    </a:rPr>
                    <a:t> </a:t>
                  </a:r>
                </a:p>
              </p:txBody>
            </p:sp>
          </mc:Fallback>
        </mc:AlternateContent>
      </p:grpSp>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spTree>
    <p:extLst>
      <p:ext uri="{BB962C8B-B14F-4D97-AF65-F5344CB8AC3E}">
        <p14:creationId xmlns:p14="http://schemas.microsoft.com/office/powerpoint/2010/main" val="233862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26</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753569" y="2023363"/>
                <a:ext cx="9036384" cy="2632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dataset has been normalized and brought into standard form for the evaluation of the NIPALS algorithm</a:t>
                </a:r>
              </a:p>
              <a:p>
                <a:pPr algn="l"/>
                <a:r>
                  <a:rPr lang="en-GB" sz="1800" dirty="0">
                    <a:solidFill>
                      <a:srgbClr val="000000"/>
                    </a:solidFill>
                    <a:latin typeface="Calibri" panose="020F0502020204030204" pitchFamily="34" charset="0"/>
                  </a:rPr>
                  <a:t>X</a:t>
                </a:r>
                <a:r>
                  <a:rPr lang="en-GB" sz="1800" b="0" i="0" u="none" strike="noStrike" baseline="0" dirty="0">
                    <a:solidFill>
                      <a:srgbClr val="000000"/>
                    </a:solidFill>
                    <a:latin typeface="Calibri" panose="020F0502020204030204" pitchFamily="34" charset="0"/>
                  </a:rPr>
                  <a:t> was sorted into the 4 classes [ normal; inner race fault; outer race fault; rolling element fault ],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𝑚</m:t>
                    </m:r>
                    <m:r>
                      <a:rPr lang="en-GB" sz="1800" b="0" i="1" u="none" strike="noStrike" baseline="0" dirty="0" smtClean="0">
                        <a:solidFill>
                          <a:srgbClr val="000000"/>
                        </a:solidFill>
                        <a:latin typeface="Cambria Math" panose="02040503050406030204" pitchFamily="18" charset="0"/>
                      </a:rPr>
                      <m:t>=9</m:t>
                    </m:r>
                  </m:oMath>
                </a14:m>
                <a:endParaRPr lang="en-GB" sz="1800" b="0" i="0" u="none" strike="noStrike" baseline="0" dirty="0">
                  <a:solidFill>
                    <a:srgbClr val="000000"/>
                  </a:solidFill>
                  <a:latin typeface="Calibri" panose="020F0502020204030204" pitchFamily="34" charset="0"/>
                </a:endParaRPr>
              </a:p>
              <a:p>
                <a:pPr algn="l"/>
                <a:r>
                  <a:rPr lang="en-GB" sz="1800" dirty="0">
                    <a:solidFill>
                      <a:srgbClr val="000000"/>
                    </a:solidFill>
                    <a:latin typeface="Calibri" panose="020F0502020204030204" pitchFamily="34" charset="0"/>
                  </a:rPr>
                  <a:t>Y was also created according to the rules of NIPALS and consequently normalized, </a:t>
                </a:r>
                <a14:m>
                  <m:oMath xmlns:m="http://schemas.openxmlformats.org/officeDocument/2006/math">
                    <m:r>
                      <a:rPr lang="en-GB" sz="1800" dirty="0">
                        <a:solidFill>
                          <a:srgbClr val="000000"/>
                        </a:solidFill>
                        <a:latin typeface="Cambria Math" panose="02040503050406030204" pitchFamily="18" charset="0"/>
                      </a:rPr>
                      <m:t>𝑝</m:t>
                    </m:r>
                    <m:r>
                      <a:rPr lang="en-GB" sz="1800" dirty="0">
                        <a:solidFill>
                          <a:srgbClr val="000000"/>
                        </a:solidFill>
                        <a:latin typeface="Cambria Math" panose="02040503050406030204" pitchFamily="18" charset="0"/>
                      </a:rPr>
                      <m:t>=4</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𝑋</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𝑚</m:t>
                    </m:r>
                  </m:oMath>
                </a14:m>
                <a:endParaRPr lang="it-IT" sz="1800" baseline="30000" dirty="0">
                  <a:solidFill>
                    <a:srgbClr val="000000"/>
                  </a:solidFill>
                  <a:latin typeface="Calibri" panose="020F0502020204030204" pitchFamily="34" charset="0"/>
                </a:endParaRPr>
              </a:p>
              <a:p>
                <a:pPr marL="285750" indent="-285750">
                  <a:buFont typeface="Arial" panose="020B0604020202020204" pitchFamily="34" charset="0"/>
                  <a:buChar char="•"/>
                </a:pPr>
                <a14:m>
                  <m:oMath xmlns:m="http://schemas.openxmlformats.org/officeDocument/2006/math">
                    <m:r>
                      <a:rPr lang="it-IT" sz="1800" dirty="0">
                        <a:solidFill>
                          <a:srgbClr val="000000"/>
                        </a:solidFill>
                        <a:latin typeface="Cambria Math" panose="02040503050406030204" pitchFamily="18" charset="0"/>
                      </a:rPr>
                      <m:t>𝑌</m:t>
                    </m:r>
                    <m:r>
                      <a:rPr lang="it-IT" sz="1800" dirty="0">
                        <a:solidFill>
                          <a:srgbClr val="000000"/>
                        </a:solidFill>
                        <a:latin typeface="Cambria Math" panose="02040503050406030204" pitchFamily="18" charset="0"/>
                      </a:rPr>
                      <m:t>𝜖</m:t>
                    </m:r>
                    <m:r>
                      <a:rPr lang="it-IT" sz="1800" dirty="0">
                        <a:solidFill>
                          <a:srgbClr val="000000"/>
                        </a:solidFill>
                        <a:latin typeface="Cambria Math" panose="02040503050406030204" pitchFamily="18" charset="0"/>
                      </a:rPr>
                      <m:t> </m:t>
                    </m:r>
                    <m:r>
                      <a:rPr lang="it-IT" sz="1800" dirty="0">
                        <a:solidFill>
                          <a:srgbClr val="000000"/>
                        </a:solidFill>
                        <a:latin typeface="Cambria Math" panose="02040503050406030204" pitchFamily="18" charset="0"/>
                      </a:rPr>
                      <m:t>𝑅</m:t>
                    </m:r>
                    <m:r>
                      <a:rPr lang="it-IT" sz="18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𝑛</m:t>
                    </m:r>
                    <m:r>
                      <a:rPr lang="it-IT" sz="1800" baseline="30000" dirty="0">
                        <a:solidFill>
                          <a:srgbClr val="000000"/>
                        </a:solidFill>
                        <a:latin typeface="Cambria Math" panose="02040503050406030204" pitchFamily="18" charset="0"/>
                      </a:rPr>
                      <m:t> </m:t>
                    </m:r>
                    <m:r>
                      <m:rPr>
                        <m:sty m:val="p"/>
                      </m:rPr>
                      <a:rPr lang="it-IT" sz="1800" baseline="30000" dirty="0">
                        <a:solidFill>
                          <a:srgbClr val="000000"/>
                        </a:solidFill>
                        <a:latin typeface="Cambria Math" panose="02040503050406030204" pitchFamily="18" charset="0"/>
                      </a:rPr>
                      <m:t>x</m:t>
                    </m:r>
                    <m:r>
                      <a:rPr lang="it-IT" sz="1800" baseline="30000" dirty="0">
                        <a:solidFill>
                          <a:srgbClr val="000000"/>
                        </a:solidFill>
                        <a:latin typeface="Cambria Math" panose="02040503050406030204" pitchFamily="18" charset="0"/>
                      </a:rPr>
                      <m:t> </m:t>
                    </m:r>
                    <m:r>
                      <a:rPr lang="it-IT" sz="1800" baseline="30000" dirty="0">
                        <a:solidFill>
                          <a:srgbClr val="000000"/>
                        </a:solidFill>
                        <a:latin typeface="Cambria Math" panose="02040503050406030204" pitchFamily="18" charset="0"/>
                      </a:rPr>
                      <m:t>𝑝</m:t>
                    </m:r>
                  </m:oMath>
                </a14:m>
                <a:endParaRPr lang="it-IT" sz="1800" baseline="3000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a:p>
                <a:pPr algn="l"/>
                <a:endParaRPr lang="en-GB" sz="1800" b="0" i="0" u="none" strike="noStrike" baseline="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753569" y="2023363"/>
                <a:ext cx="9036384" cy="2632527"/>
              </a:xfrm>
              <a:prstGeom prst="rect">
                <a:avLst/>
              </a:prstGeom>
              <a:blipFill>
                <a:blip r:embed="rId2"/>
                <a:stretch>
                  <a:fillRect l="-472" t="-23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3507309" cy="758438"/>
          </a:xfrm>
        </p:spPr>
        <p:txBody>
          <a:bodyPr>
            <a:normAutofit/>
          </a:bodyPr>
          <a:lstStyle/>
          <a:p>
            <a:r>
              <a:rPr lang="it-IT" sz="3600" b="0" dirty="0"/>
              <a:t>Data Processing</a:t>
            </a:r>
            <a:endParaRPr lang="en-GB" sz="3600" b="0" dirty="0"/>
          </a:p>
        </p:txBody>
      </p:sp>
      <p:pic>
        <p:nvPicPr>
          <p:cNvPr id="4" name="Immagine 3">
            <a:extLst>
              <a:ext uri="{FF2B5EF4-FFF2-40B4-BE49-F238E27FC236}">
                <a16:creationId xmlns:a16="http://schemas.microsoft.com/office/drawing/2014/main" id="{BDBCA078-976D-32FA-48B7-DD5ACE63487E}"/>
              </a:ext>
            </a:extLst>
          </p:cNvPr>
          <p:cNvPicPr>
            <a:picLocks noChangeAspect="1"/>
          </p:cNvPicPr>
          <p:nvPr/>
        </p:nvPicPr>
        <p:blipFill>
          <a:blip r:embed="rId3"/>
          <a:stretch>
            <a:fillRect/>
          </a:stretch>
        </p:blipFill>
        <p:spPr>
          <a:xfrm>
            <a:off x="5459592" y="3699942"/>
            <a:ext cx="2080285" cy="2970246"/>
          </a:xfrm>
          <a:prstGeom prst="rect">
            <a:avLst/>
          </a:prstGeom>
        </p:spPr>
      </p:pic>
      <p:grpSp>
        <p:nvGrpSpPr>
          <p:cNvPr id="24" name="Gruppo 23">
            <a:extLst>
              <a:ext uri="{FF2B5EF4-FFF2-40B4-BE49-F238E27FC236}">
                <a16:creationId xmlns:a16="http://schemas.microsoft.com/office/drawing/2014/main" id="{38B17D6B-ABD1-68BC-9846-565A8E28D495}"/>
              </a:ext>
            </a:extLst>
          </p:cNvPr>
          <p:cNvGrpSpPr/>
          <p:nvPr/>
        </p:nvGrpSpPr>
        <p:grpSpPr>
          <a:xfrm>
            <a:off x="2573275" y="3793094"/>
            <a:ext cx="2847975" cy="2687582"/>
            <a:chOff x="2631998" y="3680836"/>
            <a:chExt cx="2847975" cy="2687582"/>
          </a:xfrm>
        </p:grpSpPr>
        <p:pic>
          <p:nvPicPr>
            <p:cNvPr id="14" name="Immagine 13">
              <a:extLst>
                <a:ext uri="{FF2B5EF4-FFF2-40B4-BE49-F238E27FC236}">
                  <a16:creationId xmlns:a16="http://schemas.microsoft.com/office/drawing/2014/main" id="{0300F343-3613-4FCF-9F5F-BE523964EF4C}"/>
                </a:ext>
              </a:extLst>
            </p:cNvPr>
            <p:cNvPicPr>
              <a:picLocks noChangeAspect="1"/>
            </p:cNvPicPr>
            <p:nvPr/>
          </p:nvPicPr>
          <p:blipFill rotWithShape="1">
            <a:blip r:embed="rId4"/>
            <a:srcRect r="12544"/>
            <a:stretch/>
          </p:blipFill>
          <p:spPr>
            <a:xfrm>
              <a:off x="2631999" y="3680836"/>
              <a:ext cx="2490724" cy="1209675"/>
            </a:xfrm>
            <a:prstGeom prst="rect">
              <a:avLst/>
            </a:prstGeom>
          </p:spPr>
        </p:pic>
        <p:pic>
          <p:nvPicPr>
            <p:cNvPr id="18" name="Immagine 17">
              <a:extLst>
                <a:ext uri="{FF2B5EF4-FFF2-40B4-BE49-F238E27FC236}">
                  <a16:creationId xmlns:a16="http://schemas.microsoft.com/office/drawing/2014/main" id="{29BE13A4-212B-2215-049C-CEDC85FAF85A}"/>
                </a:ext>
              </a:extLst>
            </p:cNvPr>
            <p:cNvPicPr>
              <a:picLocks noChangeAspect="1"/>
            </p:cNvPicPr>
            <p:nvPr/>
          </p:nvPicPr>
          <p:blipFill rotWithShape="1">
            <a:blip r:embed="rId4"/>
            <a:srcRect t="60629"/>
            <a:stretch/>
          </p:blipFill>
          <p:spPr>
            <a:xfrm>
              <a:off x="2631998" y="5892160"/>
              <a:ext cx="2847975" cy="476258"/>
            </a:xfrm>
            <a:prstGeom prst="rect">
              <a:avLst/>
            </a:prstGeom>
          </p:spPr>
        </p:pic>
        <p:pic>
          <p:nvPicPr>
            <p:cNvPr id="20" name="Immagine 19">
              <a:extLst>
                <a:ext uri="{FF2B5EF4-FFF2-40B4-BE49-F238E27FC236}">
                  <a16:creationId xmlns:a16="http://schemas.microsoft.com/office/drawing/2014/main" id="{81DDA685-B81F-4B2B-210A-11E56B86C0BD}"/>
                </a:ext>
              </a:extLst>
            </p:cNvPr>
            <p:cNvPicPr>
              <a:picLocks noChangeAspect="1"/>
            </p:cNvPicPr>
            <p:nvPr/>
          </p:nvPicPr>
          <p:blipFill rotWithShape="1">
            <a:blip r:embed="rId4"/>
            <a:srcRect l="31432" t="46264" r="12411" b="27383"/>
            <a:stretch/>
          </p:blipFill>
          <p:spPr>
            <a:xfrm>
              <a:off x="3523375" y="4568169"/>
              <a:ext cx="1599347" cy="389480"/>
            </a:xfrm>
            <a:prstGeom prst="rect">
              <a:avLst/>
            </a:prstGeom>
          </p:spPr>
        </p:pic>
        <p:pic>
          <p:nvPicPr>
            <p:cNvPr id="21" name="Immagine 20">
              <a:extLst>
                <a:ext uri="{FF2B5EF4-FFF2-40B4-BE49-F238E27FC236}">
                  <a16:creationId xmlns:a16="http://schemas.microsoft.com/office/drawing/2014/main" id="{89A82E99-32EB-B07F-BC89-B214E6C68709}"/>
                </a:ext>
              </a:extLst>
            </p:cNvPr>
            <p:cNvPicPr>
              <a:picLocks noChangeAspect="1"/>
            </p:cNvPicPr>
            <p:nvPr/>
          </p:nvPicPr>
          <p:blipFill rotWithShape="1">
            <a:blip r:embed="rId4"/>
            <a:srcRect l="31432" t="46264" r="12411" b="27383"/>
            <a:stretch/>
          </p:blipFill>
          <p:spPr>
            <a:xfrm>
              <a:off x="3523376" y="4957649"/>
              <a:ext cx="1599347" cy="396809"/>
            </a:xfrm>
            <a:prstGeom prst="rect">
              <a:avLst/>
            </a:prstGeom>
          </p:spPr>
        </p:pic>
        <p:pic>
          <p:nvPicPr>
            <p:cNvPr id="22" name="Immagine 21">
              <a:extLst>
                <a:ext uri="{FF2B5EF4-FFF2-40B4-BE49-F238E27FC236}">
                  <a16:creationId xmlns:a16="http://schemas.microsoft.com/office/drawing/2014/main" id="{EE0E0F18-AE5A-54EE-DF6D-435CE8915114}"/>
                </a:ext>
              </a:extLst>
            </p:cNvPr>
            <p:cNvPicPr>
              <a:picLocks noChangeAspect="1"/>
            </p:cNvPicPr>
            <p:nvPr/>
          </p:nvPicPr>
          <p:blipFill rotWithShape="1">
            <a:blip r:embed="rId4"/>
            <a:srcRect l="31432" t="46264" r="12411" b="27383"/>
            <a:stretch/>
          </p:blipFill>
          <p:spPr>
            <a:xfrm>
              <a:off x="3523375" y="5601981"/>
              <a:ext cx="1599347" cy="346911"/>
            </a:xfrm>
            <a:prstGeom prst="rect">
              <a:avLst/>
            </a:prstGeom>
          </p:spPr>
        </p:pic>
        <p:pic>
          <p:nvPicPr>
            <p:cNvPr id="23" name="Immagine 22">
              <a:extLst>
                <a:ext uri="{FF2B5EF4-FFF2-40B4-BE49-F238E27FC236}">
                  <a16:creationId xmlns:a16="http://schemas.microsoft.com/office/drawing/2014/main" id="{E3BFEBA8-6189-8C92-C072-E66F46B9D1B0}"/>
                </a:ext>
              </a:extLst>
            </p:cNvPr>
            <p:cNvPicPr>
              <a:picLocks noChangeAspect="1"/>
            </p:cNvPicPr>
            <p:nvPr/>
          </p:nvPicPr>
          <p:blipFill rotWithShape="1">
            <a:blip r:embed="rId4"/>
            <a:srcRect l="31432" t="46264" r="12411" b="27383"/>
            <a:stretch/>
          </p:blipFill>
          <p:spPr>
            <a:xfrm>
              <a:off x="3523375" y="5304528"/>
              <a:ext cx="1599347" cy="318781"/>
            </a:xfrm>
            <a:prstGeom prst="rect">
              <a:avLst/>
            </a:prstGeom>
          </p:spPr>
        </p:pic>
      </p:grpSp>
    </p:spTree>
    <p:extLst>
      <p:ext uri="{BB962C8B-B14F-4D97-AF65-F5344CB8AC3E}">
        <p14:creationId xmlns:p14="http://schemas.microsoft.com/office/powerpoint/2010/main" val="377486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27</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617153"/>
                <a:ext cx="11329374" cy="30377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b="0" i="0" u="none" strike="noStrike" baseline="0" dirty="0">
                    <a:solidFill>
                      <a:srgbClr val="000000"/>
                    </a:solidFill>
                    <a:latin typeface="Calibri" panose="020F0502020204030204" pitchFamily="34" charset="0"/>
                  </a:rPr>
                  <a:t>The dataset was divided into three parts: train , validation, test</a:t>
                </a:r>
              </a:p>
              <a:p>
                <a:r>
                  <a:rPr lang="en-GB" sz="1800" b="0" i="0" u="none" strike="noStrike" baseline="0" dirty="0">
                    <a:solidFill>
                      <a:srgbClr val="000000"/>
                    </a:solidFill>
                    <a:latin typeface="Calibri" panose="020F0502020204030204" pitchFamily="34" charset="0"/>
                  </a:rPr>
                  <a:t>with a ratio of </a:t>
                </a:r>
                <a:r>
                  <a:rPr lang="en-GB" sz="1800" b="0" i="1" u="none" strike="noStrike" baseline="0" dirty="0">
                    <a:solidFill>
                      <a:srgbClr val="000000"/>
                    </a:solidFill>
                    <a:latin typeface="Calibri" panose="020F0502020204030204" pitchFamily="34" charset="0"/>
                  </a:rPr>
                  <a:t>60 20 20 </a:t>
                </a:r>
                <a:r>
                  <a:rPr lang="en-GB" sz="1800" b="0" i="0" u="none" strike="noStrike" baseline="0" dirty="0">
                    <a:solidFill>
                      <a:srgbClr val="000000"/>
                    </a:solidFill>
                    <a:latin typeface="Calibri" panose="020F0502020204030204" pitchFamily="34" charset="0"/>
                  </a:rPr>
                  <a:t>respectively</a:t>
                </a:r>
              </a:p>
              <a:p>
                <a:r>
                  <a:rPr lang="en-GB" sz="1800" dirty="0">
                    <a:solidFill>
                      <a:srgbClr val="000000"/>
                    </a:solidFill>
                    <a:latin typeface="Calibri" panose="020F0502020204030204" pitchFamily="34" charset="0"/>
                  </a:rPr>
                  <a:t>T</a:t>
                </a:r>
                <a:r>
                  <a:rPr lang="en-GB" sz="1800" b="0" i="0" u="none" strike="noStrike" baseline="0" dirty="0">
                    <a:solidFill>
                      <a:srgbClr val="000000"/>
                    </a:solidFill>
                    <a:latin typeface="Calibri" panose="020F0502020204030204" pitchFamily="34" charset="0"/>
                  </a:rPr>
                  <a:t>he </a:t>
                </a:r>
                <a:r>
                  <a:rPr lang="en-GB" sz="1800" b="1" i="0" u="none" strike="noStrike" baseline="0" dirty="0">
                    <a:solidFill>
                      <a:srgbClr val="000000"/>
                    </a:solidFill>
                    <a:latin typeface="Calibri" panose="020F0502020204030204" pitchFamily="34" charset="0"/>
                  </a:rPr>
                  <a:t>validation</a:t>
                </a:r>
                <a:r>
                  <a:rPr lang="en-GB" sz="1800" b="0" i="0" u="none" strike="noStrike" baseline="0" dirty="0">
                    <a:solidFill>
                      <a:srgbClr val="000000"/>
                    </a:solidFill>
                    <a:latin typeface="Calibri" panose="020F0502020204030204" pitchFamily="34" charset="0"/>
                  </a:rPr>
                  <a:t> allowed us to identify the best value of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oMath>
                </a14:m>
                <a:r>
                  <a:rPr lang="en-GB" sz="1800" b="0" i="0" u="none" strike="noStrike" baseline="0" dirty="0">
                    <a:solidFill>
                      <a:srgbClr val="000000"/>
                    </a:solidFill>
                    <a:latin typeface="Calibri" panose="020F0502020204030204" pitchFamily="34" charset="0"/>
                  </a:rPr>
                  <a:t>, varied from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1 </m:t>
                    </m:r>
                    <m:r>
                      <a:rPr lang="en-GB" sz="1800" b="0" i="1" u="none" strike="noStrike" baseline="0" dirty="0" smtClean="0">
                        <a:solidFill>
                          <a:srgbClr val="000000"/>
                        </a:solidFill>
                        <a:latin typeface="Cambria Math" panose="02040503050406030204" pitchFamily="18" charset="0"/>
                      </a:rPr>
                      <m:t>𝑡𝑜</m:t>
                    </m:r>
                    <m:r>
                      <a:rPr lang="en-GB" sz="1800" b="0" i="1" u="none" strike="noStrike" baseline="0" dirty="0" smtClean="0">
                        <a:solidFill>
                          <a:srgbClr val="000000"/>
                        </a:solidFill>
                        <a:latin typeface="Cambria Math" panose="02040503050406030204" pitchFamily="18" charset="0"/>
                      </a:rPr>
                      <m:t> </m:t>
                    </m:r>
                    <m:r>
                      <a:rPr lang="en-GB" sz="1800" b="0" i="1" u="none" strike="noStrike" baseline="0" dirty="0" smtClean="0">
                        <a:solidFill>
                          <a:srgbClr val="000000"/>
                        </a:solidFill>
                        <a:latin typeface="Cambria Math" panose="02040503050406030204" pitchFamily="18" charset="0"/>
                      </a:rPr>
                      <m:t>𝑚</m:t>
                    </m:r>
                  </m:oMath>
                </a14:m>
                <a:r>
                  <a:rPr lang="en-GB" sz="1800" b="0" i="0" u="none" strike="noStrike" baseline="0" dirty="0">
                    <a:solidFill>
                      <a:srgbClr val="000000"/>
                    </a:solidFill>
                    <a:latin typeface="Calibri" panose="020F0502020204030204" pitchFamily="34" charset="0"/>
                  </a:rPr>
                  <a:t>.</a:t>
                </a:r>
              </a:p>
              <a:p>
                <a:r>
                  <a:rPr lang="en-GB" sz="1800" b="0" i="0" u="none" strike="noStrike" baseline="0" dirty="0">
                    <a:solidFill>
                      <a:srgbClr val="000000"/>
                    </a:solidFill>
                    <a:latin typeface="Calibri" panose="020F0502020204030204" pitchFamily="34" charset="0"/>
                  </a:rPr>
                  <a:t>with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obtain the </a:t>
                </a:r>
                <a:r>
                  <a:rPr lang="en-GB" sz="1800" b="0" i="1" u="none" strike="noStrike" baseline="0" dirty="0">
                    <a:solidFill>
                      <a:srgbClr val="000000"/>
                    </a:solidFill>
                    <a:latin typeface="Calibri" panose="020F0502020204030204" pitchFamily="34" charset="0"/>
                  </a:rPr>
                  <a:t>minimum misclassification </a:t>
                </a:r>
                <a:r>
                  <a:rPr lang="en-GB" sz="1800" i="1" dirty="0">
                    <a:solidFill>
                      <a:srgbClr val="000000"/>
                    </a:solidFill>
                    <a:latin typeface="Calibri" panose="020F0502020204030204" pitchFamily="34" charset="0"/>
                  </a:rPr>
                  <a:t>error</a:t>
                </a:r>
                <a:r>
                  <a:rPr lang="en-GB" sz="1800" b="0" i="1" u="none" strike="noStrike" baseline="0" dirty="0">
                    <a:solidFill>
                      <a:srgbClr val="000000"/>
                    </a:solidFill>
                    <a:latin typeface="Calibri" panose="020F0502020204030204" pitchFamily="34" charset="0"/>
                  </a:rPr>
                  <a:t> </a:t>
                </a:r>
                <a:r>
                  <a:rPr lang="en-GB" sz="1800" b="0" i="0" u="none" strike="noStrike" baseline="0" dirty="0">
                    <a:solidFill>
                      <a:srgbClr val="000000"/>
                    </a:solidFill>
                    <a:latin typeface="Calibri" panose="020F0502020204030204" pitchFamily="34" charset="0"/>
                  </a:rPr>
                  <a:t>and the </a:t>
                </a:r>
                <a:r>
                  <a:rPr lang="en-GB" sz="1800" b="0" i="1" u="none" strike="noStrike" baseline="0" dirty="0">
                    <a:solidFill>
                      <a:srgbClr val="000000"/>
                    </a:solidFill>
                    <a:latin typeface="Calibri" panose="020F0502020204030204" pitchFamily="34" charset="0"/>
                  </a:rPr>
                  <a:t>maximum precision</a:t>
                </a:r>
                <a:r>
                  <a:rPr lang="en-GB" sz="1800" b="0" i="0" u="none" strike="noStrike" baseline="0" dirty="0">
                    <a:solidFill>
                      <a:srgbClr val="000000"/>
                    </a:solidFill>
                    <a:latin typeface="Calibri" panose="020F0502020204030204" pitchFamily="34" charset="0"/>
                  </a:rPr>
                  <a:t> value</a:t>
                </a:r>
              </a:p>
              <a:p>
                <a:r>
                  <a:rPr lang="en-GB" sz="1800" b="0" i="0" u="none" strike="noStrike" baseline="0" dirty="0">
                    <a:solidFill>
                      <a:srgbClr val="000000"/>
                    </a:solidFill>
                    <a:latin typeface="Calibri" panose="020F0502020204030204" pitchFamily="34" charset="0"/>
                  </a:rPr>
                  <a:t>once </a:t>
                </a:r>
                <a:r>
                  <a:rPr lang="en-GB" sz="1800" dirty="0">
                    <a:solidFill>
                      <a:srgbClr val="000000"/>
                    </a:solidFill>
                    <a:latin typeface="Calibri" panose="020F0502020204030204" pitchFamily="34" charset="0"/>
                  </a:rPr>
                  <a:t>fix</a:t>
                </a:r>
                <a:r>
                  <a:rPr lang="en-GB" sz="1800" b="0" i="0" u="none" strike="noStrike" baseline="0" dirty="0">
                    <a:solidFill>
                      <a:srgbClr val="000000"/>
                    </a:solidFill>
                    <a:latin typeface="Calibri" panose="020F0502020204030204" pitchFamily="34" charset="0"/>
                  </a:rPr>
                  <a:t> </a:t>
                </a:r>
                <a14:m>
                  <m:oMath xmlns:m="http://schemas.openxmlformats.org/officeDocument/2006/math">
                    <m:r>
                      <a:rPr lang="en-GB" sz="1800" b="0" i="1" u="none" strike="noStrike" baseline="0" dirty="0" smtClean="0">
                        <a:solidFill>
                          <a:srgbClr val="000000"/>
                        </a:solidFill>
                        <a:latin typeface="Cambria Math" panose="02040503050406030204" pitchFamily="18" charset="0"/>
                      </a:rPr>
                      <m:t>𝑎</m:t>
                    </m:r>
                    <m:r>
                      <a:rPr lang="en-GB" sz="1800" b="0" i="1" u="none" strike="noStrike" baseline="0" dirty="0" smtClean="0">
                        <a:solidFill>
                          <a:srgbClr val="000000"/>
                        </a:solidFill>
                        <a:latin typeface="Cambria Math" panose="02040503050406030204" pitchFamily="18" charset="0"/>
                      </a:rPr>
                      <m:t> = 6</m:t>
                    </m:r>
                  </m:oMath>
                </a14:m>
                <a:r>
                  <a:rPr lang="en-GB" sz="1800" b="0" i="0" u="none" strike="noStrike" baseline="0" dirty="0">
                    <a:solidFill>
                      <a:srgbClr val="000000"/>
                    </a:solidFill>
                    <a:latin typeface="Calibri" panose="020F0502020204030204" pitchFamily="34" charset="0"/>
                  </a:rPr>
                  <a:t>, we evaluate the performance of the model using the </a:t>
                </a:r>
                <a:r>
                  <a:rPr lang="en-GB" sz="1800" b="1" i="0" u="none" strike="noStrike" baseline="0" dirty="0">
                    <a:solidFill>
                      <a:srgbClr val="000000"/>
                    </a:solidFill>
                    <a:latin typeface="Calibri" panose="020F0502020204030204" pitchFamily="34" charset="0"/>
                  </a:rPr>
                  <a:t>test dataset</a:t>
                </a:r>
              </a:p>
              <a:p>
                <a:r>
                  <a:rPr lang="en-GB" sz="1800" b="0" i="0" u="none" strike="noStrike" baseline="0" dirty="0">
                    <a:solidFill>
                      <a:srgbClr val="000000"/>
                    </a:solidFill>
                    <a:latin typeface="Calibri" panose="020F0502020204030204" pitchFamily="34" charset="0"/>
                  </a:rPr>
                  <a:t>The </a:t>
                </a:r>
                <a:r>
                  <a:rPr lang="en-GB" sz="1800" b="0" i="1" u="none" strike="noStrike" baseline="0" dirty="0">
                    <a:solidFill>
                      <a:srgbClr val="000000"/>
                    </a:solidFill>
                    <a:latin typeface="Calibri" panose="020F0502020204030204" pitchFamily="34" charset="0"/>
                  </a:rPr>
                  <a:t>test confusion matri</a:t>
                </a:r>
                <a:r>
                  <a:rPr lang="en-GB" sz="1800" b="0" i="0" u="none" strike="noStrike" baseline="0" dirty="0">
                    <a:solidFill>
                      <a:srgbClr val="000000"/>
                    </a:solidFill>
                    <a:latin typeface="Calibri" panose="020F0502020204030204" pitchFamily="34" charset="0"/>
                  </a:rPr>
                  <a:t>x and some </a:t>
                </a:r>
                <a:r>
                  <a:rPr lang="en-GB" sz="1800" b="0" i="1" u="none" strike="noStrike" baseline="0" dirty="0">
                    <a:solidFill>
                      <a:srgbClr val="000000"/>
                    </a:solidFill>
                    <a:latin typeface="Calibri" panose="020F0502020204030204" pitchFamily="34" charset="0"/>
                  </a:rPr>
                  <a:t>performances</a:t>
                </a:r>
                <a:r>
                  <a:rPr lang="en-GB" sz="1800" b="0" i="0" u="none" strike="noStrike" baseline="0" dirty="0">
                    <a:solidFill>
                      <a:srgbClr val="000000"/>
                    </a:solidFill>
                    <a:latin typeface="Calibri" panose="020F0502020204030204" pitchFamily="34" charset="0"/>
                  </a:rPr>
                  <a:t> (</a:t>
                </a:r>
                <a:r>
                  <a:rPr lang="en-GB" sz="1800" b="0" i="1" u="none" strike="noStrike" baseline="0" dirty="0">
                    <a:solidFill>
                      <a:srgbClr val="000000"/>
                    </a:solidFill>
                    <a:latin typeface="Calibri" panose="020F0502020204030204" pitchFamily="34" charset="0"/>
                  </a:rPr>
                  <a:t>%</a:t>
                </a:r>
                <a:r>
                  <a:rPr lang="en-GB" sz="1800" b="0" i="0" u="none" strike="noStrike" baseline="0" dirty="0">
                    <a:solidFill>
                      <a:srgbClr val="000000"/>
                    </a:solidFill>
                    <a:latin typeface="Calibri" panose="020F0502020204030204" pitchFamily="34" charset="0"/>
                  </a:rPr>
                  <a:t>) are shown below:</a:t>
                </a:r>
              </a:p>
              <a:p>
                <a:endParaRPr lang="en-GB" sz="1800" dirty="0">
                  <a:solidFill>
                    <a:srgbClr val="000000"/>
                  </a:solidFill>
                  <a:latin typeface="Calibri" panose="020F0502020204030204" pitchFamily="34" charset="0"/>
                </a:endParaRP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617153"/>
                <a:ext cx="11329374" cy="3037776"/>
              </a:xfrm>
              <a:prstGeom prst="rect">
                <a:avLst/>
              </a:prstGeom>
              <a:blipFill>
                <a:blip r:embed="rId2"/>
                <a:stretch>
                  <a:fillRect l="-377"/>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fontScale="90000"/>
          </a:bodyPr>
          <a:lstStyle/>
          <a:p>
            <a:r>
              <a:rPr lang="it-IT" sz="3600" b="0" dirty="0"/>
              <a:t>Data Splitting and Results</a:t>
            </a:r>
            <a:endParaRPr lang="en-GB" sz="3600" b="0" dirty="0"/>
          </a:p>
        </p:txBody>
      </p:sp>
      <p:graphicFrame>
        <p:nvGraphicFramePr>
          <p:cNvPr id="2" name="Tabella 2">
            <a:extLst>
              <a:ext uri="{FF2B5EF4-FFF2-40B4-BE49-F238E27FC236}">
                <a16:creationId xmlns:a16="http://schemas.microsoft.com/office/drawing/2014/main" id="{48559E3A-E099-8866-9B5A-DEDFC7F1805D}"/>
              </a:ext>
            </a:extLst>
          </p:cNvPr>
          <p:cNvGraphicFramePr>
            <a:graphicFrameLocks noGrp="1"/>
          </p:cNvGraphicFramePr>
          <p:nvPr>
            <p:extLst>
              <p:ext uri="{D42A27DB-BD31-4B8C-83A1-F6EECF244321}">
                <p14:modId xmlns:p14="http://schemas.microsoft.com/office/powerpoint/2010/main" val="1757410240"/>
              </p:ext>
            </p:extLst>
          </p:nvPr>
        </p:nvGraphicFramePr>
        <p:xfrm>
          <a:off x="971550" y="4257040"/>
          <a:ext cx="8037364" cy="1828800"/>
        </p:xfrm>
        <a:graphic>
          <a:graphicData uri="http://schemas.openxmlformats.org/drawingml/2006/table">
            <a:tbl>
              <a:tblPr firstRow="1" bandRow="1">
                <a:tableStyleId>{2D5ABB26-0587-4C30-8999-92F81FD0307C}</a:tableStyleId>
              </a:tblPr>
              <a:tblGrid>
                <a:gridCol w="1742149">
                  <a:extLst>
                    <a:ext uri="{9D8B030D-6E8A-4147-A177-3AD203B41FA5}">
                      <a16:colId xmlns:a16="http://schemas.microsoft.com/office/drawing/2014/main" val="472703386"/>
                    </a:ext>
                  </a:extLst>
                </a:gridCol>
                <a:gridCol w="1505101">
                  <a:extLst>
                    <a:ext uri="{9D8B030D-6E8A-4147-A177-3AD203B41FA5}">
                      <a16:colId xmlns:a16="http://schemas.microsoft.com/office/drawing/2014/main" val="3352517758"/>
                    </a:ext>
                  </a:extLst>
                </a:gridCol>
                <a:gridCol w="1493241">
                  <a:extLst>
                    <a:ext uri="{9D8B030D-6E8A-4147-A177-3AD203B41FA5}">
                      <a16:colId xmlns:a16="http://schemas.microsoft.com/office/drawing/2014/main" val="3163720843"/>
                    </a:ext>
                  </a:extLst>
                </a:gridCol>
                <a:gridCol w="1610686">
                  <a:extLst>
                    <a:ext uri="{9D8B030D-6E8A-4147-A177-3AD203B41FA5}">
                      <a16:colId xmlns:a16="http://schemas.microsoft.com/office/drawing/2014/main" val="3383185792"/>
                    </a:ext>
                  </a:extLst>
                </a:gridCol>
                <a:gridCol w="1686187">
                  <a:extLst>
                    <a:ext uri="{9D8B030D-6E8A-4147-A177-3AD203B41FA5}">
                      <a16:colId xmlns:a16="http://schemas.microsoft.com/office/drawing/2014/main" val="56094758"/>
                    </a:ext>
                  </a:extLst>
                </a:gridCol>
              </a:tblGrid>
              <a:tr h="341839">
                <a:tc>
                  <a:txBody>
                    <a:bodyPr/>
                    <a:lstStyle/>
                    <a:p>
                      <a:endParaRPr lang="en-GB" dirty="0">
                        <a:ln>
                          <a:solidFill>
                            <a:sysClr val="windowText" lastClr="000000"/>
                          </a:solidFill>
                        </a:ln>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a:r>
                        <a:rPr lang="it-IT" sz="1600" dirty="0">
                          <a:ln>
                            <a:solidFill>
                              <a:sysClr val="windowText" lastClr="000000"/>
                            </a:solidFill>
                          </a:ln>
                          <a:solidFill>
                            <a:sysClr val="windowText" lastClr="000000"/>
                          </a:solidFill>
                        </a:rPr>
                        <a:t>Predict Normal</a:t>
                      </a:r>
                      <a:endParaRPr lang="en-GB" sz="1600" dirty="0">
                        <a:ln>
                          <a:solidFill>
                            <a:sysClr val="windowText" lastClr="000000"/>
                          </a:solidFill>
                        </a:ln>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IR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OR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rPr>
                        <a:t>Predict RE Fault</a:t>
                      </a:r>
                      <a:endParaRPr kumimoji="0" lang="en-GB" sz="1600" b="0" i="0" u="none" strike="noStrike" kern="1200" cap="none" spc="0" normalizeH="0" baseline="0" noProof="0" dirty="0">
                        <a:ln>
                          <a:solidFill>
                            <a:sysClr val="windowText" lastClr="000000"/>
                          </a:solidFill>
                        </a:ln>
                        <a:solidFill>
                          <a:sysClr val="windowText" lastClr="000000"/>
                        </a:solidFill>
                        <a:effectLst/>
                        <a:uLnTx/>
                        <a:uFillTx/>
                        <a:latin typeface="Franklin Gothic Book"/>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2193664259"/>
                  </a:ext>
                </a:extLst>
              </a:tr>
              <a:tr h="341839">
                <a:tc>
                  <a:txBody>
                    <a:bodyPr/>
                    <a:lstStyle/>
                    <a:p>
                      <a:r>
                        <a:rPr lang="it-IT" sz="1600" dirty="0">
                          <a:ln>
                            <a:solidFill>
                              <a:sysClr val="windowText" lastClr="000000"/>
                            </a:solidFill>
                          </a:ln>
                          <a:solidFill>
                            <a:sysClr val="windowText" lastClr="000000"/>
                          </a:solidFill>
                        </a:rPr>
                        <a:t>Observed Normal</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7866807"/>
                  </a:ext>
                </a:extLst>
              </a:tr>
              <a:tr h="341839">
                <a:tc>
                  <a:txBody>
                    <a:bodyPr/>
                    <a:lstStyle/>
                    <a:p>
                      <a:r>
                        <a:rPr lang="it-IT" sz="1600" dirty="0">
                          <a:ln>
                            <a:solidFill>
                              <a:sysClr val="windowText" lastClr="000000"/>
                            </a:solidFill>
                          </a:ln>
                          <a:solidFill>
                            <a:sysClr val="windowText" lastClr="000000"/>
                          </a:solidFill>
                        </a:rPr>
                        <a:t>Obs. IR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78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15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98236561"/>
                  </a:ext>
                </a:extLst>
              </a:tr>
              <a:tr h="341839">
                <a:tc>
                  <a:txBody>
                    <a:bodyPr/>
                    <a:lstStyle/>
                    <a:p>
                      <a:r>
                        <a:rPr lang="it-IT" sz="1600" dirty="0">
                          <a:ln>
                            <a:solidFill>
                              <a:sysClr val="windowText" lastClr="000000"/>
                            </a:solidFill>
                          </a:ln>
                          <a:solidFill>
                            <a:sysClr val="windowText" lastClr="000000"/>
                          </a:solidFill>
                        </a:rPr>
                        <a:t>Obs. OR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836073512"/>
                  </a:ext>
                </a:extLst>
              </a:tr>
              <a:tr h="341839">
                <a:tc>
                  <a:txBody>
                    <a:bodyPr/>
                    <a:lstStyle/>
                    <a:p>
                      <a:r>
                        <a:rPr lang="it-IT" sz="1600" dirty="0">
                          <a:ln>
                            <a:solidFill>
                              <a:sysClr val="windowText" lastClr="000000"/>
                            </a:solidFill>
                          </a:ln>
                          <a:solidFill>
                            <a:sysClr val="windowText" lastClr="000000"/>
                          </a:solidFill>
                        </a:rPr>
                        <a:t>Obs RE Fault</a:t>
                      </a:r>
                      <a:endParaRPr lang="en-GB" sz="1600" dirty="0">
                        <a:ln>
                          <a:solidFill>
                            <a:sysClr val="windowText" lastClr="000000"/>
                          </a:solidFill>
                        </a:ln>
                        <a:solidFill>
                          <a:sysClr val="windowText" lastClr="00000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2</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0</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91</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80642243"/>
                  </a:ext>
                </a:extLst>
              </a:tr>
            </a:tbl>
          </a:graphicData>
        </a:graphic>
      </p:graphicFrame>
      <p:graphicFrame>
        <p:nvGraphicFramePr>
          <p:cNvPr id="4" name="Tabella 4">
            <a:extLst>
              <a:ext uri="{FF2B5EF4-FFF2-40B4-BE49-F238E27FC236}">
                <a16:creationId xmlns:a16="http://schemas.microsoft.com/office/drawing/2014/main" id="{4C521B56-F31E-6F13-8486-65A729C174A6}"/>
              </a:ext>
            </a:extLst>
          </p:cNvPr>
          <p:cNvGraphicFramePr>
            <a:graphicFrameLocks noGrp="1"/>
          </p:cNvGraphicFramePr>
          <p:nvPr>
            <p:extLst>
              <p:ext uri="{D42A27DB-BD31-4B8C-83A1-F6EECF244321}">
                <p14:modId xmlns:p14="http://schemas.microsoft.com/office/powerpoint/2010/main" val="1082045615"/>
              </p:ext>
            </p:extLst>
          </p:nvPr>
        </p:nvGraphicFramePr>
        <p:xfrm>
          <a:off x="9311780" y="4257040"/>
          <a:ext cx="2323750" cy="1832820"/>
        </p:xfrm>
        <a:graphic>
          <a:graphicData uri="http://schemas.openxmlformats.org/drawingml/2006/table">
            <a:tbl>
              <a:tblPr firstRow="1" bandRow="1">
                <a:tableStyleId>{5C22544A-7EE6-4342-B048-85BDC9FD1C3A}</a:tableStyleId>
              </a:tblPr>
              <a:tblGrid>
                <a:gridCol w="1350627">
                  <a:extLst>
                    <a:ext uri="{9D8B030D-6E8A-4147-A177-3AD203B41FA5}">
                      <a16:colId xmlns:a16="http://schemas.microsoft.com/office/drawing/2014/main" val="2702217291"/>
                    </a:ext>
                  </a:extLst>
                </a:gridCol>
                <a:gridCol w="973123">
                  <a:extLst>
                    <a:ext uri="{9D8B030D-6E8A-4147-A177-3AD203B41FA5}">
                      <a16:colId xmlns:a16="http://schemas.microsoft.com/office/drawing/2014/main" val="2717439596"/>
                    </a:ext>
                  </a:extLst>
                </a:gridCol>
              </a:tblGrid>
              <a:tr h="365760">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Accuracy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95.6</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30001785"/>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Error</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4.4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273773683"/>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Sensitivity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95.4</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842180626"/>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Specificity</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98.5</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111887792"/>
                  </a:ext>
                </a:extLst>
              </a:tr>
              <a:tr h="366765">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Precision</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marL="0" algn="ctr" defTabSz="914400" rtl="0" eaLnBrk="1" latinLnBrk="0" hangingPunct="1"/>
                      <a:r>
                        <a:rPr lang="it-IT" sz="1800" b="0" i="0" u="none" strike="noStrike" kern="1200" baseline="0" dirty="0">
                          <a:solidFill>
                            <a:srgbClr val="000000"/>
                          </a:solidFill>
                          <a:latin typeface="Times New Roman" panose="02020603050405020304" pitchFamily="18" charset="0"/>
                          <a:ea typeface="+mn-ea"/>
                          <a:cs typeface="Times New Roman" panose="02020603050405020304" pitchFamily="18" charset="0"/>
                        </a:rPr>
                        <a:t>95.8</a:t>
                      </a:r>
                      <a:endParaRPr lang="en-GB" sz="18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693744074"/>
                  </a:ext>
                </a:extLst>
              </a:tr>
            </a:tbl>
          </a:graphicData>
        </a:graphic>
      </p:graphicFrame>
    </p:spTree>
    <p:extLst>
      <p:ext uri="{BB962C8B-B14F-4D97-AF65-F5344CB8AC3E}">
        <p14:creationId xmlns:p14="http://schemas.microsoft.com/office/powerpoint/2010/main" val="598232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23"/>
          </p:nvPr>
        </p:nvSpPr>
        <p:spPr/>
        <p:txBody>
          <a:bodyPr/>
          <a:lstStyle/>
          <a:p>
            <a:pPr rtl="0"/>
            <a:fld id="{294A09A9-5501-47C1-A89A-A340965A2BE2}" type="slidenum">
              <a:rPr lang="it-IT" noProof="0" smtClean="0"/>
              <a:pPr rtl="0"/>
              <a:t>28</a:t>
            </a:fld>
            <a:endParaRPr lang="it-IT" noProof="0" dirty="0"/>
          </a:p>
        </p:txBody>
      </p:sp>
      <mc:AlternateContent xmlns:mc="http://schemas.openxmlformats.org/markup-compatibility/2006" xmlns:a14="http://schemas.microsoft.com/office/drawing/2010/main">
        <mc:Choice Requires="a14">
          <p:sp>
            <p:nvSpPr>
              <p:cNvPr id="19" name="Segnaposto testo 16">
                <a:extLst>
                  <a:ext uri="{FF2B5EF4-FFF2-40B4-BE49-F238E27FC236}">
                    <a16:creationId xmlns:a16="http://schemas.microsoft.com/office/drawing/2014/main" id="{5F6F2421-3B21-E41E-CCE2-09BAA19C52F5}"/>
                  </a:ext>
                </a:extLst>
              </p:cNvPr>
              <p:cNvSpPr txBox="1">
                <a:spLocks/>
              </p:cNvSpPr>
              <p:nvPr/>
            </p:nvSpPr>
            <p:spPr>
              <a:xfrm>
                <a:off x="862626" y="1744618"/>
                <a:ext cx="4920107" cy="4817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sz="1800" b="0" i="0" u="none" strike="noStrike" baseline="0" dirty="0">
                  <a:solidFill>
                    <a:srgbClr val="000000"/>
                  </a:solidFill>
                  <a:latin typeface="Calibri" panose="020F0502020204030204" pitchFamily="34" charset="0"/>
                </a:endParaRPr>
              </a:p>
              <a:p>
                <a:r>
                  <a:rPr lang="en-GB" sz="1800" dirty="0">
                    <a:solidFill>
                      <a:srgbClr val="000000"/>
                    </a:solidFill>
                    <a:latin typeface="Calibri" panose="020F0502020204030204" pitchFamily="34" charset="0"/>
                  </a:rPr>
                  <a:t>the results of the validation phase are shown below, as </a:t>
                </a:r>
                <a14:m>
                  <m:oMath xmlns:m="http://schemas.openxmlformats.org/officeDocument/2006/math">
                    <m:r>
                      <a:rPr lang="en-GB" sz="1800" i="1" dirty="0" smtClean="0">
                        <a:solidFill>
                          <a:srgbClr val="000000"/>
                        </a:solidFill>
                        <a:latin typeface="Cambria Math" panose="02040503050406030204" pitchFamily="18" charset="0"/>
                      </a:rPr>
                      <m:t>𝑎</m:t>
                    </m:r>
                  </m:oMath>
                </a14:m>
                <a:r>
                  <a:rPr lang="en-GB" sz="1800" dirty="0">
                    <a:solidFill>
                      <a:srgbClr val="000000"/>
                    </a:solidFill>
                    <a:latin typeface="Calibri" panose="020F0502020204030204" pitchFamily="34" charset="0"/>
                  </a:rPr>
                  <a:t> varies, 2 measurements are shown, the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and </a:t>
                </a:r>
                <a:r>
                  <a:rPr lang="en-GB" sz="1800" i="1" dirty="0">
                    <a:solidFill>
                      <a:srgbClr val="000000"/>
                    </a:solidFill>
                    <a:latin typeface="Calibri" panose="020F0502020204030204" pitchFamily="34" charset="0"/>
                  </a:rPr>
                  <a:t>the precision</a:t>
                </a:r>
                <a:r>
                  <a:rPr lang="en-GB" sz="1800" dirty="0">
                    <a:solidFill>
                      <a:srgbClr val="000000"/>
                    </a:solidFill>
                    <a:latin typeface="Calibri" panose="020F0502020204030204" pitchFamily="34" charset="0"/>
                  </a:rPr>
                  <a:t>.</a:t>
                </a:r>
              </a:p>
              <a:p>
                <a:r>
                  <a:rPr lang="en-GB" sz="1800" dirty="0">
                    <a:solidFill>
                      <a:srgbClr val="000000"/>
                    </a:solidFill>
                    <a:latin typeface="Calibri" panose="020F0502020204030204" pitchFamily="34" charset="0"/>
                  </a:rPr>
                  <a:t>it can be seen that for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6</m:t>
                    </m:r>
                  </m:oMath>
                </a14:m>
                <a:r>
                  <a:rPr lang="en-GB" sz="1800" dirty="0">
                    <a:solidFill>
                      <a:srgbClr val="000000"/>
                    </a:solidFill>
                    <a:latin typeface="Calibri" panose="020F0502020204030204" pitchFamily="34" charset="0"/>
                  </a:rPr>
                  <a:t>, we have the lowest </a:t>
                </a:r>
                <a:r>
                  <a:rPr lang="en-GB" sz="1800" i="1" dirty="0">
                    <a:solidFill>
                      <a:srgbClr val="000000"/>
                    </a:solidFill>
                    <a:latin typeface="Calibri" panose="020F0502020204030204" pitchFamily="34" charset="0"/>
                  </a:rPr>
                  <a:t>misclassification error </a:t>
                </a:r>
                <a:r>
                  <a:rPr lang="en-GB" sz="1800" dirty="0">
                    <a:solidFill>
                      <a:srgbClr val="000000"/>
                    </a:solidFill>
                    <a:latin typeface="Calibri" panose="020F0502020204030204" pitchFamily="34" charset="0"/>
                  </a:rPr>
                  <a:t>value and the best </a:t>
                </a:r>
                <a:r>
                  <a:rPr lang="en-GB" sz="1800" i="1" dirty="0">
                    <a:solidFill>
                      <a:srgbClr val="000000"/>
                    </a:solidFill>
                    <a:latin typeface="Calibri" panose="020F0502020204030204" pitchFamily="34" charset="0"/>
                  </a:rPr>
                  <a:t>precision</a:t>
                </a:r>
                <a:r>
                  <a:rPr lang="en-GB" sz="1800" dirty="0">
                    <a:solidFill>
                      <a:srgbClr val="000000"/>
                    </a:solidFill>
                    <a:latin typeface="Calibri" panose="020F0502020204030204" pitchFamily="34" charset="0"/>
                  </a:rPr>
                  <a:t> on the </a:t>
                </a:r>
                <a:r>
                  <a:rPr lang="en-GB" sz="1800" b="1" dirty="0">
                    <a:solidFill>
                      <a:srgbClr val="000000"/>
                    </a:solidFill>
                    <a:latin typeface="Calibri" panose="020F0502020204030204" pitchFamily="34" charset="0"/>
                  </a:rPr>
                  <a:t>validation data</a:t>
                </a:r>
              </a:p>
              <a:p>
                <a:r>
                  <a:rPr lang="en-GB" sz="1800" dirty="0">
                    <a:solidFill>
                      <a:srgbClr val="000000"/>
                    </a:solidFill>
                    <a:latin typeface="Calibri" panose="020F0502020204030204" pitchFamily="34" charset="0"/>
                  </a:rPr>
                  <a:t>moreover, with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the performances are really poor as we will also see from the 1-D representation in the following slides</a:t>
                </a:r>
              </a:p>
              <a:p>
                <a:r>
                  <a:rPr lang="en-GB" sz="1800" dirty="0">
                    <a:solidFill>
                      <a:srgbClr val="000000"/>
                    </a:solidFill>
                    <a:latin typeface="Calibri" panose="020F0502020204030204" pitchFamily="34" charset="0"/>
                  </a:rPr>
                  <a:t>if one wanted to keep visualizing the data it is surprising that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 = 2 </m:t>
                    </m:r>
                  </m:oMath>
                </a14:m>
                <a:r>
                  <a:rPr lang="en-GB" sz="1800" dirty="0">
                    <a:solidFill>
                      <a:srgbClr val="000000"/>
                    </a:solidFill>
                    <a:latin typeface="Calibri" panose="020F0502020204030204" pitchFamily="34" charset="0"/>
                  </a:rPr>
                  <a:t>is the best solution, compared to 3 as we would expect.</a:t>
                </a:r>
              </a:p>
            </p:txBody>
          </p:sp>
        </mc:Choice>
        <mc:Fallback xmlns="">
          <p:sp>
            <p:nvSpPr>
              <p:cNvPr id="19" name="Segnaposto testo 16">
                <a:extLst>
                  <a:ext uri="{FF2B5EF4-FFF2-40B4-BE49-F238E27FC236}">
                    <a16:creationId xmlns:a16="http://schemas.microsoft.com/office/drawing/2014/main" id="{5F6F2421-3B21-E41E-CCE2-09BAA19C52F5}"/>
                  </a:ext>
                </a:extLst>
              </p:cNvPr>
              <p:cNvSpPr txBox="1">
                <a:spLocks noRot="1" noChangeAspect="1" noMove="1" noResize="1" noEditPoints="1" noAdjustHandles="1" noChangeArrowheads="1" noChangeShapeType="1" noTextEdit="1"/>
              </p:cNvSpPr>
              <p:nvPr/>
            </p:nvSpPr>
            <p:spPr>
              <a:xfrm>
                <a:off x="862626" y="1744618"/>
                <a:ext cx="4920107" cy="4817514"/>
              </a:xfrm>
              <a:prstGeom prst="rect">
                <a:avLst/>
              </a:prstGeom>
              <a:blipFill>
                <a:blip r:embed="rId2"/>
                <a:stretch>
                  <a:fillRect l="-867" r="-1115"/>
                </a:stretch>
              </a:blipFill>
            </p:spPr>
            <p:txBody>
              <a:bodyPr/>
              <a:lstStyle/>
              <a:p>
                <a:r>
                  <a:rPr lang="en-GB">
                    <a:noFill/>
                  </a:rPr>
                  <a:t> </a:t>
                </a:r>
              </a:p>
            </p:txBody>
          </p:sp>
        </mc:Fallback>
      </mc:AlternateContent>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4022" y="879063"/>
            <a:ext cx="5369666" cy="730662"/>
          </a:xfrm>
        </p:spPr>
        <p:txBody>
          <a:bodyPr>
            <a:normAutofit/>
          </a:bodyPr>
          <a:lstStyle/>
          <a:p>
            <a:r>
              <a:rPr lang="it-IT" sz="3600" b="0" dirty="0"/>
              <a:t>Validation Result</a:t>
            </a:r>
            <a:endParaRPr lang="en-GB" sz="3600" b="0" dirty="0"/>
          </a:p>
        </p:txBody>
      </p:sp>
      <p:pic>
        <p:nvPicPr>
          <p:cNvPr id="5" name="Immagine 4">
            <a:extLst>
              <a:ext uri="{FF2B5EF4-FFF2-40B4-BE49-F238E27FC236}">
                <a16:creationId xmlns:a16="http://schemas.microsoft.com/office/drawing/2014/main" id="{A140070F-3042-C3C0-0F81-DE1F8569F61F}"/>
              </a:ext>
            </a:extLst>
          </p:cNvPr>
          <p:cNvPicPr>
            <a:picLocks noChangeAspect="1"/>
          </p:cNvPicPr>
          <p:nvPr/>
        </p:nvPicPr>
        <p:blipFill>
          <a:blip r:embed="rId3">
            <a:extLst>
              <a:ext uri="{28A0092B-C50C-407E-A947-70E740481C1C}">
                <a14:useLocalDpi xmlns:a14="http://schemas.microsoft.com/office/drawing/2010/main" val="0"/>
              </a:ext>
            </a:extLst>
          </a:blip>
          <a:srcRect l="6210" r="6210"/>
          <a:stretch/>
        </p:blipFill>
        <p:spPr>
          <a:xfrm>
            <a:off x="5849845" y="1828800"/>
            <a:ext cx="4846211" cy="4150137"/>
          </a:xfrm>
          <a:prstGeom prst="rect">
            <a:avLst/>
          </a:prstGeom>
          <a:ln>
            <a:solidFill>
              <a:schemeClr val="tx2"/>
            </a:solidFill>
          </a:ln>
        </p:spPr>
      </p:pic>
    </p:spTree>
    <p:extLst>
      <p:ext uri="{BB962C8B-B14F-4D97-AF65-F5344CB8AC3E}">
        <p14:creationId xmlns:p14="http://schemas.microsoft.com/office/powerpoint/2010/main" val="2692834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1-D and 2-D </a:t>
            </a:r>
            <a:r>
              <a:rPr lang="en-GB" sz="3600" b="0" dirty="0"/>
              <a:t>low-dimensional representation </a:t>
            </a:r>
          </a:p>
        </p:txBody>
      </p:sp>
      <mc:AlternateContent xmlns:mc="http://schemas.openxmlformats.org/markup-compatibility/2006" xmlns:a14="http://schemas.microsoft.com/office/drawing/2010/main">
        <mc:Choice Requires="a14">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334275" cy="1955466"/>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below we see graphically the considerations made by choosing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=1 </m:t>
                    </m:r>
                  </m:oMath>
                </a14:m>
                <a:r>
                  <a:rPr lang="en-GB" sz="1800" dirty="0">
                    <a:solidFill>
                      <a:srgbClr val="000000"/>
                    </a:solidFill>
                    <a:latin typeface="Calibri" panose="020F0502020204030204" pitchFamily="34" charset="0"/>
                  </a:rPr>
                  <a:t>or </a:t>
                </a:r>
                <a14:m>
                  <m:oMath xmlns:m="http://schemas.openxmlformats.org/officeDocument/2006/math">
                    <m:r>
                      <a:rPr lang="en-GB" sz="1800" i="1" dirty="0" smtClean="0">
                        <a:solidFill>
                          <a:srgbClr val="000000"/>
                        </a:solidFill>
                        <a:latin typeface="Cambria Math" panose="02040503050406030204" pitchFamily="18" charset="0"/>
                      </a:rPr>
                      <m:t>𝑎</m:t>
                    </m:r>
                    <m:r>
                      <a:rPr lang="en-GB" sz="1800" i="1" dirty="0" smtClean="0">
                        <a:solidFill>
                          <a:srgbClr val="000000"/>
                        </a:solidFill>
                        <a:latin typeface="Cambria Math" panose="02040503050406030204" pitchFamily="18" charset="0"/>
                      </a:rPr>
                      <m:t>=2</m:t>
                    </m:r>
                  </m:oMath>
                </a14:m>
                <a:endParaRPr lang="en-GB" sz="1800" dirty="0">
                  <a:solidFill>
                    <a:srgbClr val="000000"/>
                  </a:solidFill>
                  <a:latin typeface="Calibri" panose="020F0502020204030204" pitchFamily="34" charset="0"/>
                </a:endParaRPr>
              </a:p>
              <a:p>
                <a:pPr marL="285750" indent="-285750">
                  <a:buFont typeface="Arial" panose="020B0604020202020204" pitchFamily="34" charset="0"/>
                  <a:buChar char="•"/>
                </a:pPr>
                <a:r>
                  <a:rPr lang="en-GB" sz="1800" dirty="0">
                    <a:solidFill>
                      <a:srgbClr val="000000"/>
                    </a:solidFill>
                    <a:latin typeface="Calibri" panose="020F0502020204030204" pitchFamily="34" charset="0"/>
                  </a:rPr>
                  <a:t>the 2-D plot brings out the clusterings which are “smeared” in 1-D</a:t>
                </a:r>
              </a:p>
            </p:txBody>
          </p:sp>
        </mc:Choice>
        <mc:Fallback xmlns="">
          <p:sp>
            <p:nvSpPr>
              <p:cNvPr id="9" name="Segnaposto testo 8">
                <a:extLst>
                  <a:ext uri="{FF2B5EF4-FFF2-40B4-BE49-F238E27FC236}">
                    <a16:creationId xmlns:a16="http://schemas.microsoft.com/office/drawing/2014/main" id="{BA9A6030-6672-9663-0908-163ABCEDE1F9}"/>
                  </a:ext>
                </a:extLst>
              </p:cNvPr>
              <p:cNvSpPr>
                <a:spLocks noGrp="1" noRot="1" noChangeAspect="1" noMove="1" noResize="1" noEditPoints="1" noAdjustHandles="1" noChangeArrowheads="1" noChangeShapeType="1" noTextEdit="1"/>
              </p:cNvSpPr>
              <p:nvPr>
                <p:ph type="body" sz="quarter" idx="11"/>
              </p:nvPr>
            </p:nvSpPr>
            <p:spPr>
              <a:xfrm>
                <a:off x="952499" y="2289363"/>
                <a:ext cx="3334275" cy="1955466"/>
              </a:xfrm>
              <a:blipFill>
                <a:blip r:embed="rId2"/>
                <a:stretch>
                  <a:fillRect l="-3839" t="-4063" r="-4388"/>
                </a:stretch>
              </a:blipFill>
            </p:spPr>
            <p:txBody>
              <a:bodyPr/>
              <a:lstStyle/>
              <a:p>
                <a:r>
                  <a:rPr lang="en-GB">
                    <a:noFill/>
                  </a:rPr>
                  <a:t> </a:t>
                </a:r>
              </a:p>
            </p:txBody>
          </p:sp>
        </mc:Fallback>
      </mc:AlternateContent>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29</a:t>
            </a:fld>
            <a:endParaRPr lang="it-IT" noProof="0" dirty="0"/>
          </a:p>
        </p:txBody>
      </p:sp>
      <p:pic>
        <p:nvPicPr>
          <p:cNvPr id="11" name="Immagine 10">
            <a:extLst>
              <a:ext uri="{FF2B5EF4-FFF2-40B4-BE49-F238E27FC236}">
                <a16:creationId xmlns:a16="http://schemas.microsoft.com/office/drawing/2014/main" id="{724519F4-64FA-D3CE-A7ED-7A9351C3A591}"/>
              </a:ext>
            </a:extLst>
          </p:cNvPr>
          <p:cNvPicPr>
            <a:picLocks noChangeAspect="1"/>
          </p:cNvPicPr>
          <p:nvPr/>
        </p:nvPicPr>
        <p:blipFill rotWithShape="1">
          <a:blip r:embed="rId3">
            <a:extLst>
              <a:ext uri="{28A0092B-C50C-407E-A947-70E740481C1C}">
                <a14:useLocalDpi xmlns:a14="http://schemas.microsoft.com/office/drawing/2010/main" val="0"/>
              </a:ext>
            </a:extLst>
          </a:blip>
          <a:srcRect l="10022" t="5607" r="7940" b="5607"/>
          <a:stretch/>
        </p:blipFill>
        <p:spPr>
          <a:xfrm>
            <a:off x="4964620" y="896526"/>
            <a:ext cx="6465977" cy="1637187"/>
          </a:xfrm>
          <a:prstGeom prst="rect">
            <a:avLst/>
          </a:prstGeom>
          <a:ln>
            <a:solidFill>
              <a:schemeClr val="tx2"/>
            </a:solidFill>
          </a:ln>
        </p:spPr>
      </p:pic>
      <p:pic>
        <p:nvPicPr>
          <p:cNvPr id="15" name="Immagine 14">
            <a:extLst>
              <a:ext uri="{FF2B5EF4-FFF2-40B4-BE49-F238E27FC236}">
                <a16:creationId xmlns:a16="http://schemas.microsoft.com/office/drawing/2014/main" id="{4FF93596-2EA1-7682-6872-184E65071548}"/>
              </a:ext>
            </a:extLst>
          </p:cNvPr>
          <p:cNvPicPr>
            <a:picLocks noChangeAspect="1"/>
          </p:cNvPicPr>
          <p:nvPr/>
        </p:nvPicPr>
        <p:blipFill>
          <a:blip r:embed="rId4">
            <a:extLst>
              <a:ext uri="{28A0092B-C50C-407E-A947-70E740481C1C}">
                <a14:useLocalDpi xmlns:a14="http://schemas.microsoft.com/office/drawing/2010/main" val="0"/>
              </a:ext>
            </a:extLst>
          </a:blip>
          <a:srcRect l="9163" r="9163"/>
          <a:stretch/>
        </p:blipFill>
        <p:spPr>
          <a:xfrm>
            <a:off x="4964620" y="2845563"/>
            <a:ext cx="6465977" cy="3818198"/>
          </a:xfrm>
          <a:prstGeom prst="rect">
            <a:avLst/>
          </a:prstGeom>
          <a:ln>
            <a:solidFill>
              <a:schemeClr val="tx2"/>
            </a:solidFill>
          </a:ln>
        </p:spPr>
      </p:pic>
    </p:spTree>
    <p:extLst>
      <p:ext uri="{BB962C8B-B14F-4D97-AF65-F5344CB8AC3E}">
        <p14:creationId xmlns:p14="http://schemas.microsoft.com/office/powerpoint/2010/main" val="3934528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Introduction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971549" y="2289362"/>
                <a:ext cx="10462645" cy="1326293"/>
              </a:xfrm>
            </p:spPr>
            <p:txBody>
              <a:bodyPr/>
              <a:lstStyle/>
              <a:p>
                <a:pPr marL="285750" indent="-285750">
                  <a:buFont typeface="Arial" panose="020B0604020202020204" pitchFamily="34" charset="0"/>
                  <a:buChar char="•"/>
                </a:pPr>
                <a:r>
                  <a:rPr lang="it-IT" sz="1800" dirty="0"/>
                  <a:t>Partial Least Squares (</a:t>
                </a:r>
                <a:r>
                  <a:rPr lang="it-IT" sz="1800" b="1" dirty="0"/>
                  <a:t>PLS</a:t>
                </a:r>
                <a:r>
                  <a:rPr lang="it-IT" sz="1800" dirty="0"/>
                  <a:t>), </a:t>
                </a:r>
                <a:r>
                  <a:rPr lang="en-US" sz="1800" dirty="0"/>
                  <a:t>also</a:t>
                </a:r>
                <a:r>
                  <a:rPr lang="it-IT" sz="1800" dirty="0"/>
                  <a:t> </a:t>
                </a:r>
                <a:r>
                  <a:rPr lang="en-US" sz="1800" dirty="0"/>
                  <a:t>knows</a:t>
                </a:r>
                <a:r>
                  <a:rPr lang="it-IT" sz="1800" dirty="0"/>
                  <a:t> as projection to latent structures, is a </a:t>
                </a:r>
                <a:r>
                  <a:rPr lang="it-IT" sz="1800" b="1" dirty="0"/>
                  <a:t>dimensionality reduction</a:t>
                </a:r>
                <a:r>
                  <a:rPr lang="it-IT" sz="1800" dirty="0"/>
                  <a:t> technique for </a:t>
                </a:r>
                <a:r>
                  <a:rPr lang="it-IT" sz="1800" b="1" dirty="0"/>
                  <a:t>maximizing the covariance between </a:t>
                </a:r>
                <a:r>
                  <a:rPr lang="en-US" sz="1800" noProof="1"/>
                  <a:t>the</a:t>
                </a:r>
                <a:r>
                  <a:rPr lang="it-IT" sz="1800" dirty="0"/>
                  <a:t> predictor (indipendent) matrix </a:t>
                </a:r>
                <a14:m>
                  <m:oMath xmlns:m="http://schemas.openxmlformats.org/officeDocument/2006/math">
                    <m:r>
                      <a:rPr lang="it-IT" sz="1800" b="1" i="1" dirty="0" smtClean="0">
                        <a:latin typeface="Cambria Math" panose="02040503050406030204" pitchFamily="18" charset="0"/>
                      </a:rPr>
                      <m:t>𝑿</m:t>
                    </m:r>
                  </m:oMath>
                </a14:m>
                <a:r>
                  <a:rPr lang="it-IT" sz="1800" dirty="0"/>
                  <a:t> and the predicted (dependent) matrix </a:t>
                </a:r>
                <a14:m>
                  <m:oMath xmlns:m="http://schemas.openxmlformats.org/officeDocument/2006/math">
                    <m:r>
                      <a:rPr lang="it-IT" sz="1800" b="1" i="1" dirty="0" smtClean="0">
                        <a:latin typeface="Cambria Math" panose="02040503050406030204" pitchFamily="18" charset="0"/>
                      </a:rPr>
                      <m:t>𝒀</m:t>
                    </m:r>
                  </m:oMath>
                </a14:m>
                <a:r>
                  <a:rPr lang="it-IT" sz="1800" dirty="0"/>
                  <a:t>,for each component of the reduced space.</a:t>
                </a:r>
                <a:endParaRPr lang="en-US" sz="1800" dirty="0"/>
              </a:p>
              <a:p>
                <a:pPr marL="285750" indent="-285750">
                  <a:buFont typeface="Arial" panose="020B0604020202020204" pitchFamily="34" charset="0"/>
                  <a:buChar char="•"/>
                </a:pPr>
                <a:r>
                  <a:rPr lang="en-US" sz="1800" dirty="0"/>
                  <a:t>The major use of PLS ​​occurs in process control and chemometrics.</a:t>
                </a:r>
              </a:p>
              <a:p>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971549" y="2289362"/>
                <a:ext cx="10462645" cy="1326293"/>
              </a:xfrm>
              <a:blipFill>
                <a:blip r:embed="rId2"/>
                <a:stretch>
                  <a:fillRect l="-1223" t="-5991" r="-349" b="-3226"/>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3</a:t>
            </a:fld>
            <a:endParaRPr lang="it-IT" noProof="0" dirty="0"/>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76F45C8F-32E0-B228-A581-A1D61A153850}"/>
                  </a:ext>
                </a:extLst>
              </p:cNvPr>
              <p:cNvSpPr txBox="1"/>
              <p:nvPr/>
            </p:nvSpPr>
            <p:spPr>
              <a:xfrm>
                <a:off x="2448873" y="3725243"/>
                <a:ext cx="9245379" cy="2854628"/>
              </a:xfrm>
              <a:prstGeom prst="rect">
                <a:avLst/>
              </a:prstGeom>
              <a:noFill/>
            </p:spPr>
            <p:txBody>
              <a:bodyPr wrap="square" rtlCol="0">
                <a:spAutoFit/>
              </a:bodyPr>
              <a:lstStyle/>
              <a:p>
                <a:pPr marL="0" indent="0">
                  <a:spcBef>
                    <a:spcPts val="300"/>
                  </a:spcBef>
                  <a:buNone/>
                </a:pPr>
                <a:r>
                  <a:rPr lang="it-IT" dirty="0">
                    <a:solidFill>
                      <a:schemeClr val="bg1"/>
                    </a:solidFill>
                  </a:rPr>
                  <a:t>PLS can be used for different purposes:</a:t>
                </a:r>
              </a:p>
              <a:p>
                <a:pPr marL="285750" indent="-285750">
                  <a:spcBef>
                    <a:spcPts val="300"/>
                  </a:spcBef>
                  <a:buFont typeface="Arial" panose="020B0604020202020204" pitchFamily="34" charset="0"/>
                  <a:buChar char="•"/>
                </a:pPr>
                <a:r>
                  <a:rPr lang="it-IT" b="1" dirty="0">
                    <a:solidFill>
                      <a:schemeClr val="bg1"/>
                    </a:solidFill>
                  </a:rPr>
                  <a:t>Data Compression</a:t>
                </a:r>
                <a:r>
                  <a:rPr lang="it-IT" dirty="0">
                    <a:solidFill>
                      <a:schemeClr val="bg1"/>
                    </a:solidFill>
                  </a:rPr>
                  <a:t>: project the data to a lower dimensionality (from </a:t>
                </a:r>
                <a14:m>
                  <m:oMath xmlns:m="http://schemas.openxmlformats.org/officeDocument/2006/math">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𝑛𝑥𝑚</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𝑡𝑜</m:t>
                    </m:r>
                    <m:r>
                      <m:rPr>
                        <m:nor/>
                      </m:rPr>
                      <a:rPr lang="it-IT">
                        <a:solidFill>
                          <a:schemeClr val="bg1"/>
                        </a:solidFill>
                      </a:rPr>
                      <m:t> </m:t>
                    </m:r>
                    <m:sSup>
                      <m:sSupPr>
                        <m:ctrlPr>
                          <a:rPr lang="it-IT" i="1">
                            <a:solidFill>
                              <a:schemeClr val="bg1"/>
                            </a:solidFill>
                            <a:latin typeface="Cambria Math" panose="02040503050406030204" pitchFamily="18" charset="0"/>
                          </a:rPr>
                        </m:ctrlPr>
                      </m:sSupPr>
                      <m:e>
                        <m:r>
                          <m:rPr>
                            <m:nor/>
                          </m:rPr>
                          <a:rPr lang="it-IT">
                            <a:solidFill>
                              <a:schemeClr val="bg1"/>
                            </a:solidFill>
                          </a:rPr>
                          <m:t>ℝ</m:t>
                        </m:r>
                      </m:e>
                      <m:sup>
                        <m:r>
                          <a:rPr lang="it-IT">
                            <a:solidFill>
                              <a:schemeClr val="bg1"/>
                            </a:solidFill>
                            <a:latin typeface="Cambria Math" panose="02040503050406030204" pitchFamily="18" charset="0"/>
                          </a:rPr>
                          <m:t>𝑛𝑥𝑎</m:t>
                        </m:r>
                      </m:sup>
                    </m:sSup>
                    <m:r>
                      <a:rPr lang="it-IT">
                        <a:solidFill>
                          <a:schemeClr val="bg1"/>
                        </a:solidFill>
                        <a:latin typeface="Cambria Math" panose="02040503050406030204" pitchFamily="18" charset="0"/>
                      </a:rPr>
                      <m:t>, </m:t>
                    </m:r>
                    <m:r>
                      <a:rPr lang="it-IT">
                        <a:solidFill>
                          <a:schemeClr val="bg1"/>
                        </a:solidFill>
                        <a:latin typeface="Cambria Math" panose="02040503050406030204" pitchFamily="18" charset="0"/>
                      </a:rPr>
                      <m:t>𝑎</m:t>
                    </m:r>
                    <m:r>
                      <a:rPr lang="it-IT">
                        <a:solidFill>
                          <a:schemeClr val="bg1"/>
                        </a:solidFill>
                        <a:latin typeface="Cambria Math" panose="02040503050406030204" pitchFamily="18" charset="0"/>
                      </a:rPr>
                      <m:t>&lt;</m:t>
                    </m:r>
                    <m:r>
                      <a:rPr lang="it-IT">
                        <a:solidFill>
                          <a:schemeClr val="bg1"/>
                        </a:solidFill>
                        <a:latin typeface="Cambria Math" panose="02040503050406030204" pitchFamily="18" charset="0"/>
                      </a:rPr>
                      <m:t>𝑚</m:t>
                    </m:r>
                    <m:r>
                      <a:rPr lang="it-IT">
                        <a:solidFill>
                          <a:schemeClr val="bg1"/>
                        </a:solidFill>
                        <a:latin typeface="Cambria Math" panose="02040503050406030204" pitchFamily="18" charset="0"/>
                      </a:rPr>
                      <m:t>)</m:t>
                    </m:r>
                  </m:oMath>
                </a14:m>
                <a:endParaRPr lang="it-IT" dirty="0">
                  <a:solidFill>
                    <a:schemeClr val="bg1"/>
                  </a:solidFill>
                </a:endParaRPr>
              </a:p>
              <a:p>
                <a:pPr marL="285750" indent="-285750">
                  <a:spcBef>
                    <a:spcPts val="300"/>
                  </a:spcBef>
                  <a:buFont typeface="Arial" panose="020B0604020202020204" pitchFamily="34" charset="0"/>
                  <a:buChar char="•"/>
                </a:pPr>
                <a:r>
                  <a:rPr lang="it-IT" b="1" dirty="0">
                    <a:solidFill>
                      <a:schemeClr val="bg1"/>
                    </a:solidFill>
                  </a:rPr>
                  <a:t>Data visualizzation</a:t>
                </a:r>
                <a:r>
                  <a:rPr lang="it-IT" dirty="0">
                    <a:solidFill>
                      <a:schemeClr val="bg1"/>
                    </a:solidFill>
                  </a:rPr>
                  <a:t>: visualize in a 2-D (or 3-D) plot </a:t>
                </a:r>
                <a14:m>
                  <m:oMath xmlns:m="http://schemas.openxmlformats.org/officeDocument/2006/math">
                    <m:r>
                      <a:rPr lang="it-IT">
                        <a:solidFill>
                          <a:schemeClr val="bg1"/>
                        </a:solidFill>
                        <a:latin typeface="Cambria Math" panose="02040503050406030204" pitchFamily="18" charset="0"/>
                      </a:rPr>
                      <m:t> </m:t>
                    </m:r>
                  </m:oMath>
                </a14:m>
                <a:r>
                  <a:rPr lang="it-IT" dirty="0">
                    <a:solidFill>
                      <a:schemeClr val="bg1"/>
                    </a:solidFill>
                  </a:rPr>
                  <a:t>high-dimensional data</a:t>
                </a:r>
              </a:p>
              <a:p>
                <a:pPr marL="0" indent="0">
                  <a:spcBef>
                    <a:spcPts val="300"/>
                  </a:spcBef>
                  <a:buNone/>
                </a:pPr>
                <a:endParaRPr lang="it-IT" dirty="0">
                  <a:solidFill>
                    <a:schemeClr val="bg1"/>
                  </a:solidFill>
                </a:endParaRPr>
              </a:p>
              <a:p>
                <a:pPr marL="0" indent="0">
                  <a:spcBef>
                    <a:spcPts val="300"/>
                  </a:spcBef>
                  <a:buNone/>
                </a:pPr>
                <a:r>
                  <a:rPr lang="it-IT" dirty="0">
                    <a:solidFill>
                      <a:schemeClr val="bg1"/>
                    </a:solidFill>
                  </a:rPr>
                  <a:t>The goals of PLS are to produce a low-dimensional representation of a dataset that:</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𝑿</m:t>
                    </m:r>
                  </m:oMath>
                </a14:m>
                <a:r>
                  <a:rPr lang="it-IT" b="1" dirty="0">
                    <a:solidFill>
                      <a:schemeClr val="bg1"/>
                    </a:solidFill>
                  </a:rPr>
                  <a:t> space</a:t>
                </a:r>
              </a:p>
              <a:p>
                <a:pPr marL="285750" indent="-285750">
                  <a:spcBef>
                    <a:spcPts val="300"/>
                  </a:spcBef>
                  <a:buFont typeface="Arial" panose="020B0604020202020204" pitchFamily="34" charset="0"/>
                  <a:buChar char="•"/>
                </a:pPr>
                <a:r>
                  <a:rPr lang="it-IT" dirty="0">
                    <a:solidFill>
                      <a:schemeClr val="bg1"/>
                    </a:solidFill>
                  </a:rPr>
                  <a:t>The best explaination of the </a:t>
                </a:r>
                <a14:m>
                  <m:oMath xmlns:m="http://schemas.openxmlformats.org/officeDocument/2006/math">
                    <m:r>
                      <a:rPr lang="it-IT" b="1" i="1" dirty="0" smtClean="0">
                        <a:solidFill>
                          <a:schemeClr val="bg1"/>
                        </a:solidFill>
                        <a:latin typeface="Cambria Math" panose="02040503050406030204" pitchFamily="18" charset="0"/>
                      </a:rPr>
                      <m:t>𝒀</m:t>
                    </m:r>
                    <m:r>
                      <a:rPr lang="it-IT" b="1" i="1" dirty="0" smtClean="0">
                        <a:solidFill>
                          <a:schemeClr val="bg1"/>
                        </a:solidFill>
                        <a:latin typeface="Cambria Math" panose="02040503050406030204" pitchFamily="18" charset="0"/>
                      </a:rPr>
                      <m:t> </m:t>
                    </m:r>
                  </m:oMath>
                </a14:m>
                <a:r>
                  <a:rPr lang="it-IT" b="1" dirty="0">
                    <a:solidFill>
                      <a:schemeClr val="bg1"/>
                    </a:solidFill>
                  </a:rPr>
                  <a:t>space</a:t>
                </a:r>
              </a:p>
              <a:p>
                <a:pPr marL="285750" indent="-285750">
                  <a:spcBef>
                    <a:spcPts val="300"/>
                  </a:spcBef>
                  <a:buFont typeface="Arial" panose="020B0604020202020204" pitchFamily="34" charset="0"/>
                  <a:buChar char="•"/>
                </a:pPr>
                <a:r>
                  <a:rPr lang="it-IT" dirty="0">
                    <a:solidFill>
                      <a:schemeClr val="bg1"/>
                    </a:solidFill>
                  </a:rPr>
                  <a:t>The </a:t>
                </a:r>
                <a:r>
                  <a:rPr lang="it-IT" b="1" dirty="0">
                    <a:solidFill>
                      <a:schemeClr val="bg1"/>
                    </a:solidFill>
                  </a:rPr>
                  <a:t>greatest relationship</a:t>
                </a:r>
                <a:r>
                  <a:rPr lang="it-IT" dirty="0">
                    <a:solidFill>
                      <a:schemeClr val="bg1"/>
                    </a:solidFill>
                  </a:rPr>
                  <a:t> between the </a:t>
                </a:r>
                <a14:m>
                  <m:oMath xmlns:m="http://schemas.openxmlformats.org/officeDocument/2006/math">
                    <m:r>
                      <a:rPr lang="it-IT" i="1" dirty="0" smtClean="0">
                        <a:solidFill>
                          <a:schemeClr val="bg1"/>
                        </a:solidFill>
                        <a:latin typeface="Cambria Math" panose="02040503050406030204" pitchFamily="18" charset="0"/>
                      </a:rPr>
                      <m:t>𝑋</m:t>
                    </m:r>
                  </m:oMath>
                </a14:m>
                <a:r>
                  <a:rPr lang="it-IT" dirty="0">
                    <a:solidFill>
                      <a:schemeClr val="bg1"/>
                    </a:solidFill>
                  </a:rPr>
                  <a:t> and </a:t>
                </a:r>
                <a14:m>
                  <m:oMath xmlns:m="http://schemas.openxmlformats.org/officeDocument/2006/math">
                    <m:r>
                      <a:rPr lang="it-IT" i="1" dirty="0" smtClean="0">
                        <a:solidFill>
                          <a:schemeClr val="bg1"/>
                        </a:solidFill>
                        <a:latin typeface="Cambria Math" panose="02040503050406030204" pitchFamily="18" charset="0"/>
                      </a:rPr>
                      <m:t>𝑌</m:t>
                    </m:r>
                  </m:oMath>
                </a14:m>
                <a:r>
                  <a:rPr lang="it-IT" dirty="0">
                    <a:solidFill>
                      <a:schemeClr val="bg1"/>
                    </a:solidFill>
                  </a:rPr>
                  <a:t> space.</a:t>
                </a:r>
              </a:p>
              <a:p>
                <a:endParaRPr lang="en-US" dirty="0"/>
              </a:p>
            </p:txBody>
          </p:sp>
        </mc:Choice>
        <mc:Fallback xmlns="">
          <p:sp>
            <p:nvSpPr>
              <p:cNvPr id="2" name="CasellaDiTesto 1">
                <a:extLst>
                  <a:ext uri="{FF2B5EF4-FFF2-40B4-BE49-F238E27FC236}">
                    <a16:creationId xmlns:a16="http://schemas.microsoft.com/office/drawing/2014/main" id="{76F45C8F-32E0-B228-A581-A1D61A153850}"/>
                  </a:ext>
                </a:extLst>
              </p:cNvPr>
              <p:cNvSpPr txBox="1">
                <a:spLocks noRot="1" noChangeAspect="1" noMove="1" noResize="1" noEditPoints="1" noAdjustHandles="1" noChangeArrowheads="1" noChangeShapeType="1" noTextEdit="1"/>
              </p:cNvSpPr>
              <p:nvPr/>
            </p:nvSpPr>
            <p:spPr>
              <a:xfrm>
                <a:off x="2448873" y="3725243"/>
                <a:ext cx="9245379" cy="2854628"/>
              </a:xfrm>
              <a:prstGeom prst="rect">
                <a:avLst/>
              </a:prstGeom>
              <a:blipFill>
                <a:blip r:embed="rId3"/>
                <a:stretch>
                  <a:fillRect l="-594" t="-1068"/>
                </a:stretch>
              </a:blipFill>
            </p:spPr>
            <p:txBody>
              <a:bodyPr/>
              <a:lstStyle/>
              <a:p>
                <a:r>
                  <a:rPr lang="en-GB">
                    <a:noFill/>
                  </a:rPr>
                  <a:t> </a:t>
                </a:r>
              </a:p>
            </p:txBody>
          </p:sp>
        </mc:Fallback>
      </mc:AlternateContent>
    </p:spTree>
    <p:extLst>
      <p:ext uri="{BB962C8B-B14F-4D97-AF65-F5344CB8AC3E}">
        <p14:creationId xmlns:p14="http://schemas.microsoft.com/office/powerpoint/2010/main" val="55582292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olo 7">
            <a:extLst>
              <a:ext uri="{FF2B5EF4-FFF2-40B4-BE49-F238E27FC236}">
                <a16:creationId xmlns:a16="http://schemas.microsoft.com/office/drawing/2014/main" id="{B43CAB50-19C1-8BE3-F619-D2005235175B}"/>
              </a:ext>
            </a:extLst>
          </p:cNvPr>
          <p:cNvSpPr>
            <a:spLocks noGrp="1"/>
          </p:cNvSpPr>
          <p:nvPr>
            <p:ph type="title"/>
          </p:nvPr>
        </p:nvSpPr>
        <p:spPr>
          <a:xfrm>
            <a:off x="965464" y="1104257"/>
            <a:ext cx="4808332" cy="610863"/>
          </a:xfrm>
        </p:spPr>
        <p:txBody>
          <a:bodyPr>
            <a:normAutofit fontScale="90000"/>
          </a:bodyPr>
          <a:lstStyle/>
          <a:p>
            <a:r>
              <a:rPr lang="it-IT" sz="3600" b="0" dirty="0"/>
              <a:t>3-D </a:t>
            </a:r>
            <a:r>
              <a:rPr lang="en-GB" sz="3600" b="0" dirty="0"/>
              <a:t>low-dimensional representation </a:t>
            </a:r>
          </a:p>
        </p:txBody>
      </p:sp>
      <p:sp>
        <p:nvSpPr>
          <p:cNvPr id="9" name="Segnaposto testo 8">
            <a:extLst>
              <a:ext uri="{FF2B5EF4-FFF2-40B4-BE49-F238E27FC236}">
                <a16:creationId xmlns:a16="http://schemas.microsoft.com/office/drawing/2014/main" id="{BA9A6030-6672-9663-0908-163ABCEDE1F9}"/>
              </a:ext>
            </a:extLst>
          </p:cNvPr>
          <p:cNvSpPr>
            <a:spLocks noGrp="1"/>
          </p:cNvSpPr>
          <p:nvPr>
            <p:ph type="body" sz="quarter" idx="11"/>
          </p:nvPr>
        </p:nvSpPr>
        <p:spPr>
          <a:xfrm>
            <a:off x="952499" y="2289363"/>
            <a:ext cx="3233607" cy="2795232"/>
          </a:xfrm>
        </p:spPr>
        <p:txBody>
          <a:bodyPr/>
          <a:lstStyle/>
          <a:p>
            <a:pPr marL="285750" indent="-285750">
              <a:buFont typeface="Arial" panose="020B0604020202020204" pitchFamily="34" charset="0"/>
              <a:buChar char="•"/>
            </a:pPr>
            <a:r>
              <a:rPr lang="en-GB" sz="1800" dirty="0">
                <a:solidFill>
                  <a:srgbClr val="000000"/>
                </a:solidFill>
                <a:latin typeface="Calibri" panose="020F0502020204030204" pitchFamily="34" charset="0"/>
              </a:rPr>
              <a:t>In the case of 3 dimensions, we report 2 different angles of the graph</a:t>
            </a:r>
          </a:p>
          <a:p>
            <a:pPr marL="285750" indent="-285750">
              <a:buFont typeface="Arial" panose="020B0604020202020204" pitchFamily="34" charset="0"/>
              <a:buChar char="•"/>
            </a:pPr>
            <a:r>
              <a:rPr lang="en-GB" sz="1800" dirty="0">
                <a:solidFill>
                  <a:srgbClr val="000000"/>
                </a:solidFill>
                <a:latin typeface="Calibri" panose="020F0502020204030204" pitchFamily="34" charset="0"/>
              </a:rPr>
              <a:t>Here the idea of custering is much more evident</a:t>
            </a:r>
          </a:p>
        </p:txBody>
      </p:sp>
      <p:sp>
        <p:nvSpPr>
          <p:cNvPr id="7" name="Segnaposto numero diapositiva 6">
            <a:extLst>
              <a:ext uri="{FF2B5EF4-FFF2-40B4-BE49-F238E27FC236}">
                <a16:creationId xmlns:a16="http://schemas.microsoft.com/office/drawing/2014/main" id="{3A318718-02ED-B754-F421-BAED60998D29}"/>
              </a:ext>
            </a:extLst>
          </p:cNvPr>
          <p:cNvSpPr>
            <a:spLocks noGrp="1"/>
          </p:cNvSpPr>
          <p:nvPr>
            <p:ph type="sldNum" sz="quarter" idx="16"/>
          </p:nvPr>
        </p:nvSpPr>
        <p:spPr/>
        <p:txBody>
          <a:bodyPr/>
          <a:lstStyle/>
          <a:p>
            <a:pPr rtl="0"/>
            <a:fld id="{294A09A9-5501-47C1-A89A-A340965A2BE2}" type="slidenum">
              <a:rPr lang="it-IT" noProof="0" smtClean="0"/>
              <a:pPr rtl="0"/>
              <a:t>30</a:t>
            </a:fld>
            <a:endParaRPr lang="it-IT" noProof="0" dirty="0"/>
          </a:p>
        </p:txBody>
      </p:sp>
      <p:pic>
        <p:nvPicPr>
          <p:cNvPr id="3" name="Immagine 2">
            <a:extLst>
              <a:ext uri="{FF2B5EF4-FFF2-40B4-BE49-F238E27FC236}">
                <a16:creationId xmlns:a16="http://schemas.microsoft.com/office/drawing/2014/main" id="{E48B7357-86F9-F158-24B0-E7BF67E107A8}"/>
              </a:ext>
            </a:extLst>
          </p:cNvPr>
          <p:cNvPicPr>
            <a:picLocks noChangeAspect="1"/>
          </p:cNvPicPr>
          <p:nvPr/>
        </p:nvPicPr>
        <p:blipFill rotWithShape="1">
          <a:blip r:embed="rId2">
            <a:extLst>
              <a:ext uri="{28A0092B-C50C-407E-A947-70E740481C1C}">
                <a14:useLocalDpi xmlns:a14="http://schemas.microsoft.com/office/drawing/2010/main" val="0"/>
              </a:ext>
            </a:extLst>
          </a:blip>
          <a:srcRect l="7477" r="7306" b="6683"/>
          <a:stretch/>
        </p:blipFill>
        <p:spPr>
          <a:xfrm>
            <a:off x="5686970" y="482773"/>
            <a:ext cx="5578546" cy="2946227"/>
          </a:xfrm>
          <a:prstGeom prst="rect">
            <a:avLst/>
          </a:prstGeom>
          <a:ln>
            <a:solidFill>
              <a:schemeClr val="tx2"/>
            </a:solidFill>
          </a:ln>
        </p:spPr>
      </p:pic>
      <p:pic>
        <p:nvPicPr>
          <p:cNvPr id="6" name="Immagine 5" descr="Immagine che contiene grafico&#10;&#10;Descrizione generata automaticamente">
            <a:extLst>
              <a:ext uri="{FF2B5EF4-FFF2-40B4-BE49-F238E27FC236}">
                <a16:creationId xmlns:a16="http://schemas.microsoft.com/office/drawing/2014/main" id="{7582F386-99A4-2C7A-E3F9-EC5AABA9CF66}"/>
              </a:ext>
            </a:extLst>
          </p:cNvPr>
          <p:cNvPicPr>
            <a:picLocks noChangeAspect="1"/>
          </p:cNvPicPr>
          <p:nvPr/>
        </p:nvPicPr>
        <p:blipFill rotWithShape="1">
          <a:blip r:embed="rId3">
            <a:extLst>
              <a:ext uri="{28A0092B-C50C-407E-A947-70E740481C1C}">
                <a14:useLocalDpi xmlns:a14="http://schemas.microsoft.com/office/drawing/2010/main" val="0"/>
              </a:ext>
            </a:extLst>
          </a:blip>
          <a:srcRect l="8876" t="6645" r="5872"/>
          <a:stretch/>
        </p:blipFill>
        <p:spPr>
          <a:xfrm>
            <a:off x="5686969" y="3716323"/>
            <a:ext cx="5578547" cy="2946227"/>
          </a:xfrm>
          <a:prstGeom prst="rect">
            <a:avLst/>
          </a:prstGeom>
          <a:ln>
            <a:solidFill>
              <a:schemeClr val="tx2"/>
            </a:solidFill>
          </a:ln>
        </p:spPr>
      </p:pic>
    </p:spTree>
    <p:extLst>
      <p:ext uri="{BB962C8B-B14F-4D97-AF65-F5344CB8AC3E}">
        <p14:creationId xmlns:p14="http://schemas.microsoft.com/office/powerpoint/2010/main" val="114440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a:extLst>
              <a:ext uri="{FF2B5EF4-FFF2-40B4-BE49-F238E27FC236}">
                <a16:creationId xmlns:a16="http://schemas.microsoft.com/office/drawing/2014/main" id="{5AD51A60-B802-683F-934E-3658A86A05CC}"/>
              </a:ext>
            </a:extLst>
          </p:cNvPr>
          <p:cNvSpPr>
            <a:spLocks noGrp="1"/>
          </p:cNvSpPr>
          <p:nvPr>
            <p:ph type="ctrTitle"/>
          </p:nvPr>
        </p:nvSpPr>
        <p:spPr/>
        <p:txBody>
          <a:bodyPr/>
          <a:lstStyle/>
          <a:p>
            <a:r>
              <a:rPr lang="en-US" dirty="0"/>
              <a:t>The end</a:t>
            </a:r>
          </a:p>
        </p:txBody>
      </p:sp>
      <p:sp>
        <p:nvSpPr>
          <p:cNvPr id="7" name="Segnaposto numero diapositiva 6">
            <a:extLst>
              <a:ext uri="{FF2B5EF4-FFF2-40B4-BE49-F238E27FC236}">
                <a16:creationId xmlns:a16="http://schemas.microsoft.com/office/drawing/2014/main" id="{F7AB2627-DA80-3F6B-C185-145FDEA757FA}"/>
              </a:ext>
            </a:extLst>
          </p:cNvPr>
          <p:cNvSpPr>
            <a:spLocks noGrp="1"/>
          </p:cNvSpPr>
          <p:nvPr>
            <p:ph type="sldNum" sz="quarter" idx="4294967295"/>
          </p:nvPr>
        </p:nvSpPr>
        <p:spPr>
          <a:xfrm>
            <a:off x="0" y="6332538"/>
            <a:ext cx="523875" cy="247650"/>
          </a:xfrm>
        </p:spPr>
        <p:txBody>
          <a:bodyPr/>
          <a:lstStyle/>
          <a:p>
            <a:pPr rtl="0"/>
            <a:fld id="{294A09A9-5501-47C1-A89A-A340965A2BE2}" type="slidenum">
              <a:rPr lang="it-IT" noProof="0" smtClean="0"/>
              <a:pPr rtl="0"/>
              <a:t>31</a:t>
            </a:fld>
            <a:endParaRPr lang="it-IT" noProof="0" dirty="0"/>
          </a:p>
        </p:txBody>
      </p:sp>
      <p:sp>
        <p:nvSpPr>
          <p:cNvPr id="4" name="Segnaposto testo 2">
            <a:extLst>
              <a:ext uri="{FF2B5EF4-FFF2-40B4-BE49-F238E27FC236}">
                <a16:creationId xmlns:a16="http://schemas.microsoft.com/office/drawing/2014/main" id="{4B1B9B43-3E18-95FA-46A5-7056A18EC4D2}"/>
              </a:ext>
            </a:extLst>
          </p:cNvPr>
          <p:cNvSpPr>
            <a:spLocks noGrp="1"/>
          </p:cNvSpPr>
          <p:nvPr>
            <p:ph type="body" sz="quarter" idx="11"/>
          </p:nvPr>
        </p:nvSpPr>
        <p:spPr>
          <a:xfrm>
            <a:off x="6367055" y="4549553"/>
            <a:ext cx="5491570" cy="1616355"/>
          </a:xfrm>
        </p:spPr>
        <p:txBody>
          <a:bodyPr rtlCol="0"/>
          <a:lstStyle/>
          <a:p>
            <a:r>
              <a:rPr lang="en-GB" dirty="0">
                <a:latin typeface="+mj-lt"/>
              </a:rPr>
              <a:t>Adaptive Learning, Estimation and Supervision of dynamical systems (ALES)  </a:t>
            </a:r>
          </a:p>
          <a:p>
            <a:r>
              <a:rPr lang="en-GB" dirty="0">
                <a:solidFill>
                  <a:schemeClr val="bg1"/>
                </a:solidFill>
                <a:latin typeface="+mj-lt"/>
              </a:rPr>
              <a:t>a.a. 2022/2023</a:t>
            </a:r>
          </a:p>
          <a:p>
            <a:r>
              <a:rPr lang="it-IT" dirty="0">
                <a:latin typeface="+mj-lt"/>
              </a:rPr>
              <a:t>1053015: Nicola Zambelli</a:t>
            </a:r>
          </a:p>
          <a:p>
            <a:pPr rtl="0"/>
            <a:r>
              <a:rPr lang="it-IT" dirty="0">
                <a:latin typeface="+mj-lt"/>
              </a:rPr>
              <a:t>105: Alessandro Chaar</a:t>
            </a:r>
            <a:endParaRPr lang="it-IT" dirty="0"/>
          </a:p>
        </p:txBody>
      </p:sp>
    </p:spTree>
    <p:extLst>
      <p:ext uri="{BB962C8B-B14F-4D97-AF65-F5344CB8AC3E}">
        <p14:creationId xmlns:p14="http://schemas.microsoft.com/office/powerpoint/2010/main" val="221678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58527FEC-8A94-5156-C84C-2A5F4FC7200E}"/>
              </a:ext>
            </a:extLst>
          </p:cNvPr>
          <p:cNvSpPr>
            <a:spLocks noGrp="1"/>
          </p:cNvSpPr>
          <p:nvPr>
            <p:ph type="ctrTitle"/>
          </p:nvPr>
        </p:nvSpPr>
        <p:spPr/>
        <p:txBody>
          <a:bodyPr/>
          <a:lstStyle/>
          <a:p>
            <a:r>
              <a:rPr lang="it-IT" dirty="0"/>
              <a:t>Metodologhy</a:t>
            </a:r>
            <a:endParaRPr lang="en-GB" dirty="0"/>
          </a:p>
        </p:txBody>
      </p:sp>
      <p:sp>
        <p:nvSpPr>
          <p:cNvPr id="17" name="Segnaposto testo 16">
            <a:extLst>
              <a:ext uri="{FF2B5EF4-FFF2-40B4-BE49-F238E27FC236}">
                <a16:creationId xmlns:a16="http://schemas.microsoft.com/office/drawing/2014/main" id="{25A9B0A7-BC58-1C35-087D-15CD4274B69C}"/>
              </a:ext>
            </a:extLst>
          </p:cNvPr>
          <p:cNvSpPr>
            <a:spLocks noGrp="1"/>
          </p:cNvSpPr>
          <p:nvPr>
            <p:ph type="body" sz="quarter" idx="11"/>
          </p:nvPr>
        </p:nvSpPr>
        <p:spPr>
          <a:xfrm>
            <a:off x="6367054" y="4515997"/>
            <a:ext cx="5491570" cy="953337"/>
          </a:xfrm>
        </p:spPr>
        <p:txBody>
          <a:bodyPr/>
          <a:lstStyle/>
          <a:p>
            <a:r>
              <a:rPr lang="en-GB" dirty="0"/>
              <a:t>Partial Least Squares</a:t>
            </a:r>
          </a:p>
        </p:txBody>
      </p:sp>
      <p:sp>
        <p:nvSpPr>
          <p:cNvPr id="15" name="Segnaposto numero diapositiva 14">
            <a:extLst>
              <a:ext uri="{FF2B5EF4-FFF2-40B4-BE49-F238E27FC236}">
                <a16:creationId xmlns:a16="http://schemas.microsoft.com/office/drawing/2014/main" id="{39AEBBF0-09BD-37A9-A33A-9DB9E35D1B8F}"/>
              </a:ext>
            </a:extLst>
          </p:cNvPr>
          <p:cNvSpPr>
            <a:spLocks noGrp="1"/>
          </p:cNvSpPr>
          <p:nvPr>
            <p:ph type="sldNum" sz="quarter" idx="4294967295"/>
          </p:nvPr>
        </p:nvSpPr>
        <p:spPr>
          <a:xfrm>
            <a:off x="352337" y="6382872"/>
            <a:ext cx="523875" cy="247650"/>
          </a:xfrm>
        </p:spPr>
        <p:txBody>
          <a:bodyPr/>
          <a:lstStyle/>
          <a:p>
            <a:pPr rtl="0"/>
            <a:fld id="{294A09A9-5501-47C1-A89A-A340965A2BE2}" type="slidenum">
              <a:rPr lang="it-IT" noProof="0" smtClean="0"/>
              <a:pPr rtl="0"/>
              <a:t>4</a:t>
            </a:fld>
            <a:endParaRPr lang="it-IT" noProof="0" dirty="0"/>
          </a:p>
        </p:txBody>
      </p:sp>
    </p:spTree>
    <p:extLst>
      <p:ext uri="{BB962C8B-B14F-4D97-AF65-F5344CB8AC3E}">
        <p14:creationId xmlns:p14="http://schemas.microsoft.com/office/powerpoint/2010/main" val="333934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p:txBody>
          <a:bodyPr/>
          <a:lstStyle/>
          <a:p>
            <a:r>
              <a:rPr lang="it-IT" dirty="0"/>
              <a:t>Input Data</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859987" y="2327759"/>
                <a:ext cx="5346079" cy="2714024"/>
              </a:xfrm>
            </p:spPr>
            <p:txBody>
              <a:bodyPr/>
              <a:lstStyle/>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𝑋</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m:rPr>
                            <m:nor/>
                          </m:rPr>
                          <a:rPr lang="it-IT" sz="1800"/>
                          <m:t>ℝ</m:t>
                        </m:r>
                      </m:e>
                      <m:sup>
                        <m:r>
                          <a:rPr lang="it-IT" sz="1800" i="1">
                            <a:latin typeface="Cambria Math" panose="02040503050406030204" pitchFamily="18" charset="0"/>
                          </a:rPr>
                          <m:t>𝑛𝑥𝑚</m:t>
                        </m:r>
                      </m:sup>
                    </m:sSup>
                  </m:oMath>
                </a14:m>
                <a:r>
                  <a:rPr lang="it-IT" sz="1800" dirty="0"/>
                  <a:t>, where m is the number of predictor variables (the number of measurements in each observation), n is the total number of observations in the training set.</a:t>
                </a:r>
              </a:p>
              <a:p>
                <a:pPr marL="285750" indent="-285750">
                  <a:buFont typeface="Arial" panose="020B0604020202020204" pitchFamily="34" charset="0"/>
                  <a:buChar char="•"/>
                </a:pPr>
                <a:r>
                  <a:rPr lang="it-IT" sz="1800" dirty="0"/>
                  <a:t>A matrix </a:t>
                </a:r>
                <a14:m>
                  <m:oMath xmlns:m="http://schemas.openxmlformats.org/officeDocument/2006/math">
                    <m:r>
                      <a:rPr lang="it-IT" sz="1800" i="1" dirty="0" smtClean="0">
                        <a:latin typeface="Cambria Math" panose="02040503050406030204" pitchFamily="18" charset="0"/>
                      </a:rPr>
                      <m:t>𝑌</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𝑛𝑥𝑝</m:t>
                        </m:r>
                      </m:sup>
                    </m:sSup>
                    <m:r>
                      <a:rPr lang="it-IT" sz="1800" i="1">
                        <a:latin typeface="Cambria Math" panose="02040503050406030204" pitchFamily="18" charset="0"/>
                      </a:rPr>
                      <m:t>,</m:t>
                    </m:r>
                  </m:oMath>
                </a14:m>
                <a:r>
                  <a:rPr lang="it-IT" sz="1800" dirty="0"/>
                  <a:t> (predicted block) where </a:t>
                </a:r>
                <a14:m>
                  <m:oMath xmlns:m="http://schemas.openxmlformats.org/officeDocument/2006/math">
                    <m:r>
                      <a:rPr lang="it-IT" sz="1800" i="1" dirty="0" smtClean="0">
                        <a:latin typeface="Cambria Math" panose="02040503050406030204" pitchFamily="18" charset="0"/>
                      </a:rPr>
                      <m:t>𝑝</m:t>
                    </m:r>
                  </m:oMath>
                </a14:m>
                <a:r>
                  <a:rPr lang="it-IT" sz="1800" dirty="0"/>
                  <a:t> is the number of fault classes. With </a:t>
                </a:r>
                <a14:m>
                  <m:oMath xmlns:m="http://schemas.openxmlformats.org/officeDocument/2006/math">
                    <m:r>
                      <a:rPr lang="it-IT" sz="1800" i="1" dirty="0" smtClean="0">
                        <a:latin typeface="Cambria Math" panose="02040503050406030204" pitchFamily="18" charset="0"/>
                      </a:rPr>
                      <m:t>𝑝</m:t>
                    </m:r>
                  </m:oMath>
                </a14:m>
                <a:r>
                  <a:rPr lang="it-IT" sz="1800" dirty="0"/>
                  <a:t> fault classes, there are </a:t>
                </a:r>
                <a14:m>
                  <m:oMath xmlns:m="http://schemas.openxmlformats.org/officeDocument/2006/math">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1</m:t>
                        </m:r>
                      </m:sub>
                    </m:sSub>
                    <m:r>
                      <a:rPr lang="it-IT" sz="1800">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2</m:t>
                        </m:r>
                      </m:sub>
                    </m:sSub>
                    <m:r>
                      <a:rPr lang="it-IT" sz="1800" i="1">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𝑛</m:t>
                        </m:r>
                      </m:e>
                      <m:sub>
                        <m:r>
                          <a:rPr lang="it-IT" sz="1800" i="1">
                            <a:latin typeface="Cambria Math" panose="02040503050406030204" pitchFamily="18" charset="0"/>
                          </a:rPr>
                          <m:t>𝑝</m:t>
                        </m:r>
                      </m:sub>
                    </m:sSub>
                    <m:r>
                      <a:rPr lang="it-IT" sz="1800" i="1">
                        <a:latin typeface="Cambria Math" panose="02040503050406030204" pitchFamily="18" charset="0"/>
                      </a:rPr>
                      <m:t> </m:t>
                    </m:r>
                  </m:oMath>
                </a14:m>
                <a:r>
                  <a:rPr lang="it-IT" sz="1800" dirty="0"/>
                  <a:t>observations for each variable in Classe </a:t>
                </a:r>
                <a14:m>
                  <m:oMath xmlns:m="http://schemas.openxmlformats.org/officeDocument/2006/math">
                    <m:r>
                      <a:rPr lang="it-IT" sz="1800" i="1" dirty="0" smtClean="0">
                        <a:latin typeface="Cambria Math" panose="02040503050406030204" pitchFamily="18" charset="0"/>
                      </a:rPr>
                      <m:t>1,2,…,</m:t>
                    </m:r>
                    <m:r>
                      <a:rPr lang="it-IT" sz="1800" i="1" dirty="0" smtClean="0">
                        <a:latin typeface="Cambria Math" panose="02040503050406030204" pitchFamily="18" charset="0"/>
                      </a:rPr>
                      <m:t>𝑝</m:t>
                    </m:r>
                    <m:r>
                      <a:rPr lang="it-IT" sz="1800" i="1" dirty="0" smtClean="0">
                        <a:latin typeface="Cambria Math" panose="02040503050406030204" pitchFamily="18" charset="0"/>
                      </a:rPr>
                      <m:t> </m:t>
                    </m:r>
                  </m:oMath>
                </a14:m>
                <a:r>
                  <a:rPr lang="it-IT" sz="1800" dirty="0"/>
                  <a:t>respectively.</a:t>
                </a:r>
              </a:p>
              <a:p>
                <a:pPr marL="285750" indent="-285750">
                  <a:buFont typeface="Arial" panose="020B0604020202020204" pitchFamily="34" charset="0"/>
                  <a:buChar char="•"/>
                </a:pPr>
                <a:r>
                  <a:rPr lang="it-IT" sz="1800" dirty="0"/>
                  <a:t>Is </a:t>
                </a:r>
                <a:r>
                  <a:rPr lang="it-IT" sz="1800" dirty="0" err="1"/>
                  <a:t>required</a:t>
                </a:r>
                <a:r>
                  <a:rPr lang="it-IT" sz="1800" dirty="0"/>
                  <a:t> a </a:t>
                </a:r>
                <a:r>
                  <a:rPr lang="it-IT" sz="1800" b="1" dirty="0"/>
                  <a:t>Data </a:t>
                </a:r>
                <a:r>
                  <a:rPr lang="it-IT" sz="1800" b="1" dirty="0" err="1"/>
                  <a:t>pre</a:t>
                </a:r>
                <a:r>
                  <a:rPr lang="it-IT" sz="1800" b="1" dirty="0"/>
                  <a:t>-processing :</a:t>
                </a:r>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859987" y="2327759"/>
                <a:ext cx="5346079" cy="2714024"/>
              </a:xfrm>
              <a:blipFill>
                <a:blip r:embed="rId2"/>
                <a:stretch>
                  <a:fillRect l="-684" t="-2247" r="-342"/>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5</a:t>
            </a:fld>
            <a:endParaRPr lang="it-IT" noProof="0" dirty="0"/>
          </a:p>
        </p:txBody>
      </p:sp>
      <p:pic>
        <p:nvPicPr>
          <p:cNvPr id="26" name="Immagine 25">
            <a:extLst>
              <a:ext uri="{FF2B5EF4-FFF2-40B4-BE49-F238E27FC236}">
                <a16:creationId xmlns:a16="http://schemas.microsoft.com/office/drawing/2014/main" id="{19F65ABA-4DB0-347D-4A71-60F8E2E893FD}"/>
              </a:ext>
            </a:extLst>
          </p:cNvPr>
          <p:cNvPicPr>
            <a:picLocks noChangeAspect="1"/>
          </p:cNvPicPr>
          <p:nvPr/>
        </p:nvPicPr>
        <p:blipFill rotWithShape="1">
          <a:blip r:embed="rId3"/>
          <a:srcRect l="1823" r="9618"/>
          <a:stretch/>
        </p:blipFill>
        <p:spPr>
          <a:xfrm>
            <a:off x="6325299" y="2037553"/>
            <a:ext cx="4388529" cy="2782894"/>
          </a:xfrm>
          <a:prstGeom prst="rect">
            <a:avLst/>
          </a:prstGeom>
        </p:spPr>
      </p:pic>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EE701A00-DBC7-799F-C8BD-4D4619EF78D7}"/>
                  </a:ext>
                </a:extLst>
              </p:cNvPr>
              <p:cNvSpPr txBox="1"/>
              <p:nvPr/>
            </p:nvSpPr>
            <p:spPr>
              <a:xfrm>
                <a:off x="7201717"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en-US" sz="1400" i="1" dirty="0" smtClean="0">
                          <a:solidFill>
                            <a:schemeClr val="bg1"/>
                          </a:solidFill>
                          <a:latin typeface="Cambria Math" panose="02040503050406030204" pitchFamily="18" charset="0"/>
                        </a:rPr>
                        <m:t>𝑚</m:t>
                      </m:r>
                    </m:oMath>
                  </m:oMathPara>
                </a14:m>
                <a:endParaRPr lang="en-US" sz="1400" dirty="0">
                  <a:solidFill>
                    <a:schemeClr val="bg1"/>
                  </a:solidFill>
                </a:endParaRPr>
              </a:p>
            </p:txBody>
          </p:sp>
        </mc:Choice>
        <mc:Fallback xmlns="">
          <p:sp>
            <p:nvSpPr>
              <p:cNvPr id="27" name="CasellaDiTesto 26">
                <a:extLst>
                  <a:ext uri="{FF2B5EF4-FFF2-40B4-BE49-F238E27FC236}">
                    <a16:creationId xmlns:a16="http://schemas.microsoft.com/office/drawing/2014/main" id="{EE701A00-DBC7-799F-C8BD-4D4619EF78D7}"/>
                  </a:ext>
                </a:extLst>
              </p:cNvPr>
              <p:cNvSpPr txBox="1">
                <a:spLocks noRot="1" noChangeAspect="1" noMove="1" noResize="1" noEditPoints="1" noAdjustHandles="1" noChangeArrowheads="1" noChangeShapeType="1" noTextEdit="1"/>
              </p:cNvSpPr>
              <p:nvPr/>
            </p:nvSpPr>
            <p:spPr>
              <a:xfrm>
                <a:off x="7201717" y="4666557"/>
                <a:ext cx="93956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837386BD-766A-E98C-457F-72F64768E2C3}"/>
                  </a:ext>
                </a:extLst>
              </p:cNvPr>
              <p:cNvSpPr txBox="1"/>
              <p:nvPr/>
            </p:nvSpPr>
            <p:spPr>
              <a:xfrm>
                <a:off x="9552033" y="4666557"/>
                <a:ext cx="9395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𝑛</m:t>
                      </m:r>
                      <m:r>
                        <a:rPr lang="en-US" sz="1400" i="1" dirty="0" smtClean="0">
                          <a:solidFill>
                            <a:schemeClr val="bg1"/>
                          </a:solidFill>
                          <a:latin typeface="Cambria Math" panose="02040503050406030204" pitchFamily="18" charset="0"/>
                          <a:ea typeface="Cambria Math" panose="02040503050406030204" pitchFamily="18" charset="0"/>
                        </a:rPr>
                        <m:t>×</m:t>
                      </m:r>
                      <m:r>
                        <a:rPr lang="it-IT" sz="1400" b="0" i="1" dirty="0" smtClean="0">
                          <a:solidFill>
                            <a:schemeClr val="bg1"/>
                          </a:solidFill>
                          <a:latin typeface="Cambria Math" panose="02040503050406030204" pitchFamily="18" charset="0"/>
                          <a:ea typeface="Cambria Math" panose="02040503050406030204" pitchFamily="18" charset="0"/>
                        </a:rPr>
                        <m:t>𝑝</m:t>
                      </m:r>
                    </m:oMath>
                  </m:oMathPara>
                </a14:m>
                <a:endParaRPr lang="en-US" sz="1400" dirty="0">
                  <a:solidFill>
                    <a:schemeClr val="bg1"/>
                  </a:solidFill>
                </a:endParaRPr>
              </a:p>
            </p:txBody>
          </p:sp>
        </mc:Choice>
        <mc:Fallback xmlns="">
          <p:sp>
            <p:nvSpPr>
              <p:cNvPr id="28" name="CasellaDiTesto 27">
                <a:extLst>
                  <a:ext uri="{FF2B5EF4-FFF2-40B4-BE49-F238E27FC236}">
                    <a16:creationId xmlns:a16="http://schemas.microsoft.com/office/drawing/2014/main" id="{837386BD-766A-E98C-457F-72F64768E2C3}"/>
                  </a:ext>
                </a:extLst>
              </p:cNvPr>
              <p:cNvSpPr txBox="1">
                <a:spLocks noRot="1" noChangeAspect="1" noMove="1" noResize="1" noEditPoints="1" noAdjustHandles="1" noChangeArrowheads="1" noChangeShapeType="1" noTextEdit="1"/>
              </p:cNvSpPr>
              <p:nvPr/>
            </p:nvSpPr>
            <p:spPr>
              <a:xfrm>
                <a:off x="9552033" y="4666557"/>
                <a:ext cx="939566" cy="307777"/>
              </a:xfrm>
              <a:prstGeom prst="rect">
                <a:avLst/>
              </a:prstGeom>
              <a:blipFill>
                <a:blip r:embed="rId5"/>
                <a:stretch>
                  <a:fillRect b="-4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CasellaDiTesto 28">
                <a:extLst>
                  <a:ext uri="{FF2B5EF4-FFF2-40B4-BE49-F238E27FC236}">
                    <a16:creationId xmlns:a16="http://schemas.microsoft.com/office/drawing/2014/main" id="{BC3D5F50-BE95-7CD3-B77A-149B633D943A}"/>
                  </a:ext>
                </a:extLst>
              </p:cNvPr>
              <p:cNvSpPr txBox="1"/>
              <p:nvPr/>
            </p:nvSpPr>
            <p:spPr>
              <a:xfrm>
                <a:off x="1767670" y="4932389"/>
                <a:ext cx="9872444" cy="2031325"/>
              </a:xfrm>
              <a:prstGeom prst="rect">
                <a:avLst/>
              </a:prstGeom>
              <a:noFill/>
            </p:spPr>
            <p:txBody>
              <a:bodyPr wrap="square" rtlCol="0">
                <a:spAutoFit/>
              </a:bodyPr>
              <a:lstStyle/>
              <a:p>
                <a:pPr marL="285750" indent="-285750">
                  <a:buFont typeface="Wingdings" panose="05000000000000000000" pitchFamily="2" charset="2"/>
                  <a:buChar char="ü"/>
                </a:pPr>
                <a:r>
                  <a:rPr lang="en-GB" dirty="0">
                    <a:solidFill>
                      <a:schemeClr val="bg1"/>
                    </a:solidFill>
                  </a:rPr>
                  <a:t>Remove the features without relevant information to process monitoring.</a:t>
                </a:r>
              </a:p>
              <a:p>
                <a:pPr marL="285750" indent="-285750">
                  <a:buFont typeface="Wingdings" panose="05000000000000000000" pitchFamily="2" charset="2"/>
                  <a:buChar char="ü"/>
                </a:pPr>
                <a:r>
                  <a:rPr lang="en-GB" dirty="0">
                    <a:solidFill>
                      <a:schemeClr val="bg1"/>
                    </a:solidFill>
                  </a:rPr>
                  <a:t>Remove outliers.</a:t>
                </a:r>
              </a:p>
              <a:p>
                <a:pPr marL="285750" indent="-285750">
                  <a:buFont typeface="Wingdings" panose="05000000000000000000" pitchFamily="2" charset="2"/>
                  <a:buChar char="ü"/>
                </a:pPr>
                <a14:m>
                  <m:oMath xmlns:m="http://schemas.openxmlformats.org/officeDocument/2006/math">
                    <m:r>
                      <a:rPr lang="it-IT" b="0" i="1" dirty="0" smtClean="0">
                        <a:solidFill>
                          <a:schemeClr val="bg1"/>
                        </a:solidFill>
                        <a:latin typeface="Cambria Math" panose="02040503050406030204" pitchFamily="18" charset="0"/>
                      </a:rPr>
                      <m:t>𝑋</m:t>
                    </m:r>
                    <m:r>
                      <a:rPr lang="it-IT" b="0" i="1" dirty="0" smtClean="0">
                        <a:solidFill>
                          <a:schemeClr val="bg1"/>
                        </a:solidFill>
                        <a:latin typeface="Cambria Math" panose="02040503050406030204" pitchFamily="18" charset="0"/>
                      </a:rPr>
                      <m:t> </m:t>
                    </m:r>
                    <m:r>
                      <a:rPr lang="it-IT" b="0" i="1" dirty="0" smtClean="0">
                        <a:solidFill>
                          <a:schemeClr val="bg1"/>
                        </a:solidFill>
                        <a:latin typeface="Cambria Math" panose="02040503050406030204" pitchFamily="18" charset="0"/>
                      </a:rPr>
                      <m:t>𝑎𝑛𝑑</m:t>
                    </m:r>
                    <m:r>
                      <a:rPr lang="it-IT" b="0" i="1" dirty="0" smtClean="0">
                        <a:solidFill>
                          <a:schemeClr val="bg1"/>
                        </a:solidFill>
                        <a:latin typeface="Cambria Math" panose="02040503050406030204" pitchFamily="18" charset="0"/>
                      </a:rPr>
                      <m:t> </m:t>
                    </m:r>
                    <m:r>
                      <a:rPr lang="en-GB" i="1" dirty="0" smtClean="0">
                        <a:solidFill>
                          <a:schemeClr val="bg1"/>
                        </a:solidFill>
                        <a:latin typeface="Cambria Math" panose="02040503050406030204" pitchFamily="18" charset="0"/>
                      </a:rPr>
                      <m:t>𝑌</m:t>
                    </m:r>
                  </m:oMath>
                </a14:m>
                <a:r>
                  <a:rPr lang="en-GB" dirty="0">
                    <a:solidFill>
                      <a:schemeClr val="bg1"/>
                    </a:solidFill>
                  </a:rPr>
                  <a:t> must </a:t>
                </a:r>
                <a:r>
                  <a:rPr lang="en-GB" b="1" dirty="0">
                    <a:solidFill>
                      <a:schemeClr val="bg1"/>
                    </a:solidFill>
                  </a:rPr>
                  <a:t>maintain the ordering</a:t>
                </a:r>
                <a:r>
                  <a:rPr lang="en-GB" dirty="0">
                    <a:solidFill>
                      <a:schemeClr val="bg1"/>
                    </a:solidFill>
                  </a:rPr>
                  <a:t>, each column refers to a class and the single column is equal to </a:t>
                </a:r>
                <a:r>
                  <a:rPr lang="it-IT" i="1" dirty="0">
                    <a:solidFill>
                      <a:schemeClr val="bg1"/>
                    </a:solidFill>
                  </a:rPr>
                  <a:t>′</a:t>
                </a:r>
                <a:r>
                  <a:rPr lang="en-GB" i="1" dirty="0">
                    <a:solidFill>
                      <a:schemeClr val="bg1"/>
                    </a:solidFill>
                  </a:rPr>
                  <a:t>1</a:t>
                </a:r>
                <a:r>
                  <a:rPr lang="it-IT" i="1" dirty="0">
                    <a:solidFill>
                      <a:schemeClr val="bg1"/>
                    </a:solidFill>
                  </a:rPr>
                  <a:t>′</a:t>
                </a:r>
                <a:r>
                  <a:rPr lang="en-GB" i="0" dirty="0">
                    <a:solidFill>
                      <a:schemeClr val="bg1"/>
                    </a:solidFill>
                    <a:latin typeface="+mj-lt"/>
                  </a:rPr>
                  <a:t> </a:t>
                </a:r>
                <a:r>
                  <a:rPr lang="en-GB" dirty="0">
                    <a:solidFill>
                      <a:schemeClr val="bg1"/>
                    </a:solidFill>
                  </a:rPr>
                  <a:t>when it refers to that class otherwise it is equal to ‘</a:t>
                </a:r>
                <a:r>
                  <a:rPr lang="en-GB" i="1" dirty="0">
                    <a:solidFill>
                      <a:schemeClr val="bg1"/>
                    </a:solidFill>
                  </a:rPr>
                  <a:t>0’</a:t>
                </a:r>
                <a:r>
                  <a:rPr lang="en-GB" dirty="0">
                    <a:solidFill>
                      <a:schemeClr val="bg1"/>
                    </a:solidFill>
                  </a:rPr>
                  <a:t>.</a:t>
                </a:r>
              </a:p>
              <a:p>
                <a:pPr marL="285750" indent="-285750">
                  <a:buFont typeface="Wingdings" panose="05000000000000000000" pitchFamily="2" charset="2"/>
                  <a:buChar char="ü"/>
                </a:pPr>
                <a:r>
                  <a:rPr lang="en-GB" dirty="0">
                    <a:solidFill>
                      <a:schemeClr val="bg1"/>
                    </a:solidFill>
                  </a:rPr>
                  <a:t>Normalize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r>
                      <a:rPr lang="it-IT" b="0" i="1" dirty="0" smtClean="0">
                        <a:solidFill>
                          <a:schemeClr val="bg1"/>
                        </a:solidFill>
                        <a:latin typeface="Cambria Math" panose="02040503050406030204" pitchFamily="18" charset="0"/>
                      </a:rPr>
                      <m:t>,</m:t>
                    </m:r>
                  </m:oMath>
                </a14:m>
                <a:r>
                  <a:rPr lang="en-GB" dirty="0">
                    <a:solidFill>
                      <a:schemeClr val="bg1"/>
                    </a:solidFill>
                  </a:rPr>
                  <a:t> so that </a:t>
                </a:r>
                <a14:m>
                  <m:oMath xmlns:m="http://schemas.openxmlformats.org/officeDocument/2006/math">
                    <m:r>
                      <a:rPr lang="en-GB" i="1" dirty="0" smtClean="0">
                        <a:solidFill>
                          <a:schemeClr val="bg1"/>
                        </a:solidFill>
                        <a:latin typeface="Cambria Math" panose="02040503050406030204" pitchFamily="18" charset="0"/>
                      </a:rPr>
                      <m:t>𝑋</m:t>
                    </m:r>
                  </m:oMath>
                </a14:m>
                <a:r>
                  <a:rPr lang="en-GB" dirty="0">
                    <a:solidFill>
                      <a:schemeClr val="bg1"/>
                    </a:solidFill>
                  </a:rPr>
                  <a:t> and </a:t>
                </a:r>
                <a14:m>
                  <m:oMath xmlns:m="http://schemas.openxmlformats.org/officeDocument/2006/math">
                    <m:r>
                      <a:rPr lang="en-GB" i="1" dirty="0" smtClean="0">
                        <a:solidFill>
                          <a:schemeClr val="bg1"/>
                        </a:solidFill>
                        <a:latin typeface="Cambria Math" panose="02040503050406030204" pitchFamily="18" charset="0"/>
                      </a:rPr>
                      <m:t>𝑌</m:t>
                    </m:r>
                  </m:oMath>
                </a14:m>
                <a:r>
                  <a:rPr lang="en-GB" dirty="0">
                    <a:solidFill>
                      <a:schemeClr val="bg1"/>
                    </a:solidFill>
                  </a:rPr>
                  <a:t> are mean-</a:t>
                </a:r>
                <a:r>
                  <a:rPr lang="en-GB" dirty="0" err="1">
                    <a:solidFill>
                      <a:schemeClr val="bg1"/>
                    </a:solidFill>
                  </a:rPr>
                  <a:t>centered</a:t>
                </a:r>
                <a:r>
                  <a:rPr lang="en-GB" dirty="0">
                    <a:solidFill>
                      <a:schemeClr val="bg1"/>
                    </a:solidFill>
                  </a:rPr>
                  <a:t> and standardized, to avoid particular variables dominating the process monitoring.</a:t>
                </a:r>
              </a:p>
              <a:p>
                <a:pPr marL="285750" indent="-285750">
                  <a:buFont typeface="Wingdings" panose="05000000000000000000" pitchFamily="2" charset="2"/>
                  <a:buChar char="ü"/>
                </a:pPr>
                <a:endParaRPr lang="en-GB" dirty="0">
                  <a:solidFill>
                    <a:schemeClr val="bg1"/>
                  </a:solidFill>
                </a:endParaRPr>
              </a:p>
            </p:txBody>
          </p:sp>
        </mc:Choice>
        <mc:Fallback>
          <p:sp>
            <p:nvSpPr>
              <p:cNvPr id="29" name="CasellaDiTesto 28">
                <a:extLst>
                  <a:ext uri="{FF2B5EF4-FFF2-40B4-BE49-F238E27FC236}">
                    <a16:creationId xmlns:a16="http://schemas.microsoft.com/office/drawing/2014/main" id="{BC3D5F50-BE95-7CD3-B77A-149B633D943A}"/>
                  </a:ext>
                </a:extLst>
              </p:cNvPr>
              <p:cNvSpPr txBox="1">
                <a:spLocks noRot="1" noChangeAspect="1" noMove="1" noResize="1" noEditPoints="1" noAdjustHandles="1" noChangeArrowheads="1" noChangeShapeType="1" noTextEdit="1"/>
              </p:cNvSpPr>
              <p:nvPr/>
            </p:nvSpPr>
            <p:spPr>
              <a:xfrm>
                <a:off x="1767670" y="4932389"/>
                <a:ext cx="9872444" cy="2031325"/>
              </a:xfrm>
              <a:prstGeom prst="rect">
                <a:avLst/>
              </a:prstGeom>
              <a:blipFill>
                <a:blip r:embed="rId6"/>
                <a:stretch>
                  <a:fillRect l="-432" t="-1502"/>
                </a:stretch>
              </a:blipFill>
            </p:spPr>
            <p:txBody>
              <a:bodyPr/>
              <a:lstStyle/>
              <a:p>
                <a:r>
                  <a:rPr lang="en-US">
                    <a:noFill/>
                  </a:rPr>
                  <a:t> </a:t>
                </a:r>
              </a:p>
            </p:txBody>
          </p:sp>
        </mc:Fallback>
      </mc:AlternateContent>
    </p:spTree>
    <p:extLst>
      <p:ext uri="{BB962C8B-B14F-4D97-AF65-F5344CB8AC3E}">
        <p14:creationId xmlns:p14="http://schemas.microsoft.com/office/powerpoint/2010/main" val="4289117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fontScale="90000"/>
          </a:bodyPr>
          <a:lstStyle/>
          <a:p>
            <a:r>
              <a:rPr lang="it-IT" dirty="0" err="1"/>
              <a:t>Singular</a:t>
            </a:r>
            <a:r>
              <a:rPr lang="it-IT" dirty="0"/>
              <a:t> Value </a:t>
            </a:r>
            <a:r>
              <a:rPr lang="it-IT" dirty="0" err="1"/>
              <a:t>Decomposition</a:t>
            </a:r>
            <a:r>
              <a:rPr lang="it-IT" dirty="0"/>
              <a:t> (SVD)</a:t>
            </a:r>
            <a:endParaRPr lang="en-GB" dirty="0"/>
          </a:p>
        </p:txBody>
      </p:sp>
      <mc:AlternateContent xmlns:mc="http://schemas.openxmlformats.org/markup-compatibility/2006">
        <mc:Choice xmlns:a14="http://schemas.microsoft.com/office/drawing/2010/main"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713452" cy="4465856"/>
              </a:xfrm>
            </p:spPr>
            <p:txBody>
              <a:bodyPr/>
              <a:lstStyle/>
              <a:p>
                <a:endParaRPr lang="it-IT" sz="1800" dirty="0"/>
              </a:p>
              <a:p>
                <a:r>
                  <a:rPr lang="en-GB" sz="1800" dirty="0"/>
                  <a:t>After performing a SVD on </a:t>
                </a:r>
                <a14:m>
                  <m:oMath xmlns:m="http://schemas.openxmlformats.org/officeDocument/2006/math">
                    <m:r>
                      <a:rPr lang="en-GB" sz="1800" i="1" dirty="0" smtClean="0">
                        <a:latin typeface="Cambria Math" panose="02040503050406030204" pitchFamily="18" charset="0"/>
                      </a:rPr>
                      <m:t>𝑋</m:t>
                    </m:r>
                  </m:oMath>
                </a14:m>
                <a:r>
                  <a:rPr lang="en-GB" sz="1800" dirty="0"/>
                  <a:t> and </a:t>
                </a:r>
                <a14:m>
                  <m:oMath xmlns:m="http://schemas.openxmlformats.org/officeDocument/2006/math">
                    <m:r>
                      <a:rPr lang="en-GB" sz="1800" i="1" dirty="0" smtClean="0">
                        <a:latin typeface="Cambria Math" panose="02040503050406030204" pitchFamily="18" charset="0"/>
                      </a:rPr>
                      <m:t>𝑌</m:t>
                    </m:r>
                    <m:r>
                      <a:rPr lang="it-IT" sz="1800" b="0" i="1" dirty="0" smtClean="0">
                        <a:latin typeface="Cambria Math" panose="02040503050406030204" pitchFamily="18" charset="0"/>
                      </a:rPr>
                      <m:t>:</m:t>
                    </m:r>
                  </m:oMath>
                </a14:m>
                <a:endParaRPr lang="it-IT" sz="1800" b="0" dirty="0"/>
              </a:p>
              <a:p>
                <a:pPr algn="ctr"/>
                <a14:m>
                  <m:oMath xmlns:m="http://schemas.openxmlformats.org/officeDocument/2006/math">
                    <m:r>
                      <a:rPr lang="si-LK" sz="1800" b="0" i="1" u="none" strike="noStrike" baseline="0" dirty="0" smtClean="0">
                        <a:solidFill>
                          <a:srgbClr val="000000"/>
                        </a:solidFill>
                        <a:latin typeface="Cambria Math" panose="02040503050406030204" pitchFamily="18" charset="0"/>
                      </a:rPr>
                      <m:t>𝑋</m:t>
                    </m:r>
                    <m:r>
                      <a:rPr lang="si-LK" sz="1800" b="0" i="1" u="none" strike="noStrike" baseline="0" dirty="0" smtClean="0">
                        <a:solidFill>
                          <a:srgbClr val="000000"/>
                        </a:solidFill>
                        <a:latin typeface="Cambria Math" panose="02040503050406030204" pitchFamily="18" charset="0"/>
                      </a:rPr>
                      <m:t>= </m:t>
                    </m:r>
                    <m:r>
                      <a:rPr lang="si-LK" sz="1800" b="0" i="1" u="none" strike="noStrike" baseline="0" dirty="0" smtClean="0">
                        <a:solidFill>
                          <a:srgbClr val="000000"/>
                        </a:solidFill>
                        <a:latin typeface="Cambria Math" panose="02040503050406030204" pitchFamily="18" charset="0"/>
                      </a:rPr>
                      <m:t>𝑈𝑥</m:t>
                    </m:r>
                    <m:r>
                      <a:rPr lang="si-LK" sz="1800" b="0" i="1" u="none" strike="noStrike" baseline="0" dirty="0" smtClean="0">
                        <a:solidFill>
                          <a:srgbClr val="000000"/>
                        </a:solidFill>
                        <a:latin typeface="Cambria Math" panose="02040503050406030204" pitchFamily="18" charset="0"/>
                      </a:rPr>
                      <m:t>⋅ </m:t>
                    </m:r>
                    <m:r>
                      <m:rPr>
                        <m:sty m:val="p"/>
                      </m:rPr>
                      <a:rPr lang="el-GR" sz="1800" b="0" i="0" u="none" strike="noStrike" baseline="0" dirty="0" smtClean="0">
                        <a:solidFill>
                          <a:srgbClr val="000000"/>
                        </a:solidFill>
                        <a:latin typeface="Cambria Math" panose="02040503050406030204" pitchFamily="18" charset="0"/>
                      </a:rPr>
                      <m:t>Σ</m:t>
                    </m:r>
                    <m:r>
                      <a:rPr lang="it-IT" sz="1800" i="1" baseline="-25000" dirty="0">
                        <a:solidFill>
                          <a:srgbClr val="000000"/>
                        </a:solidFill>
                        <a:latin typeface="Cambria Math" panose="02040503050406030204" pitchFamily="18" charset="0"/>
                      </a:rPr>
                      <m:t>𝑥</m:t>
                    </m:r>
                    <m:r>
                      <a:rPr lang="el-GR" sz="1800" b="0" i="1" u="none" strike="noStrike" baseline="0" dirty="0" smtClean="0">
                        <a:solidFill>
                          <a:srgbClr val="000000"/>
                        </a:solidFill>
                        <a:latin typeface="Cambria Math" panose="02040503050406030204" pitchFamily="18" charset="0"/>
                      </a:rPr>
                      <m:t>⋅ </m:t>
                    </m:r>
                    <m:sSup>
                      <m:sSupPr>
                        <m:ctrlPr>
                          <a:rPr lang="it-IT" sz="1800" b="0" i="1" u="none" strike="noStrike" baseline="0" dirty="0" smtClean="0">
                            <a:solidFill>
                              <a:srgbClr val="000000"/>
                            </a:solidFill>
                            <a:latin typeface="Cambria Math" panose="02040503050406030204" pitchFamily="18" charset="0"/>
                          </a:rPr>
                        </m:ctrlPr>
                      </m:sSupPr>
                      <m:e>
                        <m:r>
                          <a:rPr lang="el-GR" sz="1800" b="0" i="1" u="none" strike="noStrike" baseline="0" dirty="0" smtClean="0">
                            <a:solidFill>
                              <a:srgbClr val="000000"/>
                            </a:solidFill>
                            <a:latin typeface="Cambria Math" panose="02040503050406030204" pitchFamily="18" charset="0"/>
                          </a:rPr>
                          <m:t>𝑉</m:t>
                        </m:r>
                        <m:r>
                          <a:rPr lang="it-IT" sz="1800" i="1" baseline="-25000" dirty="0">
                            <a:solidFill>
                              <a:srgbClr val="000000"/>
                            </a:solidFill>
                            <a:latin typeface="Cambria Math" panose="02040503050406030204" pitchFamily="18" charset="0"/>
                          </a:rPr>
                          <m:t>𝑥</m:t>
                        </m:r>
                      </m:e>
                      <m:sup>
                        <m:r>
                          <a:rPr lang="it-IT" sz="1800" b="0" i="1" u="none" strike="noStrike" baseline="0" dirty="0" smtClean="0">
                            <a:solidFill>
                              <a:srgbClr val="000000"/>
                            </a:solidFill>
                            <a:latin typeface="Cambria Math" panose="02040503050406030204" pitchFamily="18" charset="0"/>
                          </a:rPr>
                          <m:t>′</m:t>
                        </m:r>
                      </m:sup>
                    </m:sSup>
                  </m:oMath>
                </a14:m>
                <a:r>
                  <a:rPr lang="it-IT" sz="1800" dirty="0"/>
                  <a:t>                         </a:t>
                </a:r>
                <a14:m>
                  <m:oMath xmlns:m="http://schemas.openxmlformats.org/officeDocument/2006/math">
                    <m:r>
                      <a:rPr lang="it-IT" sz="1800" b="0" i="1" dirty="0" smtClean="0">
                        <a:solidFill>
                          <a:srgbClr val="000000"/>
                        </a:solidFill>
                        <a:latin typeface="Cambria Math" panose="02040503050406030204" pitchFamily="18" charset="0"/>
                      </a:rPr>
                      <m:t>𝑌</m:t>
                    </m:r>
                    <m:r>
                      <a:rPr lang="si-LK" sz="1800" i="1" dirty="0">
                        <a:solidFill>
                          <a:srgbClr val="000000"/>
                        </a:solidFill>
                        <a:latin typeface="Cambria Math" panose="02040503050406030204" pitchFamily="18" charset="0"/>
                      </a:rPr>
                      <m:t>= </m:t>
                    </m:r>
                    <m:r>
                      <a:rPr lang="si-LK" sz="1800" i="1" dirty="0">
                        <a:solidFill>
                          <a:srgbClr val="000000"/>
                        </a:solidFill>
                        <a:latin typeface="Cambria Math" panose="02040503050406030204" pitchFamily="18" charset="0"/>
                      </a:rPr>
                      <m:t>𝑈</m:t>
                    </m:r>
                    <m:r>
                      <m:rPr>
                        <m:sty m:val="p"/>
                      </m:rPr>
                      <a:rPr lang="it-IT" sz="1800" baseline="-25000" dirty="0">
                        <a:solidFill>
                          <a:srgbClr val="000000"/>
                        </a:solidFill>
                        <a:latin typeface="Cambria Math" panose="02040503050406030204" pitchFamily="18" charset="0"/>
                      </a:rPr>
                      <m:t>y</m:t>
                    </m:r>
                    <m:r>
                      <a:rPr lang="si-LK" sz="1800" i="1" dirty="0">
                        <a:solidFill>
                          <a:srgbClr val="000000"/>
                        </a:solidFill>
                        <a:latin typeface="Cambria Math" panose="02040503050406030204" pitchFamily="18" charset="0"/>
                      </a:rPr>
                      <m:t>⋅ </m:t>
                    </m:r>
                    <m:r>
                      <m:rPr>
                        <m:sty m:val="p"/>
                      </m:rPr>
                      <a:rPr lang="el-GR" sz="1800" dirty="0">
                        <a:solidFill>
                          <a:srgbClr val="000000"/>
                        </a:solidFill>
                        <a:latin typeface="Cambria Math" panose="02040503050406030204" pitchFamily="18" charset="0"/>
                      </a:rPr>
                      <m:t>Σ</m:t>
                    </m:r>
                    <m:r>
                      <m:rPr>
                        <m:sty m:val="p"/>
                      </m:rPr>
                      <a:rPr lang="it-IT" sz="1800" b="0" i="0" baseline="-25000" dirty="0" smtClean="0">
                        <a:solidFill>
                          <a:srgbClr val="000000"/>
                        </a:solidFill>
                        <a:latin typeface="Cambria Math" panose="02040503050406030204" pitchFamily="18" charset="0"/>
                      </a:rPr>
                      <m:t>y</m:t>
                    </m:r>
                    <m:r>
                      <a:rPr lang="el-GR" sz="1800" i="1" dirty="0">
                        <a:solidFill>
                          <a:srgbClr val="000000"/>
                        </a:solidFill>
                        <a:latin typeface="Cambria Math" panose="02040503050406030204" pitchFamily="18" charset="0"/>
                      </a:rPr>
                      <m:t> ⋅ </m:t>
                    </m:r>
                    <m:sSup>
                      <m:sSupPr>
                        <m:ctrlPr>
                          <a:rPr lang="it-IT" sz="1800" i="1" dirty="0">
                            <a:solidFill>
                              <a:srgbClr val="000000"/>
                            </a:solidFill>
                            <a:latin typeface="Cambria Math" panose="02040503050406030204" pitchFamily="18" charset="0"/>
                          </a:rPr>
                        </m:ctrlPr>
                      </m:sSupPr>
                      <m:e>
                        <m:r>
                          <a:rPr lang="el-GR" sz="1800" i="1" dirty="0">
                            <a:solidFill>
                              <a:srgbClr val="000000"/>
                            </a:solidFill>
                            <a:latin typeface="Cambria Math" panose="02040503050406030204" pitchFamily="18" charset="0"/>
                          </a:rPr>
                          <m:t>𝑉</m:t>
                        </m:r>
                        <m:r>
                          <m:rPr>
                            <m:sty m:val="p"/>
                          </m:rPr>
                          <a:rPr lang="it-IT" sz="1800" baseline="-25000" dirty="0">
                            <a:solidFill>
                              <a:srgbClr val="000000"/>
                            </a:solidFill>
                            <a:latin typeface="Cambria Math" panose="02040503050406030204" pitchFamily="18" charset="0"/>
                          </a:rPr>
                          <m:t>y</m:t>
                        </m:r>
                      </m:e>
                      <m:sup>
                        <m:r>
                          <a:rPr lang="it-IT" sz="1800" i="1" dirty="0">
                            <a:solidFill>
                              <a:srgbClr val="000000"/>
                            </a:solidFill>
                            <a:latin typeface="Cambria Math" panose="02040503050406030204" pitchFamily="18" charset="0"/>
                          </a:rPr>
                          <m:t>′</m:t>
                        </m:r>
                      </m:sup>
                    </m:sSup>
                  </m:oMath>
                </a14:m>
                <a:endParaRPr lang="it-IT" sz="1800" dirty="0">
                  <a:solidFill>
                    <a:srgbClr val="000000"/>
                  </a:solidFill>
                </a:endParaRPr>
              </a:p>
              <a:p>
                <a:endParaRPr lang="it-IT" sz="1800" dirty="0"/>
              </a:p>
              <a:p>
                <a:r>
                  <a:rPr lang="it-IT" sz="1800" dirty="0"/>
                  <a:t>If we selct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r>
                  <a:rPr lang="it-IT" sz="1800" dirty="0"/>
                  <a:t>, where </a:t>
                </a:r>
                <a14:m>
                  <m:oMath xmlns:m="http://schemas.openxmlformats.org/officeDocument/2006/math">
                    <m:r>
                      <a:rPr lang="it-IT" sz="1800" i="1" dirty="0" smtClean="0">
                        <a:latin typeface="Cambria Math" panose="02040503050406030204" pitchFamily="18" charset="0"/>
                      </a:rPr>
                      <m:t>𝑎</m:t>
                    </m:r>
                    <m:r>
                      <a:rPr lang="it-IT" sz="1800" i="1" dirty="0" smtClean="0">
                        <a:latin typeface="Cambria Math" panose="02040503050406030204" pitchFamily="18" charset="0"/>
                      </a:rPr>
                      <m:t> </m:t>
                    </m:r>
                  </m:oMath>
                </a14:m>
                <a:r>
                  <a:rPr lang="it-IT" sz="1800" dirty="0"/>
                  <a:t>is the PLS component reduction </a:t>
                </a:r>
                <a:r>
                  <a:rPr lang="it-IT" sz="1800" dirty="0" err="1"/>
                  <a:t>order</a:t>
                </a:r>
                <a14:m>
                  <m:oMath xmlns:m="http://schemas.openxmlformats.org/officeDocument/2006/math">
                    <m:r>
                      <a:rPr lang="it-IT" sz="1800" i="1" dirty="0" smtClean="0">
                        <a:latin typeface="Cambria Math" panose="02040503050406030204" pitchFamily="18" charset="0"/>
                      </a:rPr>
                      <m:t>, </m:t>
                    </m:r>
                    <m:r>
                      <a:rPr lang="it-IT" sz="1800" b="0" i="1" dirty="0" smtClean="0">
                        <a:latin typeface="Cambria Math" panose="02040503050406030204" pitchFamily="18" charset="0"/>
                      </a:rPr>
                      <m:t>(</m:t>
                    </m:r>
                    <m:r>
                      <a:rPr lang="it-IT" sz="1800" i="1" dirty="0" smtClean="0">
                        <a:latin typeface="Cambria Math" panose="02040503050406030204" pitchFamily="18" charset="0"/>
                      </a:rPr>
                      <m:t>𝑎</m:t>
                    </m:r>
                    <m:r>
                      <a:rPr lang="it-IT" sz="1800" i="1" dirty="0" smtClean="0">
                        <a:latin typeface="Cambria Math" panose="02040503050406030204" pitchFamily="18" charset="0"/>
                      </a:rPr>
                      <m:t>≤</m:t>
                    </m:r>
                    <m:r>
                      <a:rPr lang="it-IT" sz="1800" i="1" dirty="0" smtClean="0">
                        <a:latin typeface="Cambria Math" panose="02040503050406030204" pitchFamily="18" charset="0"/>
                      </a:rPr>
                      <m:t>𝑚</m:t>
                    </m:r>
                  </m:oMath>
                </a14:m>
                <a:r>
                  <a:rPr lang="en-GB" sz="1800" dirty="0"/>
                  <a:t>), the following structures are formed:</a:t>
                </a:r>
              </a:p>
              <a:p>
                <a:r>
                  <a:rPr lang="en-GB" sz="1800" b="1" dirty="0"/>
                  <a:t>Loading Matrix</a:t>
                </a:r>
                <a:r>
                  <a:rPr lang="en-GB" sz="1800" dirty="0"/>
                  <a:t>: The first </a:t>
                </a:r>
                <a14:m>
                  <m:oMath xmlns:m="http://schemas.openxmlformats.org/officeDocument/2006/math">
                    <m:r>
                      <a:rPr lang="en-GB" sz="1800" i="1" dirty="0" smtClean="0">
                        <a:latin typeface="Cambria Math" panose="02040503050406030204" pitchFamily="18" charset="0"/>
                      </a:rPr>
                      <m:t>𝑎</m:t>
                    </m:r>
                  </m:oMath>
                </a14:m>
                <a:r>
                  <a:rPr lang="en-GB" sz="1800" dirty="0"/>
                  <a:t> eigenvectors of the covariance matrix data </a:t>
                </a:r>
                <a14:m>
                  <m:oMath xmlns:m="http://schemas.openxmlformats.org/officeDocument/2006/math">
                    <m:f>
                      <m:fPr>
                        <m:ctrlPr>
                          <a:rPr lang="it-IT" sz="1800" b="0" i="1" dirty="0" smtClean="0">
                            <a:latin typeface="Cambria Math" panose="02040503050406030204" pitchFamily="18" charset="0"/>
                          </a:rPr>
                        </m:ctrlPr>
                      </m:fPr>
                      <m:num>
                        <m:r>
                          <a:rPr lang="it-IT" sz="1800" b="0" i="1" dirty="0" smtClean="0">
                            <a:latin typeface="Cambria Math" panose="02040503050406030204" pitchFamily="18" charset="0"/>
                          </a:rPr>
                          <m:t>1</m:t>
                        </m:r>
                      </m:num>
                      <m:den>
                        <m:r>
                          <a:rPr lang="it-IT" sz="1800" b="0" i="1" dirty="0" smtClean="0">
                            <a:latin typeface="Cambria Math" panose="02040503050406030204" pitchFamily="18" charset="0"/>
                          </a:rPr>
                          <m:t>𝑁</m:t>
                        </m:r>
                      </m:den>
                    </m:f>
                    <m:r>
                      <a:rPr lang="el-GR" sz="1800" i="1" dirty="0" smtClean="0">
                        <a:solidFill>
                          <a:srgbClr val="000000"/>
                        </a:solidFill>
                        <a:latin typeface="Cambria Math" panose="02040503050406030204" pitchFamily="18" charset="0"/>
                      </a:rPr>
                      <m:t> </m:t>
                    </m:r>
                    <m:r>
                      <a:rPr lang="en-GB" sz="1800" i="1" dirty="0" smtClean="0">
                        <a:latin typeface="Cambria Math" panose="02040503050406030204" pitchFamily="18" charset="0"/>
                      </a:rPr>
                      <m:t>𝑋</m:t>
                    </m:r>
                    <m:r>
                      <a:rPr lang="en-GB" sz="1800" i="1" dirty="0" smtClean="0">
                        <a:latin typeface="Cambria Math" panose="02040503050406030204" pitchFamily="18" charset="0"/>
                      </a:rPr>
                      <m:t>’</m:t>
                    </m:r>
                    <m:r>
                      <a:rPr lang="it-IT" sz="1800" b="0" i="1" dirty="0" smtClean="0">
                        <a:latin typeface="Cambria Math" panose="02040503050406030204" pitchFamily="18" charset="0"/>
                      </a:rPr>
                      <m:t>𝑋</m:t>
                    </m:r>
                    <m:r>
                      <a:rPr lang="it-IT" sz="1800" b="0" i="1" dirty="0" smtClean="0">
                        <a:latin typeface="Cambria Math" panose="02040503050406030204" pitchFamily="18" charset="0"/>
                      </a:rPr>
                      <m:t>,</m:t>
                    </m:r>
                    <m:f>
                      <m:fPr>
                        <m:ctrlPr>
                          <a:rPr lang="it-IT" sz="1800" i="1" dirty="0">
                            <a:latin typeface="Cambria Math" panose="02040503050406030204" pitchFamily="18" charset="0"/>
                          </a:rPr>
                        </m:ctrlPr>
                      </m:fPr>
                      <m:num>
                        <m:r>
                          <a:rPr lang="it-IT" sz="1800" i="1" dirty="0">
                            <a:latin typeface="Cambria Math" panose="02040503050406030204" pitchFamily="18" charset="0"/>
                          </a:rPr>
                          <m:t>1</m:t>
                        </m:r>
                      </m:num>
                      <m:den>
                        <m:r>
                          <a:rPr lang="it-IT" sz="1800" i="1" dirty="0">
                            <a:latin typeface="Cambria Math" panose="02040503050406030204" pitchFamily="18" charset="0"/>
                          </a:rPr>
                          <m:t>𝑁</m:t>
                        </m:r>
                      </m:den>
                    </m:f>
                    <m:r>
                      <a:rPr lang="el-GR" sz="1800" i="1" dirty="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𝑌</m:t>
                    </m:r>
                    <m:r>
                      <a:rPr lang="en-GB" sz="1800" i="1" dirty="0">
                        <a:latin typeface="Cambria Math" panose="02040503050406030204" pitchFamily="18" charset="0"/>
                      </a:rPr>
                      <m:t>’</m:t>
                    </m:r>
                    <m:r>
                      <a:rPr lang="it-IT" sz="1800" b="0" i="1" dirty="0" smtClean="0">
                        <a:latin typeface="Cambria Math" panose="02040503050406030204" pitchFamily="18" charset="0"/>
                      </a:rPr>
                      <m:t>𝑌</m:t>
                    </m:r>
                  </m:oMath>
                </a14:m>
                <a:r>
                  <a:rPr lang="it-IT" sz="1800" i="1" dirty="0">
                    <a:solidFill>
                      <a:srgbClr val="000000"/>
                    </a:solidFill>
                    <a:latin typeface="Cambria Math" panose="02040503050406030204" pitchFamily="18" charset="0"/>
                  </a:rPr>
                  <a:t> </a:t>
                </a:r>
                <a:r>
                  <a:rPr lang="it-IT" sz="1800" dirty="0"/>
                  <a:t>, the first </a:t>
                </a:r>
                <a14:m>
                  <m:oMath xmlns:m="http://schemas.openxmlformats.org/officeDocument/2006/math">
                    <m:r>
                      <a:rPr lang="it-IT" sz="1800" i="1" dirty="0" smtClean="0">
                        <a:latin typeface="Cambria Math" panose="02040503050406030204" pitchFamily="18" charset="0"/>
                      </a:rPr>
                      <m:t>𝑎</m:t>
                    </m:r>
                  </m:oMath>
                </a14:m>
                <a:r>
                  <a:rPr lang="it-IT" sz="1800" dirty="0"/>
                  <a:t> columns of </a:t>
                </a:r>
                <a14:m>
                  <m:oMath xmlns:m="http://schemas.openxmlformats.org/officeDocument/2006/math">
                    <m:r>
                      <a:rPr lang="it-IT" sz="1800" i="1" dirty="0" smtClean="0">
                        <a:latin typeface="Cambria Math" panose="02040503050406030204" pitchFamily="18" charset="0"/>
                      </a:rPr>
                      <m:t>𝑉</m:t>
                    </m:r>
                  </m:oMath>
                </a14:m>
                <a:endParaRPr lang="it-IT" sz="1800" dirty="0"/>
              </a:p>
              <a:p>
                <a:pPr algn="ctr"/>
                <a14:m>
                  <m:oMath xmlns:m="http://schemas.openxmlformats.org/officeDocument/2006/math">
                    <m:r>
                      <a:rPr lang="en-GB" sz="1800" i="1" dirty="0" smtClean="0">
                        <a:latin typeface="Cambria Math" panose="02040503050406030204" pitchFamily="18" charset="0"/>
                      </a:rPr>
                      <m:t>𝑃</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𝑚</m:t>
                        </m:r>
                        <m:r>
                          <a:rPr lang="it-IT" sz="1800" i="1">
                            <a:latin typeface="Cambria Math" panose="02040503050406030204" pitchFamily="18" charset="0"/>
                          </a:rPr>
                          <m:t>𝑥</m:t>
                        </m:r>
                        <m:r>
                          <a:rPr lang="it-IT" sz="1800" b="0" i="1" smtClean="0">
                            <a:latin typeface="Cambria Math" panose="02040503050406030204" pitchFamily="18" charset="0"/>
                          </a:rPr>
                          <m:t>𝑎</m:t>
                        </m:r>
                      </m:sup>
                    </m:sSup>
                  </m:oMath>
                </a14:m>
                <a:r>
                  <a:rPr lang="en-GB" sz="1800" dirty="0"/>
                  <a:t> , </a:t>
                </a:r>
                <a14:m>
                  <m:oMath xmlns:m="http://schemas.openxmlformats.org/officeDocument/2006/math">
                    <m:r>
                      <a:rPr lang="en-GB" sz="1800" i="1" dirty="0" smtClean="0">
                        <a:latin typeface="Cambria Math" panose="02040503050406030204" pitchFamily="18" charset="0"/>
                      </a:rPr>
                      <m:t>𝑄</m:t>
                    </m:r>
                    <m:r>
                      <a:rPr lang="it-IT" sz="1800" i="1" smtClean="0">
                        <a:latin typeface="Cambria Math" panose="02040503050406030204" pitchFamily="18" charset="0"/>
                        <a:ea typeface="Cambria Math" panose="02040503050406030204" pitchFamily="18" charset="0"/>
                      </a:rPr>
                      <m:t>𝜖</m:t>
                    </m:r>
                    <m:sSup>
                      <m:sSupPr>
                        <m:ctrlPr>
                          <a:rPr lang="it-IT" sz="1800" i="1" smtClean="0">
                            <a:latin typeface="Cambria Math" panose="02040503050406030204" pitchFamily="18" charset="0"/>
                          </a:rPr>
                        </m:ctrlPr>
                      </m:sSupPr>
                      <m:e>
                        <m:r>
                          <m:rPr>
                            <m:nor/>
                          </m:rPr>
                          <a:rPr lang="it-IT" sz="1800"/>
                          <m:t>ℝ</m:t>
                        </m:r>
                      </m:e>
                      <m:sup>
                        <m:r>
                          <a:rPr lang="it-IT" sz="1800" b="0" i="1" smtClean="0">
                            <a:latin typeface="Cambria Math" panose="02040503050406030204" pitchFamily="18" charset="0"/>
                          </a:rPr>
                          <m:t>𝑝</m:t>
                        </m:r>
                        <m:r>
                          <a:rPr lang="it-IT" sz="1800" i="1">
                            <a:latin typeface="Cambria Math" panose="02040503050406030204" pitchFamily="18" charset="0"/>
                          </a:rPr>
                          <m:t>𝑥𝑎</m:t>
                        </m:r>
                      </m:sup>
                    </m:sSup>
                  </m:oMath>
                </a14:m>
                <a:r>
                  <a:rPr lang="en-GB" sz="1800" dirty="0"/>
                  <a:t> </a:t>
                </a:r>
              </a:p>
              <a:p>
                <a:r>
                  <a:rPr lang="en-GB" sz="1800" b="1" dirty="0"/>
                  <a:t>Score Matrix</a:t>
                </a:r>
                <a:r>
                  <a:rPr lang="en-GB" sz="1800" dirty="0"/>
                  <a:t>: is the projected data</a:t>
                </a:r>
              </a:p>
              <a:p>
                <a:pPr/>
                <a14:m>
                  <m:oMathPara xmlns:m="http://schemas.openxmlformats.org/officeDocument/2006/math">
                    <m:oMathParaPr>
                      <m:jc m:val="centerGroup"/>
                    </m:oMathParaPr>
                    <m:oMath xmlns:m="http://schemas.openxmlformats.org/officeDocument/2006/math">
                      <m:r>
                        <a:rPr lang="it-IT" sz="1800" i="1" dirty="0" smtClean="0">
                          <a:latin typeface="Cambria Math" panose="02040503050406030204" pitchFamily="18" charset="0"/>
                          <a:ea typeface="Cambria Math" panose="02040503050406030204" pitchFamily="18" charset="0"/>
                        </a:rPr>
                        <m:t>𝑇</m:t>
                      </m:r>
                      <m:r>
                        <a:rPr lang="it-IT" sz="1800" b="0" i="1" dirty="0" smtClean="0">
                          <a:latin typeface="Cambria Math" panose="02040503050406030204" pitchFamily="18" charset="0"/>
                          <a:ea typeface="Cambria Math" panose="02040503050406030204" pitchFamily="18" charset="0"/>
                        </a:rPr>
                        <m:t>=</m:t>
                      </m:r>
                      <m:r>
                        <a:rPr lang="it-IT" sz="1800" b="0" i="1" dirty="0" smtClean="0">
                          <a:latin typeface="Cambria Math" panose="02040503050406030204" pitchFamily="18" charset="0"/>
                          <a:ea typeface="Cambria Math" panose="02040503050406030204" pitchFamily="18" charset="0"/>
                        </a:rPr>
                        <m:t>𝑋</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𝑃</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m:t>
                          </m:r>
                          <m:r>
                            <a:rPr lang="it-IT" sz="1800" b="0" i="1" smtClean="0">
                              <a:latin typeface="Cambria Math" panose="02040503050406030204" pitchFamily="18" charset="0"/>
                            </a:rPr>
                            <m:t>𝑎</m:t>
                          </m:r>
                        </m:sup>
                      </m:sSup>
                      <m:r>
                        <a:rPr lang="en-GB" sz="1800" i="1" dirty="0" smtClean="0">
                          <a:latin typeface="Cambria Math" panose="02040503050406030204" pitchFamily="18" charset="0"/>
                        </a:rPr>
                        <m:t>,</m:t>
                      </m:r>
                    </m:oMath>
                  </m:oMathPara>
                </a14:m>
                <a:endParaRPr lang="it-IT" sz="1800" i="1" dirty="0">
                  <a:latin typeface="Cambria Math" panose="02040503050406030204" pitchFamily="18" charset="0"/>
                </a:endParaRPr>
              </a:p>
              <a:p>
                <a:endParaRPr lang="it-IT" sz="1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1800" i="1" dirty="0" smtClean="0">
                          <a:latin typeface="Cambria Math" panose="02040503050406030204" pitchFamily="18" charset="0"/>
                        </a:rPr>
                        <m:t>𝑈</m:t>
                      </m:r>
                      <m:r>
                        <a:rPr lang="it-IT" sz="1800" b="0" i="1" dirty="0" smtClean="0">
                          <a:latin typeface="Cambria Math" panose="02040503050406030204" pitchFamily="18" charset="0"/>
                        </a:rPr>
                        <m:t>=</m:t>
                      </m:r>
                      <m:r>
                        <a:rPr lang="it-IT" sz="1800" b="0" i="1" dirty="0" smtClean="0">
                          <a:latin typeface="Cambria Math" panose="02040503050406030204" pitchFamily="18" charset="0"/>
                        </a:rPr>
                        <m:t>𝑌</m:t>
                      </m:r>
                      <m:r>
                        <a:rPr lang="si-LK" sz="1800" i="1" dirty="0">
                          <a:solidFill>
                            <a:srgbClr val="000000"/>
                          </a:solidFill>
                          <a:latin typeface="Cambria Math" panose="02040503050406030204" pitchFamily="18" charset="0"/>
                        </a:rPr>
                        <m:t>⋅</m:t>
                      </m:r>
                      <m:r>
                        <a:rPr lang="it-IT" sz="1800" b="0" i="1" dirty="0" smtClean="0">
                          <a:solidFill>
                            <a:srgbClr val="000000"/>
                          </a:solidFill>
                          <a:latin typeface="Cambria Math" panose="02040503050406030204" pitchFamily="18" charset="0"/>
                        </a:rPr>
                        <m:t>𝑄</m:t>
                      </m:r>
                      <m:r>
                        <a:rPr lang="it-IT" sz="1800" b="0" i="1" dirty="0" smtClean="0">
                          <a:solidFill>
                            <a:srgbClr val="000000"/>
                          </a:solidFill>
                          <a:latin typeface="Cambria Math" panose="02040503050406030204" pitchFamily="18" charset="0"/>
                        </a:rPr>
                        <m:t>,  </m:t>
                      </m:r>
                      <m:r>
                        <a:rPr lang="it-IT" sz="1800" b="0" i="1" dirty="0" smtClean="0">
                          <a:solidFill>
                            <a:srgbClr val="000000"/>
                          </a:solidFill>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b="0" i="1" smtClean="0">
                              <a:latin typeface="Cambria Math" panose="02040503050406030204" pitchFamily="18" charset="0"/>
                            </a:rPr>
                            <m:t>𝑛</m:t>
                          </m:r>
                          <m:r>
                            <a:rPr lang="it-IT" sz="1800" i="1">
                              <a:latin typeface="Cambria Math" panose="02040503050406030204" pitchFamily="18" charset="0"/>
                            </a:rPr>
                            <m:t>𝑥𝑎</m:t>
                          </m:r>
                        </m:sup>
                      </m:sSup>
                      <m:r>
                        <a:rPr lang="en-GB" sz="1800" i="1" dirty="0" smtClean="0">
                          <a:latin typeface="Cambria Math" panose="02040503050406030204" pitchFamily="18" charset="0"/>
                        </a:rPr>
                        <m:t> </m:t>
                      </m:r>
                    </m:oMath>
                  </m:oMathPara>
                </a14:m>
                <a:endParaRPr lang="en-GB" sz="1800" dirty="0"/>
              </a:p>
            </p:txBody>
          </p:sp>
        </mc:Choice>
        <mc:Fallback>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713452" cy="4465856"/>
              </a:xfrm>
              <a:blipFill>
                <a:blip r:embed="rId2"/>
                <a:stretch>
                  <a:fillRect l="-455"/>
                </a:stretch>
              </a:blipFill>
            </p:spPr>
            <p:txBody>
              <a:bodyPr/>
              <a:lstStyle/>
              <a:p>
                <a:r>
                  <a:rPr lang="en-US">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6</a:t>
            </a:fld>
            <a:endParaRPr lang="it-IT" noProof="0" dirty="0"/>
          </a:p>
        </p:txBody>
      </p:sp>
      <p:grpSp>
        <p:nvGrpSpPr>
          <p:cNvPr id="6" name="Gruppo 5">
            <a:extLst>
              <a:ext uri="{FF2B5EF4-FFF2-40B4-BE49-F238E27FC236}">
                <a16:creationId xmlns:a16="http://schemas.microsoft.com/office/drawing/2014/main" id="{500FC7DF-A80F-29E3-3B50-D6CDFBC14C41}"/>
              </a:ext>
            </a:extLst>
          </p:cNvPr>
          <p:cNvGrpSpPr/>
          <p:nvPr/>
        </p:nvGrpSpPr>
        <p:grpSpPr>
          <a:xfrm>
            <a:off x="4712976" y="5265272"/>
            <a:ext cx="1966394" cy="415498"/>
            <a:chOff x="3205292" y="2874387"/>
            <a:chExt cx="1966394" cy="415498"/>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DD708F48-F43E-D4CB-01DF-D4644AB0F62C}"/>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 name="CasellaDiTesto 1">
                  <a:extLst>
                    <a:ext uri="{FF2B5EF4-FFF2-40B4-BE49-F238E27FC236}">
                      <a16:creationId xmlns:a16="http://schemas.microsoft.com/office/drawing/2014/main" id="{DD708F48-F43E-D4CB-01DF-D4644AB0F62C}"/>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7E1806-8C25-24F6-1235-39B2630241F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 name="CasellaDiTesto 2">
                  <a:extLst>
                    <a:ext uri="{FF2B5EF4-FFF2-40B4-BE49-F238E27FC236}">
                      <a16:creationId xmlns:a16="http://schemas.microsoft.com/office/drawing/2014/main" id="{8A7E1806-8C25-24F6-1235-39B2630241F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FA31F11-0597-EE20-A333-DB4B749CDDD5}"/>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4" name="CasellaDiTesto 3">
                  <a:extLst>
                    <a:ext uri="{FF2B5EF4-FFF2-40B4-BE49-F238E27FC236}">
                      <a16:creationId xmlns:a16="http://schemas.microsoft.com/office/drawing/2014/main" id="{8FA31F11-0597-EE20-A333-DB4B749CDDD5}"/>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5"/>
                  <a:stretch>
                    <a:fillRect/>
                  </a:stretch>
                </a:blipFill>
              </p:spPr>
              <p:txBody>
                <a:bodyPr/>
                <a:lstStyle/>
                <a:p>
                  <a:r>
                    <a:rPr lang="en-GB">
                      <a:noFill/>
                    </a:rPr>
                    <a:t> </a:t>
                  </a:r>
                </a:p>
              </p:txBody>
            </p:sp>
          </mc:Fallback>
        </mc:AlternateContent>
      </p:grpSp>
      <p:grpSp>
        <p:nvGrpSpPr>
          <p:cNvPr id="7" name="Gruppo 6">
            <a:extLst>
              <a:ext uri="{FF2B5EF4-FFF2-40B4-BE49-F238E27FC236}">
                <a16:creationId xmlns:a16="http://schemas.microsoft.com/office/drawing/2014/main" id="{885A0067-B58C-5B37-5BAC-914891942258}"/>
              </a:ext>
            </a:extLst>
          </p:cNvPr>
          <p:cNvGrpSpPr/>
          <p:nvPr/>
        </p:nvGrpSpPr>
        <p:grpSpPr>
          <a:xfrm>
            <a:off x="6663675" y="2874409"/>
            <a:ext cx="2501079" cy="396878"/>
            <a:chOff x="3205292" y="2874387"/>
            <a:chExt cx="2501079" cy="396878"/>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B03EA1C-012E-AD88-20CB-AD76CAD83B3E}"/>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8" name="CasellaDiTesto 7">
                  <a:extLst>
                    <a:ext uri="{FF2B5EF4-FFF2-40B4-BE49-F238E27FC236}">
                      <a16:creationId xmlns:a16="http://schemas.microsoft.com/office/drawing/2014/main" id="{9B03EA1C-012E-AD88-20CB-AD76CAD83B3E}"/>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078D065-1C9C-D48D-7F39-11B078BCC18F}"/>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9" name="CasellaDiTesto 8">
                  <a:extLst>
                    <a:ext uri="{FF2B5EF4-FFF2-40B4-BE49-F238E27FC236}">
                      <a16:creationId xmlns:a16="http://schemas.microsoft.com/office/drawing/2014/main" id="{7078D065-1C9C-D48D-7F39-11B078BCC18F}"/>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2A2C12B-80C9-E795-5ACC-C0772FD9F861}"/>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10" name="CasellaDiTesto 9">
                  <a:extLst>
                    <a:ext uri="{FF2B5EF4-FFF2-40B4-BE49-F238E27FC236}">
                      <a16:creationId xmlns:a16="http://schemas.microsoft.com/office/drawing/2014/main" id="{62A2C12B-80C9-E795-5ACC-C0772FD9F861}"/>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F36E3A54-1EFA-92F9-DA87-DA88ED0A57DB}"/>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11" name="CasellaDiTesto 10">
                  <a:extLst>
                    <a:ext uri="{FF2B5EF4-FFF2-40B4-BE49-F238E27FC236}">
                      <a16:creationId xmlns:a16="http://schemas.microsoft.com/office/drawing/2014/main" id="{F36E3A54-1EFA-92F9-DA87-DA88ED0A57DB}"/>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9"/>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FCB1007A-CD74-AFF5-B608-A7F1D0726090}"/>
              </a:ext>
            </a:extLst>
          </p:cNvPr>
          <p:cNvGrpSpPr/>
          <p:nvPr/>
        </p:nvGrpSpPr>
        <p:grpSpPr>
          <a:xfrm>
            <a:off x="3491442" y="2874408"/>
            <a:ext cx="2501079" cy="396878"/>
            <a:chOff x="3205292" y="2874387"/>
            <a:chExt cx="2501079" cy="396878"/>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12096342-7968-15B1-591D-5EF8E8AB120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12096342-7968-15B1-591D-5EF8E8AB120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685CC67C-EC08-0B0E-0795-17BE48818D3D}"/>
                    </a:ext>
                  </a:extLst>
                </p:cNvPr>
                <p:cNvSpPr txBox="1"/>
                <p:nvPr/>
              </p:nvSpPr>
              <p:spPr>
                <a:xfrm>
                  <a:off x="4237140"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685CC67C-EC08-0B0E-0795-17BE48818D3D}"/>
                    </a:ext>
                  </a:extLst>
                </p:cNvPr>
                <p:cNvSpPr txBox="1">
                  <a:spLocks noRot="1" noChangeAspect="1" noMove="1" noResize="1" noEditPoints="1" noAdjustHandles="1" noChangeArrowheads="1" noChangeShapeType="1" noTextEdit="1"/>
                </p:cNvSpPr>
                <p:nvPr/>
              </p:nvSpPr>
              <p:spPr>
                <a:xfrm>
                  <a:off x="4237140" y="2874387"/>
                  <a:ext cx="994327"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045EA2DC-054F-D838-1C43-2CA04366F103}"/>
                    </a:ext>
                  </a:extLst>
                </p:cNvPr>
                <p:cNvSpPr txBox="1"/>
                <p:nvPr/>
              </p:nvSpPr>
              <p:spPr>
                <a:xfrm>
                  <a:off x="3721216" y="299426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𝑛</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045EA2DC-054F-D838-1C43-2CA04366F103}"/>
                    </a:ext>
                  </a:extLst>
                </p:cNvPr>
                <p:cNvSpPr txBox="1">
                  <a:spLocks noRot="1" noChangeAspect="1" noMove="1" noResize="1" noEditPoints="1" noAdjustHandles="1" noChangeArrowheads="1" noChangeShapeType="1" noTextEdit="1"/>
                </p:cNvSpPr>
                <p:nvPr/>
              </p:nvSpPr>
              <p:spPr>
                <a:xfrm>
                  <a:off x="3721216" y="2994266"/>
                  <a:ext cx="994327"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FCEFDDED-4345-7F26-106A-B6694E22D16A}"/>
                    </a:ext>
                  </a:extLst>
                </p:cNvPr>
                <p:cNvSpPr txBox="1"/>
                <p:nvPr/>
              </p:nvSpPr>
              <p:spPr>
                <a:xfrm>
                  <a:off x="4712044"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FCEFDDED-4345-7F26-106A-B6694E22D16A}"/>
                    </a:ext>
                  </a:extLst>
                </p:cNvPr>
                <p:cNvSpPr txBox="1">
                  <a:spLocks noRot="1" noChangeAspect="1" noMove="1" noResize="1" noEditPoints="1" noAdjustHandles="1" noChangeArrowheads="1" noChangeShapeType="1" noTextEdit="1"/>
                </p:cNvSpPr>
                <p:nvPr/>
              </p:nvSpPr>
              <p:spPr>
                <a:xfrm>
                  <a:off x="4712044" y="2994265"/>
                  <a:ext cx="994327" cy="276999"/>
                </a:xfrm>
                <a:prstGeom prst="rect">
                  <a:avLst/>
                </a:prstGeom>
                <a:blipFill>
                  <a:blip r:embed="rId12"/>
                  <a:stretch>
                    <a:fillRect/>
                  </a:stretch>
                </a:blipFill>
              </p:spPr>
              <p:txBody>
                <a:bodyPr/>
                <a:lstStyle/>
                <a:p>
                  <a:r>
                    <a:rPr lang="en-GB">
                      <a:noFill/>
                    </a:rPr>
                    <a:t> </a:t>
                  </a:r>
                </a:p>
              </p:txBody>
            </p:sp>
          </mc:Fallback>
        </mc:AlternateContent>
      </p:grpSp>
      <p:grpSp>
        <p:nvGrpSpPr>
          <p:cNvPr id="25" name="Gruppo 24">
            <a:extLst>
              <a:ext uri="{FF2B5EF4-FFF2-40B4-BE49-F238E27FC236}">
                <a16:creationId xmlns:a16="http://schemas.microsoft.com/office/drawing/2014/main" id="{94CD13E9-6D69-DC33-0AB3-3A906A12E8B5}"/>
              </a:ext>
            </a:extLst>
          </p:cNvPr>
          <p:cNvGrpSpPr/>
          <p:nvPr/>
        </p:nvGrpSpPr>
        <p:grpSpPr>
          <a:xfrm>
            <a:off x="4741982" y="5951539"/>
            <a:ext cx="1966394" cy="415498"/>
            <a:chOff x="3205292" y="2874387"/>
            <a:chExt cx="1966394" cy="415498"/>
          </a:xfrm>
        </p:grpSpPr>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E3C821FF-0B79-988C-1723-2062DD3B37BD}"/>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0" name="CasellaDiTesto 29">
                  <a:extLst>
                    <a:ext uri="{FF2B5EF4-FFF2-40B4-BE49-F238E27FC236}">
                      <a16:creationId xmlns:a16="http://schemas.microsoft.com/office/drawing/2014/main" id="{E3C821FF-0B79-988C-1723-2062DD3B37BD}"/>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E7034D9D-6857-C277-F22E-6EBD8E327373}"/>
                    </a:ext>
                  </a:extLst>
                </p:cNvPr>
                <p:cNvSpPr txBox="1"/>
                <p:nvPr/>
              </p:nvSpPr>
              <p:spPr>
                <a:xfrm>
                  <a:off x="4177359"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dirty="0" smtClean="0">
                            <a:solidFill>
                              <a:schemeClr val="bg2">
                                <a:lumMod val="75000"/>
                              </a:schemeClr>
                            </a:solidFill>
                            <a:latin typeface="Cambria Math" panose="02040503050406030204" pitchFamily="18" charset="0"/>
                          </a:rPr>
                          <m:t>𝑝</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31" name="CasellaDiTesto 30">
                  <a:extLst>
                    <a:ext uri="{FF2B5EF4-FFF2-40B4-BE49-F238E27FC236}">
                      <a16:creationId xmlns:a16="http://schemas.microsoft.com/office/drawing/2014/main" id="{E7034D9D-6857-C277-F22E-6EBD8E327373}"/>
                    </a:ext>
                  </a:extLst>
                </p:cNvPr>
                <p:cNvSpPr txBox="1">
                  <a:spLocks noRot="1" noChangeAspect="1" noMove="1" noResize="1" noEditPoints="1" noAdjustHandles="1" noChangeArrowheads="1" noChangeShapeType="1" noTextEdit="1"/>
                </p:cNvSpPr>
                <p:nvPr/>
              </p:nvSpPr>
              <p:spPr>
                <a:xfrm>
                  <a:off x="4177359" y="2874387"/>
                  <a:ext cx="994327"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A32D9EC3-5683-35F2-8212-4BE049BD2289}"/>
                    </a:ext>
                  </a:extLst>
                </p:cNvPr>
                <p:cNvSpPr txBox="1"/>
                <p:nvPr/>
              </p:nvSpPr>
              <p:spPr>
                <a:xfrm>
                  <a:off x="3680195" y="3012886"/>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32" name="CasellaDiTesto 31">
                  <a:extLst>
                    <a:ext uri="{FF2B5EF4-FFF2-40B4-BE49-F238E27FC236}">
                      <a16:creationId xmlns:a16="http://schemas.microsoft.com/office/drawing/2014/main" id="{A32D9EC3-5683-35F2-8212-4BE049BD2289}"/>
                    </a:ext>
                  </a:extLst>
                </p:cNvPr>
                <p:cNvSpPr txBox="1">
                  <a:spLocks noRot="1" noChangeAspect="1" noMove="1" noResize="1" noEditPoints="1" noAdjustHandles="1" noChangeArrowheads="1" noChangeShapeType="1" noTextEdit="1"/>
                </p:cNvSpPr>
                <p:nvPr/>
              </p:nvSpPr>
              <p:spPr>
                <a:xfrm>
                  <a:off x="3680195" y="3012886"/>
                  <a:ext cx="994327" cy="276999"/>
                </a:xfrm>
                <a:prstGeom prst="rect">
                  <a:avLst/>
                </a:prstGeom>
                <a:blipFill>
                  <a:blip r:embed="rId15"/>
                  <a:stretch>
                    <a:fillRect b="-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14749719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8490370" cy="610863"/>
          </a:xfrm>
        </p:spPr>
        <p:txBody>
          <a:bodyPr>
            <a:normAutofit/>
          </a:bodyPr>
          <a:lstStyle/>
          <a:p>
            <a:r>
              <a:rPr lang="it-IT" dirty="0" err="1"/>
              <a:t>Decomposition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0"/>
              </p:nvPr>
            </p:nvSpPr>
            <p:spPr>
              <a:xfrm>
                <a:off x="964023" y="1866364"/>
                <a:ext cx="10184946" cy="4358267"/>
              </a:xfrm>
            </p:spPr>
            <p:txBody>
              <a:bodyPr/>
              <a:lstStyle/>
              <a:p>
                <a:endParaRPr lang="it-IT" sz="1800" dirty="0"/>
              </a:p>
              <a:p>
                <a:pPr marL="285750" indent="-285750">
                  <a:buFont typeface="Arial" panose="020B0604020202020204" pitchFamily="34" charset="0"/>
                  <a:buChar char="•"/>
                </a:pPr>
                <a:r>
                  <a:rPr lang="it-IT" sz="1800" dirty="0"/>
                  <a:t>The matrix </a:t>
                </a:r>
                <a14:m>
                  <m:oMath xmlns:m="http://schemas.openxmlformats.org/officeDocument/2006/math">
                    <m:r>
                      <a:rPr lang="it-IT" sz="1800" i="1" dirty="0" smtClean="0">
                        <a:latin typeface="Cambria Math" panose="02040503050406030204" pitchFamily="18" charset="0"/>
                      </a:rPr>
                      <m:t>𝑋</m:t>
                    </m:r>
                  </m:oMath>
                </a14:m>
                <a:r>
                  <a:rPr lang="it-IT" sz="1800" dirty="0"/>
                  <a:t>  is decomposed into </a:t>
                </a:r>
                <a:r>
                  <a:rPr lang="it-IT" sz="1800" b="1" dirty="0"/>
                  <a:t>score matrix </a:t>
                </a:r>
                <a14:m>
                  <m:oMath xmlns:m="http://schemas.openxmlformats.org/officeDocument/2006/math">
                    <m:r>
                      <a:rPr lang="it-IT" sz="1800" i="1" dirty="0" smtClean="0">
                        <a:latin typeface="Cambria Math" panose="02040503050406030204" pitchFamily="18" charset="0"/>
                      </a:rPr>
                      <m:t>𝑇</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𝑛𝑥𝑎</m:t>
                        </m:r>
                      </m:sup>
                    </m:sSup>
                  </m:oMath>
                </a14:m>
                <a:r>
                  <a:rPr lang="it-IT" sz="1800" dirty="0"/>
                  <a:t> and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𝑃</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𝑚𝑥𝑎</m:t>
                        </m:r>
                      </m:sup>
                    </m:sSup>
                  </m:oMath>
                </a14:m>
                <a:r>
                  <a:rPr lang="it-IT" sz="1800" dirty="0"/>
                  <a:t>, plus a </a:t>
                </a:r>
                <a:r>
                  <a:rPr lang="it-IT" sz="1800" dirty="0" err="1"/>
                  <a:t>residual</a:t>
                </a:r>
                <a:r>
                  <a:rPr lang="it-IT" sz="1800" dirty="0"/>
                  <a:t> matrix </a:t>
                </a:r>
                <a14:m>
                  <m:oMath xmlns:m="http://schemas.openxmlformats.org/officeDocument/2006/math">
                    <m:r>
                      <a:rPr lang="it-IT" sz="1800" i="1" dirty="0" smtClean="0">
                        <a:latin typeface="Cambria Math" panose="02040503050406030204" pitchFamily="18" charset="0"/>
                      </a:rPr>
                      <m:t>𝐸</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𝑋</m:t>
                      </m:r>
                      <m:r>
                        <a:rPr lang="it-IT" sz="1800" i="1">
                          <a:latin typeface="Cambria Math" panose="02040503050406030204" pitchFamily="18" charset="0"/>
                        </a:rPr>
                        <m:t>=</m:t>
                      </m:r>
                      <m:r>
                        <a:rPr lang="it-IT" sz="1800" i="1">
                          <a:latin typeface="Cambria Math" panose="02040503050406030204" pitchFamily="18" charset="0"/>
                        </a:rPr>
                        <m:t>𝑇</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𝑃</m:t>
                          </m:r>
                        </m:e>
                        <m:sup>
                          <m:r>
                            <a:rPr lang="it-IT" sz="1800" i="1">
                              <a:latin typeface="Cambria Math" panose="02040503050406030204" pitchFamily="18" charset="0"/>
                            </a:rPr>
                            <m:t>𝑇</m:t>
                          </m:r>
                        </m:sup>
                      </m:sSup>
                      <m:r>
                        <a:rPr lang="it-IT" sz="1800" i="1">
                          <a:latin typeface="Cambria Math" panose="02040503050406030204" pitchFamily="18" charset="0"/>
                        </a:rPr>
                        <m:t>+</m:t>
                      </m:r>
                      <m:r>
                        <a:rPr lang="it-IT" sz="1800" i="1">
                          <a:latin typeface="Cambria Math" panose="02040503050406030204" pitchFamily="18" charset="0"/>
                        </a:rPr>
                        <m:t>𝐸</m:t>
                      </m:r>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𝒕</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𝒑</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r>
                            <a:rPr lang="it-IT" sz="1800" b="1" i="1">
                              <a:latin typeface="Cambria Math" panose="02040503050406030204" pitchFamily="18" charset="0"/>
                            </a:rPr>
                            <m:t>𝑬</m:t>
                          </m:r>
                        </m:e>
                      </m:nary>
                    </m:oMath>
                  </m:oMathPara>
                </a14:m>
                <a:endParaRPr lang="it-IT" sz="1800" dirty="0"/>
              </a:p>
              <a:p>
                <a:pPr marL="285750" indent="-285750">
                  <a:buFont typeface="Arial" panose="020B0604020202020204" pitchFamily="34" charset="0"/>
                  <a:buChar char="•"/>
                </a:pPr>
                <a:endParaRPr lang="it-IT" sz="1800" dirty="0"/>
              </a:p>
              <a:p>
                <a:pPr marL="285750" indent="-285750">
                  <a:buFont typeface="Arial" panose="020B0604020202020204" pitchFamily="34" charset="0"/>
                  <a:buChar char="•"/>
                </a:pPr>
                <a:r>
                  <a:rPr lang="it-IT" sz="1800" dirty="0" err="1"/>
                  <a:t>Similarly</a:t>
                </a:r>
                <a:r>
                  <a:rPr lang="it-IT" sz="1800" dirty="0"/>
                  <a:t>, </a:t>
                </a:r>
                <a14:m>
                  <m:oMath xmlns:m="http://schemas.openxmlformats.org/officeDocument/2006/math">
                    <m:r>
                      <a:rPr lang="it-IT" sz="1800" i="1" dirty="0" smtClean="0">
                        <a:latin typeface="Cambria Math" panose="02040503050406030204" pitchFamily="18" charset="0"/>
                      </a:rPr>
                      <m:t>𝑌</m:t>
                    </m:r>
                  </m:oMath>
                </a14:m>
                <a:r>
                  <a:rPr lang="it-IT" sz="1800" dirty="0"/>
                  <a:t> </a:t>
                </a:r>
                <a:r>
                  <a:rPr lang="it-IT" sz="1800" dirty="0" err="1"/>
                  <a:t>is</a:t>
                </a:r>
                <a:r>
                  <a:rPr lang="it-IT" sz="1800" dirty="0"/>
                  <a:t> </a:t>
                </a:r>
                <a:r>
                  <a:rPr lang="it-IT" sz="1800" dirty="0" err="1"/>
                  <a:t>decomposed</a:t>
                </a:r>
                <a:r>
                  <a:rPr lang="it-IT" sz="1800" dirty="0"/>
                  <a:t> </a:t>
                </a:r>
                <a:r>
                  <a:rPr lang="it-IT" sz="1800" dirty="0" err="1"/>
                  <a:t>into</a:t>
                </a:r>
                <a:r>
                  <a:rPr lang="it-IT" sz="1800" dirty="0"/>
                  <a:t> a </a:t>
                </a:r>
                <a:r>
                  <a:rPr lang="it-IT" sz="1800" b="1" dirty="0"/>
                  <a:t>score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𝑈</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𝑛𝑥𝑚</m:t>
                        </m:r>
                      </m:sup>
                    </m:sSup>
                  </m:oMath>
                </a14:m>
                <a:r>
                  <a:rPr lang="it-IT" sz="1800" dirty="0"/>
                  <a:t>, a </a:t>
                </a:r>
                <a:r>
                  <a:rPr lang="it-IT" sz="1800" b="1" dirty="0"/>
                  <a:t>loading </a:t>
                </a:r>
                <a:r>
                  <a:rPr lang="it-IT" sz="1800" b="1" dirty="0" err="1"/>
                  <a:t>matrix</a:t>
                </a:r>
                <a:r>
                  <a:rPr lang="it-IT" sz="1800" b="1" dirty="0"/>
                  <a:t> </a:t>
                </a:r>
                <a14:m>
                  <m:oMath xmlns:m="http://schemas.openxmlformats.org/officeDocument/2006/math">
                    <m:r>
                      <a:rPr lang="it-IT" sz="1800" i="1" dirty="0" smtClean="0">
                        <a:latin typeface="Cambria Math" panose="02040503050406030204" pitchFamily="18" charset="0"/>
                      </a:rPr>
                      <m:t>𝑄</m:t>
                    </m:r>
                    <m:r>
                      <a:rPr lang="it-IT" sz="1800" i="1" dirty="0" smtClean="0">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r>
                      <a:rPr lang="it-IT" sz="1800" i="1">
                        <a:latin typeface="Cambria Math" panose="02040503050406030204" pitchFamily="18" charset="0"/>
                        <a:ea typeface="Cambria Math" panose="02040503050406030204" pitchFamily="18" charset="0"/>
                      </a:rPr>
                      <m:t> </m:t>
                    </m:r>
                    <m:sSup>
                      <m:sSupPr>
                        <m:ctrlPr>
                          <a:rPr lang="it-IT" sz="1800" i="1">
                            <a:latin typeface="Cambria Math" panose="02040503050406030204" pitchFamily="18" charset="0"/>
                          </a:rPr>
                        </m:ctrlPr>
                      </m:sSupPr>
                      <m:e>
                        <m:r>
                          <a:rPr lang="it-IT" sz="1800">
                            <a:latin typeface="Cambria Math" panose="02040503050406030204" pitchFamily="18" charset="0"/>
                          </a:rPr>
                          <m:t>ℝ</m:t>
                        </m:r>
                      </m:e>
                      <m:sup>
                        <m:r>
                          <a:rPr lang="it-IT" sz="1800" i="1">
                            <a:latin typeface="Cambria Math" panose="02040503050406030204" pitchFamily="18" charset="0"/>
                          </a:rPr>
                          <m:t>𝑝𝑥𝑎</m:t>
                        </m:r>
                      </m:sup>
                    </m:sSup>
                  </m:oMath>
                </a14:m>
                <a:r>
                  <a:rPr lang="it-IT" sz="1800" dirty="0"/>
                  <a:t>, plus a </a:t>
                </a:r>
                <a:r>
                  <a:rPr lang="it-IT" sz="1800" dirty="0" err="1"/>
                  <a:t>resdual</a:t>
                </a:r>
                <a:r>
                  <a:rPr lang="it-IT" sz="1800" dirty="0"/>
                  <a:t> </a:t>
                </a:r>
                <a:r>
                  <a:rPr lang="it-IT" sz="1800" dirty="0" err="1"/>
                  <a:t>matrix</a:t>
                </a:r>
                <a:r>
                  <a:rPr lang="it-IT" sz="1800" dirty="0"/>
                  <a:t> </a:t>
                </a:r>
                <a14:m>
                  <m:oMath xmlns:m="http://schemas.openxmlformats.org/officeDocument/2006/math">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 </m:t>
                    </m:r>
                    <m:r>
                      <a:rPr lang="it-IT" sz="1800" i="1">
                        <a:latin typeface="Cambria Math" panose="02040503050406030204" pitchFamily="18" charset="0"/>
                        <a:ea typeface="Cambria Math" panose="02040503050406030204" pitchFamily="18" charset="0"/>
                      </a:rPr>
                      <m:t>𝜖</m:t>
                    </m:r>
                    <m:sSup>
                      <m:sSupPr>
                        <m:ctrlPr>
                          <a:rPr lang="it-IT" sz="1800" i="1">
                            <a:latin typeface="Cambria Math" panose="02040503050406030204" pitchFamily="18" charset="0"/>
                          </a:rPr>
                        </m:ctrlPr>
                      </m:sSupPr>
                      <m:e>
                        <m:r>
                          <a:rPr lang="it-IT" sz="1800" i="1">
                            <a:latin typeface="Cambria Math" panose="02040503050406030204" pitchFamily="18" charset="0"/>
                          </a:rPr>
                          <m:t> </m:t>
                        </m:r>
                        <m:r>
                          <m:rPr>
                            <m:nor/>
                          </m:rPr>
                          <a:rPr lang="it-IT" sz="1800"/>
                          <m:t>ℝ</m:t>
                        </m:r>
                      </m:e>
                      <m:sup>
                        <m:r>
                          <a:rPr lang="it-IT" sz="1800" i="1">
                            <a:latin typeface="Cambria Math" panose="02040503050406030204" pitchFamily="18" charset="0"/>
                          </a:rPr>
                          <m:t>𝑛𝑥𝑝</m:t>
                        </m:r>
                      </m:sup>
                    </m:sSup>
                    <m:r>
                      <a:rPr lang="it-IT" sz="1800">
                        <a:latin typeface="Cambria Math" panose="02040503050406030204" pitchFamily="18" charset="0"/>
                      </a:rPr>
                      <m:t>:</m:t>
                    </m:r>
                  </m:oMath>
                </a14:m>
                <a:endParaRPr lang="it-IT" sz="1800" dirty="0"/>
              </a:p>
              <a:p>
                <a:pPr/>
                <a14:m>
                  <m:oMathPara xmlns:m="http://schemas.openxmlformats.org/officeDocument/2006/math">
                    <m:oMathParaPr>
                      <m:jc m:val="centerGroup"/>
                    </m:oMathParaPr>
                    <m:oMath xmlns:m="http://schemas.openxmlformats.org/officeDocument/2006/math">
                      <m:r>
                        <a:rPr lang="it-IT" sz="1800" i="1">
                          <a:latin typeface="Cambria Math" panose="02040503050406030204" pitchFamily="18" charset="0"/>
                        </a:rPr>
                        <m:t>𝑌</m:t>
                      </m:r>
                      <m:r>
                        <a:rPr lang="it-IT" sz="1800" i="1">
                          <a:latin typeface="Cambria Math" panose="02040503050406030204" pitchFamily="18" charset="0"/>
                        </a:rPr>
                        <m:t>=</m:t>
                      </m:r>
                      <m:r>
                        <a:rPr lang="it-IT" sz="1800" i="1">
                          <a:latin typeface="Cambria Math" panose="02040503050406030204" pitchFamily="18" charset="0"/>
                        </a:rPr>
                        <m:t>𝑈</m:t>
                      </m:r>
                      <m:sSup>
                        <m:sSupPr>
                          <m:ctrlPr>
                            <a:rPr lang="it-IT" sz="1800" i="1">
                              <a:latin typeface="Cambria Math" panose="02040503050406030204" pitchFamily="18" charset="0"/>
                            </a:rPr>
                          </m:ctrlPr>
                        </m:sSupPr>
                        <m:e>
                          <m:r>
                            <a:rPr lang="si-LK" sz="1800" i="1" dirty="0">
                              <a:solidFill>
                                <a:srgbClr val="000000"/>
                              </a:solidFill>
                              <a:latin typeface="Cambria Math" panose="02040503050406030204" pitchFamily="18" charset="0"/>
                            </a:rPr>
                            <m:t>⋅</m:t>
                          </m:r>
                          <m:r>
                            <a:rPr lang="it-IT" sz="1800" i="1">
                              <a:latin typeface="Cambria Math" panose="02040503050406030204" pitchFamily="18" charset="0"/>
                            </a:rPr>
                            <m:t>𝑄</m:t>
                          </m:r>
                        </m:e>
                        <m:sup>
                          <m:r>
                            <a:rPr lang="it-IT" sz="1800" i="1">
                              <a:latin typeface="Cambria Math" panose="02040503050406030204" pitchFamily="18" charset="0"/>
                            </a:rPr>
                            <m:t>𝑇</m:t>
                          </m:r>
                        </m:sup>
                      </m:s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r>
                        <a:rPr lang="it-IT" sz="1800" i="1">
                          <a:latin typeface="Cambria Math" panose="02040503050406030204" pitchFamily="18" charset="0"/>
                        </a:rPr>
                        <m:t>=</m:t>
                      </m:r>
                      <m:nary>
                        <m:naryPr>
                          <m:chr m:val="∑"/>
                          <m:ctrlPr>
                            <a:rPr lang="it-IT" sz="1800" i="1">
                              <a:latin typeface="Cambria Math" panose="02040503050406030204" pitchFamily="18" charset="0"/>
                            </a:rPr>
                          </m:ctrlPr>
                        </m:naryPr>
                        <m:sub>
                          <m:r>
                            <m:rPr>
                              <m:brk m:alnAt="23"/>
                            </m:rPr>
                            <a:rPr lang="it-IT" sz="1800" i="1">
                              <a:latin typeface="Cambria Math" panose="02040503050406030204" pitchFamily="18" charset="0"/>
                            </a:rPr>
                            <m:t>𝑗</m:t>
                          </m:r>
                          <m:r>
                            <a:rPr lang="it-IT" sz="1800" i="1">
                              <a:latin typeface="Cambria Math" panose="02040503050406030204" pitchFamily="18" charset="0"/>
                            </a:rPr>
                            <m:t>=1</m:t>
                          </m:r>
                        </m:sub>
                        <m:sup>
                          <m:r>
                            <a:rPr lang="it-IT" sz="1800" i="1">
                              <a:latin typeface="Cambria Math" panose="02040503050406030204" pitchFamily="18" charset="0"/>
                            </a:rPr>
                            <m:t>𝑎</m:t>
                          </m:r>
                        </m:sup>
                        <m:e>
                          <m:sSub>
                            <m:sSubPr>
                              <m:ctrlPr>
                                <a:rPr lang="it-IT" sz="1800" b="1" i="1">
                                  <a:latin typeface="Cambria Math" panose="02040503050406030204" pitchFamily="18" charset="0"/>
                                </a:rPr>
                              </m:ctrlPr>
                            </m:sSubPr>
                            <m:e>
                              <m:r>
                                <a:rPr lang="it-IT" sz="1800" b="1" i="1">
                                  <a:latin typeface="Cambria Math" panose="02040503050406030204" pitchFamily="18" charset="0"/>
                                </a:rPr>
                                <m:t>𝒖</m:t>
                              </m:r>
                            </m:e>
                            <m:sub>
                              <m:r>
                                <a:rPr lang="it-IT" sz="1800" b="1" i="1">
                                  <a:latin typeface="Cambria Math" panose="02040503050406030204" pitchFamily="18" charset="0"/>
                                </a:rPr>
                                <m:t>𝒋</m:t>
                              </m:r>
                            </m:sub>
                          </m:sSub>
                          <m:sSubSup>
                            <m:sSubSupPr>
                              <m:ctrlPr>
                                <a:rPr lang="it-IT" sz="1800" b="1" i="1">
                                  <a:latin typeface="Cambria Math" panose="02040503050406030204" pitchFamily="18" charset="0"/>
                                </a:rPr>
                              </m:ctrlPr>
                            </m:sSubSupPr>
                            <m:e>
                              <m:r>
                                <a:rPr lang="it-IT" sz="1800" b="1" i="1">
                                  <a:latin typeface="Cambria Math" panose="02040503050406030204" pitchFamily="18" charset="0"/>
                                </a:rPr>
                                <m:t>𝒒</m:t>
                              </m:r>
                            </m:e>
                            <m:sub>
                              <m:r>
                                <a:rPr lang="it-IT" sz="1800" b="1" i="1">
                                  <a:latin typeface="Cambria Math" panose="02040503050406030204" pitchFamily="18" charset="0"/>
                                </a:rPr>
                                <m:t>𝒋</m:t>
                              </m:r>
                            </m:sub>
                            <m:sup>
                              <m:r>
                                <a:rPr lang="it-IT" sz="1800" b="1" i="1">
                                  <a:latin typeface="Cambria Math" panose="02040503050406030204" pitchFamily="18" charset="0"/>
                                </a:rPr>
                                <m:t>𝑻</m:t>
                              </m:r>
                            </m:sup>
                          </m:sSubSup>
                          <m:r>
                            <a:rPr lang="it-IT" sz="1800" i="1">
                              <a:latin typeface="Cambria Math" panose="02040503050406030204" pitchFamily="18" charset="0"/>
                            </a:rPr>
                            <m:t>+</m:t>
                          </m:r>
                          <m:acc>
                            <m:accPr>
                              <m:chr m:val="̃"/>
                              <m:ctrlPr>
                                <a:rPr lang="it-IT" sz="1800" i="1">
                                  <a:latin typeface="Cambria Math" panose="02040503050406030204" pitchFamily="18" charset="0"/>
                                </a:rPr>
                              </m:ctrlPr>
                            </m:accPr>
                            <m:e>
                              <m:r>
                                <a:rPr lang="it-IT" sz="1800" i="1">
                                  <a:latin typeface="Cambria Math" panose="02040503050406030204" pitchFamily="18" charset="0"/>
                                </a:rPr>
                                <m:t>𝐹</m:t>
                              </m:r>
                            </m:e>
                          </m:acc>
                        </m:e>
                      </m:nary>
                    </m:oMath>
                  </m:oMathPara>
                </a14:m>
                <a:endParaRPr lang="en-GB" sz="1800" b="1"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0"/>
              </p:nvPr>
            </p:nvSpPr>
            <p:spPr>
              <a:xfrm>
                <a:off x="964023" y="1866364"/>
                <a:ext cx="10184946" cy="4358267"/>
              </a:xfrm>
              <a:blipFill>
                <a:blip r:embed="rId2"/>
                <a:stretch>
                  <a:fillRect l="-359" r="-180"/>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23"/>
          </p:nvPr>
        </p:nvSpPr>
        <p:spPr/>
        <p:txBody>
          <a:bodyPr/>
          <a:lstStyle/>
          <a:p>
            <a:pPr rtl="0"/>
            <a:fld id="{294A09A9-5501-47C1-A89A-A340965A2BE2}" type="slidenum">
              <a:rPr lang="it-IT" noProof="0" smtClean="0"/>
              <a:pPr rtl="0"/>
              <a:t>7</a:t>
            </a:fld>
            <a:endParaRPr lang="it-IT" noProof="0" dirty="0"/>
          </a:p>
        </p:txBody>
      </p:sp>
      <p:grpSp>
        <p:nvGrpSpPr>
          <p:cNvPr id="12" name="Gruppo 11">
            <a:extLst>
              <a:ext uri="{FF2B5EF4-FFF2-40B4-BE49-F238E27FC236}">
                <a16:creationId xmlns:a16="http://schemas.microsoft.com/office/drawing/2014/main" id="{20754FCE-00FB-ADC0-637E-71FA10BD489D}"/>
              </a:ext>
            </a:extLst>
          </p:cNvPr>
          <p:cNvGrpSpPr/>
          <p:nvPr/>
        </p:nvGrpSpPr>
        <p:grpSpPr>
          <a:xfrm>
            <a:off x="4241480" y="3208707"/>
            <a:ext cx="2211670" cy="404951"/>
            <a:chOff x="3205292" y="2866313"/>
            <a:chExt cx="2211670" cy="404951"/>
          </a:xfrm>
        </p:grpSpPr>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CBE4D93-703E-4D6F-72DA-5FF54AFDDECA}"/>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3" name="CasellaDiTesto 12">
                  <a:extLst>
                    <a:ext uri="{FF2B5EF4-FFF2-40B4-BE49-F238E27FC236}">
                      <a16:creationId xmlns:a16="http://schemas.microsoft.com/office/drawing/2014/main" id="{CCBE4D93-703E-4D6F-72DA-5FF54AFDDECA}"/>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57E947F3-3621-A2A8-4040-BECF9C89AE90}"/>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en-US" sz="1200" i="1" dirty="0" smtClean="0">
                            <a:solidFill>
                              <a:schemeClr val="bg2">
                                <a:lumMod val="75000"/>
                              </a:schemeClr>
                            </a:solidFill>
                            <a:latin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4" name="CasellaDiTesto 13">
                  <a:extLst>
                    <a:ext uri="{FF2B5EF4-FFF2-40B4-BE49-F238E27FC236}">
                      <a16:creationId xmlns:a16="http://schemas.microsoft.com/office/drawing/2014/main" id="{57E947F3-3621-A2A8-4040-BECF9C89AE90}"/>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0DDD9286-8E46-5022-CF72-37B946D7E233}"/>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18" name="CasellaDiTesto 17">
                  <a:extLst>
                    <a:ext uri="{FF2B5EF4-FFF2-40B4-BE49-F238E27FC236}">
                      <a16:creationId xmlns:a16="http://schemas.microsoft.com/office/drawing/2014/main" id="{0DDD9286-8E46-5022-CF72-37B946D7E233}"/>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A80B0DA5-8827-B63A-CA2D-080F7DB49343}"/>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𝑚</m:t>
                        </m:r>
                      </m:oMath>
                    </m:oMathPara>
                  </a14:m>
                  <a:endParaRPr lang="en-US" sz="1200" dirty="0">
                    <a:solidFill>
                      <a:schemeClr val="bg2">
                        <a:lumMod val="75000"/>
                      </a:schemeClr>
                    </a:solidFill>
                  </a:endParaRPr>
                </a:p>
              </p:txBody>
            </p:sp>
          </mc:Choice>
          <mc:Fallback xmlns="">
            <p:sp>
              <p:nvSpPr>
                <p:cNvPr id="19" name="CasellaDiTesto 18">
                  <a:extLst>
                    <a:ext uri="{FF2B5EF4-FFF2-40B4-BE49-F238E27FC236}">
                      <a16:creationId xmlns:a16="http://schemas.microsoft.com/office/drawing/2014/main" id="{A80B0DA5-8827-B63A-CA2D-080F7DB49343}"/>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6"/>
                  <a:stretch>
                    <a:fillRect/>
                  </a:stretch>
                </a:blipFill>
              </p:spPr>
              <p:txBody>
                <a:bodyPr/>
                <a:lstStyle/>
                <a:p>
                  <a:r>
                    <a:rPr lang="en-GB">
                      <a:noFill/>
                    </a:rPr>
                    <a:t> </a:t>
                  </a:r>
                </a:p>
              </p:txBody>
            </p:sp>
          </mc:Fallback>
        </mc:AlternateContent>
      </p:grpSp>
      <p:grpSp>
        <p:nvGrpSpPr>
          <p:cNvPr id="20" name="Gruppo 19">
            <a:extLst>
              <a:ext uri="{FF2B5EF4-FFF2-40B4-BE49-F238E27FC236}">
                <a16:creationId xmlns:a16="http://schemas.microsoft.com/office/drawing/2014/main" id="{B285D6F0-7DC2-2CAA-B493-C76491C69D57}"/>
              </a:ext>
            </a:extLst>
          </p:cNvPr>
          <p:cNvGrpSpPr/>
          <p:nvPr/>
        </p:nvGrpSpPr>
        <p:grpSpPr>
          <a:xfrm>
            <a:off x="4129972" y="4949437"/>
            <a:ext cx="2211670" cy="404951"/>
            <a:chOff x="3205292" y="2866313"/>
            <a:chExt cx="2211670" cy="404951"/>
          </a:xfrm>
        </p:grpSpPr>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F8D6FBF3-9B9D-4C67-A1D5-DCCA6BF8DBF4}"/>
                    </a:ext>
                  </a:extLst>
                </p:cNvPr>
                <p:cNvSpPr txBox="1"/>
                <p:nvPr/>
              </p:nvSpPr>
              <p:spPr>
                <a:xfrm>
                  <a:off x="3205292" y="287438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1" name="CasellaDiTesto 20">
                  <a:extLst>
                    <a:ext uri="{FF2B5EF4-FFF2-40B4-BE49-F238E27FC236}">
                      <a16:creationId xmlns:a16="http://schemas.microsoft.com/office/drawing/2014/main" id="{F8D6FBF3-9B9D-4C67-A1D5-DCCA6BF8DBF4}"/>
                    </a:ext>
                  </a:extLst>
                </p:cNvPr>
                <p:cNvSpPr txBox="1">
                  <a:spLocks noRot="1" noChangeAspect="1" noMove="1" noResize="1" noEditPoints="1" noAdjustHandles="1" noChangeArrowheads="1" noChangeShapeType="1" noTextEdit="1"/>
                </p:cNvSpPr>
                <p:nvPr/>
              </p:nvSpPr>
              <p:spPr>
                <a:xfrm>
                  <a:off x="3205292" y="2874387"/>
                  <a:ext cx="994327" cy="27699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32CA160-6A5A-791C-B64A-264A2EEC4BE7}"/>
                    </a:ext>
                  </a:extLst>
                </p:cNvPr>
                <p:cNvSpPr txBox="1"/>
                <p:nvPr/>
              </p:nvSpPr>
              <p:spPr>
                <a:xfrm>
                  <a:off x="4016854" y="2866313"/>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𝑎</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2" name="CasellaDiTesto 21">
                  <a:extLst>
                    <a:ext uri="{FF2B5EF4-FFF2-40B4-BE49-F238E27FC236}">
                      <a16:creationId xmlns:a16="http://schemas.microsoft.com/office/drawing/2014/main" id="{232CA160-6A5A-791C-B64A-264A2EEC4BE7}"/>
                    </a:ext>
                  </a:extLst>
                </p:cNvPr>
                <p:cNvSpPr txBox="1">
                  <a:spLocks noRot="1" noChangeAspect="1" noMove="1" noResize="1" noEditPoints="1" noAdjustHandles="1" noChangeArrowheads="1" noChangeShapeType="1" noTextEdit="1"/>
                </p:cNvSpPr>
                <p:nvPr/>
              </p:nvSpPr>
              <p:spPr>
                <a:xfrm>
                  <a:off x="4016854" y="2866313"/>
                  <a:ext cx="994327" cy="27699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2A774D17-4DD0-0D2C-C772-AD57C4BD65FD}"/>
                    </a:ext>
                  </a:extLst>
                </p:cNvPr>
                <p:cNvSpPr txBox="1"/>
                <p:nvPr/>
              </p:nvSpPr>
              <p:spPr>
                <a:xfrm>
                  <a:off x="3611073" y="2994265"/>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𝑎</m:t>
                        </m:r>
                      </m:oMath>
                    </m:oMathPara>
                  </a14:m>
                  <a:endParaRPr lang="en-US" sz="1200" dirty="0">
                    <a:solidFill>
                      <a:schemeClr val="bg2">
                        <a:lumMod val="75000"/>
                      </a:schemeClr>
                    </a:solidFill>
                  </a:endParaRPr>
                </a:p>
              </p:txBody>
            </p:sp>
          </mc:Choice>
          <mc:Fallback xmlns="">
            <p:sp>
              <p:nvSpPr>
                <p:cNvPr id="23" name="CasellaDiTesto 22">
                  <a:extLst>
                    <a:ext uri="{FF2B5EF4-FFF2-40B4-BE49-F238E27FC236}">
                      <a16:creationId xmlns:a16="http://schemas.microsoft.com/office/drawing/2014/main" id="{2A774D17-4DD0-0D2C-C772-AD57C4BD65FD}"/>
                    </a:ext>
                  </a:extLst>
                </p:cNvPr>
                <p:cNvSpPr txBox="1">
                  <a:spLocks noRot="1" noChangeAspect="1" noMove="1" noResize="1" noEditPoints="1" noAdjustHandles="1" noChangeArrowheads="1" noChangeShapeType="1" noTextEdit="1"/>
                </p:cNvSpPr>
                <p:nvPr/>
              </p:nvSpPr>
              <p:spPr>
                <a:xfrm>
                  <a:off x="3611073" y="2994265"/>
                  <a:ext cx="994327" cy="27699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2990FF3F-E24F-3A9F-0FE4-46A5F31DA5C1}"/>
                    </a:ext>
                  </a:extLst>
                </p:cNvPr>
                <p:cNvSpPr txBox="1"/>
                <p:nvPr/>
              </p:nvSpPr>
              <p:spPr>
                <a:xfrm>
                  <a:off x="4422635" y="2979627"/>
                  <a:ext cx="99432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chemeClr val="bg2">
                                <a:lumMod val="75000"/>
                              </a:schemeClr>
                            </a:solidFill>
                            <a:latin typeface="Cambria Math" panose="02040503050406030204" pitchFamily="18" charset="0"/>
                            <a:ea typeface="Cambria Math" panose="02040503050406030204" pitchFamily="18" charset="0"/>
                          </a:rPr>
                          <m:t>𝑛</m:t>
                        </m:r>
                        <m:r>
                          <a:rPr lang="en-US" sz="1200" i="1" dirty="0" smtClean="0">
                            <a:solidFill>
                              <a:schemeClr val="bg2">
                                <a:lumMod val="75000"/>
                              </a:schemeClr>
                            </a:solidFill>
                            <a:latin typeface="Cambria Math" panose="02040503050406030204" pitchFamily="18" charset="0"/>
                            <a:ea typeface="Cambria Math" panose="02040503050406030204" pitchFamily="18" charset="0"/>
                          </a:rPr>
                          <m:t>×</m:t>
                        </m:r>
                        <m:r>
                          <a:rPr lang="it-IT" sz="1200" b="0" i="1" dirty="0" smtClean="0">
                            <a:solidFill>
                              <a:schemeClr val="bg2">
                                <a:lumMod val="75000"/>
                              </a:schemeClr>
                            </a:solidFill>
                            <a:latin typeface="Cambria Math" panose="02040503050406030204" pitchFamily="18" charset="0"/>
                            <a:ea typeface="Cambria Math" panose="02040503050406030204" pitchFamily="18" charset="0"/>
                          </a:rPr>
                          <m:t>𝑝</m:t>
                        </m:r>
                      </m:oMath>
                    </m:oMathPara>
                  </a14:m>
                  <a:endParaRPr lang="en-US" sz="1200" dirty="0">
                    <a:solidFill>
                      <a:schemeClr val="bg2">
                        <a:lumMod val="75000"/>
                      </a:schemeClr>
                    </a:solidFill>
                  </a:endParaRPr>
                </a:p>
              </p:txBody>
            </p:sp>
          </mc:Choice>
          <mc:Fallback xmlns="">
            <p:sp>
              <p:nvSpPr>
                <p:cNvPr id="24" name="CasellaDiTesto 23">
                  <a:extLst>
                    <a:ext uri="{FF2B5EF4-FFF2-40B4-BE49-F238E27FC236}">
                      <a16:creationId xmlns:a16="http://schemas.microsoft.com/office/drawing/2014/main" id="{2990FF3F-E24F-3A9F-0FE4-46A5F31DA5C1}"/>
                    </a:ext>
                  </a:extLst>
                </p:cNvPr>
                <p:cNvSpPr txBox="1">
                  <a:spLocks noRot="1" noChangeAspect="1" noMove="1" noResize="1" noEditPoints="1" noAdjustHandles="1" noChangeArrowheads="1" noChangeShapeType="1" noTextEdit="1"/>
                </p:cNvSpPr>
                <p:nvPr/>
              </p:nvSpPr>
              <p:spPr>
                <a:xfrm>
                  <a:off x="4422635" y="2979627"/>
                  <a:ext cx="994327" cy="276999"/>
                </a:xfrm>
                <a:prstGeom prst="rect">
                  <a:avLst/>
                </a:prstGeom>
                <a:blipFill>
                  <a:blip r:embed="rId10"/>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65027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mc:AlternateContent xmlns:mc="http://schemas.openxmlformats.org/markup-compatibility/2006" xmlns:a14="http://schemas.microsoft.com/office/drawing/2010/main">
        <mc:Choice Requires="a14">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8" y="2128730"/>
                <a:ext cx="4858800" cy="1326293"/>
              </a:xfrm>
            </p:spPr>
            <p:txBody>
              <a:bodyPr/>
              <a:lstStyle/>
              <a:p>
                <a:pPr marL="285750" indent="-285750">
                  <a:buFont typeface="Arial" panose="020B0604020202020204" pitchFamily="34" charset="0"/>
                  <a:buChar char="•"/>
                </a:pPr>
                <a:r>
                  <a:rPr lang="en-US" sz="1800" dirty="0"/>
                  <a:t>Consider the example below, where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=3 </m:t>
                    </m:r>
                  </m:oMath>
                </a14:m>
                <a:r>
                  <a:rPr lang="en-US" sz="1800" dirty="0"/>
                  <a:t>and </a:t>
                </a:r>
                <a14:m>
                  <m:oMath xmlns:m="http://schemas.openxmlformats.org/officeDocument/2006/math">
                    <m:r>
                      <a:rPr lang="en-US" sz="1800" i="1" dirty="0" smtClean="0">
                        <a:latin typeface="Cambria Math" panose="02040503050406030204" pitchFamily="18" charset="0"/>
                      </a:rPr>
                      <m:t>𝑚</m:t>
                    </m:r>
                    <m:r>
                      <a:rPr lang="en-US" sz="1800" i="1" dirty="0" smtClean="0">
                        <a:latin typeface="Cambria Math" panose="02040503050406030204" pitchFamily="18" charset="0"/>
                      </a:rPr>
                      <m:t>=3</m:t>
                    </m:r>
                  </m:oMath>
                </a14:m>
                <a:r>
                  <a:rPr lang="en-US" sz="1800" dirty="0"/>
                  <a:t>. Remember the data is normalized, so we just moved our coordinate system to the origin. </a:t>
                </a:r>
                <a:endParaRPr lang="en-GB" dirty="0"/>
              </a:p>
            </p:txBody>
          </p:sp>
        </mc:Choice>
        <mc:Fallback xmlns="">
          <p:sp>
            <p:nvSpPr>
              <p:cNvPr id="17" name="Segnaposto testo 16">
                <a:extLst>
                  <a:ext uri="{FF2B5EF4-FFF2-40B4-BE49-F238E27FC236}">
                    <a16:creationId xmlns:a16="http://schemas.microsoft.com/office/drawing/2014/main" id="{F607315A-FD03-651C-E630-0361C9CD9ABD}"/>
                  </a:ext>
                </a:extLst>
              </p:cNvPr>
              <p:cNvSpPr>
                <a:spLocks noGrp="1" noRot="1" noChangeAspect="1" noMove="1" noResize="1" noEditPoints="1" noAdjustHandles="1" noChangeArrowheads="1" noChangeShapeType="1" noTextEdit="1"/>
              </p:cNvSpPr>
              <p:nvPr>
                <p:ph type="body" sz="quarter" idx="11"/>
              </p:nvPr>
            </p:nvSpPr>
            <p:spPr>
              <a:xfrm>
                <a:off x="1063828" y="2128730"/>
                <a:ext cx="4858800" cy="1326293"/>
              </a:xfrm>
              <a:blipFill>
                <a:blip r:embed="rId2"/>
                <a:stretch>
                  <a:fillRect l="-2760" t="-5963" r="-1129"/>
                </a:stretch>
              </a:blipFill>
            </p:spPr>
            <p:txBody>
              <a:bodyPr/>
              <a:lstStyle/>
              <a:p>
                <a:r>
                  <a:rPr lang="en-GB">
                    <a:noFill/>
                  </a:rPr>
                  <a:t> </a:t>
                </a:r>
              </a:p>
            </p:txBody>
          </p:sp>
        </mc:Fallback>
      </mc:AlternateContent>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8</a:t>
            </a:fld>
            <a:endParaRPr lang="it-IT" noProof="0" dirty="0"/>
          </a:p>
        </p:txBody>
      </p:sp>
      <p:pic>
        <p:nvPicPr>
          <p:cNvPr id="3" name="Immagine 2" descr="Immagine che contiene grafico&#10;&#10;Descrizione generata automaticamente">
            <a:extLst>
              <a:ext uri="{FF2B5EF4-FFF2-40B4-BE49-F238E27FC236}">
                <a16:creationId xmlns:a16="http://schemas.microsoft.com/office/drawing/2014/main" id="{01EA5076-F296-2AD1-D8FD-27878BBA73E9}"/>
              </a:ext>
            </a:extLst>
          </p:cNvPr>
          <p:cNvPicPr>
            <a:picLocks noChangeAspect="1"/>
          </p:cNvPicPr>
          <p:nvPr/>
        </p:nvPicPr>
        <p:blipFill>
          <a:blip r:embed="rId3"/>
          <a:stretch>
            <a:fillRect/>
          </a:stretch>
        </p:blipFill>
        <p:spPr>
          <a:xfrm>
            <a:off x="6462321" y="1658423"/>
            <a:ext cx="5071976" cy="2218991"/>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361B2C76-BF7F-D3BF-2E7C-28E32A69C939}"/>
                  </a:ext>
                </a:extLst>
              </p:cNvPr>
              <p:cNvSpPr txBox="1"/>
              <p:nvPr/>
            </p:nvSpPr>
            <p:spPr>
              <a:xfrm>
                <a:off x="964023" y="3341429"/>
                <a:ext cx="5059272"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scores are the perpendicular projection of each data point onto each loading (direction) vector.  In PLS, however, the loading vectors,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𝒑</m:t>
                        </m:r>
                      </m:e>
                      <m:sub>
                        <m:r>
                          <a:rPr lang="it-IT">
                            <a:solidFill>
                              <a:schemeClr val="bg1"/>
                            </a:solidFill>
                            <a:latin typeface="Cambria Math" panose="02040503050406030204" pitchFamily="18" charset="0"/>
                          </a:rPr>
                          <m:t>1</m:t>
                        </m:r>
                      </m:sub>
                    </m:sSub>
                  </m:oMath>
                </a14:m>
                <a:r>
                  <a:rPr lang="en-US" dirty="0">
                    <a:solidFill>
                      <a:schemeClr val="bg1"/>
                    </a:solidFill>
                  </a:rPr>
                  <a:t> and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𝒒</m:t>
                        </m:r>
                      </m:e>
                      <m:sub>
                        <m:r>
                          <a:rPr lang="it-IT">
                            <a:solidFill>
                              <a:schemeClr val="bg1"/>
                            </a:solidFill>
                            <a:latin typeface="Cambria Math" panose="02040503050406030204" pitchFamily="18" charset="0"/>
                          </a:rPr>
                          <m:t>𝟏</m:t>
                        </m:r>
                      </m:sub>
                    </m:sSub>
                  </m:oMath>
                </a14:m>
                <a:r>
                  <a:rPr lang="en-US" dirty="0">
                    <a:solidFill>
                      <a:schemeClr val="bg1"/>
                    </a:solidFill>
                  </a:rPr>
                  <a:t>, are found and each observation is projected onto the direction. The point where each observation lands is called the X-space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𝒕</m:t>
                        </m:r>
                      </m:e>
                      <m:sub>
                        <m:r>
                          <a:rPr lang="it-IT">
                            <a:solidFill>
                              <a:schemeClr val="bg1"/>
                            </a:solidFill>
                            <a:latin typeface="Cambria Math" panose="02040503050406030204" pitchFamily="18" charset="0"/>
                          </a:rPr>
                          <m:t>𝒊</m:t>
                        </m:r>
                      </m:sub>
                    </m:sSub>
                  </m:oMath>
                </a14:m>
                <a:r>
                  <a:rPr lang="en-US" dirty="0">
                    <a:solidFill>
                      <a:schemeClr val="bg1"/>
                    </a:solidFill>
                  </a:rPr>
                  <a:t>, or the Y-space score, </a:t>
                </a:r>
                <a14:m>
                  <m:oMath xmlns:m="http://schemas.openxmlformats.org/officeDocument/2006/math">
                    <m:sSub>
                      <m:sSubPr>
                        <m:ctrlPr>
                          <a:rPr lang="en-US" i="1">
                            <a:solidFill>
                              <a:schemeClr val="bg1"/>
                            </a:solidFill>
                            <a:latin typeface="Cambria Math" panose="02040503050406030204" pitchFamily="18" charset="0"/>
                          </a:rPr>
                        </m:ctrlPr>
                      </m:sSubPr>
                      <m:e>
                        <m:r>
                          <a:rPr lang="it-IT">
                            <a:solidFill>
                              <a:schemeClr val="bg1"/>
                            </a:solidFill>
                            <a:latin typeface="Cambria Math" panose="02040503050406030204" pitchFamily="18" charset="0"/>
                          </a:rPr>
                          <m:t>𝒖</m:t>
                        </m:r>
                      </m:e>
                      <m:sub>
                        <m:r>
                          <a:rPr lang="it-IT">
                            <a:solidFill>
                              <a:schemeClr val="bg1"/>
                            </a:solidFill>
                            <a:latin typeface="Cambria Math" panose="02040503050406030204" pitchFamily="18" charset="0"/>
                          </a:rPr>
                          <m:t>𝟏</m:t>
                        </m:r>
                      </m:sub>
                    </m:sSub>
                    <m:r>
                      <a:rPr lang="it-IT">
                        <a:solidFill>
                          <a:schemeClr val="bg1"/>
                        </a:solidFill>
                        <a:latin typeface="Cambria Math" panose="02040503050406030204" pitchFamily="18" charset="0"/>
                      </a:rPr>
                      <m:t>.</m:t>
                    </m:r>
                  </m:oMath>
                </a14:m>
                <a:endParaRPr lang="en-US" dirty="0">
                  <a:solidFill>
                    <a:schemeClr val="bg1"/>
                  </a:solidFill>
                </a:endParaRPr>
              </a:p>
              <a:p>
                <a:endParaRPr lang="en-US" dirty="0"/>
              </a:p>
            </p:txBody>
          </p:sp>
        </mc:Choice>
        <mc:Fallback xmlns="">
          <p:sp>
            <p:nvSpPr>
              <p:cNvPr id="4" name="CasellaDiTesto 3">
                <a:extLst>
                  <a:ext uri="{FF2B5EF4-FFF2-40B4-BE49-F238E27FC236}">
                    <a16:creationId xmlns:a16="http://schemas.microsoft.com/office/drawing/2014/main" id="{361B2C76-BF7F-D3BF-2E7C-28E32A69C939}"/>
                  </a:ext>
                </a:extLst>
              </p:cNvPr>
              <p:cNvSpPr txBox="1">
                <a:spLocks noRot="1" noChangeAspect="1" noMove="1" noResize="1" noEditPoints="1" noAdjustHandles="1" noChangeArrowheads="1" noChangeShapeType="1" noTextEdit="1"/>
              </p:cNvSpPr>
              <p:nvPr/>
            </p:nvSpPr>
            <p:spPr>
              <a:xfrm>
                <a:off x="964023" y="3341429"/>
                <a:ext cx="5059272" cy="2308324"/>
              </a:xfrm>
              <a:prstGeom prst="rect">
                <a:avLst/>
              </a:prstGeom>
              <a:blipFill>
                <a:blip r:embed="rId4"/>
                <a:stretch>
                  <a:fillRect l="-723" t="-1319"/>
                </a:stretch>
              </a:blipFill>
            </p:spPr>
            <p:txBody>
              <a:bodyPr/>
              <a:lstStyle/>
              <a:p>
                <a:r>
                  <a:rPr lang="en-GB">
                    <a:noFill/>
                  </a:rPr>
                  <a:t> </a:t>
                </a:r>
              </a:p>
            </p:txBody>
          </p:sp>
        </mc:Fallback>
      </mc:AlternateContent>
      <p:grpSp>
        <p:nvGrpSpPr>
          <p:cNvPr id="27" name="Gruppo 26">
            <a:extLst>
              <a:ext uri="{FF2B5EF4-FFF2-40B4-BE49-F238E27FC236}">
                <a16:creationId xmlns:a16="http://schemas.microsoft.com/office/drawing/2014/main" id="{C82C6E54-4966-C6C3-2C76-F4B6B7A58130}"/>
              </a:ext>
            </a:extLst>
          </p:cNvPr>
          <p:cNvGrpSpPr/>
          <p:nvPr/>
        </p:nvGrpSpPr>
        <p:grpSpPr>
          <a:xfrm>
            <a:off x="6462321" y="3997912"/>
            <a:ext cx="5071976" cy="2469999"/>
            <a:chOff x="6462321" y="3908581"/>
            <a:chExt cx="4665852" cy="2218992"/>
          </a:xfrm>
        </p:grpSpPr>
        <p:grpSp>
          <p:nvGrpSpPr>
            <p:cNvPr id="8" name="Gruppo 7">
              <a:extLst>
                <a:ext uri="{FF2B5EF4-FFF2-40B4-BE49-F238E27FC236}">
                  <a16:creationId xmlns:a16="http://schemas.microsoft.com/office/drawing/2014/main" id="{9A70C9C5-860A-F094-BCEE-8B75CBA3A88C}"/>
                </a:ext>
              </a:extLst>
            </p:cNvPr>
            <p:cNvGrpSpPr/>
            <p:nvPr/>
          </p:nvGrpSpPr>
          <p:grpSpPr>
            <a:xfrm>
              <a:off x="6462321" y="3908581"/>
              <a:ext cx="4665852" cy="2218992"/>
              <a:chOff x="6462321" y="3908581"/>
              <a:chExt cx="4665852" cy="2218992"/>
            </a:xfrm>
          </p:grpSpPr>
          <p:pic>
            <p:nvPicPr>
              <p:cNvPr id="5" name="Immagine 4">
                <a:extLst>
                  <a:ext uri="{FF2B5EF4-FFF2-40B4-BE49-F238E27FC236}">
                    <a16:creationId xmlns:a16="http://schemas.microsoft.com/office/drawing/2014/main" id="{FC2DAB1B-2A7C-BC80-A11A-ED0C3108434C}"/>
                  </a:ext>
                </a:extLst>
              </p:cNvPr>
              <p:cNvPicPr>
                <a:picLocks noChangeAspect="1"/>
              </p:cNvPicPr>
              <p:nvPr/>
            </p:nvPicPr>
            <p:blipFill rotWithShape="1">
              <a:blip r:embed="rId5"/>
              <a:srcRect b="6207"/>
              <a:stretch/>
            </p:blipFill>
            <p:spPr>
              <a:xfrm>
                <a:off x="6462321" y="3908581"/>
                <a:ext cx="4665852" cy="2218992"/>
              </a:xfrm>
              <a:prstGeom prst="rect">
                <a:avLst/>
              </a:prstGeom>
              <a:ln>
                <a:solidFill>
                  <a:schemeClr val="tx2">
                    <a:lumMod val="60000"/>
                    <a:lumOff val="40000"/>
                  </a:schemeClr>
                </a:solidFill>
              </a:ln>
            </p:spPr>
          </p:pic>
          <p:pic>
            <p:nvPicPr>
              <p:cNvPr id="7" name="Immagine 6">
                <a:extLst>
                  <a:ext uri="{FF2B5EF4-FFF2-40B4-BE49-F238E27FC236}">
                    <a16:creationId xmlns:a16="http://schemas.microsoft.com/office/drawing/2014/main" id="{5B54BE25-B6BF-FD7A-705A-E8BCDF7062FB}"/>
                  </a:ext>
                </a:extLst>
              </p:cNvPr>
              <p:cNvPicPr>
                <a:picLocks noChangeAspect="1"/>
              </p:cNvPicPr>
              <p:nvPr/>
            </p:nvPicPr>
            <p:blipFill>
              <a:blip r:embed="rId6"/>
              <a:stretch>
                <a:fillRect/>
              </a:stretch>
            </p:blipFill>
            <p:spPr>
              <a:xfrm rot="20039884">
                <a:off x="8840532" y="4367003"/>
                <a:ext cx="219075" cy="257175"/>
              </a:xfrm>
              <a:prstGeom prst="rect">
                <a:avLst/>
              </a:prstGeom>
            </p:spPr>
          </p:pic>
        </p:gr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7093215-20DF-1B8B-7A0C-E49A24FBF262}"/>
                    </a:ext>
                  </a:extLst>
                </p:cNvPr>
                <p:cNvSpPr txBox="1"/>
                <p:nvPr/>
              </p:nvSpPr>
              <p:spPr>
                <a:xfrm>
                  <a:off x="8477816" y="4588669"/>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0" name="CasellaDiTesto 9">
                  <a:extLst>
                    <a:ext uri="{FF2B5EF4-FFF2-40B4-BE49-F238E27FC236}">
                      <a16:creationId xmlns:a16="http://schemas.microsoft.com/office/drawing/2014/main" id="{17093215-20DF-1B8B-7A0C-E49A24FBF262}"/>
                    </a:ext>
                  </a:extLst>
                </p:cNvPr>
                <p:cNvSpPr txBox="1">
                  <a:spLocks noRot="1" noChangeAspect="1" noMove="1" noResize="1" noEditPoints="1" noAdjustHandles="1" noChangeArrowheads="1" noChangeShapeType="1" noTextEdit="1"/>
                </p:cNvSpPr>
                <p:nvPr/>
              </p:nvSpPr>
              <p:spPr>
                <a:xfrm>
                  <a:off x="8477816" y="4588669"/>
                  <a:ext cx="627077"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98A46747-BE50-5531-70D3-74EDD0EED087}"/>
                    </a:ext>
                  </a:extLst>
                </p:cNvPr>
                <p:cNvSpPr txBox="1"/>
                <p:nvPr/>
              </p:nvSpPr>
              <p:spPr>
                <a:xfrm>
                  <a:off x="9230380" y="3962665"/>
                  <a:ext cx="6270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a:solidFill>
                                  <a:srgbClr val="F68037"/>
                                </a:solidFill>
                                <a:latin typeface="Cambria Math" panose="02040503050406030204" pitchFamily="18" charset="0"/>
                              </a:rPr>
                              <m:t>𝒒</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11" name="CasellaDiTesto 10">
                  <a:extLst>
                    <a:ext uri="{FF2B5EF4-FFF2-40B4-BE49-F238E27FC236}">
                      <a16:creationId xmlns:a16="http://schemas.microsoft.com/office/drawing/2014/main" id="{98A46747-BE50-5531-70D3-74EDD0EED087}"/>
                    </a:ext>
                  </a:extLst>
                </p:cNvPr>
                <p:cNvSpPr txBox="1">
                  <a:spLocks noRot="1" noChangeAspect="1" noMove="1" noResize="1" noEditPoints="1" noAdjustHandles="1" noChangeArrowheads="1" noChangeShapeType="1" noTextEdit="1"/>
                </p:cNvSpPr>
                <p:nvPr/>
              </p:nvSpPr>
              <p:spPr>
                <a:xfrm>
                  <a:off x="9230380" y="3962665"/>
                  <a:ext cx="627077"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6BB08A21-FC1A-1CC0-3148-65DE6C373573}"/>
                    </a:ext>
                  </a:extLst>
                </p:cNvPr>
                <p:cNvSpPr txBox="1"/>
                <p:nvPr/>
              </p:nvSpPr>
              <p:spPr>
                <a:xfrm>
                  <a:off x="6462321" y="4833411"/>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a:solidFill>
                                  <a:srgbClr val="3E823E"/>
                                </a:solidFill>
                                <a:latin typeface="Cambria Math" panose="02040503050406030204" pitchFamily="18" charset="0"/>
                              </a:rPr>
                              <m:t>𝒕</m:t>
                            </m:r>
                          </m:e>
                          <m:sub>
                            <m:r>
                              <a:rPr lang="it-IT" b="0" i="1" smtClean="0">
                                <a:solidFill>
                                  <a:srgbClr val="3E823E"/>
                                </a:solidFill>
                                <a:latin typeface="Cambria Math" panose="02040503050406030204" pitchFamily="18" charset="0"/>
                              </a:rPr>
                              <m:t>𝑖</m:t>
                            </m:r>
                          </m:sub>
                        </m:sSub>
                      </m:oMath>
                    </m:oMathPara>
                  </a14:m>
                  <a:endParaRPr lang="en-US" dirty="0"/>
                </a:p>
              </p:txBody>
            </p:sp>
          </mc:Choice>
          <mc:Fallback xmlns="">
            <p:sp>
              <p:nvSpPr>
                <p:cNvPr id="13" name="CasellaDiTesto 12">
                  <a:extLst>
                    <a:ext uri="{FF2B5EF4-FFF2-40B4-BE49-F238E27FC236}">
                      <a16:creationId xmlns:a16="http://schemas.microsoft.com/office/drawing/2014/main" id="{6BB08A21-FC1A-1CC0-3148-65DE6C373573}"/>
                    </a:ext>
                  </a:extLst>
                </p:cNvPr>
                <p:cNvSpPr txBox="1">
                  <a:spLocks noRot="1" noChangeAspect="1" noMove="1" noResize="1" noEditPoints="1" noAdjustHandles="1" noChangeArrowheads="1" noChangeShapeType="1" noTextEdit="1"/>
                </p:cNvSpPr>
                <p:nvPr/>
              </p:nvSpPr>
              <p:spPr>
                <a:xfrm>
                  <a:off x="6462321" y="4833411"/>
                  <a:ext cx="442827" cy="369332"/>
                </a:xfrm>
                <a:prstGeom prst="rect">
                  <a:avLst/>
                </a:prstGeom>
                <a:blipFill>
                  <a:blip r:embed="rId9"/>
                  <a:stretch>
                    <a:fillRect/>
                  </a:stretch>
                </a:blipFill>
              </p:spPr>
              <p:txBody>
                <a:bodyPr/>
                <a:lstStyle/>
                <a:p>
                  <a:r>
                    <a:rPr lang="en-GB">
                      <a:noFill/>
                    </a:rPr>
                    <a:t> </a:t>
                  </a:r>
                </a:p>
              </p:txBody>
            </p:sp>
          </mc:Fallback>
        </mc:AlternateContent>
        <p:pic>
          <p:nvPicPr>
            <p:cNvPr id="23" name="Immagine 22">
              <a:extLst>
                <a:ext uri="{FF2B5EF4-FFF2-40B4-BE49-F238E27FC236}">
                  <a16:creationId xmlns:a16="http://schemas.microsoft.com/office/drawing/2014/main" id="{2A8A0E4E-7353-DEC6-F785-A416ABE4C983}"/>
                </a:ext>
              </a:extLst>
            </p:cNvPr>
            <p:cNvPicPr>
              <a:picLocks noChangeAspect="1"/>
            </p:cNvPicPr>
            <p:nvPr/>
          </p:nvPicPr>
          <p:blipFill>
            <a:blip r:embed="rId10"/>
            <a:stretch>
              <a:fillRect/>
            </a:stretch>
          </p:blipFill>
          <p:spPr>
            <a:xfrm rot="20423423">
              <a:off x="9490219" y="4367002"/>
              <a:ext cx="276750" cy="257175"/>
            </a:xfrm>
            <a:prstGeom prst="rect">
              <a:avLst/>
            </a:prstGeom>
          </p:spPr>
        </p:pic>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C08E6E96-E0B0-B32B-A96A-94C9F7A22E3E}"/>
                    </a:ext>
                  </a:extLst>
                </p:cNvPr>
                <p:cNvSpPr txBox="1"/>
                <p:nvPr/>
              </p:nvSpPr>
              <p:spPr>
                <a:xfrm>
                  <a:off x="9414630" y="4310923"/>
                  <a:ext cx="44282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3E823E"/>
                                </a:solidFill>
                                <a:latin typeface="Cambria Math" panose="02040503050406030204" pitchFamily="18" charset="0"/>
                              </a:rPr>
                            </m:ctrlPr>
                          </m:sSubPr>
                          <m:e>
                            <m:r>
                              <a:rPr lang="it-IT" b="1" i="1" smtClean="0">
                                <a:solidFill>
                                  <a:srgbClr val="3E823E"/>
                                </a:solidFill>
                                <a:latin typeface="Cambria Math" panose="02040503050406030204" pitchFamily="18" charset="0"/>
                              </a:rPr>
                              <m:t>𝒖</m:t>
                            </m:r>
                          </m:e>
                          <m:sub>
                            <m:r>
                              <a:rPr lang="it-IT" b="0" i="1" smtClean="0">
                                <a:solidFill>
                                  <a:srgbClr val="3E823E"/>
                                </a:solidFill>
                                <a:latin typeface="Cambria Math" panose="02040503050406030204" pitchFamily="18" charset="0"/>
                              </a:rPr>
                              <m:t>𝑛</m:t>
                            </m:r>
                          </m:sub>
                        </m:sSub>
                      </m:oMath>
                    </m:oMathPara>
                  </a14:m>
                  <a:endParaRPr lang="en-US" dirty="0"/>
                </a:p>
              </p:txBody>
            </p:sp>
          </mc:Choice>
          <mc:Fallback xmlns="">
            <p:sp>
              <p:nvSpPr>
                <p:cNvPr id="24" name="CasellaDiTesto 23">
                  <a:extLst>
                    <a:ext uri="{FF2B5EF4-FFF2-40B4-BE49-F238E27FC236}">
                      <a16:creationId xmlns:a16="http://schemas.microsoft.com/office/drawing/2014/main" id="{C08E6E96-E0B0-B32B-A96A-94C9F7A22E3E}"/>
                    </a:ext>
                  </a:extLst>
                </p:cNvPr>
                <p:cNvSpPr txBox="1">
                  <a:spLocks noRot="1" noChangeAspect="1" noMove="1" noResize="1" noEditPoints="1" noAdjustHandles="1" noChangeArrowheads="1" noChangeShapeType="1" noTextEdit="1"/>
                </p:cNvSpPr>
                <p:nvPr/>
              </p:nvSpPr>
              <p:spPr>
                <a:xfrm>
                  <a:off x="9414630" y="4310923"/>
                  <a:ext cx="442827" cy="369332"/>
                </a:xfrm>
                <a:prstGeom prst="rect">
                  <a:avLst/>
                </a:prstGeom>
                <a:blipFill>
                  <a:blip r:embed="rId11"/>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3315830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5">
            <a:extLst>
              <a:ext uri="{FF2B5EF4-FFF2-40B4-BE49-F238E27FC236}">
                <a16:creationId xmlns:a16="http://schemas.microsoft.com/office/drawing/2014/main" id="{16EAD976-EE7C-93F2-8804-1A9C947B7C18}"/>
              </a:ext>
            </a:extLst>
          </p:cNvPr>
          <p:cNvSpPr>
            <a:spLocks noGrp="1"/>
          </p:cNvSpPr>
          <p:nvPr>
            <p:ph type="title"/>
          </p:nvPr>
        </p:nvSpPr>
        <p:spPr>
          <a:xfrm>
            <a:off x="964023" y="879063"/>
            <a:ext cx="6426678" cy="610863"/>
          </a:xfrm>
        </p:spPr>
        <p:txBody>
          <a:bodyPr>
            <a:normAutofit/>
          </a:bodyPr>
          <a:lstStyle/>
          <a:p>
            <a:r>
              <a:rPr lang="it-IT" sz="4400" dirty="0" err="1"/>
              <a:t>Geometric</a:t>
            </a:r>
            <a:r>
              <a:rPr lang="it-IT" sz="4400" dirty="0"/>
              <a:t> </a:t>
            </a:r>
            <a:r>
              <a:rPr lang="it-IT" sz="4400" dirty="0" err="1"/>
              <a:t>Interpretation</a:t>
            </a:r>
            <a:endParaRPr lang="en-GB" dirty="0"/>
          </a:p>
        </p:txBody>
      </p:sp>
      <p:sp>
        <p:nvSpPr>
          <p:cNvPr id="17" name="Segnaposto testo 16">
            <a:extLst>
              <a:ext uri="{FF2B5EF4-FFF2-40B4-BE49-F238E27FC236}">
                <a16:creationId xmlns:a16="http://schemas.microsoft.com/office/drawing/2014/main" id="{F607315A-FD03-651C-E630-0361C9CD9ABD}"/>
              </a:ext>
            </a:extLst>
          </p:cNvPr>
          <p:cNvSpPr>
            <a:spLocks noGrp="1"/>
          </p:cNvSpPr>
          <p:nvPr>
            <p:ph type="body" sz="quarter" idx="11"/>
          </p:nvPr>
        </p:nvSpPr>
        <p:spPr>
          <a:xfrm>
            <a:off x="1063827" y="2128730"/>
            <a:ext cx="10747871" cy="1326293"/>
          </a:xfrm>
        </p:spPr>
        <p:txBody>
          <a:bodyPr/>
          <a:lstStyle/>
          <a:p>
            <a:pPr marL="285750" indent="-285750">
              <a:buFont typeface="Arial" panose="020B0604020202020204" pitchFamily="34" charset="0"/>
              <a:buChar char="•"/>
            </a:pPr>
            <a:r>
              <a:rPr lang="en-US" sz="1800" dirty="0"/>
              <a:t>These scores are found in a way that </a:t>
            </a:r>
            <a:r>
              <a:rPr lang="en-US" sz="1800" b="1" dirty="0"/>
              <a:t>maximizes the covariance between the </a:t>
            </a:r>
            <a:r>
              <a:rPr lang="en-US" sz="1800" b="1" i="1" dirty="0"/>
              <a:t>t-values</a:t>
            </a:r>
            <a:r>
              <a:rPr lang="en-US" sz="1800" b="1" dirty="0"/>
              <a:t> ​​and </a:t>
            </a:r>
            <a:r>
              <a:rPr lang="en-US" sz="1800" b="1" i="1" dirty="0"/>
              <a:t>u-values</a:t>
            </a:r>
            <a:r>
              <a:rPr lang="en-US" sz="1800" dirty="0"/>
              <a:t>.</a:t>
            </a:r>
          </a:p>
        </p:txBody>
      </p:sp>
      <p:sp>
        <p:nvSpPr>
          <p:cNvPr id="15" name="Segnaposto numero diapositiva 14">
            <a:extLst>
              <a:ext uri="{FF2B5EF4-FFF2-40B4-BE49-F238E27FC236}">
                <a16:creationId xmlns:a16="http://schemas.microsoft.com/office/drawing/2014/main" id="{F37419E7-6CE1-EFA5-363B-E4990D412DFB}"/>
              </a:ext>
            </a:extLst>
          </p:cNvPr>
          <p:cNvSpPr>
            <a:spLocks noGrp="1"/>
          </p:cNvSpPr>
          <p:nvPr>
            <p:ph type="sldNum" sz="quarter" idx="16"/>
          </p:nvPr>
        </p:nvSpPr>
        <p:spPr/>
        <p:txBody>
          <a:bodyPr/>
          <a:lstStyle/>
          <a:p>
            <a:pPr rtl="0"/>
            <a:fld id="{294A09A9-5501-47C1-A89A-A340965A2BE2}" type="slidenum">
              <a:rPr lang="it-IT" noProof="0" smtClean="0"/>
              <a:pPr rtl="0"/>
              <a:t>9</a:t>
            </a:fld>
            <a:endParaRPr lang="it-IT" noProof="0" dirty="0"/>
          </a:p>
        </p:txBody>
      </p:sp>
      <p:sp>
        <p:nvSpPr>
          <p:cNvPr id="6" name="CasellaDiTesto 5">
            <a:extLst>
              <a:ext uri="{FF2B5EF4-FFF2-40B4-BE49-F238E27FC236}">
                <a16:creationId xmlns:a16="http://schemas.microsoft.com/office/drawing/2014/main" id="{D16ADBB3-E6CD-C5C3-A94B-85F3FF9CCECB}"/>
              </a:ext>
            </a:extLst>
          </p:cNvPr>
          <p:cNvSpPr txBox="1"/>
          <p:nvPr/>
        </p:nvSpPr>
        <p:spPr>
          <a:xfrm>
            <a:off x="971550" y="2558642"/>
            <a:ext cx="43219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directions of the latent variables are oriented in such a way as to better explain X, and better explain Y, and have the greatest possible relationship between X and Y.</a:t>
            </a:r>
          </a:p>
          <a:p>
            <a:pPr marL="285750" indent="-285750">
              <a:buFont typeface="Arial" panose="020B0604020202020204" pitchFamily="34" charset="0"/>
              <a:buChar char="•"/>
            </a:pPr>
            <a:r>
              <a:rPr lang="en-US" dirty="0">
                <a:solidFill>
                  <a:schemeClr val="bg1"/>
                </a:solidFill>
              </a:rPr>
              <a:t>The second </a:t>
            </a:r>
            <a:r>
              <a:rPr lang="en-US" b="1" dirty="0">
                <a:solidFill>
                  <a:schemeClr val="bg1"/>
                </a:solidFill>
              </a:rPr>
              <a:t>component</a:t>
            </a:r>
            <a:r>
              <a:rPr lang="en-US" dirty="0">
                <a:solidFill>
                  <a:schemeClr val="bg1"/>
                </a:solidFill>
              </a:rPr>
              <a:t> is then found to be </a:t>
            </a:r>
            <a:r>
              <a:rPr lang="en-US" b="1" dirty="0">
                <a:solidFill>
                  <a:schemeClr val="bg1"/>
                </a:solidFill>
              </a:rPr>
              <a:t>orthogonal</a:t>
            </a:r>
            <a:r>
              <a:rPr lang="en-US" dirty="0">
                <a:solidFill>
                  <a:schemeClr val="bg1"/>
                </a:solidFill>
              </a:rPr>
              <a:t> to the first component in space X.</a:t>
            </a:r>
            <a:endParaRPr lang="it-IT" dirty="0">
              <a:solidFill>
                <a:schemeClr val="bg1"/>
              </a:solidFill>
            </a:endParaRPr>
          </a:p>
          <a:p>
            <a:pPr marL="285750" indent="-285750">
              <a:buFont typeface="Arial" panose="020B0604020202020204" pitchFamily="34" charset="0"/>
              <a:buChar char="•"/>
            </a:pPr>
            <a:endParaRPr lang="en-US" dirty="0"/>
          </a:p>
        </p:txBody>
      </p:sp>
      <p:grpSp>
        <p:nvGrpSpPr>
          <p:cNvPr id="29" name="Gruppo 28">
            <a:extLst>
              <a:ext uri="{FF2B5EF4-FFF2-40B4-BE49-F238E27FC236}">
                <a16:creationId xmlns:a16="http://schemas.microsoft.com/office/drawing/2014/main" id="{B729D3B9-F2D1-6D62-8495-59ABC04E5E84}"/>
              </a:ext>
            </a:extLst>
          </p:cNvPr>
          <p:cNvGrpSpPr/>
          <p:nvPr/>
        </p:nvGrpSpPr>
        <p:grpSpPr>
          <a:xfrm>
            <a:off x="5702684" y="2716947"/>
            <a:ext cx="5699785" cy="2926430"/>
            <a:chOff x="5702684" y="2716947"/>
            <a:chExt cx="5699785" cy="2926430"/>
          </a:xfrm>
        </p:grpSpPr>
        <p:grpSp>
          <p:nvGrpSpPr>
            <p:cNvPr id="19" name="Gruppo 18">
              <a:extLst>
                <a:ext uri="{FF2B5EF4-FFF2-40B4-BE49-F238E27FC236}">
                  <a16:creationId xmlns:a16="http://schemas.microsoft.com/office/drawing/2014/main" id="{012A0C0E-A179-6F90-E078-892112C1767C}"/>
                </a:ext>
              </a:extLst>
            </p:cNvPr>
            <p:cNvGrpSpPr/>
            <p:nvPr/>
          </p:nvGrpSpPr>
          <p:grpSpPr>
            <a:xfrm>
              <a:off x="5702684" y="2716947"/>
              <a:ext cx="5699785" cy="2926430"/>
              <a:chOff x="5703486" y="2791876"/>
              <a:chExt cx="5699785" cy="2926430"/>
            </a:xfrm>
          </p:grpSpPr>
          <p:pic>
            <p:nvPicPr>
              <p:cNvPr id="2" name="Immagine 1">
                <a:extLst>
                  <a:ext uri="{FF2B5EF4-FFF2-40B4-BE49-F238E27FC236}">
                    <a16:creationId xmlns:a16="http://schemas.microsoft.com/office/drawing/2014/main" id="{FF02EDFA-5429-724B-ECC7-9CE426BBE04A}"/>
                  </a:ext>
                </a:extLst>
              </p:cNvPr>
              <p:cNvPicPr>
                <a:picLocks noChangeAspect="1"/>
              </p:cNvPicPr>
              <p:nvPr/>
            </p:nvPicPr>
            <p:blipFill>
              <a:blip r:embed="rId2"/>
              <a:stretch>
                <a:fillRect/>
              </a:stretch>
            </p:blipFill>
            <p:spPr>
              <a:xfrm>
                <a:off x="5703486" y="2791876"/>
                <a:ext cx="5699785" cy="2926430"/>
              </a:xfrm>
              <a:prstGeom prst="rect">
                <a:avLst/>
              </a:prstGeom>
              <a:ln>
                <a:solidFill>
                  <a:schemeClr val="tx2">
                    <a:lumMod val="60000"/>
                    <a:lumOff val="40000"/>
                  </a:schemeClr>
                </a:solidFill>
              </a:ln>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866C949-836D-D2BA-0192-CB6230390300}"/>
                      </a:ext>
                    </a:extLst>
                  </p:cNvPr>
                  <p:cNvSpPr txBox="1"/>
                  <p:nvPr/>
                </p:nvSpPr>
                <p:spPr>
                  <a:xfrm rot="19933768">
                    <a:off x="8619484" y="3270357"/>
                    <a:ext cx="346191"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68037"/>
                                  </a:solidFill>
                                  <a:latin typeface="Cambria Math" panose="02040503050406030204" pitchFamily="18" charset="0"/>
                                </a:rPr>
                              </m:ctrlPr>
                            </m:sSubPr>
                            <m:e>
                              <m:r>
                                <a:rPr lang="it-IT" b="1" i="1">
                                  <a:solidFill>
                                    <a:srgbClr val="F68037"/>
                                  </a:solidFill>
                                  <a:latin typeface="Cambria Math" panose="02040503050406030204" pitchFamily="18" charset="0"/>
                                </a:rPr>
                                <m:t>𝒑</m:t>
                              </m:r>
                            </m:e>
                            <m:sub>
                              <m:r>
                                <a:rPr lang="it-IT">
                                  <a:solidFill>
                                    <a:srgbClr val="F68037"/>
                                  </a:solidFill>
                                  <a:latin typeface="Cambria Math" panose="02040503050406030204" pitchFamily="18" charset="0"/>
                                </a:rPr>
                                <m:t>𝟏</m:t>
                              </m:r>
                            </m:sub>
                          </m:sSub>
                        </m:oMath>
                      </m:oMathPara>
                    </a14:m>
                    <a:endParaRPr lang="en-US" dirty="0"/>
                  </a:p>
                </p:txBody>
              </p:sp>
            </mc:Choice>
            <mc:Fallback xmlns="">
              <p:sp>
                <p:nvSpPr>
                  <p:cNvPr id="9" name="CasellaDiTesto 8">
                    <a:extLst>
                      <a:ext uri="{FF2B5EF4-FFF2-40B4-BE49-F238E27FC236}">
                        <a16:creationId xmlns:a16="http://schemas.microsoft.com/office/drawing/2014/main" id="{D866C949-836D-D2BA-0192-CB6230390300}"/>
                      </a:ext>
                    </a:extLst>
                  </p:cNvPr>
                  <p:cNvSpPr txBox="1">
                    <a:spLocks noRot="1" noChangeAspect="1" noMove="1" noResize="1" noEditPoints="1" noAdjustHandles="1" noChangeArrowheads="1" noChangeShapeType="1" noTextEdit="1"/>
                  </p:cNvSpPr>
                  <p:nvPr/>
                </p:nvSpPr>
                <p:spPr>
                  <a:xfrm rot="19933768">
                    <a:off x="8619484" y="3270357"/>
                    <a:ext cx="346191" cy="369332"/>
                  </a:xfrm>
                  <a:prstGeom prst="rect">
                    <a:avLst/>
                  </a:prstGeom>
                  <a:blipFill>
                    <a:blip r:embed="rId3"/>
                    <a:stretch>
                      <a:fillRect r="-10000"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2E3138D-2A99-0834-FFEE-4DFE29128D27}"/>
                      </a:ext>
                    </a:extLst>
                  </p:cNvPr>
                  <p:cNvSpPr txBox="1"/>
                  <p:nvPr/>
                </p:nvSpPr>
                <p:spPr>
                  <a:xfrm rot="3450972">
                    <a:off x="7804799" y="5349047"/>
                    <a:ext cx="258598"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𝒑</m:t>
                              </m:r>
                            </m:e>
                            <m:sub>
                              <m:r>
                                <a:rPr lang="it-IT" sz="1600" b="0" i="1" smtClean="0">
                                  <a:solidFill>
                                    <a:srgbClr val="F68037"/>
                                  </a:solidFill>
                                  <a:latin typeface="Cambria Math" panose="02040503050406030204" pitchFamily="18" charset="0"/>
                                </a:rPr>
                                <m:t>2</m:t>
                              </m:r>
                            </m:sub>
                          </m:sSub>
                        </m:oMath>
                      </m:oMathPara>
                    </a14:m>
                    <a:endParaRPr lang="en-US" sz="1600" dirty="0"/>
                  </a:p>
                </p:txBody>
              </p:sp>
            </mc:Choice>
            <mc:Fallback xmlns="">
              <p:sp>
                <p:nvSpPr>
                  <p:cNvPr id="12" name="CasellaDiTesto 11">
                    <a:extLst>
                      <a:ext uri="{FF2B5EF4-FFF2-40B4-BE49-F238E27FC236}">
                        <a16:creationId xmlns:a16="http://schemas.microsoft.com/office/drawing/2014/main" id="{32E3138D-2A99-0834-FFEE-4DFE29128D27}"/>
                      </a:ext>
                    </a:extLst>
                  </p:cNvPr>
                  <p:cNvSpPr txBox="1">
                    <a:spLocks noRot="1" noChangeAspect="1" noMove="1" noResize="1" noEditPoints="1" noAdjustHandles="1" noChangeArrowheads="1" noChangeShapeType="1" noTextEdit="1"/>
                  </p:cNvSpPr>
                  <p:nvPr/>
                </p:nvSpPr>
                <p:spPr>
                  <a:xfrm rot="3450972">
                    <a:off x="7804799" y="5349047"/>
                    <a:ext cx="258598" cy="338554"/>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9FAEFCEE-A81F-4432-6686-5D41D574D6E9}"/>
                      </a:ext>
                    </a:extLst>
                  </p:cNvPr>
                  <p:cNvSpPr txBox="1"/>
                  <p:nvPr/>
                </p:nvSpPr>
                <p:spPr>
                  <a:xfrm rot="19933768">
                    <a:off x="11005886" y="3519649"/>
                    <a:ext cx="323677" cy="369332"/>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68037"/>
                                  </a:solidFill>
                                  <a:latin typeface="Cambria Math" panose="02040503050406030204" pitchFamily="18" charset="0"/>
                                </a:rPr>
                              </m:ctrlPr>
                            </m:sSubPr>
                            <m:e>
                              <m:r>
                                <a:rPr lang="it-IT" b="1" i="1" smtClean="0">
                                  <a:solidFill>
                                    <a:srgbClr val="F68037"/>
                                  </a:solidFill>
                                  <a:latin typeface="Cambria Math" panose="02040503050406030204" pitchFamily="18" charset="0"/>
                                </a:rPr>
                                <m:t>𝒒</m:t>
                              </m:r>
                            </m:e>
                            <m:sub>
                              <m:r>
                                <a:rPr lang="it-IT" b="0" i="0" smtClean="0">
                                  <a:solidFill>
                                    <a:srgbClr val="F68037"/>
                                  </a:solidFill>
                                  <a:latin typeface="Cambria Math" panose="02040503050406030204" pitchFamily="18" charset="0"/>
                                </a:rPr>
                                <m:t>2</m:t>
                              </m:r>
                            </m:sub>
                          </m:sSub>
                        </m:oMath>
                      </m:oMathPara>
                    </a14:m>
                    <a:endParaRPr lang="en-US" dirty="0"/>
                  </a:p>
                </p:txBody>
              </p:sp>
            </mc:Choice>
            <mc:Fallback>
              <p:sp>
                <p:nvSpPr>
                  <p:cNvPr id="14" name="CasellaDiTesto 13">
                    <a:extLst>
                      <a:ext uri="{FF2B5EF4-FFF2-40B4-BE49-F238E27FC236}">
                        <a16:creationId xmlns:a16="http://schemas.microsoft.com/office/drawing/2014/main" id="{9FAEFCEE-A81F-4432-6686-5D41D574D6E9}"/>
                      </a:ext>
                    </a:extLst>
                  </p:cNvPr>
                  <p:cNvSpPr txBox="1">
                    <a:spLocks noRot="1" noChangeAspect="1" noMove="1" noResize="1" noEditPoints="1" noAdjustHandles="1" noChangeArrowheads="1" noChangeShapeType="1" noTextEdit="1"/>
                  </p:cNvSpPr>
                  <p:nvPr/>
                </p:nvSpPr>
                <p:spPr>
                  <a:xfrm rot="19933768">
                    <a:off x="11005886" y="3519649"/>
                    <a:ext cx="323677" cy="369332"/>
                  </a:xfrm>
                  <a:prstGeom prst="rect">
                    <a:avLst/>
                  </a:prstGeom>
                  <a:blipFill>
                    <a:blip r:embed="rId5"/>
                    <a:stretch>
                      <a:fillRect r="-11842" b="-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9EB79724-30FC-0219-8939-800C0772D771}"/>
                      </a:ext>
                    </a:extLst>
                  </p:cNvPr>
                  <p:cNvSpPr txBox="1"/>
                  <p:nvPr/>
                </p:nvSpPr>
                <p:spPr>
                  <a:xfrm rot="3752794">
                    <a:off x="10670218" y="5324467"/>
                    <a:ext cx="256692" cy="338554"/>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68037"/>
                                  </a:solidFill>
                                  <a:latin typeface="Cambria Math" panose="02040503050406030204" pitchFamily="18" charset="0"/>
                                </a:rPr>
                              </m:ctrlPr>
                            </m:sSubPr>
                            <m:e>
                              <m:r>
                                <a:rPr lang="it-IT" sz="1600" b="1" i="1" smtClean="0">
                                  <a:solidFill>
                                    <a:srgbClr val="F68037"/>
                                  </a:solidFill>
                                  <a:latin typeface="Cambria Math" panose="02040503050406030204" pitchFamily="18" charset="0"/>
                                </a:rPr>
                                <m:t>𝒒</m:t>
                              </m:r>
                            </m:e>
                            <m:sub>
                              <m:r>
                                <a:rPr lang="it-IT" sz="1600">
                                  <a:solidFill>
                                    <a:srgbClr val="F68037"/>
                                  </a:solidFill>
                                  <a:latin typeface="Cambria Math" panose="02040503050406030204" pitchFamily="18" charset="0"/>
                                </a:rPr>
                                <m:t>𝟏</m:t>
                              </m:r>
                            </m:sub>
                          </m:sSub>
                        </m:oMath>
                      </m:oMathPara>
                    </a14:m>
                    <a:endParaRPr lang="en-US" dirty="0"/>
                  </a:p>
                </p:txBody>
              </p:sp>
            </mc:Choice>
            <mc:Fallback xmlns="">
              <p:sp>
                <p:nvSpPr>
                  <p:cNvPr id="18" name="CasellaDiTesto 17">
                    <a:extLst>
                      <a:ext uri="{FF2B5EF4-FFF2-40B4-BE49-F238E27FC236}">
                        <a16:creationId xmlns:a16="http://schemas.microsoft.com/office/drawing/2014/main" id="{9EB79724-30FC-0219-8939-800C0772D771}"/>
                      </a:ext>
                    </a:extLst>
                  </p:cNvPr>
                  <p:cNvSpPr txBox="1">
                    <a:spLocks noRot="1" noChangeAspect="1" noMove="1" noResize="1" noEditPoints="1" noAdjustHandles="1" noChangeArrowheads="1" noChangeShapeType="1" noTextEdit="1"/>
                  </p:cNvSpPr>
                  <p:nvPr/>
                </p:nvSpPr>
                <p:spPr>
                  <a:xfrm rot="3752794">
                    <a:off x="10670218" y="5324467"/>
                    <a:ext cx="256692" cy="338554"/>
                  </a:xfrm>
                  <a:prstGeom prst="rect">
                    <a:avLst/>
                  </a:prstGeom>
                  <a:blipFill>
                    <a:blip r:embed="rId6"/>
                    <a:stretch>
                      <a:fillRect b="-20313"/>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4A74FC7D-77E3-00FF-2D72-AF272CF71B77}"/>
                    </a:ext>
                  </a:extLst>
                </p:cNvPr>
                <p:cNvSpPr txBox="1"/>
                <p:nvPr/>
              </p:nvSpPr>
              <p:spPr>
                <a:xfrm rot="21166569">
                  <a:off x="6006659" y="4149325"/>
                  <a:ext cx="493415"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1,</m:t>
                            </m:r>
                            <m:r>
                              <a:rPr lang="it-IT" sz="1400">
                                <a:solidFill>
                                  <a:srgbClr val="3E823E"/>
                                </a:solidFill>
                                <a:latin typeface="Cambria Math" panose="02040503050406030204" pitchFamily="18" charset="0"/>
                              </a:rPr>
                              <m:t>𝟏</m:t>
                            </m:r>
                          </m:sub>
                        </m:sSub>
                      </m:oMath>
                    </m:oMathPara>
                  </a14:m>
                  <a:endParaRPr lang="en-US" sz="1400" dirty="0"/>
                </a:p>
              </p:txBody>
            </p:sp>
          </mc:Choice>
          <mc:Fallback xmlns="">
            <p:sp>
              <p:nvSpPr>
                <p:cNvPr id="20" name="CasellaDiTesto 19">
                  <a:extLst>
                    <a:ext uri="{FF2B5EF4-FFF2-40B4-BE49-F238E27FC236}">
                      <a16:creationId xmlns:a16="http://schemas.microsoft.com/office/drawing/2014/main" id="{4A74FC7D-77E3-00FF-2D72-AF272CF71B77}"/>
                    </a:ext>
                  </a:extLst>
                </p:cNvPr>
                <p:cNvSpPr txBox="1">
                  <a:spLocks noRot="1" noChangeAspect="1" noMove="1" noResize="1" noEditPoints="1" noAdjustHandles="1" noChangeArrowheads="1" noChangeShapeType="1" noTextEdit="1"/>
                </p:cNvSpPr>
                <p:nvPr/>
              </p:nvSpPr>
              <p:spPr>
                <a:xfrm rot="21166569">
                  <a:off x="6006659" y="4149325"/>
                  <a:ext cx="493415" cy="31720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6969F5E-B625-3AFE-967E-650D7845D987}"/>
                    </a:ext>
                  </a:extLst>
                </p:cNvPr>
                <p:cNvSpPr txBox="1"/>
                <p:nvPr/>
              </p:nvSpPr>
              <p:spPr>
                <a:xfrm rot="21166569">
                  <a:off x="6272136" y="3465539"/>
                  <a:ext cx="146859" cy="317203"/>
                </a:xfrm>
                <a:prstGeom prst="rect">
                  <a:avLst/>
                </a:prstGeom>
                <a:solidFill>
                  <a:srgbClr val="FCFCFC"/>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k</m:t>
                            </m:r>
                          </m:sub>
                        </m:sSub>
                      </m:oMath>
                    </m:oMathPara>
                  </a14:m>
                  <a:endParaRPr lang="en-US" sz="1400" dirty="0"/>
                </a:p>
              </p:txBody>
            </p:sp>
          </mc:Choice>
          <mc:Fallback xmlns="">
            <p:sp>
              <p:nvSpPr>
                <p:cNvPr id="22" name="CasellaDiTesto 21">
                  <a:extLst>
                    <a:ext uri="{FF2B5EF4-FFF2-40B4-BE49-F238E27FC236}">
                      <a16:creationId xmlns:a16="http://schemas.microsoft.com/office/drawing/2014/main" id="{26969F5E-B625-3AFE-967E-650D7845D987}"/>
                    </a:ext>
                  </a:extLst>
                </p:cNvPr>
                <p:cNvSpPr txBox="1">
                  <a:spLocks noRot="1" noChangeAspect="1" noMove="1" noResize="1" noEditPoints="1" noAdjustHandles="1" noChangeArrowheads="1" noChangeShapeType="1" noTextEdit="1"/>
                </p:cNvSpPr>
                <p:nvPr/>
              </p:nvSpPr>
              <p:spPr>
                <a:xfrm rot="21166569">
                  <a:off x="6272136" y="3465539"/>
                  <a:ext cx="146859" cy="317203"/>
                </a:xfrm>
                <a:prstGeom prst="rect">
                  <a:avLst/>
                </a:prstGeom>
                <a:blipFill>
                  <a:blip r:embed="rId8"/>
                  <a:stretch>
                    <a:fillRect r="-109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4CC38402-4A0A-367C-D4B4-F0568785590F}"/>
                    </a:ext>
                  </a:extLst>
                </p:cNvPr>
                <p:cNvSpPr txBox="1"/>
                <p:nvPr/>
              </p:nvSpPr>
              <p:spPr>
                <a:xfrm rot="21166569">
                  <a:off x="7979903" y="3884639"/>
                  <a:ext cx="146859"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a:solidFill>
                                  <a:srgbClr val="3E823E"/>
                                </a:solidFill>
                                <a:latin typeface="Cambria Math" panose="02040503050406030204" pitchFamily="18" charset="0"/>
                              </a:rPr>
                              <m:t>𝟏</m:t>
                            </m:r>
                            <m:r>
                              <a:rPr lang="it-IT" sz="1400" b="0" i="0" smtClean="0">
                                <a:solidFill>
                                  <a:srgbClr val="3E823E"/>
                                </a:solidFill>
                                <a:latin typeface="Cambria Math" panose="02040503050406030204" pitchFamily="18" charset="0"/>
                              </a:rPr>
                              <m:t>,</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6" name="CasellaDiTesto 25">
                  <a:extLst>
                    <a:ext uri="{FF2B5EF4-FFF2-40B4-BE49-F238E27FC236}">
                      <a16:creationId xmlns:a16="http://schemas.microsoft.com/office/drawing/2014/main" id="{4CC38402-4A0A-367C-D4B4-F0568785590F}"/>
                    </a:ext>
                  </a:extLst>
                </p:cNvPr>
                <p:cNvSpPr txBox="1">
                  <a:spLocks noRot="1" noChangeAspect="1" noMove="1" noResize="1" noEditPoints="1" noAdjustHandles="1" noChangeArrowheads="1" noChangeShapeType="1" noTextEdit="1"/>
                </p:cNvSpPr>
                <p:nvPr/>
              </p:nvSpPr>
              <p:spPr>
                <a:xfrm rot="21166569">
                  <a:off x="7979903" y="3884639"/>
                  <a:ext cx="146859" cy="317203"/>
                </a:xfrm>
                <a:prstGeom prst="rect">
                  <a:avLst/>
                </a:prstGeom>
                <a:blipFill>
                  <a:blip r:embed="rId9"/>
                  <a:stretch>
                    <a:fillRect r="-10625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ED276562-6B74-6C2F-D269-ED677AE94C08}"/>
                    </a:ext>
                  </a:extLst>
                </p:cNvPr>
                <p:cNvSpPr txBox="1"/>
                <p:nvPr/>
              </p:nvSpPr>
              <p:spPr>
                <a:xfrm rot="21166569">
                  <a:off x="7787654" y="4378319"/>
                  <a:ext cx="514576" cy="3172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3E823E"/>
                                </a:solidFill>
                                <a:latin typeface="Cambria Math" panose="02040503050406030204" pitchFamily="18" charset="0"/>
                              </a:rPr>
                            </m:ctrlPr>
                          </m:sSubPr>
                          <m:e>
                            <m:r>
                              <a:rPr lang="it-IT" sz="1400" b="1" i="1" smtClean="0">
                                <a:solidFill>
                                  <a:srgbClr val="3E823E"/>
                                </a:solidFill>
                                <a:latin typeface="Cambria Math" panose="02040503050406030204" pitchFamily="18" charset="0"/>
                              </a:rPr>
                              <m:t>𝒕</m:t>
                            </m:r>
                          </m:e>
                          <m:sub>
                            <m:r>
                              <a:rPr lang="it-IT" sz="1400" b="0" i="0" smtClean="0">
                                <a:solidFill>
                                  <a:srgbClr val="3E823E"/>
                                </a:solidFill>
                                <a:latin typeface="Cambria Math" panose="02040503050406030204" pitchFamily="18" charset="0"/>
                              </a:rPr>
                              <m:t>2,</m:t>
                            </m:r>
                            <m:r>
                              <m:rPr>
                                <m:sty m:val="p"/>
                              </m:rPr>
                              <a:rPr lang="it-IT" sz="1400" b="0" i="0" smtClean="0">
                                <a:solidFill>
                                  <a:srgbClr val="3E823E"/>
                                </a:solidFill>
                                <a:latin typeface="Cambria Math" panose="02040503050406030204" pitchFamily="18" charset="0"/>
                              </a:rPr>
                              <m:t>n</m:t>
                            </m:r>
                          </m:sub>
                        </m:sSub>
                      </m:oMath>
                    </m:oMathPara>
                  </a14:m>
                  <a:endParaRPr lang="en-US" sz="1400" dirty="0"/>
                </a:p>
              </p:txBody>
            </p:sp>
          </mc:Choice>
          <mc:Fallback xmlns="">
            <p:sp>
              <p:nvSpPr>
                <p:cNvPr id="28" name="CasellaDiTesto 27">
                  <a:extLst>
                    <a:ext uri="{FF2B5EF4-FFF2-40B4-BE49-F238E27FC236}">
                      <a16:creationId xmlns:a16="http://schemas.microsoft.com/office/drawing/2014/main" id="{ED276562-6B74-6C2F-D269-ED677AE94C08}"/>
                    </a:ext>
                  </a:extLst>
                </p:cNvPr>
                <p:cNvSpPr txBox="1">
                  <a:spLocks noRot="1" noChangeAspect="1" noMove="1" noResize="1" noEditPoints="1" noAdjustHandles="1" noChangeArrowheads="1" noChangeShapeType="1" noTextEdit="1"/>
                </p:cNvSpPr>
                <p:nvPr/>
              </p:nvSpPr>
              <p:spPr>
                <a:xfrm rot="21166569">
                  <a:off x="7787654" y="4378319"/>
                  <a:ext cx="514576" cy="317203"/>
                </a:xfrm>
                <a:prstGeom prst="rect">
                  <a:avLst/>
                </a:prstGeom>
                <a:blipFill>
                  <a:blip r:embed="rId10"/>
                  <a:stretch>
                    <a:fillRect/>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1859580406"/>
      </p:ext>
    </p:extLst>
  </p:cSld>
  <p:clrMapOvr>
    <a:masterClrMapping/>
  </p:clrMapOvr>
  <p:transition spd="slow">
    <p:push dir="u"/>
  </p:transition>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2_TF78853419_Win32" id="{5EC6A964-3954-4FD3-AC1D-9DD732235522}" vid="{9EAD0B1B-3D59-457C-A707-E6544797E506}"/>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Presentazione annuale geometrica</Template>
  <TotalTime>1482</TotalTime>
  <Words>2490</Words>
  <Application>Microsoft Office PowerPoint</Application>
  <PresentationFormat>Widescreen</PresentationFormat>
  <Paragraphs>308</Paragraphs>
  <Slides>31</Slides>
  <Notes>2</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31</vt:i4>
      </vt:variant>
    </vt:vector>
  </HeadingPairs>
  <TitlesOfParts>
    <vt:vector size="40" baseType="lpstr">
      <vt:lpstr>Arial</vt:lpstr>
      <vt:lpstr>Calibri</vt:lpstr>
      <vt:lpstr>Cambria Math</vt:lpstr>
      <vt:lpstr>Franklin Gothic Book</vt:lpstr>
      <vt:lpstr>Franklin Gothic Demi</vt:lpstr>
      <vt:lpstr>Times New Roman</vt:lpstr>
      <vt:lpstr>Times-Roman</vt:lpstr>
      <vt:lpstr>Wingdings</vt:lpstr>
      <vt:lpstr>Tema1</vt:lpstr>
      <vt:lpstr>PLS for fault detection</vt:lpstr>
      <vt:lpstr>Summary</vt:lpstr>
      <vt:lpstr>Introduction</vt:lpstr>
      <vt:lpstr>Metodologhy</vt:lpstr>
      <vt:lpstr>Input Data</vt:lpstr>
      <vt:lpstr>Singular Value Decomposition (SVD)</vt:lpstr>
      <vt:lpstr>Decomposition</vt:lpstr>
      <vt:lpstr>Geometric Interpretation</vt:lpstr>
      <vt:lpstr>Geometric Interpretation</vt:lpstr>
      <vt:lpstr>Mathematical/statistical interpretation:</vt:lpstr>
      <vt:lpstr>Mathematical/statistical interpretation:</vt:lpstr>
      <vt:lpstr>PCA vs PLS</vt:lpstr>
      <vt:lpstr>NIPALS</vt:lpstr>
      <vt:lpstr>NIPALS first step</vt:lpstr>
      <vt:lpstr>NIPALS second step</vt:lpstr>
      <vt:lpstr>NIPALS consideration</vt:lpstr>
      <vt:lpstr>Reduction Order</vt:lpstr>
      <vt:lpstr>Case study 1</vt:lpstr>
      <vt:lpstr>Fisher Dataset </vt:lpstr>
      <vt:lpstr>Low-dimensional representation </vt:lpstr>
      <vt:lpstr>Fisher Confusion Matrix</vt:lpstr>
      <vt:lpstr>Case study 2</vt:lpstr>
      <vt:lpstr>Baering fault Dataset </vt:lpstr>
      <vt:lpstr>Data Issues</vt:lpstr>
      <vt:lpstr>Data Processing</vt:lpstr>
      <vt:lpstr>Data Processing</vt:lpstr>
      <vt:lpstr>Data Splitting and Results</vt:lpstr>
      <vt:lpstr>Validation Result</vt:lpstr>
      <vt:lpstr>1-D and 2-D low-dimensional representation </vt:lpstr>
      <vt:lpstr>3-D low-dimensional representation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Report</dc:title>
  <dc:creator>Nicola Zambelli</dc:creator>
  <cp:lastModifiedBy>Nicola Zambelli</cp:lastModifiedBy>
  <cp:revision>17</cp:revision>
  <dcterms:created xsi:type="dcterms:W3CDTF">2022-04-28T10:43:02Z</dcterms:created>
  <dcterms:modified xsi:type="dcterms:W3CDTF">2023-03-22T11:25:49Z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