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30.jpg" ContentType="image/png"/>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9"/>
  </p:notesMasterIdLst>
  <p:sldIdLst>
    <p:sldId id="256" r:id="rId2"/>
    <p:sldId id="258" r:id="rId3"/>
    <p:sldId id="257" r:id="rId4"/>
    <p:sldId id="307" r:id="rId5"/>
    <p:sldId id="269" r:id="rId6"/>
    <p:sldId id="262" r:id="rId7"/>
    <p:sldId id="309" r:id="rId8"/>
    <p:sldId id="311" r:id="rId9"/>
    <p:sldId id="312" r:id="rId10"/>
    <p:sldId id="316" r:id="rId11"/>
    <p:sldId id="308" r:id="rId12"/>
    <p:sldId id="313" r:id="rId13"/>
    <p:sldId id="317" r:id="rId14"/>
    <p:sldId id="320" r:id="rId15"/>
    <p:sldId id="272" r:id="rId16"/>
    <p:sldId id="318" r:id="rId17"/>
    <p:sldId id="315" r:id="rId18"/>
    <p:sldId id="319" r:id="rId19"/>
    <p:sldId id="321" r:id="rId20"/>
    <p:sldId id="266" r:id="rId21"/>
    <p:sldId id="326" r:id="rId22"/>
    <p:sldId id="327" r:id="rId23"/>
    <p:sldId id="323" r:id="rId24"/>
    <p:sldId id="328" r:id="rId25"/>
    <p:sldId id="329" r:id="rId26"/>
    <p:sldId id="330" r:id="rId27"/>
    <p:sldId id="324" r:id="rId28"/>
    <p:sldId id="332" r:id="rId29"/>
    <p:sldId id="333" r:id="rId30"/>
    <p:sldId id="331" r:id="rId31"/>
    <p:sldId id="334" r:id="rId32"/>
    <p:sldId id="271" r:id="rId33"/>
    <p:sldId id="335" r:id="rId34"/>
    <p:sldId id="261" r:id="rId35"/>
    <p:sldId id="325" r:id="rId36"/>
    <p:sldId id="259" r:id="rId37"/>
    <p:sldId id="287" r:id="rId38"/>
  </p:sldIdLst>
  <p:sldSz cx="9144000" cy="5143500" type="screen16x9"/>
  <p:notesSz cx="6858000" cy="9144000"/>
  <p:embeddedFontLst>
    <p:embeddedFont>
      <p:font typeface="Montserrat" panose="020B0604020202020204" charset="0"/>
      <p:regular r:id="rId40"/>
      <p:bold r:id="rId41"/>
      <p:italic r:id="rId42"/>
      <p:boldItalic r:id="rId43"/>
    </p:embeddedFont>
    <p:embeddedFont>
      <p:font typeface="Staatliches"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E5C827-BA52-42A4-9875-794CF46469D4}">
  <a:tblStyle styleId="{D7E5C827-BA52-42A4-9875-794CF4646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89d9603c84_3_3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89d9603c84_3_3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80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8909ef1150_1_1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8909ef1150_1_1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21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8e49ee2fb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8e49ee2f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34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74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14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88e49ee2fb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88e49ee2fb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72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909ef1150_1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909ef1150_1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86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88e49ee2f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88e49ee2f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501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58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9d9603c84_3_3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9d9603c84_3_3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6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e49ee2fb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8e49ee2fb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93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97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86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701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62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3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517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8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8e49ee2f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8e49ee2f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519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505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88e49ee2f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88e49ee2f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88e49ee2f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88e49ee2f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763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e49ee2f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8e49ee2f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34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8e49ee2fb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8e49ee2f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88e49ee2fb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88e49ee2fb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88e49ee2fb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88e49ee2fb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54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8e49ee2fb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8e49ee2fb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8e49ee2fb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8e49ee2fb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16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8e49ee2f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8e49ee2f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19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d9603c84_3_3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9d9603c84_3_3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24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16900" y="4950"/>
            <a:ext cx="5350200" cy="5173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35925" y="922800"/>
            <a:ext cx="3708300" cy="2389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62125" y="3846900"/>
            <a:ext cx="4002000" cy="37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_ONLY_1_2">
    <p:bg>
      <p:bgPr>
        <a:solidFill>
          <a:schemeClr val="dk1"/>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17575" y="1713400"/>
            <a:ext cx="3858600" cy="969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6"/>
          <p:cNvSpPr txBox="1">
            <a:spLocks noGrp="1"/>
          </p:cNvSpPr>
          <p:nvPr>
            <p:ph type="subTitle" idx="1"/>
          </p:nvPr>
        </p:nvSpPr>
        <p:spPr>
          <a:xfrm>
            <a:off x="617575" y="2669975"/>
            <a:ext cx="3049800" cy="82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19" name="Google Shape;119;p16"/>
          <p:cNvSpPr/>
          <p:nvPr/>
        </p:nvSpPr>
        <p:spPr>
          <a:xfrm>
            <a:off x="86628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6"/>
          <p:cNvSpPr/>
          <p:nvPr/>
        </p:nvSpPr>
        <p:spPr>
          <a:xfrm>
            <a:off x="86628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1" name="Google Shape;121;p16"/>
          <p:cNvSpPr/>
          <p:nvPr/>
        </p:nvSpPr>
        <p:spPr>
          <a:xfrm>
            <a:off x="86628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a:off x="-100" y="64690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3" name="Google Shape;123;p16"/>
          <p:cNvSpPr/>
          <p:nvPr/>
        </p:nvSpPr>
        <p:spPr>
          <a:xfrm>
            <a:off x="-100" y="7604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4" name="Google Shape;124;p16"/>
          <p:cNvSpPr/>
          <p:nvPr/>
        </p:nvSpPr>
        <p:spPr>
          <a:xfrm>
            <a:off x="-100" y="533350"/>
            <a:ext cx="4812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4781550" y="1693375"/>
            <a:ext cx="3006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1"/>
          <p:cNvSpPr txBox="1">
            <a:spLocks noGrp="1"/>
          </p:cNvSpPr>
          <p:nvPr>
            <p:ph type="subTitle" idx="1"/>
          </p:nvPr>
        </p:nvSpPr>
        <p:spPr>
          <a:xfrm>
            <a:off x="4572000" y="2457450"/>
            <a:ext cx="29526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93" name="Google Shape;193;p21"/>
          <p:cNvSpPr/>
          <p:nvPr/>
        </p:nvSpPr>
        <p:spPr>
          <a:xfrm>
            <a:off x="7539200" y="254340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7539200" y="26569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7539200" y="2429850"/>
            <a:ext cx="16047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2_1_1">
    <p:bg>
      <p:bgPr>
        <a:solidFill>
          <a:schemeClr val="dk1"/>
        </a:solidFill>
        <a:effectLst/>
      </p:bgPr>
    </p:bg>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3957375" y="1884325"/>
            <a:ext cx="2224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13" name="Google Shape;213;p24"/>
          <p:cNvSpPr txBox="1">
            <a:spLocks noGrp="1"/>
          </p:cNvSpPr>
          <p:nvPr>
            <p:ph type="subTitle" idx="1"/>
          </p:nvPr>
        </p:nvSpPr>
        <p:spPr>
          <a:xfrm>
            <a:off x="3957375" y="2478588"/>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14" name="Google Shape;214;p24"/>
          <p:cNvSpPr/>
          <p:nvPr/>
        </p:nvSpPr>
        <p:spPr>
          <a:xfrm>
            <a:off x="7539200"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7539200"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7539200"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9525" y="254340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9525" y="26569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9525" y="2429850"/>
            <a:ext cx="16047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_1">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8" name="Google Shape;238;p26"/>
          <p:cNvSpPr txBox="1">
            <a:spLocks noGrp="1"/>
          </p:cNvSpPr>
          <p:nvPr>
            <p:ph type="subTitle" idx="1"/>
          </p:nvPr>
        </p:nvSpPr>
        <p:spPr>
          <a:xfrm>
            <a:off x="986819"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39" name="Google Shape;239;p26"/>
          <p:cNvSpPr txBox="1">
            <a:spLocks noGrp="1"/>
          </p:cNvSpPr>
          <p:nvPr>
            <p:ph type="subTitle" idx="2"/>
          </p:nvPr>
        </p:nvSpPr>
        <p:spPr>
          <a:xfrm>
            <a:off x="720119" y="2222883"/>
            <a:ext cx="2020800" cy="51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0" name="Google Shape;240;p26"/>
          <p:cNvSpPr txBox="1">
            <a:spLocks noGrp="1"/>
          </p:cNvSpPr>
          <p:nvPr>
            <p:ph type="subTitle" idx="3"/>
          </p:nvPr>
        </p:nvSpPr>
        <p:spPr>
          <a:xfrm>
            <a:off x="3839103"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1" name="Google Shape;241;p26"/>
          <p:cNvSpPr txBox="1">
            <a:spLocks noGrp="1"/>
          </p:cNvSpPr>
          <p:nvPr>
            <p:ph type="subTitle" idx="4"/>
          </p:nvPr>
        </p:nvSpPr>
        <p:spPr>
          <a:xfrm>
            <a:off x="3572553"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2" name="Google Shape;242;p26"/>
          <p:cNvSpPr txBox="1">
            <a:spLocks noGrp="1"/>
          </p:cNvSpPr>
          <p:nvPr>
            <p:ph type="subTitle" idx="5"/>
          </p:nvPr>
        </p:nvSpPr>
        <p:spPr>
          <a:xfrm>
            <a:off x="986819" y="336422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3" name="Google Shape;243;p26"/>
          <p:cNvSpPr txBox="1">
            <a:spLocks noGrp="1"/>
          </p:cNvSpPr>
          <p:nvPr>
            <p:ph type="subTitle" idx="6"/>
          </p:nvPr>
        </p:nvSpPr>
        <p:spPr>
          <a:xfrm>
            <a:off x="720119" y="3672434"/>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4" name="Google Shape;244;p26"/>
          <p:cNvSpPr txBox="1">
            <a:spLocks noGrp="1"/>
          </p:cNvSpPr>
          <p:nvPr>
            <p:ph type="subTitle" idx="7"/>
          </p:nvPr>
        </p:nvSpPr>
        <p:spPr>
          <a:xfrm>
            <a:off x="3839103"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5" name="Google Shape;245;p26"/>
          <p:cNvSpPr txBox="1">
            <a:spLocks noGrp="1"/>
          </p:cNvSpPr>
          <p:nvPr>
            <p:ph type="subTitle" idx="8"/>
          </p:nvPr>
        </p:nvSpPr>
        <p:spPr>
          <a:xfrm>
            <a:off x="3572403"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6" name="Google Shape;246;p26"/>
          <p:cNvSpPr txBox="1">
            <a:spLocks noGrp="1"/>
          </p:cNvSpPr>
          <p:nvPr>
            <p:ph type="subTitle" idx="9"/>
          </p:nvPr>
        </p:nvSpPr>
        <p:spPr>
          <a:xfrm>
            <a:off x="6688815" y="3362579"/>
            <a:ext cx="14874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7" name="Google Shape;247;p26"/>
          <p:cNvSpPr txBox="1">
            <a:spLocks noGrp="1"/>
          </p:cNvSpPr>
          <p:nvPr>
            <p:ph type="subTitle" idx="13"/>
          </p:nvPr>
        </p:nvSpPr>
        <p:spPr>
          <a:xfrm>
            <a:off x="6422265" y="3672434"/>
            <a:ext cx="20205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48" name="Google Shape;248;p26"/>
          <p:cNvSpPr txBox="1">
            <a:spLocks noGrp="1"/>
          </p:cNvSpPr>
          <p:nvPr>
            <p:ph type="subTitle" idx="14"/>
          </p:nvPr>
        </p:nvSpPr>
        <p:spPr>
          <a:xfrm>
            <a:off x="6688815" y="1913779"/>
            <a:ext cx="14874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highlight>
                  <a:schemeClr val="lt2"/>
                </a:highlight>
              </a:defRPr>
            </a:lvl1pPr>
            <a:lvl2pPr lvl="1" algn="ctr" rtl="0">
              <a:lnSpc>
                <a:spcPct val="100000"/>
              </a:lnSpc>
              <a:spcBef>
                <a:spcPts val="0"/>
              </a:spcBef>
              <a:spcAft>
                <a:spcPts val="0"/>
              </a:spcAft>
              <a:buNone/>
              <a:defRPr sz="1600" b="1">
                <a:highlight>
                  <a:schemeClr val="lt2"/>
                </a:highlight>
              </a:defRPr>
            </a:lvl2pPr>
            <a:lvl3pPr lvl="2" algn="ctr" rtl="0">
              <a:lnSpc>
                <a:spcPct val="100000"/>
              </a:lnSpc>
              <a:spcBef>
                <a:spcPts val="0"/>
              </a:spcBef>
              <a:spcAft>
                <a:spcPts val="0"/>
              </a:spcAft>
              <a:buNone/>
              <a:defRPr sz="1600" b="1">
                <a:highlight>
                  <a:schemeClr val="lt2"/>
                </a:highlight>
              </a:defRPr>
            </a:lvl3pPr>
            <a:lvl4pPr lvl="3" algn="ctr" rtl="0">
              <a:lnSpc>
                <a:spcPct val="100000"/>
              </a:lnSpc>
              <a:spcBef>
                <a:spcPts val="0"/>
              </a:spcBef>
              <a:spcAft>
                <a:spcPts val="0"/>
              </a:spcAft>
              <a:buNone/>
              <a:defRPr sz="1600" b="1">
                <a:highlight>
                  <a:schemeClr val="lt2"/>
                </a:highlight>
              </a:defRPr>
            </a:lvl4pPr>
            <a:lvl5pPr lvl="4" algn="ctr" rtl="0">
              <a:lnSpc>
                <a:spcPct val="100000"/>
              </a:lnSpc>
              <a:spcBef>
                <a:spcPts val="0"/>
              </a:spcBef>
              <a:spcAft>
                <a:spcPts val="0"/>
              </a:spcAft>
              <a:buNone/>
              <a:defRPr sz="1600" b="1">
                <a:highlight>
                  <a:schemeClr val="lt2"/>
                </a:highlight>
              </a:defRPr>
            </a:lvl5pPr>
            <a:lvl6pPr lvl="5" algn="ctr" rtl="0">
              <a:lnSpc>
                <a:spcPct val="100000"/>
              </a:lnSpc>
              <a:spcBef>
                <a:spcPts val="0"/>
              </a:spcBef>
              <a:spcAft>
                <a:spcPts val="0"/>
              </a:spcAft>
              <a:buNone/>
              <a:defRPr sz="1600" b="1">
                <a:highlight>
                  <a:schemeClr val="lt2"/>
                </a:highlight>
              </a:defRPr>
            </a:lvl6pPr>
            <a:lvl7pPr lvl="6" algn="ctr" rtl="0">
              <a:lnSpc>
                <a:spcPct val="100000"/>
              </a:lnSpc>
              <a:spcBef>
                <a:spcPts val="0"/>
              </a:spcBef>
              <a:spcAft>
                <a:spcPts val="0"/>
              </a:spcAft>
              <a:buNone/>
              <a:defRPr sz="1600" b="1">
                <a:highlight>
                  <a:schemeClr val="lt2"/>
                </a:highlight>
              </a:defRPr>
            </a:lvl7pPr>
            <a:lvl8pPr lvl="7" algn="ctr" rtl="0">
              <a:lnSpc>
                <a:spcPct val="100000"/>
              </a:lnSpc>
              <a:spcBef>
                <a:spcPts val="0"/>
              </a:spcBef>
              <a:spcAft>
                <a:spcPts val="0"/>
              </a:spcAft>
              <a:buNone/>
              <a:defRPr sz="1600" b="1">
                <a:highlight>
                  <a:schemeClr val="lt2"/>
                </a:highlight>
              </a:defRPr>
            </a:lvl8pPr>
            <a:lvl9pPr lvl="8" algn="ctr" rtl="0">
              <a:lnSpc>
                <a:spcPct val="100000"/>
              </a:lnSpc>
              <a:spcBef>
                <a:spcPts val="0"/>
              </a:spcBef>
              <a:spcAft>
                <a:spcPts val="0"/>
              </a:spcAft>
              <a:buNone/>
              <a:defRPr sz="1600" b="1">
                <a:highlight>
                  <a:schemeClr val="lt2"/>
                </a:highlight>
              </a:defRPr>
            </a:lvl9pPr>
          </a:lstStyle>
          <a:p>
            <a:endParaRPr/>
          </a:p>
        </p:txBody>
      </p:sp>
      <p:sp>
        <p:nvSpPr>
          <p:cNvPr id="249" name="Google Shape;249;p26"/>
          <p:cNvSpPr txBox="1">
            <a:spLocks noGrp="1"/>
          </p:cNvSpPr>
          <p:nvPr>
            <p:ph type="subTitle" idx="15"/>
          </p:nvPr>
        </p:nvSpPr>
        <p:spPr>
          <a:xfrm>
            <a:off x="6422115" y="2224983"/>
            <a:ext cx="2020800" cy="5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300"/>
            </a:lvl1pPr>
            <a:lvl2pPr lvl="1" algn="ctr" rtl="0">
              <a:lnSpc>
                <a:spcPct val="100000"/>
              </a:lnSpc>
              <a:spcBef>
                <a:spcPts val="0"/>
              </a:spcBef>
              <a:spcAft>
                <a:spcPts val="0"/>
              </a:spcAft>
              <a:buNone/>
              <a:defRPr sz="1300"/>
            </a:lvl2pPr>
            <a:lvl3pPr lvl="2" algn="ctr" rtl="0">
              <a:lnSpc>
                <a:spcPct val="100000"/>
              </a:lnSpc>
              <a:spcBef>
                <a:spcPts val="0"/>
              </a:spcBef>
              <a:spcAft>
                <a:spcPts val="0"/>
              </a:spcAft>
              <a:buNone/>
              <a:defRPr sz="1300"/>
            </a:lvl3pPr>
            <a:lvl4pPr lvl="3" algn="ctr" rtl="0">
              <a:lnSpc>
                <a:spcPct val="100000"/>
              </a:lnSpc>
              <a:spcBef>
                <a:spcPts val="0"/>
              </a:spcBef>
              <a:spcAft>
                <a:spcPts val="0"/>
              </a:spcAft>
              <a:buNone/>
              <a:defRPr sz="1300"/>
            </a:lvl4pPr>
            <a:lvl5pPr lvl="4" algn="ctr" rtl="0">
              <a:lnSpc>
                <a:spcPct val="100000"/>
              </a:lnSpc>
              <a:spcBef>
                <a:spcPts val="0"/>
              </a:spcBef>
              <a:spcAft>
                <a:spcPts val="0"/>
              </a:spcAft>
              <a:buNone/>
              <a:defRPr sz="1300"/>
            </a:lvl5pPr>
            <a:lvl6pPr lvl="5" algn="ctr" rtl="0">
              <a:lnSpc>
                <a:spcPct val="100000"/>
              </a:lnSpc>
              <a:spcBef>
                <a:spcPts val="0"/>
              </a:spcBef>
              <a:spcAft>
                <a:spcPts val="0"/>
              </a:spcAft>
              <a:buNone/>
              <a:defRPr sz="1300"/>
            </a:lvl6pPr>
            <a:lvl7pPr lvl="6" algn="ctr" rtl="0">
              <a:lnSpc>
                <a:spcPct val="100000"/>
              </a:lnSpc>
              <a:spcBef>
                <a:spcPts val="0"/>
              </a:spcBef>
              <a:spcAft>
                <a:spcPts val="0"/>
              </a:spcAft>
              <a:buNone/>
              <a:defRPr sz="1300"/>
            </a:lvl7pPr>
            <a:lvl8pPr lvl="7" algn="ctr" rtl="0">
              <a:lnSpc>
                <a:spcPct val="100000"/>
              </a:lnSpc>
              <a:spcBef>
                <a:spcPts val="0"/>
              </a:spcBef>
              <a:spcAft>
                <a:spcPts val="0"/>
              </a:spcAft>
              <a:buNone/>
              <a:defRPr sz="1300"/>
            </a:lvl8pPr>
            <a:lvl9pPr lvl="8" algn="ctr" rtl="0">
              <a:lnSpc>
                <a:spcPct val="100000"/>
              </a:lnSpc>
              <a:spcBef>
                <a:spcPts val="0"/>
              </a:spcBef>
              <a:spcAft>
                <a:spcPts val="0"/>
              </a:spcAft>
              <a:buNone/>
              <a:defRPr sz="1300"/>
            </a:lvl9pPr>
          </a:lstStyle>
          <a:p>
            <a:endParaRPr/>
          </a:p>
        </p:txBody>
      </p:sp>
      <p:sp>
        <p:nvSpPr>
          <p:cNvPr id="250" name="Google Shape;250;p26"/>
          <p:cNvSpPr/>
          <p:nvPr/>
        </p:nvSpPr>
        <p:spPr>
          <a:xfrm rot="5400000">
            <a:off x="1413138"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5400000">
            <a:off x="4291475" y="3435150"/>
            <a:ext cx="3449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3" name="Google Shape;253;p2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4" name="Google Shape;254;p2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5" name="Google Shape;255;p26"/>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6" name="Google Shape;256;p26"/>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7" name="Google Shape;257;p26"/>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
    <p:bg>
      <p:bgPr>
        <a:solidFill>
          <a:schemeClr val="dk1"/>
        </a:solidFill>
        <a:effectLst/>
      </p:bgPr>
    </p:bg>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1826700" y="3205877"/>
            <a:ext cx="2745300" cy="4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1900">
                <a:highlight>
                  <a:schemeClr val="lt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0" name="Google Shape;260;p27"/>
          <p:cNvSpPr txBox="1">
            <a:spLocks noGrp="1"/>
          </p:cNvSpPr>
          <p:nvPr>
            <p:ph type="subTitle" idx="1"/>
          </p:nvPr>
        </p:nvSpPr>
        <p:spPr>
          <a:xfrm>
            <a:off x="900300" y="2163624"/>
            <a:ext cx="3671700" cy="114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700" b="1">
                <a:solidFill>
                  <a:schemeClr val="lt1"/>
                </a:solidFill>
              </a:defRPr>
            </a:lvl1pPr>
            <a:lvl2pPr lvl="1" algn="r" rtl="0">
              <a:lnSpc>
                <a:spcPct val="100000"/>
              </a:lnSpc>
              <a:spcBef>
                <a:spcPts val="0"/>
              </a:spcBef>
              <a:spcAft>
                <a:spcPts val="0"/>
              </a:spcAft>
              <a:buNone/>
              <a:defRPr sz="1700" b="1">
                <a:solidFill>
                  <a:schemeClr val="lt1"/>
                </a:solidFill>
              </a:defRPr>
            </a:lvl2pPr>
            <a:lvl3pPr lvl="2" algn="r" rtl="0">
              <a:lnSpc>
                <a:spcPct val="100000"/>
              </a:lnSpc>
              <a:spcBef>
                <a:spcPts val="0"/>
              </a:spcBef>
              <a:spcAft>
                <a:spcPts val="0"/>
              </a:spcAft>
              <a:buNone/>
              <a:defRPr sz="1700" b="1">
                <a:solidFill>
                  <a:schemeClr val="lt1"/>
                </a:solidFill>
              </a:defRPr>
            </a:lvl3pPr>
            <a:lvl4pPr lvl="3" algn="r" rtl="0">
              <a:lnSpc>
                <a:spcPct val="100000"/>
              </a:lnSpc>
              <a:spcBef>
                <a:spcPts val="0"/>
              </a:spcBef>
              <a:spcAft>
                <a:spcPts val="0"/>
              </a:spcAft>
              <a:buNone/>
              <a:defRPr sz="1700" b="1">
                <a:solidFill>
                  <a:schemeClr val="lt1"/>
                </a:solidFill>
              </a:defRPr>
            </a:lvl4pPr>
            <a:lvl5pPr lvl="4" algn="r" rtl="0">
              <a:lnSpc>
                <a:spcPct val="100000"/>
              </a:lnSpc>
              <a:spcBef>
                <a:spcPts val="0"/>
              </a:spcBef>
              <a:spcAft>
                <a:spcPts val="0"/>
              </a:spcAft>
              <a:buNone/>
              <a:defRPr sz="1700" b="1">
                <a:solidFill>
                  <a:schemeClr val="lt1"/>
                </a:solidFill>
              </a:defRPr>
            </a:lvl5pPr>
            <a:lvl6pPr lvl="5" algn="r" rtl="0">
              <a:lnSpc>
                <a:spcPct val="100000"/>
              </a:lnSpc>
              <a:spcBef>
                <a:spcPts val="0"/>
              </a:spcBef>
              <a:spcAft>
                <a:spcPts val="0"/>
              </a:spcAft>
              <a:buNone/>
              <a:defRPr sz="1700" b="1">
                <a:solidFill>
                  <a:schemeClr val="lt1"/>
                </a:solidFill>
              </a:defRPr>
            </a:lvl6pPr>
            <a:lvl7pPr lvl="6" algn="r" rtl="0">
              <a:lnSpc>
                <a:spcPct val="100000"/>
              </a:lnSpc>
              <a:spcBef>
                <a:spcPts val="0"/>
              </a:spcBef>
              <a:spcAft>
                <a:spcPts val="0"/>
              </a:spcAft>
              <a:buNone/>
              <a:defRPr sz="1700" b="1">
                <a:solidFill>
                  <a:schemeClr val="lt1"/>
                </a:solidFill>
              </a:defRPr>
            </a:lvl7pPr>
            <a:lvl8pPr lvl="7" algn="r" rtl="0">
              <a:lnSpc>
                <a:spcPct val="100000"/>
              </a:lnSpc>
              <a:spcBef>
                <a:spcPts val="0"/>
              </a:spcBef>
              <a:spcAft>
                <a:spcPts val="0"/>
              </a:spcAft>
              <a:buNone/>
              <a:defRPr sz="1700" b="1">
                <a:solidFill>
                  <a:schemeClr val="lt1"/>
                </a:solidFill>
              </a:defRPr>
            </a:lvl8pPr>
            <a:lvl9pPr lvl="8" algn="r" rtl="0">
              <a:lnSpc>
                <a:spcPct val="100000"/>
              </a:lnSpc>
              <a:spcBef>
                <a:spcPts val="0"/>
              </a:spcBef>
              <a:spcAft>
                <a:spcPts val="0"/>
              </a:spcAft>
              <a:buNone/>
              <a:defRPr sz="1700" b="1">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8"/>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64" name="Google Shape;264;p28"/>
          <p:cNvSpPr/>
          <p:nvPr/>
        </p:nvSpPr>
        <p:spPr>
          <a:xfrm>
            <a:off x="4572000" y="64690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572000" y="7604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572000" y="533350"/>
            <a:ext cx="45720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8" name="Google Shape;268;p28"/>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9" name="Google Shape;269;p28"/>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ITLE_AND_BODY_4">
    <p:bg>
      <p:bgPr>
        <a:solidFill>
          <a:schemeClr val="dk1"/>
        </a:solid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sz="5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72" name="Google Shape;272;p29"/>
          <p:cNvSpPr/>
          <p:nvPr/>
        </p:nvSpPr>
        <p:spPr>
          <a:xfrm>
            <a:off x="-39" y="1995725"/>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a:spLocks noGrp="1"/>
          </p:cNvSpPr>
          <p:nvPr>
            <p:ph type="subTitle" idx="1"/>
          </p:nvPr>
        </p:nvSpPr>
        <p:spPr>
          <a:xfrm>
            <a:off x="4648025" y="239907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
        <p:nvSpPr>
          <p:cNvPr id="274" name="Google Shape;274;p29"/>
          <p:cNvSpPr txBox="1"/>
          <p:nvPr/>
        </p:nvSpPr>
        <p:spPr>
          <a:xfrm>
            <a:off x="4648025" y="3282987"/>
            <a:ext cx="3000000" cy="657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800">
                <a:solidFill>
                  <a:schemeClr val="lt1"/>
                </a:solidFill>
                <a:latin typeface="Montserrat"/>
                <a:ea typeface="Montserrat"/>
                <a:cs typeface="Montserrat"/>
                <a:sym typeface="Montserrat"/>
              </a:rPr>
              <a:t>CREDITS: This presentation template was created by </a:t>
            </a:r>
            <a:r>
              <a:rPr lang="en" sz="800" b="1">
                <a:solidFill>
                  <a:schemeClr val="lt1"/>
                </a:solidFill>
                <a:latin typeface="Montserrat"/>
                <a:ea typeface="Montserrat"/>
                <a:cs typeface="Montserrat"/>
                <a:sym typeface="Montserrat"/>
              </a:rPr>
              <a:t>Slidesgo</a:t>
            </a:r>
            <a:r>
              <a:rPr lang="en" sz="800">
                <a:solidFill>
                  <a:schemeClr val="lt1"/>
                </a:solidFill>
                <a:latin typeface="Montserrat"/>
                <a:ea typeface="Montserrat"/>
                <a:cs typeface="Montserrat"/>
                <a:sym typeface="Montserrat"/>
              </a:rPr>
              <a:t>, including icons by </a:t>
            </a:r>
            <a:r>
              <a:rPr lang="en" sz="800" b="1">
                <a:solidFill>
                  <a:schemeClr val="lt1"/>
                </a:solidFill>
                <a:latin typeface="Montserrat"/>
                <a:ea typeface="Montserrat"/>
                <a:cs typeface="Montserrat"/>
                <a:sym typeface="Montserrat"/>
              </a:rPr>
              <a:t>Flaticon</a:t>
            </a:r>
            <a:r>
              <a:rPr lang="en" sz="800">
                <a:solidFill>
                  <a:schemeClr val="lt1"/>
                </a:solidFill>
                <a:latin typeface="Montserrat"/>
                <a:ea typeface="Montserrat"/>
                <a:cs typeface="Montserrat"/>
                <a:sym typeface="Montserrat"/>
              </a:rPr>
              <a:t>, and infographics &amp; images by </a:t>
            </a:r>
            <a:r>
              <a:rPr lang="en" sz="800" b="1">
                <a:solidFill>
                  <a:schemeClr val="lt1"/>
                </a:solidFill>
                <a:latin typeface="Montserrat"/>
                <a:ea typeface="Montserrat"/>
                <a:cs typeface="Montserrat"/>
                <a:sym typeface="Montserrat"/>
              </a:rPr>
              <a:t>Freepik</a:t>
            </a:r>
            <a:r>
              <a:rPr lang="en" sz="800">
                <a:solidFill>
                  <a:schemeClr val="lt1"/>
                </a:solidFill>
                <a:latin typeface="Montserrat"/>
                <a:ea typeface="Montserrat"/>
                <a:cs typeface="Montserrat"/>
                <a:sym typeface="Montserrat"/>
              </a:rPr>
              <a:t> and illustrations by </a:t>
            </a:r>
            <a:r>
              <a:rPr lang="en" sz="800" b="1">
                <a:solidFill>
                  <a:schemeClr val="lt1"/>
                </a:solidFill>
                <a:latin typeface="Montserrat"/>
                <a:ea typeface="Montserrat"/>
                <a:cs typeface="Montserrat"/>
                <a:sym typeface="Montserrat"/>
              </a:rPr>
              <a:t>Stories</a:t>
            </a:r>
            <a:endParaRPr sz="800" b="1">
              <a:solidFill>
                <a:schemeClr val="lt1"/>
              </a:solidFill>
              <a:latin typeface="Montserrat"/>
              <a:ea typeface="Montserrat"/>
              <a:cs typeface="Montserrat"/>
              <a:sym typeface="Montserrat"/>
            </a:endParaRPr>
          </a:p>
        </p:txBody>
      </p:sp>
      <p:sp>
        <p:nvSpPr>
          <p:cNvPr id="275" name="Google Shape;275;p29"/>
          <p:cNvSpPr txBox="1">
            <a:spLocks noGrp="1"/>
          </p:cNvSpPr>
          <p:nvPr>
            <p:ph type="subTitle" idx="2"/>
          </p:nvPr>
        </p:nvSpPr>
        <p:spPr>
          <a:xfrm>
            <a:off x="4648025" y="4118325"/>
            <a:ext cx="31575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0"/>
          <p:cNvSpPr txBox="1">
            <a:spLocks noGrp="1"/>
          </p:cNvSpPr>
          <p:nvPr>
            <p:ph type="subTitle" idx="1"/>
          </p:nvPr>
        </p:nvSpPr>
        <p:spPr>
          <a:xfrm>
            <a:off x="774475" y="2243519"/>
            <a:ext cx="1696200" cy="2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69" name="Google Shape;169;p20"/>
          <p:cNvSpPr txBox="1">
            <a:spLocks noGrp="1"/>
          </p:cNvSpPr>
          <p:nvPr>
            <p:ph type="subTitle" idx="2"/>
          </p:nvPr>
        </p:nvSpPr>
        <p:spPr>
          <a:xfrm>
            <a:off x="774500" y="2508188"/>
            <a:ext cx="1810500" cy="53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0" name="Google Shape;170;p20"/>
          <p:cNvSpPr txBox="1">
            <a:spLocks noGrp="1"/>
          </p:cNvSpPr>
          <p:nvPr>
            <p:ph type="subTitle" idx="3"/>
          </p:nvPr>
        </p:nvSpPr>
        <p:spPr>
          <a:xfrm>
            <a:off x="6623271"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1" name="Google Shape;171;p20"/>
          <p:cNvSpPr txBox="1">
            <a:spLocks noGrp="1"/>
          </p:cNvSpPr>
          <p:nvPr>
            <p:ph type="subTitle" idx="4"/>
          </p:nvPr>
        </p:nvSpPr>
        <p:spPr>
          <a:xfrm>
            <a:off x="6623275" y="2508050"/>
            <a:ext cx="1807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2" name="Google Shape;172;p20"/>
          <p:cNvSpPr txBox="1">
            <a:spLocks noGrp="1"/>
          </p:cNvSpPr>
          <p:nvPr>
            <p:ph type="subTitle" idx="5"/>
          </p:nvPr>
        </p:nvSpPr>
        <p:spPr>
          <a:xfrm>
            <a:off x="2762337"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3" name="Google Shape;173;p20"/>
          <p:cNvSpPr txBox="1">
            <a:spLocks noGrp="1"/>
          </p:cNvSpPr>
          <p:nvPr>
            <p:ph type="subTitle" idx="6"/>
          </p:nvPr>
        </p:nvSpPr>
        <p:spPr>
          <a:xfrm>
            <a:off x="2762337"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4" name="Google Shape;174;p20"/>
          <p:cNvSpPr txBox="1">
            <a:spLocks noGrp="1"/>
          </p:cNvSpPr>
          <p:nvPr>
            <p:ph type="title" idx="7" hasCustomPrompt="1"/>
          </p:nvPr>
        </p:nvSpPr>
        <p:spPr>
          <a:xfrm>
            <a:off x="752474" y="1743900"/>
            <a:ext cx="513000" cy="429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5" name="Google Shape;175;p20"/>
          <p:cNvSpPr txBox="1">
            <a:spLocks noGrp="1"/>
          </p:cNvSpPr>
          <p:nvPr>
            <p:ph type="title" idx="8" hasCustomPrompt="1"/>
          </p:nvPr>
        </p:nvSpPr>
        <p:spPr>
          <a:xfrm>
            <a:off x="2718834" y="1737000"/>
            <a:ext cx="5463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6" name="Google Shape;176;p20"/>
          <p:cNvSpPr txBox="1">
            <a:spLocks noGrp="1"/>
          </p:cNvSpPr>
          <p:nvPr>
            <p:ph type="subTitle" idx="9"/>
          </p:nvPr>
        </p:nvSpPr>
        <p:spPr>
          <a:xfrm>
            <a:off x="4631342" y="2245019"/>
            <a:ext cx="1691700" cy="21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7" name="Google Shape;177;p20"/>
          <p:cNvSpPr txBox="1">
            <a:spLocks noGrp="1"/>
          </p:cNvSpPr>
          <p:nvPr>
            <p:ph type="subTitle" idx="13"/>
          </p:nvPr>
        </p:nvSpPr>
        <p:spPr>
          <a:xfrm>
            <a:off x="4631342" y="2508038"/>
            <a:ext cx="18105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178" name="Google Shape;178;p20"/>
          <p:cNvSpPr txBox="1">
            <a:spLocks noGrp="1"/>
          </p:cNvSpPr>
          <p:nvPr>
            <p:ph type="title" idx="14" hasCustomPrompt="1"/>
          </p:nvPr>
        </p:nvSpPr>
        <p:spPr>
          <a:xfrm>
            <a:off x="4591045"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79" name="Google Shape;179;p20"/>
          <p:cNvSpPr txBox="1">
            <a:spLocks noGrp="1"/>
          </p:cNvSpPr>
          <p:nvPr>
            <p:ph type="title" idx="15" hasCustomPrompt="1"/>
          </p:nvPr>
        </p:nvSpPr>
        <p:spPr>
          <a:xfrm>
            <a:off x="6588580" y="1737000"/>
            <a:ext cx="548700" cy="433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2300"/>
              <a:buNone/>
              <a:defRPr>
                <a:solidFill>
                  <a:schemeClr val="dk2"/>
                </a:solidFill>
              </a:defRPr>
            </a:lvl1pPr>
            <a:lvl2pPr lvl="1" algn="ctr" rtl="0">
              <a:spcBef>
                <a:spcPts val="0"/>
              </a:spcBef>
              <a:spcAft>
                <a:spcPts val="0"/>
              </a:spcAft>
              <a:buClr>
                <a:schemeClr val="dk2"/>
              </a:buClr>
              <a:buSzPts val="2300"/>
              <a:buNone/>
              <a:defRPr sz="2300">
                <a:solidFill>
                  <a:schemeClr val="dk2"/>
                </a:solidFill>
              </a:defRPr>
            </a:lvl2pPr>
            <a:lvl3pPr lvl="2" algn="ctr" rtl="0">
              <a:spcBef>
                <a:spcPts val="0"/>
              </a:spcBef>
              <a:spcAft>
                <a:spcPts val="0"/>
              </a:spcAft>
              <a:buClr>
                <a:schemeClr val="dk2"/>
              </a:buClr>
              <a:buSzPts val="2300"/>
              <a:buNone/>
              <a:defRPr sz="2300">
                <a:solidFill>
                  <a:schemeClr val="dk2"/>
                </a:solidFill>
              </a:defRPr>
            </a:lvl3pPr>
            <a:lvl4pPr lvl="3" algn="ctr" rtl="0">
              <a:spcBef>
                <a:spcPts val="0"/>
              </a:spcBef>
              <a:spcAft>
                <a:spcPts val="0"/>
              </a:spcAft>
              <a:buClr>
                <a:schemeClr val="dk2"/>
              </a:buClr>
              <a:buSzPts val="2300"/>
              <a:buNone/>
              <a:defRPr sz="2300">
                <a:solidFill>
                  <a:schemeClr val="dk2"/>
                </a:solidFill>
              </a:defRPr>
            </a:lvl4pPr>
            <a:lvl5pPr lvl="4" algn="ctr" rtl="0">
              <a:spcBef>
                <a:spcPts val="0"/>
              </a:spcBef>
              <a:spcAft>
                <a:spcPts val="0"/>
              </a:spcAft>
              <a:buClr>
                <a:schemeClr val="dk2"/>
              </a:buClr>
              <a:buSzPts val="2300"/>
              <a:buNone/>
              <a:defRPr sz="2300">
                <a:solidFill>
                  <a:schemeClr val="dk2"/>
                </a:solidFill>
              </a:defRPr>
            </a:lvl5pPr>
            <a:lvl6pPr lvl="5" algn="ctr" rtl="0">
              <a:spcBef>
                <a:spcPts val="0"/>
              </a:spcBef>
              <a:spcAft>
                <a:spcPts val="0"/>
              </a:spcAft>
              <a:buClr>
                <a:schemeClr val="dk2"/>
              </a:buClr>
              <a:buSzPts val="2300"/>
              <a:buNone/>
              <a:defRPr sz="2300">
                <a:solidFill>
                  <a:schemeClr val="dk2"/>
                </a:solidFill>
              </a:defRPr>
            </a:lvl6pPr>
            <a:lvl7pPr lvl="6" algn="ctr" rtl="0">
              <a:spcBef>
                <a:spcPts val="0"/>
              </a:spcBef>
              <a:spcAft>
                <a:spcPts val="0"/>
              </a:spcAft>
              <a:buClr>
                <a:schemeClr val="dk2"/>
              </a:buClr>
              <a:buSzPts val="2300"/>
              <a:buNone/>
              <a:defRPr sz="2300">
                <a:solidFill>
                  <a:schemeClr val="dk2"/>
                </a:solidFill>
              </a:defRPr>
            </a:lvl7pPr>
            <a:lvl8pPr lvl="7" algn="ctr" rtl="0">
              <a:spcBef>
                <a:spcPts val="0"/>
              </a:spcBef>
              <a:spcAft>
                <a:spcPts val="0"/>
              </a:spcAft>
              <a:buClr>
                <a:schemeClr val="dk2"/>
              </a:buClr>
              <a:buSzPts val="2300"/>
              <a:buNone/>
              <a:defRPr sz="2300">
                <a:solidFill>
                  <a:schemeClr val="dk2"/>
                </a:solidFill>
              </a:defRPr>
            </a:lvl8pPr>
            <a:lvl9pPr lvl="8" algn="ctr" rtl="0">
              <a:spcBef>
                <a:spcPts val="0"/>
              </a:spcBef>
              <a:spcAft>
                <a:spcPts val="0"/>
              </a:spcAft>
              <a:buClr>
                <a:schemeClr val="dk2"/>
              </a:buClr>
              <a:buSzPts val="2300"/>
              <a:buNone/>
              <a:defRPr sz="2300">
                <a:solidFill>
                  <a:schemeClr val="dk2"/>
                </a:solidFill>
              </a:defRPr>
            </a:lvl9pPr>
          </a:lstStyle>
          <a:p>
            <a:r>
              <a:t>xx%</a:t>
            </a:r>
          </a:p>
        </p:txBody>
      </p:sp>
      <p:sp>
        <p:nvSpPr>
          <p:cNvPr id="180" name="Google Shape;180;p20"/>
          <p:cNvSpPr/>
          <p:nvPr/>
        </p:nvSpPr>
        <p:spPr>
          <a:xfrm rot="5400000">
            <a:off x="-104531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5400000">
            <a:off x="94799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5400000">
            <a:off x="2813840"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5400000">
            <a:off x="4802615" y="3497100"/>
            <a:ext cx="3573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20"/>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6" name="Google Shape;186;p20"/>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7" name="Google Shape;187;p20"/>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8" name="Google Shape;188;p20"/>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9" name="Google Shape;189;p20"/>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extLst>
      <p:ext uri="{BB962C8B-B14F-4D97-AF65-F5344CB8AC3E}">
        <p14:creationId xmlns:p14="http://schemas.microsoft.com/office/powerpoint/2010/main" val="213944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4862484" y="243397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4" name="Google Shape;14;p3"/>
          <p:cNvSpPr txBox="1">
            <a:spLocks noGrp="1"/>
          </p:cNvSpPr>
          <p:nvPr>
            <p:ph type="title" hasCustomPrompt="1"/>
          </p:nvPr>
        </p:nvSpPr>
        <p:spPr>
          <a:xfrm>
            <a:off x="2558584" y="1907400"/>
            <a:ext cx="1799100" cy="132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4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 name="Google Shape;15;p3"/>
          <p:cNvGrpSpPr/>
          <p:nvPr/>
        </p:nvGrpSpPr>
        <p:grpSpPr>
          <a:xfrm rot="5400000">
            <a:off x="2250338" y="2698869"/>
            <a:ext cx="4643323" cy="283800"/>
            <a:chOff x="-983175" y="1792000"/>
            <a:chExt cx="4572000" cy="283800"/>
          </a:xfrm>
        </p:grpSpPr>
        <p:sp>
          <p:nvSpPr>
            <p:cNvPr id="16" name="Google Shape;16;p3"/>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idx="2"/>
          </p:nvPr>
        </p:nvSpPr>
        <p:spPr>
          <a:xfrm>
            <a:off x="4862484"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2" name="Google Shape;22;p4"/>
          <p:cNvSpPr txBox="1">
            <a:spLocks noGrp="1"/>
          </p:cNvSpPr>
          <p:nvPr>
            <p:ph type="body" idx="1"/>
          </p:nvPr>
        </p:nvSpPr>
        <p:spPr>
          <a:xfrm>
            <a:off x="536575" y="1166000"/>
            <a:ext cx="7894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 name="Google Shape;23;p4"/>
          <p:cNvSpPr/>
          <p:nvPr/>
        </p:nvSpPr>
        <p:spPr>
          <a:xfrm>
            <a:off x="4572000" y="64690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572000" y="7604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572000" y="533350"/>
            <a:ext cx="45720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5770607" y="1333643"/>
            <a:ext cx="1487400" cy="27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29" name="Google Shape;29;p5"/>
          <p:cNvSpPr txBox="1">
            <a:spLocks noGrp="1"/>
          </p:cNvSpPr>
          <p:nvPr>
            <p:ph type="subTitle" idx="2"/>
          </p:nvPr>
        </p:nvSpPr>
        <p:spPr>
          <a:xfrm>
            <a:off x="5119900" y="1581987"/>
            <a:ext cx="2788800" cy="7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0" name="Google Shape;30;p5"/>
          <p:cNvSpPr txBox="1">
            <a:spLocks noGrp="1"/>
          </p:cNvSpPr>
          <p:nvPr>
            <p:ph type="subTitle" idx="3"/>
          </p:nvPr>
        </p:nvSpPr>
        <p:spPr>
          <a:xfrm>
            <a:off x="5770607" y="2829668"/>
            <a:ext cx="14874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dk1"/>
                </a:solidFill>
                <a:highlight>
                  <a:schemeClr val="lt2"/>
                </a:highlight>
              </a:defRPr>
            </a:lvl1pPr>
            <a:lvl2pPr lvl="1" algn="ctr" rtl="0">
              <a:lnSpc>
                <a:spcPct val="100000"/>
              </a:lnSpc>
              <a:spcBef>
                <a:spcPts val="0"/>
              </a:spcBef>
              <a:spcAft>
                <a:spcPts val="0"/>
              </a:spcAft>
              <a:buNone/>
              <a:defRPr sz="1600" b="1">
                <a:solidFill>
                  <a:schemeClr val="dk1"/>
                </a:solidFill>
                <a:highlight>
                  <a:schemeClr val="lt2"/>
                </a:highlight>
              </a:defRPr>
            </a:lvl2pPr>
            <a:lvl3pPr lvl="2" algn="ctr" rtl="0">
              <a:lnSpc>
                <a:spcPct val="100000"/>
              </a:lnSpc>
              <a:spcBef>
                <a:spcPts val="0"/>
              </a:spcBef>
              <a:spcAft>
                <a:spcPts val="0"/>
              </a:spcAft>
              <a:buNone/>
              <a:defRPr sz="1600" b="1">
                <a:solidFill>
                  <a:schemeClr val="dk1"/>
                </a:solidFill>
                <a:highlight>
                  <a:schemeClr val="lt2"/>
                </a:highlight>
              </a:defRPr>
            </a:lvl3pPr>
            <a:lvl4pPr lvl="3" algn="ctr" rtl="0">
              <a:lnSpc>
                <a:spcPct val="100000"/>
              </a:lnSpc>
              <a:spcBef>
                <a:spcPts val="0"/>
              </a:spcBef>
              <a:spcAft>
                <a:spcPts val="0"/>
              </a:spcAft>
              <a:buNone/>
              <a:defRPr sz="1600" b="1">
                <a:solidFill>
                  <a:schemeClr val="dk1"/>
                </a:solidFill>
                <a:highlight>
                  <a:schemeClr val="lt2"/>
                </a:highlight>
              </a:defRPr>
            </a:lvl4pPr>
            <a:lvl5pPr lvl="4" algn="ctr" rtl="0">
              <a:lnSpc>
                <a:spcPct val="100000"/>
              </a:lnSpc>
              <a:spcBef>
                <a:spcPts val="0"/>
              </a:spcBef>
              <a:spcAft>
                <a:spcPts val="0"/>
              </a:spcAft>
              <a:buNone/>
              <a:defRPr sz="1600" b="1">
                <a:solidFill>
                  <a:schemeClr val="dk1"/>
                </a:solidFill>
                <a:highlight>
                  <a:schemeClr val="lt2"/>
                </a:highlight>
              </a:defRPr>
            </a:lvl5pPr>
            <a:lvl6pPr lvl="5" algn="ctr" rtl="0">
              <a:lnSpc>
                <a:spcPct val="100000"/>
              </a:lnSpc>
              <a:spcBef>
                <a:spcPts val="0"/>
              </a:spcBef>
              <a:spcAft>
                <a:spcPts val="0"/>
              </a:spcAft>
              <a:buNone/>
              <a:defRPr sz="1600" b="1">
                <a:solidFill>
                  <a:schemeClr val="dk1"/>
                </a:solidFill>
                <a:highlight>
                  <a:schemeClr val="lt2"/>
                </a:highlight>
              </a:defRPr>
            </a:lvl6pPr>
            <a:lvl7pPr lvl="6" algn="ctr" rtl="0">
              <a:lnSpc>
                <a:spcPct val="100000"/>
              </a:lnSpc>
              <a:spcBef>
                <a:spcPts val="0"/>
              </a:spcBef>
              <a:spcAft>
                <a:spcPts val="0"/>
              </a:spcAft>
              <a:buNone/>
              <a:defRPr sz="1600" b="1">
                <a:solidFill>
                  <a:schemeClr val="dk1"/>
                </a:solidFill>
                <a:highlight>
                  <a:schemeClr val="lt2"/>
                </a:highlight>
              </a:defRPr>
            </a:lvl7pPr>
            <a:lvl8pPr lvl="7" algn="ctr" rtl="0">
              <a:lnSpc>
                <a:spcPct val="100000"/>
              </a:lnSpc>
              <a:spcBef>
                <a:spcPts val="0"/>
              </a:spcBef>
              <a:spcAft>
                <a:spcPts val="0"/>
              </a:spcAft>
              <a:buNone/>
              <a:defRPr sz="1600" b="1">
                <a:solidFill>
                  <a:schemeClr val="dk1"/>
                </a:solidFill>
                <a:highlight>
                  <a:schemeClr val="lt2"/>
                </a:highlight>
              </a:defRPr>
            </a:lvl8pPr>
            <a:lvl9pPr lvl="8" algn="ctr" rtl="0">
              <a:lnSpc>
                <a:spcPct val="100000"/>
              </a:lnSpc>
              <a:spcBef>
                <a:spcPts val="0"/>
              </a:spcBef>
              <a:spcAft>
                <a:spcPts val="0"/>
              </a:spcAft>
              <a:buNone/>
              <a:defRPr sz="1600" b="1">
                <a:solidFill>
                  <a:schemeClr val="dk1"/>
                </a:solidFill>
                <a:highlight>
                  <a:schemeClr val="lt2"/>
                </a:highlight>
              </a:defRPr>
            </a:lvl9pPr>
          </a:lstStyle>
          <a:p>
            <a:endParaRPr/>
          </a:p>
        </p:txBody>
      </p:sp>
      <p:sp>
        <p:nvSpPr>
          <p:cNvPr id="31" name="Google Shape;31;p5"/>
          <p:cNvSpPr txBox="1">
            <a:spLocks noGrp="1"/>
          </p:cNvSpPr>
          <p:nvPr>
            <p:ph type="subTitle" idx="4"/>
          </p:nvPr>
        </p:nvSpPr>
        <p:spPr>
          <a:xfrm>
            <a:off x="5118400" y="3078462"/>
            <a:ext cx="27918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2" name="Google Shape;32;p5"/>
          <p:cNvSpPr/>
          <p:nvPr/>
        </p:nvSpPr>
        <p:spPr>
          <a:xfrm>
            <a:off x="4572000" y="2543400"/>
            <a:ext cx="46479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5"/>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5"/>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5"/>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5"/>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 name="Google Shape;38;p5"/>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p:nvPr/>
        </p:nvSpPr>
        <p:spPr>
          <a:xfrm>
            <a:off x="-23800" y="64690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2" name="Google Shape;42;p6"/>
          <p:cNvSpPr/>
          <p:nvPr/>
        </p:nvSpPr>
        <p:spPr>
          <a:xfrm>
            <a:off x="-23800" y="7604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 name="Google Shape;43;p6"/>
          <p:cNvSpPr/>
          <p:nvPr/>
        </p:nvSpPr>
        <p:spPr>
          <a:xfrm>
            <a:off x="-23800" y="533350"/>
            <a:ext cx="5049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4" name="Google Shape;44;p6"/>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 name="Google Shape;45;p6"/>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6" name="Google Shape;46;p6"/>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86628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9" name="Google Shape;49;p7"/>
          <p:cNvSpPr/>
          <p:nvPr/>
        </p:nvSpPr>
        <p:spPr>
          <a:xfrm>
            <a:off x="86628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 name="Google Shape;50;p7"/>
          <p:cNvSpPr/>
          <p:nvPr/>
        </p:nvSpPr>
        <p:spPr>
          <a:xfrm>
            <a:off x="86628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1" name="Google Shape;51;p7"/>
          <p:cNvSpPr/>
          <p:nvPr/>
        </p:nvSpPr>
        <p:spPr>
          <a:xfrm>
            <a:off x="-100" y="64690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7"/>
          <p:cNvSpPr/>
          <p:nvPr/>
        </p:nvSpPr>
        <p:spPr>
          <a:xfrm>
            <a:off x="-100" y="7604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7"/>
          <p:cNvSpPr/>
          <p:nvPr/>
        </p:nvSpPr>
        <p:spPr>
          <a:xfrm>
            <a:off x="-100" y="533350"/>
            <a:ext cx="481200" cy="5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7"/>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txBox="1">
            <a:spLocks noGrp="1"/>
          </p:cNvSpPr>
          <p:nvPr>
            <p:ph type="subTitle" idx="1"/>
          </p:nvPr>
        </p:nvSpPr>
        <p:spPr>
          <a:xfrm>
            <a:off x="5921475" y="3497563"/>
            <a:ext cx="2613600" cy="73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100"/>
              <a:buNone/>
              <a:defRPr sz="1400"/>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7" name="Google Shape;67;p9"/>
          <p:cNvSpPr txBox="1">
            <a:spLocks noGrp="1"/>
          </p:cNvSpPr>
          <p:nvPr>
            <p:ph type="title" hasCustomPrompt="1"/>
          </p:nvPr>
        </p:nvSpPr>
        <p:spPr>
          <a:xfrm>
            <a:off x="75872" y="1907400"/>
            <a:ext cx="1799100" cy="132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8" name="Google Shape;68;p9"/>
          <p:cNvGrpSpPr/>
          <p:nvPr/>
        </p:nvGrpSpPr>
        <p:grpSpPr>
          <a:xfrm>
            <a:off x="2" y="3315675"/>
            <a:ext cx="9157259" cy="283800"/>
            <a:chOff x="-983175" y="1792000"/>
            <a:chExt cx="4572000" cy="283800"/>
          </a:xfrm>
        </p:grpSpPr>
        <p:sp>
          <p:nvSpPr>
            <p:cNvPr id="69" name="Google Shape;69;p9"/>
            <p:cNvSpPr/>
            <p:nvPr/>
          </p:nvSpPr>
          <p:spPr>
            <a:xfrm>
              <a:off x="-983175" y="190555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983175" y="20191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983175" y="1792000"/>
              <a:ext cx="45720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9"/>
          <p:cNvSpPr txBox="1">
            <a:spLocks noGrp="1"/>
          </p:cNvSpPr>
          <p:nvPr>
            <p:ph type="title" idx="2"/>
          </p:nvPr>
        </p:nvSpPr>
        <p:spPr>
          <a:xfrm>
            <a:off x="1756206" y="1953100"/>
            <a:ext cx="308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dk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5"/>
          <p:cNvSpPr/>
          <p:nvPr/>
        </p:nvSpPr>
        <p:spPr>
          <a:xfrm>
            <a:off x="86628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15"/>
          <p:cNvSpPr/>
          <p:nvPr/>
        </p:nvSpPr>
        <p:spPr>
          <a:xfrm>
            <a:off x="86628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2" name="Google Shape;112;p15"/>
          <p:cNvSpPr/>
          <p:nvPr/>
        </p:nvSpPr>
        <p:spPr>
          <a:xfrm>
            <a:off x="86628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 name="Google Shape;113;p15"/>
          <p:cNvSpPr/>
          <p:nvPr/>
        </p:nvSpPr>
        <p:spPr>
          <a:xfrm>
            <a:off x="-100" y="64690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4" name="Google Shape;114;p15"/>
          <p:cNvSpPr/>
          <p:nvPr/>
        </p:nvSpPr>
        <p:spPr>
          <a:xfrm>
            <a:off x="-100" y="7604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5" name="Google Shape;115;p15"/>
          <p:cNvSpPr/>
          <p:nvPr/>
        </p:nvSpPr>
        <p:spPr>
          <a:xfrm>
            <a:off x="-100" y="533350"/>
            <a:ext cx="481200" cy="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575" y="354900"/>
            <a:ext cx="7813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36450" y="1152475"/>
            <a:ext cx="7894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1" r:id="rId9"/>
    <p:sldLayoutId id="2147483662" r:id="rId10"/>
    <p:sldLayoutId id="2147483667" r:id="rId11"/>
    <p:sldLayoutId id="2147483670" r:id="rId12"/>
    <p:sldLayoutId id="2147483672" r:id="rId13"/>
    <p:sldLayoutId id="2147483673" r:id="rId14"/>
    <p:sldLayoutId id="2147483674" r:id="rId15"/>
    <p:sldLayoutId id="2147483675"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314" name="Google Shape;314;p33"/>
          <p:cNvSpPr/>
          <p:nvPr/>
        </p:nvSpPr>
        <p:spPr>
          <a:xfrm>
            <a:off x="3551950" y="-27325"/>
            <a:ext cx="5819700" cy="523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txBox="1">
            <a:spLocks noGrp="1"/>
          </p:cNvSpPr>
          <p:nvPr>
            <p:ph type="ctrTitle"/>
          </p:nvPr>
        </p:nvSpPr>
        <p:spPr>
          <a:xfrm>
            <a:off x="4835925" y="1490525"/>
            <a:ext cx="3708300" cy="182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dirty="0"/>
              <a:t>Hotel SERVICE management</a:t>
            </a:r>
            <a:endParaRPr dirty="0">
              <a:latin typeface="Staatliches"/>
              <a:ea typeface="Staatliches"/>
              <a:cs typeface="Staatliches"/>
              <a:sym typeface="Staatliches"/>
            </a:endParaRPr>
          </a:p>
        </p:txBody>
      </p:sp>
      <p:sp>
        <p:nvSpPr>
          <p:cNvPr id="316" name="Google Shape;316;p33"/>
          <p:cNvSpPr txBox="1">
            <a:spLocks noGrp="1"/>
          </p:cNvSpPr>
          <p:nvPr>
            <p:ph type="subTitle" idx="1"/>
          </p:nvPr>
        </p:nvSpPr>
        <p:spPr>
          <a:xfrm>
            <a:off x="4527938" y="3846900"/>
            <a:ext cx="4002000" cy="37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Serverless Computing for IoT-Project</a:t>
            </a:r>
            <a:endParaRPr dirty="0"/>
          </a:p>
        </p:txBody>
      </p:sp>
      <p:grpSp>
        <p:nvGrpSpPr>
          <p:cNvPr id="317" name="Google Shape;317;p33"/>
          <p:cNvGrpSpPr/>
          <p:nvPr/>
        </p:nvGrpSpPr>
        <p:grpSpPr>
          <a:xfrm>
            <a:off x="4830263" y="3364400"/>
            <a:ext cx="3594900" cy="359650"/>
            <a:chOff x="4835925" y="3364400"/>
            <a:chExt cx="3594900" cy="359650"/>
          </a:xfrm>
        </p:grpSpPr>
        <p:sp>
          <p:nvSpPr>
            <p:cNvPr id="318" name="Google Shape;318;p33"/>
            <p:cNvSpPr/>
            <p:nvPr/>
          </p:nvSpPr>
          <p:spPr>
            <a:xfrm>
              <a:off x="4835925" y="336440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4835925" y="3501625"/>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4835925" y="3638850"/>
              <a:ext cx="3594900" cy="8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Immagine 4">
            <a:extLst>
              <a:ext uri="{FF2B5EF4-FFF2-40B4-BE49-F238E27FC236}">
                <a16:creationId xmlns:a16="http://schemas.microsoft.com/office/drawing/2014/main" id="{79819A81-5335-419C-92B8-8B79CC1D2642}"/>
              </a:ext>
            </a:extLst>
          </p:cNvPr>
          <p:cNvPicPr>
            <a:picLocks noChangeAspect="1"/>
          </p:cNvPicPr>
          <p:nvPr/>
        </p:nvPicPr>
        <p:blipFill>
          <a:blip r:embed="rId3"/>
          <a:stretch>
            <a:fillRect/>
          </a:stretch>
        </p:blipFill>
        <p:spPr>
          <a:xfrm>
            <a:off x="464040" y="1343515"/>
            <a:ext cx="2601134" cy="2601134"/>
          </a:xfrm>
          <a:prstGeom prst="rect">
            <a:avLst/>
          </a:prstGeom>
        </p:spPr>
      </p:pic>
      <p:cxnSp>
        <p:nvCxnSpPr>
          <p:cNvPr id="8" name="Connettore diritto 7">
            <a:extLst>
              <a:ext uri="{FF2B5EF4-FFF2-40B4-BE49-F238E27FC236}">
                <a16:creationId xmlns:a16="http://schemas.microsoft.com/office/drawing/2014/main" id="{E22B5B34-C185-405F-A280-CB7C200612D0}"/>
              </a:ext>
            </a:extLst>
          </p:cNvPr>
          <p:cNvCxnSpPr>
            <a:cxnSpLocks/>
          </p:cNvCxnSpPr>
          <p:nvPr/>
        </p:nvCxnSpPr>
        <p:spPr>
          <a:xfrm>
            <a:off x="207674" y="1126663"/>
            <a:ext cx="2964151" cy="30348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5DA2A442-ED04-4917-BDEE-E7193B35571E}"/>
              </a:ext>
            </a:extLst>
          </p:cNvPr>
          <p:cNvCxnSpPr>
            <a:cxnSpLocks/>
          </p:cNvCxnSpPr>
          <p:nvPr/>
        </p:nvCxnSpPr>
        <p:spPr>
          <a:xfrm flipH="1">
            <a:off x="271463" y="1098981"/>
            <a:ext cx="2965362" cy="306251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7"/>
          <p:cNvSpPr txBox="1">
            <a:spLocks noGrp="1"/>
          </p:cNvSpPr>
          <p:nvPr>
            <p:ph type="title"/>
          </p:nvPr>
        </p:nvSpPr>
        <p:spPr>
          <a:xfrm>
            <a:off x="515975" y="900601"/>
            <a:ext cx="3858600" cy="9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IoT </a:t>
            </a:r>
            <a:r>
              <a:rPr lang="it-IT" dirty="0" err="1"/>
              <a:t>Sensors</a:t>
            </a:r>
            <a:br>
              <a:rPr lang="it-IT" dirty="0"/>
            </a:br>
            <a:r>
              <a:rPr lang="it-IT" dirty="0"/>
              <a:t>EMULATION</a:t>
            </a:r>
            <a:endParaRPr dirty="0"/>
          </a:p>
        </p:txBody>
      </p:sp>
      <p:sp>
        <p:nvSpPr>
          <p:cNvPr id="757" name="Google Shape;757;p47"/>
          <p:cNvSpPr txBox="1">
            <a:spLocks noGrp="1"/>
          </p:cNvSpPr>
          <p:nvPr>
            <p:ph type="subTitle" idx="1"/>
          </p:nvPr>
        </p:nvSpPr>
        <p:spPr>
          <a:xfrm>
            <a:off x="265626" y="1869601"/>
            <a:ext cx="4207661" cy="2658857"/>
          </a:xfrm>
          <a:prstGeom prst="rect">
            <a:avLst/>
          </a:prstGeom>
        </p:spPr>
        <p:txBody>
          <a:bodyPr spcFirstLastPara="1" wrap="square" lIns="91425" tIns="91425" rIns="91425" bIns="91425" anchor="t" anchorCtr="0">
            <a:noAutofit/>
          </a:bodyPr>
          <a:lstStyle/>
          <a:p>
            <a:pPr>
              <a:buClr>
                <a:schemeClr val="tx2"/>
              </a:buClr>
              <a:buFont typeface="Arial" panose="020B0604020202020204" pitchFamily="34" charset="0"/>
              <a:buChar char="•"/>
            </a:pPr>
            <a:r>
              <a:rPr lang="en-US" sz="1200" dirty="0"/>
              <a:t>The serverless functions are trigged by events generated from small devices such as sensors and mobile (IoT devices), commonly these devices communicates using message-passing, in particular on dedicated protocols as </a:t>
            </a:r>
            <a:r>
              <a:rPr lang="en-US" sz="1200" b="1" dirty="0"/>
              <a:t>AMQP</a:t>
            </a:r>
            <a:r>
              <a:rPr lang="en-US" sz="1200" dirty="0"/>
              <a:t> or </a:t>
            </a:r>
            <a:r>
              <a:rPr lang="en-US" sz="1200" b="1" dirty="0"/>
              <a:t>MQTT</a:t>
            </a:r>
            <a:r>
              <a:rPr lang="en-US" sz="1200" dirty="0"/>
              <a:t>.</a:t>
            </a:r>
          </a:p>
          <a:p>
            <a:pPr marL="114300" indent="0">
              <a:buClr>
                <a:schemeClr val="tx2"/>
              </a:buClr>
            </a:pPr>
            <a:endParaRPr lang="en-US" sz="1200" dirty="0"/>
          </a:p>
          <a:p>
            <a:pPr>
              <a:buClr>
                <a:schemeClr val="tx2"/>
              </a:buClr>
              <a:buFont typeface="Arial" panose="020B0604020202020204" pitchFamily="34" charset="0"/>
              <a:buChar char="•"/>
            </a:pPr>
            <a:r>
              <a:rPr lang="en-US" sz="1200" dirty="0"/>
              <a:t>In this project to emulate the IoT sensors the events could be generated either by another function or from a MQTT client(mobile app).</a:t>
            </a:r>
          </a:p>
          <a:p>
            <a:pPr>
              <a:buClr>
                <a:schemeClr val="tx2"/>
              </a:buClr>
              <a:buFont typeface="Arial" panose="020B0604020202020204" pitchFamily="34" charset="0"/>
              <a:buChar char="•"/>
            </a:pPr>
            <a:endParaRPr lang="en-US" sz="1200" dirty="0"/>
          </a:p>
          <a:p>
            <a:pPr>
              <a:buClr>
                <a:schemeClr val="tx2"/>
              </a:buClr>
              <a:buFont typeface="Arial" panose="020B0604020202020204" pitchFamily="34" charset="0"/>
              <a:buChar char="•"/>
            </a:pPr>
            <a:r>
              <a:rPr lang="en-US" sz="1200" dirty="0"/>
              <a:t>Anyway it would be easy to test using a real device that allows to send messages on MQTT or AMQP topic).</a:t>
            </a:r>
          </a:p>
          <a:p>
            <a:pPr marL="0" lvl="0" indent="0" algn="l" rtl="0">
              <a:spcBef>
                <a:spcPts val="0"/>
              </a:spcBef>
              <a:spcAft>
                <a:spcPts val="0"/>
              </a:spcAft>
              <a:buNone/>
            </a:pPr>
            <a:endParaRPr dirty="0"/>
          </a:p>
        </p:txBody>
      </p:sp>
      <p:pic>
        <p:nvPicPr>
          <p:cNvPr id="3" name="Immagine 2" descr="Immagine che contiene segnale, disegnando&#10;&#10;Descrizione generata automaticamente">
            <a:extLst>
              <a:ext uri="{FF2B5EF4-FFF2-40B4-BE49-F238E27FC236}">
                <a16:creationId xmlns:a16="http://schemas.microsoft.com/office/drawing/2014/main" id="{072656E5-A000-4748-86AF-109F5FD087BB}"/>
              </a:ext>
            </a:extLst>
          </p:cNvPr>
          <p:cNvPicPr>
            <a:picLocks noChangeAspect="1"/>
          </p:cNvPicPr>
          <p:nvPr/>
        </p:nvPicPr>
        <p:blipFill>
          <a:blip r:embed="rId3"/>
          <a:stretch>
            <a:fillRect/>
          </a:stretch>
        </p:blipFill>
        <p:spPr>
          <a:xfrm>
            <a:off x="5969941" y="2924629"/>
            <a:ext cx="1497693" cy="1497693"/>
          </a:xfrm>
          <a:prstGeom prst="rect">
            <a:avLst/>
          </a:prstGeom>
        </p:spPr>
      </p:pic>
      <p:pic>
        <p:nvPicPr>
          <p:cNvPr id="5" name="Immagine 4">
            <a:extLst>
              <a:ext uri="{FF2B5EF4-FFF2-40B4-BE49-F238E27FC236}">
                <a16:creationId xmlns:a16="http://schemas.microsoft.com/office/drawing/2014/main" id="{5C4FBEE3-CFD0-4A08-BF1D-24A3A06385AB}"/>
              </a:ext>
            </a:extLst>
          </p:cNvPr>
          <p:cNvPicPr>
            <a:picLocks noChangeAspect="1"/>
          </p:cNvPicPr>
          <p:nvPr/>
        </p:nvPicPr>
        <p:blipFill>
          <a:blip r:embed="rId4"/>
          <a:stretch>
            <a:fillRect/>
          </a:stretch>
        </p:blipFill>
        <p:spPr>
          <a:xfrm>
            <a:off x="6022276" y="903263"/>
            <a:ext cx="1497693" cy="1092849"/>
          </a:xfrm>
          <a:prstGeom prst="rect">
            <a:avLst/>
          </a:prstGeom>
        </p:spPr>
      </p:pic>
      <p:sp>
        <p:nvSpPr>
          <p:cNvPr id="10" name="Google Shape;792;p50">
            <a:extLst>
              <a:ext uri="{FF2B5EF4-FFF2-40B4-BE49-F238E27FC236}">
                <a16:creationId xmlns:a16="http://schemas.microsoft.com/office/drawing/2014/main" id="{FF88E193-C069-47B4-A51E-331F8BF153BE}"/>
              </a:ext>
            </a:extLst>
          </p:cNvPr>
          <p:cNvSpPr txBox="1">
            <a:spLocks/>
          </p:cNvSpPr>
          <p:nvPr/>
        </p:nvSpPr>
        <p:spPr>
          <a:xfrm>
            <a:off x="5969941" y="442232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MQTT Client</a:t>
            </a:r>
          </a:p>
        </p:txBody>
      </p:sp>
      <p:cxnSp>
        <p:nvCxnSpPr>
          <p:cNvPr id="11" name="Connettore 2 10">
            <a:extLst>
              <a:ext uri="{FF2B5EF4-FFF2-40B4-BE49-F238E27FC236}">
                <a16:creationId xmlns:a16="http://schemas.microsoft.com/office/drawing/2014/main" id="{77018250-6392-423E-85FF-C1E129C3BC4E}"/>
              </a:ext>
            </a:extLst>
          </p:cNvPr>
          <p:cNvCxnSpPr>
            <a:cxnSpLocks/>
          </p:cNvCxnSpPr>
          <p:nvPr/>
        </p:nvCxnSpPr>
        <p:spPr>
          <a:xfrm flipV="1">
            <a:off x="4473287" y="2321534"/>
            <a:ext cx="1206168" cy="9291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ED259D5B-15B8-4B8D-B028-25D7F82811BA}"/>
              </a:ext>
            </a:extLst>
          </p:cNvPr>
          <p:cNvCxnSpPr>
            <a:cxnSpLocks/>
          </p:cNvCxnSpPr>
          <p:nvPr/>
        </p:nvCxnSpPr>
        <p:spPr>
          <a:xfrm>
            <a:off x="4473287" y="3581810"/>
            <a:ext cx="1274370" cy="315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A9E5B394-B0EC-42FE-8AB3-1303F7E1E377}"/>
              </a:ext>
            </a:extLst>
          </p:cNvPr>
          <p:cNvSpPr txBox="1"/>
          <p:nvPr/>
        </p:nvSpPr>
        <p:spPr>
          <a:xfrm>
            <a:off x="5917607" y="2022398"/>
            <a:ext cx="1497693" cy="646331"/>
          </a:xfrm>
          <a:prstGeom prst="rect">
            <a:avLst/>
          </a:prstGeom>
          <a:noFill/>
        </p:spPr>
        <p:txBody>
          <a:bodyPr wrap="square" rtlCol="0">
            <a:spAutoFit/>
          </a:body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Function</a:t>
            </a:r>
            <a:r>
              <a:rPr lang="it-IT" sz="1200" b="1" dirty="0">
                <a:solidFill>
                  <a:schemeClr val="dk2"/>
                </a:solidFill>
                <a:highlight>
                  <a:schemeClr val="lt2"/>
                </a:highlight>
                <a:latin typeface="Montserrat"/>
                <a:sym typeface="Montserrat"/>
              </a:rPr>
              <a:t> </a:t>
            </a:r>
            <a:r>
              <a:rPr lang="it-IT" sz="1200" b="1" dirty="0" err="1">
                <a:solidFill>
                  <a:schemeClr val="dk2"/>
                </a:solidFill>
                <a:highlight>
                  <a:schemeClr val="lt2"/>
                </a:highlight>
                <a:latin typeface="Montserrat"/>
                <a:sym typeface="Montserrat"/>
              </a:rPr>
              <a:t>that</a:t>
            </a:r>
            <a:r>
              <a:rPr lang="it-IT" sz="1200" b="1" dirty="0">
                <a:solidFill>
                  <a:schemeClr val="dk2"/>
                </a:solidFill>
                <a:highlight>
                  <a:schemeClr val="lt2"/>
                </a:highlight>
                <a:latin typeface="Montserrat"/>
                <a:sym typeface="Montserrat"/>
              </a:rPr>
              <a:t> generate the event</a:t>
            </a:r>
          </a:p>
        </p:txBody>
      </p:sp>
    </p:spTree>
    <p:extLst>
      <p:ext uri="{BB962C8B-B14F-4D97-AF65-F5344CB8AC3E}">
        <p14:creationId xmlns:p14="http://schemas.microsoft.com/office/powerpoint/2010/main" val="6591174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66"/>
          <p:cNvSpPr txBox="1">
            <a:spLocks noGrp="1"/>
          </p:cNvSpPr>
          <p:nvPr>
            <p:ph type="title"/>
          </p:nvPr>
        </p:nvSpPr>
        <p:spPr>
          <a:xfrm>
            <a:off x="614175" y="376896"/>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architecture</a:t>
            </a:r>
            <a:endParaRPr dirty="0"/>
          </a:p>
        </p:txBody>
      </p:sp>
      <p:pic>
        <p:nvPicPr>
          <p:cNvPr id="3" name="Immagine 2">
            <a:extLst>
              <a:ext uri="{FF2B5EF4-FFF2-40B4-BE49-F238E27FC236}">
                <a16:creationId xmlns:a16="http://schemas.microsoft.com/office/drawing/2014/main" id="{E775C2C6-4720-4F6E-8137-D874EA72E9EE}"/>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2300"/>
                    </a14:imgEffect>
                    <a14:imgEffect>
                      <a14:saturation sat="240000"/>
                    </a14:imgEffect>
                  </a14:imgLayer>
                </a14:imgProps>
              </a:ext>
            </a:extLst>
          </a:blip>
          <a:stretch>
            <a:fillRect/>
          </a:stretch>
        </p:blipFill>
        <p:spPr>
          <a:xfrm>
            <a:off x="44249" y="2212894"/>
            <a:ext cx="1045688" cy="1045688"/>
          </a:xfrm>
          <a:prstGeom prst="rect">
            <a:avLst/>
          </a:prstGeom>
        </p:spPr>
      </p:pic>
      <p:sp>
        <p:nvSpPr>
          <p:cNvPr id="13" name="Google Shape;792;p50">
            <a:extLst>
              <a:ext uri="{FF2B5EF4-FFF2-40B4-BE49-F238E27FC236}">
                <a16:creationId xmlns:a16="http://schemas.microsoft.com/office/drawing/2014/main" id="{7BE06217-454B-48A7-86F1-B927ECBB58B2}"/>
              </a:ext>
            </a:extLst>
          </p:cNvPr>
          <p:cNvSpPr txBox="1">
            <a:spLocks/>
          </p:cNvSpPr>
          <p:nvPr/>
        </p:nvSpPr>
        <p:spPr>
          <a:xfrm>
            <a:off x="131096" y="3198784"/>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IoT </a:t>
            </a:r>
            <a:r>
              <a:rPr lang="it-IT" sz="1200" b="1" dirty="0" err="1">
                <a:solidFill>
                  <a:schemeClr val="dk2"/>
                </a:solidFill>
                <a:highlight>
                  <a:schemeClr val="lt2"/>
                </a:highlight>
                <a:latin typeface="Montserrat"/>
                <a:sym typeface="Montserrat"/>
              </a:rPr>
              <a:t>Sensors</a:t>
            </a:r>
            <a:endParaRPr lang="it-IT" sz="1200" b="1" dirty="0">
              <a:solidFill>
                <a:schemeClr val="dk2"/>
              </a:solidFill>
              <a:highlight>
                <a:schemeClr val="lt2"/>
              </a:highlight>
              <a:latin typeface="Montserrat"/>
              <a:sym typeface="Montserrat"/>
            </a:endParaRPr>
          </a:p>
        </p:txBody>
      </p:sp>
      <p:sp>
        <p:nvSpPr>
          <p:cNvPr id="14" name="Google Shape;793;p50">
            <a:extLst>
              <a:ext uri="{FF2B5EF4-FFF2-40B4-BE49-F238E27FC236}">
                <a16:creationId xmlns:a16="http://schemas.microsoft.com/office/drawing/2014/main" id="{AC5D7E0F-11D7-4D88-8D26-294A579932FD}"/>
              </a:ext>
            </a:extLst>
          </p:cNvPr>
          <p:cNvSpPr txBox="1">
            <a:spLocks/>
          </p:cNvSpPr>
          <p:nvPr/>
        </p:nvSpPr>
        <p:spPr>
          <a:xfrm>
            <a:off x="131096" y="3433037"/>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Smart Bracelet</a:t>
            </a:r>
          </a:p>
        </p:txBody>
      </p:sp>
      <p:pic>
        <p:nvPicPr>
          <p:cNvPr id="12" name="Immagine 11" descr="Immagine che contiene testo, mappa&#10;&#10;Descrizione generata automaticamente">
            <a:extLst>
              <a:ext uri="{FF2B5EF4-FFF2-40B4-BE49-F238E27FC236}">
                <a16:creationId xmlns:a16="http://schemas.microsoft.com/office/drawing/2014/main" id="{EC92610B-3AA5-4C00-B1D9-0F88A989B171}"/>
              </a:ext>
            </a:extLst>
          </p:cNvPr>
          <p:cNvPicPr>
            <a:picLocks noChangeAspect="1"/>
          </p:cNvPicPr>
          <p:nvPr/>
        </p:nvPicPr>
        <p:blipFill rotWithShape="1">
          <a:blip r:embed="rId5">
            <a:duotone>
              <a:schemeClr val="accent6">
                <a:shade val="45000"/>
                <a:satMod val="135000"/>
              </a:schemeClr>
              <a:prstClr val="white"/>
            </a:duotone>
          </a:blip>
          <a:srcRect l="20424" t="17474" r="14435" b="23729"/>
          <a:stretch/>
        </p:blipFill>
        <p:spPr>
          <a:xfrm>
            <a:off x="1618496" y="1454599"/>
            <a:ext cx="5956449" cy="2562278"/>
          </a:xfrm>
          <a:prstGeom prst="rect">
            <a:avLst/>
          </a:prstGeom>
        </p:spPr>
      </p:pic>
      <p:cxnSp>
        <p:nvCxnSpPr>
          <p:cNvPr id="16" name="Connettore 2 15">
            <a:extLst>
              <a:ext uri="{FF2B5EF4-FFF2-40B4-BE49-F238E27FC236}">
                <a16:creationId xmlns:a16="http://schemas.microsoft.com/office/drawing/2014/main" id="{CCAA82C2-214C-4C02-9FBF-8207A2C48907}"/>
              </a:ext>
            </a:extLst>
          </p:cNvPr>
          <p:cNvCxnSpPr>
            <a:cxnSpLocks/>
          </p:cNvCxnSpPr>
          <p:nvPr/>
        </p:nvCxnSpPr>
        <p:spPr>
          <a:xfrm>
            <a:off x="1016195" y="2735738"/>
            <a:ext cx="5285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C9AF1D34-419F-448E-80B0-2868A799C45D}"/>
              </a:ext>
            </a:extLst>
          </p:cNvPr>
          <p:cNvSpPr/>
          <p:nvPr/>
        </p:nvSpPr>
        <p:spPr>
          <a:xfrm>
            <a:off x="2196218" y="2625212"/>
            <a:ext cx="1144296" cy="110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5F8FC68B-1E7B-4DDC-82BB-174B9D7F523A}"/>
              </a:ext>
            </a:extLst>
          </p:cNvPr>
          <p:cNvCxnSpPr>
            <a:cxnSpLocks/>
          </p:cNvCxnSpPr>
          <p:nvPr/>
        </p:nvCxnSpPr>
        <p:spPr>
          <a:xfrm>
            <a:off x="2566224" y="2718444"/>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8533540C-B632-4C0E-AFC1-BD95A68AA108}"/>
              </a:ext>
            </a:extLst>
          </p:cNvPr>
          <p:cNvSpPr/>
          <p:nvPr/>
        </p:nvSpPr>
        <p:spPr>
          <a:xfrm>
            <a:off x="3918236" y="261257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48B8091-2745-4995-8528-6A6C45F0F8CC}"/>
              </a:ext>
            </a:extLst>
          </p:cNvPr>
          <p:cNvCxnSpPr>
            <a:cxnSpLocks/>
          </p:cNvCxnSpPr>
          <p:nvPr/>
        </p:nvCxnSpPr>
        <p:spPr>
          <a:xfrm>
            <a:off x="4141843" y="2703696"/>
            <a:ext cx="6636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AC855335-2CEF-4A45-97E7-B76B887365DA}"/>
              </a:ext>
            </a:extLst>
          </p:cNvPr>
          <p:cNvSpPr/>
          <p:nvPr/>
        </p:nvSpPr>
        <p:spPr>
          <a:xfrm>
            <a:off x="5545475" y="1983658"/>
            <a:ext cx="936445" cy="51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F027398D-54B9-41EE-9B13-1174F3C705AE}"/>
              </a:ext>
            </a:extLst>
          </p:cNvPr>
          <p:cNvCxnSpPr>
            <a:cxnSpLocks/>
          </p:cNvCxnSpPr>
          <p:nvPr/>
        </p:nvCxnSpPr>
        <p:spPr>
          <a:xfrm flipV="1">
            <a:off x="5746959" y="1867954"/>
            <a:ext cx="554804" cy="5751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ettangolo 29">
            <a:extLst>
              <a:ext uri="{FF2B5EF4-FFF2-40B4-BE49-F238E27FC236}">
                <a16:creationId xmlns:a16="http://schemas.microsoft.com/office/drawing/2014/main" id="{60F52035-7855-4159-8290-511C9EE2EAB8}"/>
              </a:ext>
            </a:extLst>
          </p:cNvPr>
          <p:cNvSpPr/>
          <p:nvPr/>
        </p:nvSpPr>
        <p:spPr>
          <a:xfrm>
            <a:off x="5980475" y="3031195"/>
            <a:ext cx="1900433" cy="1144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C08F4856-355F-4F64-99C9-9FEC99A1F9E7}"/>
              </a:ext>
            </a:extLst>
          </p:cNvPr>
          <p:cNvCxnSpPr>
            <a:cxnSpLocks/>
          </p:cNvCxnSpPr>
          <p:nvPr/>
        </p:nvCxnSpPr>
        <p:spPr>
          <a:xfrm>
            <a:off x="5882152" y="3091078"/>
            <a:ext cx="461774" cy="4151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A181DF00-048E-40A2-972D-FCDE83CF6FEF}"/>
              </a:ext>
            </a:extLst>
          </p:cNvPr>
          <p:cNvSpPr/>
          <p:nvPr/>
        </p:nvSpPr>
        <p:spPr>
          <a:xfrm>
            <a:off x="6317276" y="1295748"/>
            <a:ext cx="1900433" cy="1705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Immagine 32" descr="Immagine che contiene testo, mappa&#10;&#10;Descrizione generata automaticamente">
            <a:extLst>
              <a:ext uri="{FF2B5EF4-FFF2-40B4-BE49-F238E27FC236}">
                <a16:creationId xmlns:a16="http://schemas.microsoft.com/office/drawing/2014/main" id="{7E35A03B-34C7-4160-B903-8563A68E1B71}"/>
              </a:ext>
            </a:extLst>
          </p:cNvPr>
          <p:cNvPicPr>
            <a:picLocks noChangeAspect="1"/>
          </p:cNvPicPr>
          <p:nvPr/>
        </p:nvPicPr>
        <p:blipFill rotWithShape="1">
          <a:blip r:embed="rId5">
            <a:duotone>
              <a:schemeClr val="accent6">
                <a:shade val="45000"/>
                <a:satMod val="135000"/>
              </a:schemeClr>
              <a:prstClr val="white"/>
            </a:duotone>
          </a:blip>
          <a:srcRect l="20618" t="35209" r="69114" b="37016"/>
          <a:stretch/>
        </p:blipFill>
        <p:spPr>
          <a:xfrm>
            <a:off x="6424620" y="1038706"/>
            <a:ext cx="938980" cy="1210390"/>
          </a:xfrm>
          <a:prstGeom prst="rect">
            <a:avLst/>
          </a:prstGeom>
        </p:spPr>
      </p:pic>
      <p:sp>
        <p:nvSpPr>
          <p:cNvPr id="38" name="Rettangolo 37">
            <a:extLst>
              <a:ext uri="{FF2B5EF4-FFF2-40B4-BE49-F238E27FC236}">
                <a16:creationId xmlns:a16="http://schemas.microsoft.com/office/drawing/2014/main" id="{F565CD4E-5F64-4344-B5A7-9BFB784689B9}"/>
              </a:ext>
            </a:extLst>
          </p:cNvPr>
          <p:cNvSpPr/>
          <p:nvPr/>
        </p:nvSpPr>
        <p:spPr>
          <a:xfrm>
            <a:off x="6995368" y="1401663"/>
            <a:ext cx="970859" cy="9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E654C506-9EBE-47CE-B1A5-E1FED188BC7F}"/>
              </a:ext>
            </a:extLst>
          </p:cNvPr>
          <p:cNvCxnSpPr>
            <a:cxnSpLocks/>
          </p:cNvCxnSpPr>
          <p:nvPr/>
        </p:nvCxnSpPr>
        <p:spPr>
          <a:xfrm>
            <a:off x="7181349" y="1462939"/>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1" name="Immagine 40" descr="Immagine che contiene disegnando, recinto&#10;&#10;Descrizione generata automaticamente">
            <a:extLst>
              <a:ext uri="{FF2B5EF4-FFF2-40B4-BE49-F238E27FC236}">
                <a16:creationId xmlns:a16="http://schemas.microsoft.com/office/drawing/2014/main" id="{059C45C4-BB90-4EAC-8A87-3585D184E7BC}"/>
              </a:ext>
            </a:extLst>
          </p:cNvPr>
          <p:cNvPicPr>
            <a:picLocks noChangeAspect="1"/>
          </p:cNvPicPr>
          <p:nvPr/>
        </p:nvPicPr>
        <p:blipFill>
          <a:blip r:embed="rId6">
            <a:duotone>
              <a:schemeClr val="accent6">
                <a:shade val="45000"/>
                <a:satMod val="135000"/>
              </a:schemeClr>
              <a:prstClr val="white"/>
            </a:duotone>
          </a:blip>
          <a:stretch>
            <a:fillRect/>
          </a:stretch>
        </p:blipFill>
        <p:spPr>
          <a:xfrm>
            <a:off x="6424620" y="3417498"/>
            <a:ext cx="804193" cy="968793"/>
          </a:xfrm>
          <a:prstGeom prst="rect">
            <a:avLst/>
          </a:prstGeom>
        </p:spPr>
      </p:pic>
      <p:cxnSp>
        <p:nvCxnSpPr>
          <p:cNvPr id="44" name="Connettore 2 43">
            <a:extLst>
              <a:ext uri="{FF2B5EF4-FFF2-40B4-BE49-F238E27FC236}">
                <a16:creationId xmlns:a16="http://schemas.microsoft.com/office/drawing/2014/main" id="{F530A66C-07F5-4316-89D0-A2D499028BE7}"/>
              </a:ext>
            </a:extLst>
          </p:cNvPr>
          <p:cNvCxnSpPr>
            <a:cxnSpLocks/>
          </p:cNvCxnSpPr>
          <p:nvPr/>
        </p:nvCxnSpPr>
        <p:spPr>
          <a:xfrm>
            <a:off x="7283989" y="3793331"/>
            <a:ext cx="44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5" name="Immagine 44" descr="Immagine che contiene disegnando&#10;&#10;Descrizione generata automaticamente">
            <a:extLst>
              <a:ext uri="{FF2B5EF4-FFF2-40B4-BE49-F238E27FC236}">
                <a16:creationId xmlns:a16="http://schemas.microsoft.com/office/drawing/2014/main" id="{BE511425-645B-40AF-85A2-DA0004E5DC38}"/>
              </a:ext>
            </a:extLst>
          </p:cNvPr>
          <p:cNvPicPr>
            <a:picLocks noChangeAspect="1"/>
          </p:cNvPicPr>
          <p:nvPr/>
        </p:nvPicPr>
        <p:blipFill>
          <a:blip r:embed="rId7">
            <a:duotone>
              <a:schemeClr val="accent5">
                <a:shade val="45000"/>
                <a:satMod val="135000"/>
              </a:schemeClr>
              <a:prstClr val="white"/>
            </a:duotone>
          </a:blip>
          <a:stretch>
            <a:fillRect/>
          </a:stretch>
        </p:blipFill>
        <p:spPr>
          <a:xfrm>
            <a:off x="7655639" y="3285662"/>
            <a:ext cx="1265311" cy="1144532"/>
          </a:xfrm>
          <a:prstGeom prst="rect">
            <a:avLst/>
          </a:prstGeom>
        </p:spPr>
      </p:pic>
      <p:pic>
        <p:nvPicPr>
          <p:cNvPr id="47" name="Immagine 46">
            <a:extLst>
              <a:ext uri="{FF2B5EF4-FFF2-40B4-BE49-F238E27FC236}">
                <a16:creationId xmlns:a16="http://schemas.microsoft.com/office/drawing/2014/main" id="{90E73BAC-2394-46C4-A89F-AAEC8EFF2C10}"/>
              </a:ext>
            </a:extLst>
          </p:cNvPr>
          <p:cNvPicPr>
            <a:picLocks noChangeAspect="1"/>
          </p:cNvPicPr>
          <p:nvPr/>
        </p:nvPicPr>
        <p:blipFill>
          <a:blip r:embed="rId8">
            <a:duotone>
              <a:schemeClr val="accent5">
                <a:shade val="45000"/>
                <a:satMod val="135000"/>
              </a:schemeClr>
              <a:prstClr val="white"/>
            </a:duotone>
          </a:blip>
          <a:stretch>
            <a:fillRect/>
          </a:stretch>
        </p:blipFill>
        <p:spPr>
          <a:xfrm>
            <a:off x="7774620" y="1137877"/>
            <a:ext cx="938981" cy="618693"/>
          </a:xfrm>
          <a:prstGeom prst="rect">
            <a:avLst/>
          </a:prstGeom>
        </p:spPr>
      </p:pic>
      <p:sp>
        <p:nvSpPr>
          <p:cNvPr id="52" name="Rettangolo 51">
            <a:extLst>
              <a:ext uri="{FF2B5EF4-FFF2-40B4-BE49-F238E27FC236}">
                <a16:creationId xmlns:a16="http://schemas.microsoft.com/office/drawing/2014/main" id="{F351B000-023E-4331-9059-B3A340DCB0B5}"/>
              </a:ext>
            </a:extLst>
          </p:cNvPr>
          <p:cNvSpPr/>
          <p:nvPr/>
        </p:nvSpPr>
        <p:spPr>
          <a:xfrm>
            <a:off x="1536612" y="353641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1BA2DFFE-9982-4B49-8B9A-D84BC89D6658}"/>
              </a:ext>
            </a:extLst>
          </p:cNvPr>
          <p:cNvSpPr/>
          <p:nvPr/>
        </p:nvSpPr>
        <p:spPr>
          <a:xfrm>
            <a:off x="2928569" y="3576999"/>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995864C6-6942-4ACD-A15B-EE15B3A49741}"/>
              </a:ext>
            </a:extLst>
          </p:cNvPr>
          <p:cNvSpPr/>
          <p:nvPr/>
        </p:nvSpPr>
        <p:spPr>
          <a:xfrm>
            <a:off x="4778076" y="3601116"/>
            <a:ext cx="1311263" cy="75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Google Shape;792;p50">
            <a:extLst>
              <a:ext uri="{FF2B5EF4-FFF2-40B4-BE49-F238E27FC236}">
                <a16:creationId xmlns:a16="http://schemas.microsoft.com/office/drawing/2014/main" id="{EF8F2D07-2192-4EAB-A6D9-0A6E37FAC000}"/>
              </a:ext>
            </a:extLst>
          </p:cNvPr>
          <p:cNvSpPr txBox="1">
            <a:spLocks/>
          </p:cNvSpPr>
          <p:nvPr/>
        </p:nvSpPr>
        <p:spPr>
          <a:xfrm>
            <a:off x="1560531" y="342521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MQTT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56" name="Google Shape;793;p50">
            <a:extLst>
              <a:ext uri="{FF2B5EF4-FFF2-40B4-BE49-F238E27FC236}">
                <a16:creationId xmlns:a16="http://schemas.microsoft.com/office/drawing/2014/main" id="{40DB297E-C5D6-4C2C-8AE4-0C6CA47CF976}"/>
              </a:ext>
            </a:extLst>
          </p:cNvPr>
          <p:cNvSpPr txBox="1">
            <a:spLocks/>
          </p:cNvSpPr>
          <p:nvPr/>
        </p:nvSpPr>
        <p:spPr>
          <a:xfrm>
            <a:off x="1560531"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7" name="Google Shape;792;p50">
            <a:extLst>
              <a:ext uri="{FF2B5EF4-FFF2-40B4-BE49-F238E27FC236}">
                <a16:creationId xmlns:a16="http://schemas.microsoft.com/office/drawing/2014/main" id="{AE6CCBC0-934B-4A4F-9B90-586B6055B096}"/>
              </a:ext>
            </a:extLst>
          </p:cNvPr>
          <p:cNvSpPr txBox="1">
            <a:spLocks/>
          </p:cNvSpPr>
          <p:nvPr/>
        </p:nvSpPr>
        <p:spPr>
          <a:xfrm>
            <a:off x="3071850" y="3531512"/>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Trigger</a:t>
            </a:r>
          </a:p>
          <a:p>
            <a:pPr algn="ctr">
              <a:buClr>
                <a:schemeClr val="dk2"/>
              </a:buClr>
              <a:buSzPts val="1800"/>
            </a:pPr>
            <a:r>
              <a:rPr lang="it-IT" sz="1200" b="1" dirty="0">
                <a:solidFill>
                  <a:schemeClr val="dk2"/>
                </a:solidFill>
                <a:highlight>
                  <a:schemeClr val="lt2"/>
                </a:highlight>
                <a:latin typeface="Montserrat"/>
                <a:sym typeface="Montserrat"/>
              </a:rPr>
              <a:t>Rules</a:t>
            </a:r>
          </a:p>
        </p:txBody>
      </p:sp>
      <p:sp>
        <p:nvSpPr>
          <p:cNvPr id="58" name="Google Shape;793;p50">
            <a:extLst>
              <a:ext uri="{FF2B5EF4-FFF2-40B4-BE49-F238E27FC236}">
                <a16:creationId xmlns:a16="http://schemas.microsoft.com/office/drawing/2014/main" id="{C0E4FBE5-17FB-45B2-A833-9487EE2AE23F}"/>
              </a:ext>
            </a:extLst>
          </p:cNvPr>
          <p:cNvSpPr txBox="1">
            <a:spLocks/>
          </p:cNvSpPr>
          <p:nvPr/>
        </p:nvSpPr>
        <p:spPr>
          <a:xfrm>
            <a:off x="3203637" y="3659463"/>
            <a:ext cx="1385667" cy="20920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100" dirty="0">
              <a:solidFill>
                <a:schemeClr val="dk2"/>
              </a:solidFill>
              <a:latin typeface="Montserrat"/>
              <a:sym typeface="Montserrat"/>
            </a:endParaRPr>
          </a:p>
        </p:txBody>
      </p:sp>
      <p:sp>
        <p:nvSpPr>
          <p:cNvPr id="59" name="Google Shape;792;p50">
            <a:extLst>
              <a:ext uri="{FF2B5EF4-FFF2-40B4-BE49-F238E27FC236}">
                <a16:creationId xmlns:a16="http://schemas.microsoft.com/office/drawing/2014/main" id="{D9B0E30F-18AD-43D1-A9FB-682C55391A58}"/>
              </a:ext>
            </a:extLst>
          </p:cNvPr>
          <p:cNvSpPr txBox="1">
            <a:spLocks/>
          </p:cNvSpPr>
          <p:nvPr/>
        </p:nvSpPr>
        <p:spPr>
          <a:xfrm>
            <a:off x="4634834" y="3697390"/>
            <a:ext cx="1487400" cy="4247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err="1">
                <a:solidFill>
                  <a:schemeClr val="dk2"/>
                </a:solidFill>
                <a:highlight>
                  <a:schemeClr val="lt2"/>
                </a:highlight>
                <a:latin typeface="Montserrat"/>
                <a:sym typeface="Montserrat"/>
              </a:rPr>
              <a:t>Nuclio</a:t>
            </a:r>
            <a:r>
              <a:rPr lang="it-IT" sz="1200" b="1" dirty="0">
                <a:solidFill>
                  <a:schemeClr val="dk2"/>
                </a:solidFill>
                <a:highlight>
                  <a:schemeClr val="lt2"/>
                </a:highlight>
                <a:latin typeface="Montserrat"/>
                <a:sym typeface="Montserrat"/>
              </a:rPr>
              <a:t> Docker</a:t>
            </a:r>
          </a:p>
          <a:p>
            <a:pPr algn="ctr">
              <a:buClr>
                <a:schemeClr val="dk2"/>
              </a:buClr>
              <a:buSzPts val="1800"/>
            </a:pPr>
            <a:r>
              <a:rPr lang="it-IT" sz="1200" b="1" dirty="0">
                <a:solidFill>
                  <a:schemeClr val="dk2"/>
                </a:solidFill>
                <a:highlight>
                  <a:schemeClr val="lt2"/>
                </a:highlight>
                <a:latin typeface="Montserrat"/>
                <a:sym typeface="Montserrat"/>
              </a:rPr>
              <a:t>Container</a:t>
            </a:r>
          </a:p>
          <a:p>
            <a:pPr algn="ctr">
              <a:buClr>
                <a:schemeClr val="dk2"/>
              </a:buClr>
              <a:buSzPts val="1800"/>
            </a:pPr>
            <a:r>
              <a:rPr lang="it-IT" sz="1200" b="1" dirty="0" err="1">
                <a:solidFill>
                  <a:schemeClr val="dk2"/>
                </a:solidFill>
                <a:highlight>
                  <a:schemeClr val="lt2"/>
                </a:highlight>
                <a:latin typeface="Montserrat"/>
                <a:sym typeface="Montserrat"/>
              </a:rPr>
              <a:t>Function</a:t>
            </a:r>
            <a:endParaRPr lang="it-IT" sz="1200" b="1" dirty="0">
              <a:solidFill>
                <a:schemeClr val="dk2"/>
              </a:solidFill>
              <a:highlight>
                <a:schemeClr val="lt2"/>
              </a:highlight>
              <a:latin typeface="Montserrat"/>
              <a:sym typeface="Montserrat"/>
            </a:endParaRPr>
          </a:p>
        </p:txBody>
      </p:sp>
      <p:sp>
        <p:nvSpPr>
          <p:cNvPr id="61" name="Google Shape;792;p50">
            <a:extLst>
              <a:ext uri="{FF2B5EF4-FFF2-40B4-BE49-F238E27FC236}">
                <a16:creationId xmlns:a16="http://schemas.microsoft.com/office/drawing/2014/main" id="{84587A60-1260-412B-99FD-06728EB092EE}"/>
              </a:ext>
            </a:extLst>
          </p:cNvPr>
          <p:cNvSpPr txBox="1">
            <a:spLocks/>
          </p:cNvSpPr>
          <p:nvPr/>
        </p:nvSpPr>
        <p:spPr>
          <a:xfrm>
            <a:off x="6370454" y="2227488"/>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AMQP </a:t>
            </a:r>
            <a:r>
              <a:rPr lang="it-IT" sz="1200" b="1" dirty="0" err="1">
                <a:solidFill>
                  <a:schemeClr val="dk2"/>
                </a:solidFill>
                <a:highlight>
                  <a:schemeClr val="lt2"/>
                </a:highlight>
                <a:latin typeface="Montserrat"/>
                <a:sym typeface="Montserrat"/>
              </a:rPr>
              <a:t>Topic</a:t>
            </a:r>
            <a:endParaRPr lang="it-IT" sz="1200" b="1" dirty="0">
              <a:solidFill>
                <a:schemeClr val="dk2"/>
              </a:solidFill>
              <a:highlight>
                <a:schemeClr val="lt2"/>
              </a:highlight>
              <a:latin typeface="Montserrat"/>
              <a:sym typeface="Montserrat"/>
            </a:endParaRPr>
          </a:p>
        </p:txBody>
      </p:sp>
      <p:sp>
        <p:nvSpPr>
          <p:cNvPr id="63" name="Google Shape;792;p50">
            <a:extLst>
              <a:ext uri="{FF2B5EF4-FFF2-40B4-BE49-F238E27FC236}">
                <a16:creationId xmlns:a16="http://schemas.microsoft.com/office/drawing/2014/main" id="{A92D309B-1ABC-4AEF-9AD9-DE2255004985}"/>
              </a:ext>
            </a:extLst>
          </p:cNvPr>
          <p:cNvSpPr txBox="1">
            <a:spLocks/>
          </p:cNvSpPr>
          <p:nvPr/>
        </p:nvSpPr>
        <p:spPr>
          <a:xfrm>
            <a:off x="6370454"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2"/>
              </a:buClr>
              <a:buSzPts val="1800"/>
            </a:pPr>
            <a:r>
              <a:rPr lang="it-IT" sz="1200" b="1" dirty="0">
                <a:solidFill>
                  <a:schemeClr val="dk2"/>
                </a:solidFill>
                <a:highlight>
                  <a:schemeClr val="lt2"/>
                </a:highlight>
                <a:latin typeface="Montserrat"/>
                <a:sym typeface="Montserrat"/>
              </a:rPr>
              <a:t>AWS API</a:t>
            </a:r>
          </a:p>
          <a:p>
            <a:pPr>
              <a:buClr>
                <a:schemeClr val="dk2"/>
              </a:buClr>
              <a:buSzPts val="1800"/>
            </a:pPr>
            <a:r>
              <a:rPr lang="it-IT" sz="1200" b="1" dirty="0">
                <a:solidFill>
                  <a:schemeClr val="dk2"/>
                </a:solidFill>
                <a:highlight>
                  <a:schemeClr val="lt2"/>
                </a:highlight>
                <a:latin typeface="Montserrat"/>
                <a:sym typeface="Montserrat"/>
              </a:rPr>
              <a:t>Gateway</a:t>
            </a:r>
          </a:p>
        </p:txBody>
      </p:sp>
      <p:sp>
        <p:nvSpPr>
          <p:cNvPr id="67" name="Google Shape;792;p50">
            <a:extLst>
              <a:ext uri="{FF2B5EF4-FFF2-40B4-BE49-F238E27FC236}">
                <a16:creationId xmlns:a16="http://schemas.microsoft.com/office/drawing/2014/main" id="{CA91FC91-1A7C-4CE9-A203-1AE8E458EF91}"/>
              </a:ext>
            </a:extLst>
          </p:cNvPr>
          <p:cNvSpPr txBox="1">
            <a:spLocks/>
          </p:cNvSpPr>
          <p:nvPr/>
        </p:nvSpPr>
        <p:spPr>
          <a:xfrm>
            <a:off x="7574945" y="4515569"/>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AWS </a:t>
            </a:r>
            <a:r>
              <a:rPr lang="it-IT" sz="1200" b="1" dirty="0" err="1">
                <a:solidFill>
                  <a:schemeClr val="dk2"/>
                </a:solidFill>
                <a:highlight>
                  <a:schemeClr val="lt2"/>
                </a:highlight>
                <a:latin typeface="Montserrat"/>
                <a:sym typeface="Montserrat"/>
              </a:rPr>
              <a:t>DynamoDB</a:t>
            </a:r>
            <a:endParaRPr lang="it-IT" sz="1200" b="1" dirty="0">
              <a:solidFill>
                <a:schemeClr val="dk2"/>
              </a:solidFill>
              <a:highlight>
                <a:schemeClr val="lt2"/>
              </a:highlight>
              <a:latin typeface="Montserrat"/>
              <a:sym typeface="Montserrat"/>
            </a:endParaRPr>
          </a:p>
        </p:txBody>
      </p:sp>
      <p:sp>
        <p:nvSpPr>
          <p:cNvPr id="69" name="Google Shape;792;p50">
            <a:extLst>
              <a:ext uri="{FF2B5EF4-FFF2-40B4-BE49-F238E27FC236}">
                <a16:creationId xmlns:a16="http://schemas.microsoft.com/office/drawing/2014/main" id="{A6ECD394-9E23-47B3-BA84-921802A1626D}"/>
              </a:ext>
            </a:extLst>
          </p:cNvPr>
          <p:cNvSpPr txBox="1">
            <a:spLocks/>
          </p:cNvSpPr>
          <p:nvPr/>
        </p:nvSpPr>
        <p:spPr>
          <a:xfrm>
            <a:off x="7544594" y="1872450"/>
            <a:ext cx="1487400" cy="25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800"/>
            </a:pPr>
            <a:r>
              <a:rPr lang="it-IT" sz="1200" b="1" dirty="0">
                <a:solidFill>
                  <a:schemeClr val="dk2"/>
                </a:solidFill>
                <a:highlight>
                  <a:schemeClr val="lt2"/>
                </a:highlight>
                <a:latin typeface="Montserrat"/>
                <a:sym typeface="Montserrat"/>
              </a:rPr>
              <a:t>Consumer</a:t>
            </a:r>
          </a:p>
          <a:p>
            <a:pPr algn="ctr">
              <a:buClr>
                <a:schemeClr val="dk2"/>
              </a:buClr>
              <a:buSzPts val="1800"/>
            </a:pPr>
            <a:r>
              <a:rPr lang="it-IT" sz="1200" b="1" dirty="0" err="1">
                <a:solidFill>
                  <a:schemeClr val="dk2"/>
                </a:solidFill>
                <a:highlight>
                  <a:schemeClr val="lt2"/>
                </a:highlight>
                <a:latin typeface="Montserrat"/>
                <a:sym typeface="Montserrat"/>
              </a:rPr>
              <a:t>Result</a:t>
            </a:r>
            <a:r>
              <a:rPr lang="it-IT" sz="1200" b="1" dirty="0">
                <a:solidFill>
                  <a:schemeClr val="dk2"/>
                </a:solidFill>
                <a:highlight>
                  <a:schemeClr val="lt2"/>
                </a:highlight>
                <a:latin typeface="Montserrat"/>
                <a:sym typeface="Montserrat"/>
              </a:rPr>
              <a:t> Reader</a:t>
            </a:r>
          </a:p>
        </p:txBody>
      </p:sp>
      <p:pic>
        <p:nvPicPr>
          <p:cNvPr id="4" name="Immagine 3" descr="Immagine che contiene segnale, arresto, traffico, via&#10;&#10;Descrizione generata automaticamente">
            <a:extLst>
              <a:ext uri="{FF2B5EF4-FFF2-40B4-BE49-F238E27FC236}">
                <a16:creationId xmlns:a16="http://schemas.microsoft.com/office/drawing/2014/main" id="{D847B247-4397-4EDB-AE8A-C8A68F9371CE}"/>
              </a:ext>
            </a:extLst>
          </p:cNvPr>
          <p:cNvPicPr>
            <a:picLocks noChangeAspect="1"/>
          </p:cNvPicPr>
          <p:nvPr/>
        </p:nvPicPr>
        <p:blipFill rotWithShape="1">
          <a:blip r:embed="rId9">
            <a:duotone>
              <a:schemeClr val="accent5">
                <a:shade val="45000"/>
                <a:satMod val="135000"/>
              </a:schemeClr>
              <a:prstClr val="white"/>
            </a:duotone>
          </a:blip>
          <a:srcRect l="38160" t="58011" r="38928"/>
          <a:stretch/>
        </p:blipFill>
        <p:spPr>
          <a:xfrm>
            <a:off x="8090580" y="1221678"/>
            <a:ext cx="326804" cy="366363"/>
          </a:xfrm>
          <a:prstGeom prst="rect">
            <a:avLst/>
          </a:prstGeom>
        </p:spPr>
      </p:pic>
      <p:sp>
        <p:nvSpPr>
          <p:cNvPr id="40" name="Rettangolo 39">
            <a:extLst>
              <a:ext uri="{FF2B5EF4-FFF2-40B4-BE49-F238E27FC236}">
                <a16:creationId xmlns:a16="http://schemas.microsoft.com/office/drawing/2014/main" id="{E8958788-1F5A-43AC-A1A6-3B6CAAC564BC}"/>
              </a:ext>
            </a:extLst>
          </p:cNvPr>
          <p:cNvSpPr/>
          <p:nvPr/>
        </p:nvSpPr>
        <p:spPr>
          <a:xfrm flipV="1">
            <a:off x="8347037" y="1203567"/>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D6534416-03FC-433C-8421-416A38E88FD0}"/>
              </a:ext>
            </a:extLst>
          </p:cNvPr>
          <p:cNvSpPr/>
          <p:nvPr/>
        </p:nvSpPr>
        <p:spPr>
          <a:xfrm flipV="1">
            <a:off x="8004671" y="1199196"/>
            <a:ext cx="152960" cy="90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Google Shape;793;p50">
            <a:extLst>
              <a:ext uri="{FF2B5EF4-FFF2-40B4-BE49-F238E27FC236}">
                <a16:creationId xmlns:a16="http://schemas.microsoft.com/office/drawing/2014/main" id="{2ED61938-B3EE-448C-A2C3-DD3CC26656F1}"/>
              </a:ext>
            </a:extLst>
          </p:cNvPr>
          <p:cNvSpPr txBox="1">
            <a:spLocks/>
          </p:cNvSpPr>
          <p:nvPr/>
        </p:nvSpPr>
        <p:spPr>
          <a:xfrm>
            <a:off x="1560531" y="3642242"/>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/sensors/services</a:t>
            </a:r>
          </a:p>
        </p:txBody>
      </p:sp>
      <p:sp>
        <p:nvSpPr>
          <p:cNvPr id="46" name="Google Shape;793;p50">
            <a:extLst>
              <a:ext uri="{FF2B5EF4-FFF2-40B4-BE49-F238E27FC236}">
                <a16:creationId xmlns:a16="http://schemas.microsoft.com/office/drawing/2014/main" id="{304A95E4-16E3-454F-A1F3-3DC7E1AEADF9}"/>
              </a:ext>
            </a:extLst>
          </p:cNvPr>
          <p:cNvSpPr txBox="1">
            <a:spLocks/>
          </p:cNvSpPr>
          <p:nvPr/>
        </p:nvSpPr>
        <p:spPr>
          <a:xfrm>
            <a:off x="4731454" y="4262277"/>
            <a:ext cx="1451030" cy="20916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Validate_request_function</a:t>
            </a:r>
            <a:endParaRPr lang="en-US" sz="1100" dirty="0">
              <a:solidFill>
                <a:schemeClr val="dk2"/>
              </a:solidFill>
              <a:latin typeface="Montserrat"/>
              <a:sym typeface="Montserrat"/>
            </a:endParaRPr>
          </a:p>
        </p:txBody>
      </p:sp>
      <p:sp>
        <p:nvSpPr>
          <p:cNvPr id="48" name="Google Shape;793;p50">
            <a:extLst>
              <a:ext uri="{FF2B5EF4-FFF2-40B4-BE49-F238E27FC236}">
                <a16:creationId xmlns:a16="http://schemas.microsoft.com/office/drawing/2014/main" id="{232BDC2E-4883-4E4B-958B-E2B5B6132E36}"/>
              </a:ext>
            </a:extLst>
          </p:cNvPr>
          <p:cNvSpPr txBox="1">
            <a:spLocks/>
          </p:cNvSpPr>
          <p:nvPr/>
        </p:nvSpPr>
        <p:spPr>
          <a:xfrm>
            <a:off x="6210089" y="2445586"/>
            <a:ext cx="1544783" cy="226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err="1">
                <a:solidFill>
                  <a:schemeClr val="dk2"/>
                </a:solidFill>
                <a:latin typeface="Montserrat"/>
                <a:sym typeface="Montserrat"/>
              </a:rPr>
              <a:t>Iot</a:t>
            </a:r>
            <a:r>
              <a:rPr lang="en-US" sz="1100" dirty="0">
                <a:solidFill>
                  <a:schemeClr val="dk2"/>
                </a:solidFill>
                <a:latin typeface="Montserrat"/>
                <a:sym typeface="Montserrat"/>
              </a:rPr>
              <a:t>/sensors/result</a:t>
            </a:r>
          </a:p>
        </p:txBody>
      </p:sp>
      <p:sp>
        <p:nvSpPr>
          <p:cNvPr id="49" name="Google Shape;793;p50">
            <a:extLst>
              <a:ext uri="{FF2B5EF4-FFF2-40B4-BE49-F238E27FC236}">
                <a16:creationId xmlns:a16="http://schemas.microsoft.com/office/drawing/2014/main" id="{45DAA1F3-EEBA-4602-A23A-910662A2E603}"/>
              </a:ext>
            </a:extLst>
          </p:cNvPr>
          <p:cNvSpPr txBox="1">
            <a:spLocks/>
          </p:cNvSpPr>
          <p:nvPr/>
        </p:nvSpPr>
        <p:spPr>
          <a:xfrm>
            <a:off x="7690688" y="2205906"/>
            <a:ext cx="1195212" cy="2771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dirty="0">
                <a:solidFill>
                  <a:schemeClr val="dk2"/>
                </a:solidFill>
                <a:latin typeface="Montserrat"/>
                <a:sym typeface="Montserrat"/>
              </a:rPr>
              <a:t>Result_reader_logger.js</a:t>
            </a:r>
          </a:p>
        </p:txBody>
      </p:sp>
    </p:spTree>
    <p:extLst>
      <p:ext uri="{BB962C8B-B14F-4D97-AF65-F5344CB8AC3E}">
        <p14:creationId xmlns:p14="http://schemas.microsoft.com/office/powerpoint/2010/main" val="23907348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715" name="Google Shape;715;p45"/>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Rabbit</a:t>
            </a:r>
            <a:r>
              <a:rPr lang="it-IT" dirty="0"/>
              <a:t> MQ: open source </a:t>
            </a:r>
            <a:r>
              <a:rPr lang="it-IT" dirty="0" err="1"/>
              <a:t>message</a:t>
            </a:r>
            <a:r>
              <a:rPr lang="it-IT" dirty="0"/>
              <a:t>-broker</a:t>
            </a:r>
            <a:endParaRPr dirty="0"/>
          </a:p>
        </p:txBody>
      </p:sp>
      <p:pic>
        <p:nvPicPr>
          <p:cNvPr id="5" name="Immagine 4" descr="Immagine che contiene disegnando, metro&#10;&#10;Descrizione generata automaticamente">
            <a:extLst>
              <a:ext uri="{FF2B5EF4-FFF2-40B4-BE49-F238E27FC236}">
                <a16:creationId xmlns:a16="http://schemas.microsoft.com/office/drawing/2014/main" id="{A39C2F55-0B4C-46E1-8E1F-0CF3492CE2AB}"/>
              </a:ext>
            </a:extLst>
          </p:cNvPr>
          <p:cNvPicPr>
            <a:picLocks noChangeAspect="1"/>
          </p:cNvPicPr>
          <p:nvPr/>
        </p:nvPicPr>
        <p:blipFill>
          <a:blip r:embed="rId3"/>
          <a:stretch>
            <a:fillRect/>
          </a:stretch>
        </p:blipFill>
        <p:spPr>
          <a:xfrm>
            <a:off x="2864981" y="1723027"/>
            <a:ext cx="3318387" cy="519881"/>
          </a:xfrm>
          <a:prstGeom prst="rect">
            <a:avLst/>
          </a:prstGeom>
        </p:spPr>
      </p:pic>
      <p:cxnSp>
        <p:nvCxnSpPr>
          <p:cNvPr id="7" name="Connettore 2 6">
            <a:extLst>
              <a:ext uri="{FF2B5EF4-FFF2-40B4-BE49-F238E27FC236}">
                <a16:creationId xmlns:a16="http://schemas.microsoft.com/office/drawing/2014/main" id="{91F95169-ED6D-49FA-B717-20246D57CD40}"/>
              </a:ext>
            </a:extLst>
          </p:cNvPr>
          <p:cNvCxnSpPr>
            <a:cxnSpLocks/>
          </p:cNvCxnSpPr>
          <p:nvPr/>
        </p:nvCxnSpPr>
        <p:spPr>
          <a:xfrm>
            <a:off x="4494432" y="2380021"/>
            <a:ext cx="0" cy="418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ttangolo con angoli arrotondati 8">
            <a:extLst>
              <a:ext uri="{FF2B5EF4-FFF2-40B4-BE49-F238E27FC236}">
                <a16:creationId xmlns:a16="http://schemas.microsoft.com/office/drawing/2014/main" id="{F849CA26-18BA-4930-97C0-09CD9DA5BEA1}"/>
              </a:ext>
            </a:extLst>
          </p:cNvPr>
          <p:cNvSpPr/>
          <p:nvPr/>
        </p:nvSpPr>
        <p:spPr>
          <a:xfrm>
            <a:off x="1784555" y="332583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MQTT</a:t>
            </a:r>
          </a:p>
        </p:txBody>
      </p:sp>
      <p:sp>
        <p:nvSpPr>
          <p:cNvPr id="11" name="Rettangolo con angoli arrotondati 10">
            <a:extLst>
              <a:ext uri="{FF2B5EF4-FFF2-40B4-BE49-F238E27FC236}">
                <a16:creationId xmlns:a16="http://schemas.microsoft.com/office/drawing/2014/main" id="{93D4B106-3FFE-4A61-904A-A6258DAC3EED}"/>
              </a:ext>
            </a:extLst>
          </p:cNvPr>
          <p:cNvSpPr/>
          <p:nvPr/>
        </p:nvSpPr>
        <p:spPr>
          <a:xfrm>
            <a:off x="5609759" y="3328226"/>
            <a:ext cx="1338523" cy="63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AMQP</a:t>
            </a:r>
          </a:p>
        </p:txBody>
      </p:sp>
      <p:sp>
        <p:nvSpPr>
          <p:cNvPr id="6" name="CasellaDiTesto 5">
            <a:extLst>
              <a:ext uri="{FF2B5EF4-FFF2-40B4-BE49-F238E27FC236}">
                <a16:creationId xmlns:a16="http://schemas.microsoft.com/office/drawing/2014/main" id="{6F359D9F-0D42-431D-BBB7-73C76F879E8D}"/>
              </a:ext>
            </a:extLst>
          </p:cNvPr>
          <p:cNvSpPr txBox="1"/>
          <p:nvPr/>
        </p:nvSpPr>
        <p:spPr>
          <a:xfrm>
            <a:off x="1158301" y="1083720"/>
            <a:ext cx="6672262" cy="507831"/>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RabbitMQ is an open-source message-broker software that supports various communication protocols, </a:t>
            </a:r>
            <a:r>
              <a:rPr lang="en-US" sz="1300" b="1" dirty="0">
                <a:solidFill>
                  <a:schemeClr val="tx2"/>
                </a:solidFill>
                <a:latin typeface="Montserrat" panose="020B0604020202020204" charset="0"/>
              </a:rPr>
              <a:t>AMQP</a:t>
            </a:r>
            <a:r>
              <a:rPr lang="en-US" sz="1300" b="1" dirty="0">
                <a:solidFill>
                  <a:schemeClr val="bg1"/>
                </a:solidFill>
                <a:latin typeface="Montserrat" panose="020B0604020202020204" charset="0"/>
              </a:rPr>
              <a:t> and </a:t>
            </a:r>
            <a:r>
              <a:rPr lang="en-US" sz="1300" b="1" dirty="0">
                <a:solidFill>
                  <a:schemeClr val="tx2"/>
                </a:solidFill>
                <a:latin typeface="Montserrat" panose="020B0604020202020204" charset="0"/>
              </a:rPr>
              <a:t>MQTT</a:t>
            </a:r>
            <a:r>
              <a:rPr lang="en-US" sz="1300" b="1" dirty="0">
                <a:solidFill>
                  <a:schemeClr val="bg1"/>
                </a:solidFill>
                <a:latin typeface="Montserrat" panose="020B0604020202020204" charset="0"/>
              </a:rPr>
              <a:t>.</a:t>
            </a:r>
            <a:endParaRPr lang="en-US" sz="1300" b="1" dirty="0">
              <a:latin typeface="Montserrat" panose="020B0604020202020204" charset="0"/>
            </a:endParaRPr>
          </a:p>
        </p:txBody>
      </p:sp>
      <p:sp>
        <p:nvSpPr>
          <p:cNvPr id="14" name="CasellaDiTesto 13">
            <a:extLst>
              <a:ext uri="{FF2B5EF4-FFF2-40B4-BE49-F238E27FC236}">
                <a16:creationId xmlns:a16="http://schemas.microsoft.com/office/drawing/2014/main" id="{203D8331-1EC2-4E14-9100-3141242CE023}"/>
              </a:ext>
            </a:extLst>
          </p:cNvPr>
          <p:cNvSpPr txBox="1"/>
          <p:nvPr/>
        </p:nvSpPr>
        <p:spPr>
          <a:xfrm>
            <a:off x="1158301" y="2859531"/>
            <a:ext cx="6672262" cy="292388"/>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In our architecture we use both mentioned protocols:</a:t>
            </a:r>
          </a:p>
        </p:txBody>
      </p:sp>
      <p:sp>
        <p:nvSpPr>
          <p:cNvPr id="15" name="CasellaDiTesto 14">
            <a:extLst>
              <a:ext uri="{FF2B5EF4-FFF2-40B4-BE49-F238E27FC236}">
                <a16:creationId xmlns:a16="http://schemas.microsoft.com/office/drawing/2014/main" id="{76F0080D-888B-492B-A719-CED31A1B0686}"/>
              </a:ext>
            </a:extLst>
          </p:cNvPr>
          <p:cNvSpPr txBox="1"/>
          <p:nvPr/>
        </p:nvSpPr>
        <p:spPr>
          <a:xfrm>
            <a:off x="942338" y="4050079"/>
            <a:ext cx="3022955"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MQTT to publish a message on a topic in order to trigger a </a:t>
            </a:r>
            <a:r>
              <a:rPr lang="en-US" sz="1300" b="1" u="sng" dirty="0" err="1">
                <a:solidFill>
                  <a:schemeClr val="bg1"/>
                </a:solidFill>
                <a:latin typeface="Montserrat" panose="020B0604020202020204" charset="0"/>
              </a:rPr>
              <a:t>Nuclio</a:t>
            </a:r>
            <a:r>
              <a:rPr lang="en-US" sz="1300" b="1" u="sng" dirty="0">
                <a:solidFill>
                  <a:schemeClr val="bg1"/>
                </a:solidFill>
                <a:latin typeface="Montserrat" panose="020B0604020202020204" charset="0"/>
              </a:rPr>
              <a:t> Function</a:t>
            </a:r>
          </a:p>
        </p:txBody>
      </p:sp>
      <p:sp>
        <p:nvSpPr>
          <p:cNvPr id="16" name="CasellaDiTesto 15">
            <a:extLst>
              <a:ext uri="{FF2B5EF4-FFF2-40B4-BE49-F238E27FC236}">
                <a16:creationId xmlns:a16="http://schemas.microsoft.com/office/drawing/2014/main" id="{0B971FBF-7A9E-4AE2-A733-D3E2A48E711F}"/>
              </a:ext>
            </a:extLst>
          </p:cNvPr>
          <p:cNvSpPr txBox="1"/>
          <p:nvPr/>
        </p:nvSpPr>
        <p:spPr>
          <a:xfrm>
            <a:off x="4631999" y="4023898"/>
            <a:ext cx="3294042" cy="692497"/>
          </a:xfrm>
          <a:prstGeom prst="rect">
            <a:avLst/>
          </a:prstGeom>
          <a:noFill/>
        </p:spPr>
        <p:txBody>
          <a:bodyPr wrap="square" rtlCol="0">
            <a:spAutoFit/>
          </a:bodyPr>
          <a:lstStyle/>
          <a:p>
            <a:pPr marL="114300" indent="0" algn="ctr">
              <a:buClr>
                <a:schemeClr val="tx2"/>
              </a:buClr>
            </a:pPr>
            <a:r>
              <a:rPr lang="en-US" sz="1300" b="1" u="sng" dirty="0">
                <a:solidFill>
                  <a:schemeClr val="bg1"/>
                </a:solidFill>
                <a:latin typeface="Montserrat" panose="020B0604020202020204" charset="0"/>
              </a:rPr>
              <a:t>AMQP to send the result of the access request on a topic in order to be consumed and showed</a:t>
            </a:r>
          </a:p>
        </p:txBody>
      </p:sp>
    </p:spTree>
    <p:extLst>
      <p:ext uri="{BB962C8B-B14F-4D97-AF65-F5344CB8AC3E}">
        <p14:creationId xmlns:p14="http://schemas.microsoft.com/office/powerpoint/2010/main" val="35593015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Nuclio</a:t>
            </a:r>
            <a:endParaRPr dirty="0"/>
          </a:p>
        </p:txBody>
      </p:sp>
      <p:sp>
        <p:nvSpPr>
          <p:cNvPr id="401" name="Google Shape;1969;p66">
            <a:extLst>
              <a:ext uri="{FF2B5EF4-FFF2-40B4-BE49-F238E27FC236}">
                <a16:creationId xmlns:a16="http://schemas.microsoft.com/office/drawing/2014/main" id="{728C49E4-7C60-4A3F-8036-C7784CB2545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is an open source and managed serverless platform used to minimize development and maintenance overhead and automate the deployment of data-science based applications</a:t>
            </a:r>
          </a:p>
          <a:p>
            <a:pPr indent="0" algn="l">
              <a:spcAft>
                <a:spcPts val="1600"/>
              </a:spcAft>
            </a:pPr>
            <a:endParaRPr lang="en-US" sz="1300" dirty="0"/>
          </a:p>
        </p:txBody>
      </p:sp>
      <p:pic>
        <p:nvPicPr>
          <p:cNvPr id="402" name="Immagine 401">
            <a:extLst>
              <a:ext uri="{FF2B5EF4-FFF2-40B4-BE49-F238E27FC236}">
                <a16:creationId xmlns:a16="http://schemas.microsoft.com/office/drawing/2014/main" id="{BFB36B0C-39F9-4677-8AB5-BBDEFCEC746B}"/>
              </a:ext>
            </a:extLst>
          </p:cNvPr>
          <p:cNvPicPr>
            <a:picLocks noChangeAspect="1"/>
          </p:cNvPicPr>
          <p:nvPr/>
        </p:nvPicPr>
        <p:blipFill>
          <a:blip r:embed="rId3"/>
          <a:stretch>
            <a:fillRect/>
          </a:stretch>
        </p:blipFill>
        <p:spPr>
          <a:xfrm>
            <a:off x="3866230" y="1883258"/>
            <a:ext cx="1411539" cy="1029984"/>
          </a:xfrm>
          <a:prstGeom prst="rect">
            <a:avLst/>
          </a:prstGeom>
        </p:spPr>
      </p:pic>
      <p:pic>
        <p:nvPicPr>
          <p:cNvPr id="5" name="Immagine 4" descr="Immagine che contiene disegnando&#10;&#10;Descrizione generata automaticamente">
            <a:extLst>
              <a:ext uri="{FF2B5EF4-FFF2-40B4-BE49-F238E27FC236}">
                <a16:creationId xmlns:a16="http://schemas.microsoft.com/office/drawing/2014/main" id="{C856ACFC-60F6-40B4-8958-46EC077EAC0F}"/>
              </a:ext>
            </a:extLst>
          </p:cNvPr>
          <p:cNvPicPr>
            <a:picLocks noChangeAspect="1"/>
          </p:cNvPicPr>
          <p:nvPr/>
        </p:nvPicPr>
        <p:blipFill rotWithShape="1">
          <a:blip r:embed="rId4"/>
          <a:srcRect t="25831" r="77468"/>
          <a:stretch/>
        </p:blipFill>
        <p:spPr>
          <a:xfrm>
            <a:off x="2010785" y="3367359"/>
            <a:ext cx="1180362" cy="1321023"/>
          </a:xfrm>
          <a:prstGeom prst="rect">
            <a:avLst/>
          </a:prstGeom>
        </p:spPr>
      </p:pic>
      <p:pic>
        <p:nvPicPr>
          <p:cNvPr id="7" name="Immagine 6" descr="Immagine che contiene disegnando&#10;&#10;Descrizione generata automaticamente">
            <a:extLst>
              <a:ext uri="{FF2B5EF4-FFF2-40B4-BE49-F238E27FC236}">
                <a16:creationId xmlns:a16="http://schemas.microsoft.com/office/drawing/2014/main" id="{8AA4FA76-7895-4FAF-B673-ED8BA7F8E4B2}"/>
              </a:ext>
            </a:extLst>
          </p:cNvPr>
          <p:cNvPicPr>
            <a:picLocks noChangeAspect="1"/>
          </p:cNvPicPr>
          <p:nvPr/>
        </p:nvPicPr>
        <p:blipFill rotWithShape="1">
          <a:blip r:embed="rId4"/>
          <a:srcRect l="37078" t="22308" r="38387"/>
          <a:stretch/>
        </p:blipFill>
        <p:spPr>
          <a:xfrm>
            <a:off x="5979055" y="3317157"/>
            <a:ext cx="1180362" cy="1270821"/>
          </a:xfrm>
          <a:prstGeom prst="rect">
            <a:avLst/>
          </a:prstGeom>
        </p:spPr>
      </p:pic>
      <p:cxnSp>
        <p:nvCxnSpPr>
          <p:cNvPr id="410" name="Connettore 2 409">
            <a:extLst>
              <a:ext uri="{FF2B5EF4-FFF2-40B4-BE49-F238E27FC236}">
                <a16:creationId xmlns:a16="http://schemas.microsoft.com/office/drawing/2014/main" id="{E3CA245A-7058-4613-A23D-0833DDB3FCFD}"/>
              </a:ext>
            </a:extLst>
          </p:cNvPr>
          <p:cNvCxnSpPr>
            <a:cxnSpLocks/>
          </p:cNvCxnSpPr>
          <p:nvPr/>
        </p:nvCxnSpPr>
        <p:spPr>
          <a:xfrm>
            <a:off x="4074349" y="3742316"/>
            <a:ext cx="726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2" name="Google Shape;1969;p66">
            <a:extLst>
              <a:ext uri="{FF2B5EF4-FFF2-40B4-BE49-F238E27FC236}">
                <a16:creationId xmlns:a16="http://schemas.microsoft.com/office/drawing/2014/main" id="{CD4AD1D6-8460-425F-9D72-1EDA7F2C947A}"/>
              </a:ext>
            </a:extLst>
          </p:cNvPr>
          <p:cNvSpPr txBox="1">
            <a:spLocks/>
          </p:cNvSpPr>
          <p:nvPr/>
        </p:nvSpPr>
        <p:spPr>
          <a:xfrm>
            <a:off x="1304727" y="4545735"/>
            <a:ext cx="212639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300" dirty="0"/>
          </a:p>
        </p:txBody>
      </p:sp>
      <p:sp>
        <p:nvSpPr>
          <p:cNvPr id="413" name="Google Shape;1969;p66">
            <a:extLst>
              <a:ext uri="{FF2B5EF4-FFF2-40B4-BE49-F238E27FC236}">
                <a16:creationId xmlns:a16="http://schemas.microsoft.com/office/drawing/2014/main" id="{535C7DD6-412C-4633-A489-02702B5FD03E}"/>
              </a:ext>
            </a:extLst>
          </p:cNvPr>
          <p:cNvSpPr txBox="1">
            <a:spLocks/>
          </p:cNvSpPr>
          <p:nvPr/>
        </p:nvSpPr>
        <p:spPr>
          <a:xfrm>
            <a:off x="5277769" y="4386212"/>
            <a:ext cx="2329205" cy="345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Docker Container Function</a:t>
            </a:r>
          </a:p>
          <a:p>
            <a:pPr indent="0" algn="l">
              <a:spcAft>
                <a:spcPts val="1600"/>
              </a:spcAft>
            </a:pPr>
            <a:endParaRPr lang="en-US" sz="1300" dirty="0"/>
          </a:p>
        </p:txBody>
      </p:sp>
      <p:pic>
        <p:nvPicPr>
          <p:cNvPr id="415" name="Immagine 414">
            <a:extLst>
              <a:ext uri="{FF2B5EF4-FFF2-40B4-BE49-F238E27FC236}">
                <a16:creationId xmlns:a16="http://schemas.microsoft.com/office/drawing/2014/main" id="{0B765D7B-8A66-44FA-9466-A87DF31AC927}"/>
              </a:ext>
            </a:extLst>
          </p:cNvPr>
          <p:cNvPicPr>
            <a:picLocks noChangeAspect="1"/>
          </p:cNvPicPr>
          <p:nvPr/>
        </p:nvPicPr>
        <p:blipFill>
          <a:blip r:embed="rId3"/>
          <a:stretch>
            <a:fillRect/>
          </a:stretch>
        </p:blipFill>
        <p:spPr>
          <a:xfrm>
            <a:off x="1971107" y="3367359"/>
            <a:ext cx="724387" cy="528577"/>
          </a:xfrm>
          <a:prstGeom prst="rect">
            <a:avLst/>
          </a:prstGeom>
        </p:spPr>
      </p:pic>
      <p:pic>
        <p:nvPicPr>
          <p:cNvPr id="416" name="Immagine 415">
            <a:extLst>
              <a:ext uri="{FF2B5EF4-FFF2-40B4-BE49-F238E27FC236}">
                <a16:creationId xmlns:a16="http://schemas.microsoft.com/office/drawing/2014/main" id="{4C872A88-805E-4124-AC03-B4B2AA520512}"/>
              </a:ext>
            </a:extLst>
          </p:cNvPr>
          <p:cNvPicPr>
            <a:picLocks noChangeAspect="1"/>
          </p:cNvPicPr>
          <p:nvPr/>
        </p:nvPicPr>
        <p:blipFill>
          <a:blip r:embed="rId3"/>
          <a:stretch>
            <a:fillRect/>
          </a:stretch>
        </p:blipFill>
        <p:spPr>
          <a:xfrm>
            <a:off x="5844849" y="3319574"/>
            <a:ext cx="724387" cy="528577"/>
          </a:xfrm>
          <a:prstGeom prst="rect">
            <a:avLst/>
          </a:prstGeom>
        </p:spPr>
      </p:pic>
      <p:sp>
        <p:nvSpPr>
          <p:cNvPr id="2" name="CasellaDiTesto 1">
            <a:extLst>
              <a:ext uri="{FF2B5EF4-FFF2-40B4-BE49-F238E27FC236}">
                <a16:creationId xmlns:a16="http://schemas.microsoft.com/office/drawing/2014/main" id="{0B241492-3B1A-4FB1-B446-A79A7C813A96}"/>
              </a:ext>
            </a:extLst>
          </p:cNvPr>
          <p:cNvSpPr txBox="1"/>
          <p:nvPr/>
        </p:nvSpPr>
        <p:spPr>
          <a:xfrm>
            <a:off x="2642743" y="2945239"/>
            <a:ext cx="3589429" cy="292388"/>
          </a:xfrm>
          <a:prstGeom prst="rect">
            <a:avLst/>
          </a:prstGeom>
          <a:noFill/>
        </p:spPr>
        <p:txBody>
          <a:bodyPr wrap="square" rtlCol="0">
            <a:spAutoFit/>
          </a:bodyPr>
          <a:lstStyle/>
          <a:p>
            <a:pPr algn="ctr"/>
            <a:r>
              <a:rPr lang="en-US" sz="1300" b="1" dirty="0">
                <a:solidFill>
                  <a:schemeClr val="dk2"/>
                </a:solidFill>
                <a:latin typeface="Montserrat"/>
                <a:sym typeface="Montserrat"/>
              </a:rPr>
              <a:t>In our architecture we use </a:t>
            </a:r>
            <a:r>
              <a:rPr lang="en-US" sz="1300" b="1" dirty="0" err="1">
                <a:solidFill>
                  <a:schemeClr val="dk2"/>
                </a:solidFill>
                <a:latin typeface="Montserrat"/>
                <a:sym typeface="Montserrat"/>
              </a:rPr>
              <a:t>Nuclio</a:t>
            </a:r>
            <a:r>
              <a:rPr lang="en-US" sz="1300" b="1" dirty="0">
                <a:solidFill>
                  <a:schemeClr val="dk2"/>
                </a:solidFill>
                <a:latin typeface="Montserrat"/>
                <a:sym typeface="Montserrat"/>
              </a:rPr>
              <a:t> for:</a:t>
            </a:r>
          </a:p>
        </p:txBody>
      </p:sp>
      <p:sp>
        <p:nvSpPr>
          <p:cNvPr id="3" name="CasellaDiTesto 2">
            <a:extLst>
              <a:ext uri="{FF2B5EF4-FFF2-40B4-BE49-F238E27FC236}">
                <a16:creationId xmlns:a16="http://schemas.microsoft.com/office/drawing/2014/main" id="{B1890072-9A6F-4D10-882F-10FE6D6AF234}"/>
              </a:ext>
            </a:extLst>
          </p:cNvPr>
          <p:cNvSpPr txBox="1"/>
          <p:nvPr/>
        </p:nvSpPr>
        <p:spPr>
          <a:xfrm>
            <a:off x="3454991" y="3808982"/>
            <a:ext cx="1985962" cy="830997"/>
          </a:xfrm>
          <a:prstGeom prst="rect">
            <a:avLst/>
          </a:prstGeom>
          <a:noFill/>
        </p:spPr>
        <p:txBody>
          <a:bodyPr wrap="square" rtlCol="0">
            <a:spAutoFit/>
          </a:bodyPr>
          <a:lstStyle/>
          <a:p>
            <a:pPr algn="ctr">
              <a:spcAft>
                <a:spcPts val="1600"/>
              </a:spcAft>
            </a:pPr>
            <a:r>
              <a:rPr lang="en-US" sz="1200" dirty="0">
                <a:solidFill>
                  <a:schemeClr val="dk2"/>
                </a:solidFill>
                <a:latin typeface="Montserrat"/>
              </a:rPr>
              <a:t>A </a:t>
            </a:r>
            <a:r>
              <a:rPr lang="en-US" sz="1200" dirty="0" err="1">
                <a:solidFill>
                  <a:schemeClr val="dk2"/>
                </a:solidFill>
                <a:latin typeface="Montserrat"/>
              </a:rPr>
              <a:t>Nuclio</a:t>
            </a:r>
            <a:r>
              <a:rPr lang="en-US" sz="1200" dirty="0">
                <a:solidFill>
                  <a:schemeClr val="dk2"/>
                </a:solidFill>
                <a:latin typeface="Montserrat"/>
              </a:rPr>
              <a:t> trigger rule ignite the execution of a </a:t>
            </a:r>
            <a:r>
              <a:rPr lang="en-US" sz="1200" dirty="0" err="1">
                <a:solidFill>
                  <a:schemeClr val="dk2"/>
                </a:solidFill>
                <a:latin typeface="Montserrat"/>
              </a:rPr>
              <a:t>Nuclio</a:t>
            </a:r>
            <a:r>
              <a:rPr lang="en-US" sz="1200" dirty="0">
                <a:solidFill>
                  <a:schemeClr val="dk2"/>
                </a:solidFill>
                <a:latin typeface="Montserrat"/>
              </a:rPr>
              <a:t> serverless function</a:t>
            </a:r>
          </a:p>
        </p:txBody>
      </p:sp>
    </p:spTree>
    <p:extLst>
      <p:ext uri="{BB962C8B-B14F-4D97-AF65-F5344CB8AC3E}">
        <p14:creationId xmlns:p14="http://schemas.microsoft.com/office/powerpoint/2010/main" val="19373333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458117" y="102002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a:t>
            </a:r>
            <a:endParaRPr dirty="0"/>
          </a:p>
        </p:txBody>
      </p:sp>
      <p:sp>
        <p:nvSpPr>
          <p:cNvPr id="1520" name="Google Shape;1520;p61"/>
          <p:cNvSpPr txBox="1">
            <a:spLocks noGrp="1"/>
          </p:cNvSpPr>
          <p:nvPr>
            <p:ph type="subTitle" idx="1"/>
          </p:nvPr>
        </p:nvSpPr>
        <p:spPr>
          <a:xfrm>
            <a:off x="4458117" y="1306379"/>
            <a:ext cx="3157500" cy="28245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It is a fast and </a:t>
            </a:r>
            <a:r>
              <a:rPr lang="it-IT" dirty="0" err="1"/>
              <a:t>flexible</a:t>
            </a:r>
            <a:r>
              <a:rPr lang="it-IT" dirty="0"/>
              <a:t> </a:t>
            </a:r>
            <a:r>
              <a:rPr lang="it-IT" sz="1300" b="1" dirty="0" err="1">
                <a:solidFill>
                  <a:schemeClr val="dk2"/>
                </a:solidFill>
                <a:highlight>
                  <a:schemeClr val="lt2"/>
                </a:highlight>
              </a:rPr>
              <a:t>NoSQL</a:t>
            </a:r>
            <a:r>
              <a:rPr lang="it-IT" dirty="0"/>
              <a:t> database service for </a:t>
            </a:r>
            <a:r>
              <a:rPr lang="it-IT" dirty="0" err="1"/>
              <a:t>any</a:t>
            </a:r>
            <a:r>
              <a:rPr lang="it-IT" dirty="0"/>
              <a:t> scale.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DB </a:t>
            </a:r>
            <a:r>
              <a:rPr lang="it-IT" dirty="0" err="1"/>
              <a:t>choice</a:t>
            </a:r>
            <a:r>
              <a:rPr lang="it-IT" dirty="0"/>
              <a:t> is made </a:t>
            </a:r>
            <a:r>
              <a:rPr lang="it-IT" dirty="0" err="1"/>
              <a:t>because</a:t>
            </a:r>
            <a:r>
              <a:rPr lang="it-IT" dirty="0"/>
              <a:t>:</a:t>
            </a:r>
          </a:p>
          <a:p>
            <a:pPr marL="0" lvl="0" indent="0" algn="l" rtl="0">
              <a:spcBef>
                <a:spcPts val="0"/>
              </a:spcBef>
              <a:spcAft>
                <a:spcPts val="0"/>
              </a:spcAft>
              <a:buNone/>
            </a:pPr>
            <a:endParaRPr lang="it-IT" dirty="0"/>
          </a:p>
          <a:p>
            <a:pPr marL="228600" lvl="0" indent="-228600" algn="l" rtl="0">
              <a:spcBef>
                <a:spcPts val="0"/>
              </a:spcBef>
              <a:spcAft>
                <a:spcPts val="0"/>
              </a:spcAft>
              <a:buClr>
                <a:schemeClr val="tx2"/>
              </a:buClr>
              <a:buFont typeface="+mj-lt"/>
              <a:buAutoNum type="arabicPeriod"/>
            </a:pPr>
            <a:r>
              <a:rPr lang="it-IT" dirty="0"/>
              <a:t>No </a:t>
            </a:r>
            <a:r>
              <a:rPr lang="it-IT" dirty="0" err="1"/>
              <a:t>particular</a:t>
            </a:r>
            <a:r>
              <a:rPr lang="it-IT" dirty="0"/>
              <a:t> </a:t>
            </a:r>
            <a:r>
              <a:rPr lang="it-IT" dirty="0" err="1"/>
              <a:t>structure</a:t>
            </a:r>
            <a:r>
              <a:rPr lang="it-IT" dirty="0"/>
              <a:t> or relations are </a:t>
            </a:r>
            <a:r>
              <a:rPr lang="it-IT" dirty="0" err="1"/>
              <a:t>needed</a:t>
            </a:r>
            <a:r>
              <a:rPr lang="it-IT" dirty="0"/>
              <a:t> for </a:t>
            </a:r>
            <a:r>
              <a:rPr lang="it-IT" dirty="0" err="1"/>
              <a:t>our</a:t>
            </a:r>
            <a:r>
              <a:rPr lang="it-IT" dirty="0"/>
              <a:t> </a:t>
            </a:r>
            <a:r>
              <a:rPr lang="it-IT" dirty="0" err="1"/>
              <a:t>application</a:t>
            </a:r>
            <a:endParaRPr lang="it-IT" dirty="0"/>
          </a:p>
          <a:p>
            <a:pPr marL="228600" lvl="0" indent="-228600">
              <a:buClr>
                <a:schemeClr val="tx2"/>
              </a:buClr>
              <a:buFont typeface="+mj-lt"/>
              <a:buAutoNum type="arabicPeriod"/>
            </a:pPr>
            <a:r>
              <a:rPr lang="it-IT" dirty="0"/>
              <a:t>No server to </a:t>
            </a:r>
            <a:r>
              <a:rPr lang="it-IT" dirty="0" err="1"/>
              <a:t>manage</a:t>
            </a:r>
            <a:r>
              <a:rPr lang="it-IT" dirty="0"/>
              <a:t>: </a:t>
            </a:r>
            <a:r>
              <a:rPr lang="en-US" dirty="0"/>
              <a:t>DynamoDB is serverless with no servers to provision, patch, or manage and no software to install, maintain, or operate.</a:t>
            </a:r>
            <a:endParaRPr lang="it-IT" dirty="0"/>
          </a:p>
        </p:txBody>
      </p:sp>
      <p:pic>
        <p:nvPicPr>
          <p:cNvPr id="4" name="Elemento grafico 3">
            <a:extLst>
              <a:ext uri="{FF2B5EF4-FFF2-40B4-BE49-F238E27FC236}">
                <a16:creationId xmlns:a16="http://schemas.microsoft.com/office/drawing/2014/main" id="{8F9FD90B-1F58-4EC1-8ADE-0B29FB4317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075" y="1114698"/>
            <a:ext cx="2634606" cy="2973595"/>
          </a:xfrm>
          <a:prstGeom prst="rect">
            <a:avLst/>
          </a:prstGeom>
        </p:spPr>
      </p:pic>
    </p:spTree>
    <p:extLst>
      <p:ext uri="{BB962C8B-B14F-4D97-AF65-F5344CB8AC3E}">
        <p14:creationId xmlns:p14="http://schemas.microsoft.com/office/powerpoint/2010/main" val="11798590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Dynamo DB </a:t>
            </a:r>
            <a:r>
              <a:rPr lang="en" dirty="0"/>
              <a:t>TABLE</a:t>
            </a:r>
            <a:endParaRPr dirty="0"/>
          </a:p>
        </p:txBody>
      </p:sp>
      <p:graphicFrame>
        <p:nvGraphicFramePr>
          <p:cNvPr id="782" name="Google Shape;782;p49"/>
          <p:cNvGraphicFramePr/>
          <p:nvPr>
            <p:extLst>
              <p:ext uri="{D42A27DB-BD31-4B8C-83A1-F6EECF244321}">
                <p14:modId xmlns:p14="http://schemas.microsoft.com/office/powerpoint/2010/main" val="3487973815"/>
              </p:ext>
            </p:extLst>
          </p:nvPr>
        </p:nvGraphicFramePr>
        <p:xfrm>
          <a:off x="160736" y="1399195"/>
          <a:ext cx="8822529" cy="899100"/>
        </p:xfrm>
        <a:graphic>
          <a:graphicData uri="http://schemas.openxmlformats.org/drawingml/2006/table">
            <a:tbl>
              <a:tblPr>
                <a:noFill/>
                <a:tableStyleId>{D7E5C827-BA52-42A4-9875-794CF46469D4}</a:tableStyleId>
              </a:tblPr>
              <a:tblGrid>
                <a:gridCol w="980281">
                  <a:extLst>
                    <a:ext uri="{9D8B030D-6E8A-4147-A177-3AD203B41FA5}">
                      <a16:colId xmlns:a16="http://schemas.microsoft.com/office/drawing/2014/main" val="20001"/>
                    </a:ext>
                  </a:extLst>
                </a:gridCol>
                <a:gridCol w="980281">
                  <a:extLst>
                    <a:ext uri="{9D8B030D-6E8A-4147-A177-3AD203B41FA5}">
                      <a16:colId xmlns:a16="http://schemas.microsoft.com/office/drawing/2014/main" val="20002"/>
                    </a:ext>
                  </a:extLst>
                </a:gridCol>
                <a:gridCol w="980281">
                  <a:extLst>
                    <a:ext uri="{9D8B030D-6E8A-4147-A177-3AD203B41FA5}">
                      <a16:colId xmlns:a16="http://schemas.microsoft.com/office/drawing/2014/main" val="20003"/>
                    </a:ext>
                  </a:extLst>
                </a:gridCol>
                <a:gridCol w="980281">
                  <a:extLst>
                    <a:ext uri="{9D8B030D-6E8A-4147-A177-3AD203B41FA5}">
                      <a16:colId xmlns:a16="http://schemas.microsoft.com/office/drawing/2014/main" val="20004"/>
                    </a:ext>
                  </a:extLst>
                </a:gridCol>
                <a:gridCol w="980281">
                  <a:extLst>
                    <a:ext uri="{9D8B030D-6E8A-4147-A177-3AD203B41FA5}">
                      <a16:colId xmlns:a16="http://schemas.microsoft.com/office/drawing/2014/main" val="20005"/>
                    </a:ext>
                  </a:extLst>
                </a:gridCol>
                <a:gridCol w="980281">
                  <a:extLst>
                    <a:ext uri="{9D8B030D-6E8A-4147-A177-3AD203B41FA5}">
                      <a16:colId xmlns:a16="http://schemas.microsoft.com/office/drawing/2014/main" val="199665519"/>
                    </a:ext>
                  </a:extLst>
                </a:gridCol>
                <a:gridCol w="980281">
                  <a:extLst>
                    <a:ext uri="{9D8B030D-6E8A-4147-A177-3AD203B41FA5}">
                      <a16:colId xmlns:a16="http://schemas.microsoft.com/office/drawing/2014/main" val="3957719403"/>
                    </a:ext>
                  </a:extLst>
                </a:gridCol>
                <a:gridCol w="980281">
                  <a:extLst>
                    <a:ext uri="{9D8B030D-6E8A-4147-A177-3AD203B41FA5}">
                      <a16:colId xmlns:a16="http://schemas.microsoft.com/office/drawing/2014/main" val="2993785991"/>
                    </a:ext>
                  </a:extLst>
                </a:gridCol>
                <a:gridCol w="980281">
                  <a:extLst>
                    <a:ext uri="{9D8B030D-6E8A-4147-A177-3AD203B41FA5}">
                      <a16:colId xmlns:a16="http://schemas.microsoft.com/office/drawing/2014/main" val="2989364839"/>
                    </a:ext>
                  </a:extLst>
                </a:gridCol>
              </a:tblGrid>
              <a:tr h="381000">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requestI</a:t>
                      </a:r>
                      <a:r>
                        <a:rPr lang="it-IT" sz="1050" b="1" dirty="0">
                          <a:solidFill>
                            <a:schemeClr val="lt1"/>
                          </a:solidFill>
                          <a:latin typeface="Montserrat"/>
                          <a:ea typeface="Montserrat"/>
                          <a:cs typeface="Montserrat"/>
                          <a:sym typeface="Montserrat"/>
                        </a:rPr>
                        <a:t>d</a:t>
                      </a:r>
                      <a:endParaRPr sz="1050" b="1"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timestamp</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braceletId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50" b="1" dirty="0">
                          <a:solidFill>
                            <a:schemeClr val="lt1"/>
                          </a:solidFill>
                          <a:latin typeface="Montserrat"/>
                          <a:ea typeface="Montserrat"/>
                          <a:cs typeface="Montserrat"/>
                          <a:sym typeface="Montserrat"/>
                        </a:rPr>
                        <a:t>role</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a:t>
                      </a:r>
                    </a:p>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Limit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Attempts</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Accesses</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Number</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a:solidFill>
                            <a:schemeClr val="lt1"/>
                          </a:solidFill>
                          <a:latin typeface="Montserrat"/>
                          <a:ea typeface="Montserrat"/>
                          <a:cs typeface="Montserrat"/>
                          <a:sym typeface="Montserrat"/>
                        </a:rPr>
                        <a:t>Service</a:t>
                      </a: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Requested</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Request</a:t>
                      </a:r>
                      <a:endParaRPr lang="it-IT" sz="105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it-IT" sz="1050" b="1" dirty="0" err="1">
                          <a:solidFill>
                            <a:schemeClr val="lt1"/>
                          </a:solidFill>
                          <a:latin typeface="Montserrat"/>
                          <a:ea typeface="Montserrat"/>
                          <a:cs typeface="Montserrat"/>
                          <a:sym typeface="Montserrat"/>
                        </a:rPr>
                        <a:t>Result</a:t>
                      </a:r>
                      <a:endParaRPr sz="1050" b="1" dirty="0">
                        <a:solidFill>
                          <a:schemeClr val="lt1"/>
                        </a:solidFill>
                        <a:latin typeface="Montserrat"/>
                        <a:ea typeface="Montserrat"/>
                        <a:cs typeface="Montserrat"/>
                        <a:sym typeface="Montserrat"/>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400" dirty="0">
                        <a:solidFill>
                          <a:schemeClr val="lt1"/>
                        </a:solidFill>
                        <a:latin typeface="Montserrat"/>
                        <a:ea typeface="Montserrat"/>
                        <a:cs typeface="Montserrat"/>
                        <a:sym typeface="Montserrat"/>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CasellaDiTesto 3">
            <a:extLst>
              <a:ext uri="{FF2B5EF4-FFF2-40B4-BE49-F238E27FC236}">
                <a16:creationId xmlns:a16="http://schemas.microsoft.com/office/drawing/2014/main" id="{5DBFB253-0185-4892-B141-CC267E627E53}"/>
              </a:ext>
            </a:extLst>
          </p:cNvPr>
          <p:cNvSpPr txBox="1"/>
          <p:nvPr/>
        </p:nvSpPr>
        <p:spPr>
          <a:xfrm>
            <a:off x="6457951" y="1011284"/>
            <a:ext cx="2861715"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hotel_service_management</a:t>
            </a:r>
            <a:endParaRPr lang="it-IT" sz="1300" b="1" dirty="0">
              <a:solidFill>
                <a:schemeClr val="dk2"/>
              </a:solidFill>
              <a:highlight>
                <a:schemeClr val="lt2"/>
              </a:highlight>
              <a:latin typeface="Montserrat"/>
            </a:endParaRPr>
          </a:p>
        </p:txBody>
      </p:sp>
      <p:cxnSp>
        <p:nvCxnSpPr>
          <p:cNvPr id="8" name="Connettore 2 7">
            <a:extLst>
              <a:ext uri="{FF2B5EF4-FFF2-40B4-BE49-F238E27FC236}">
                <a16:creationId xmlns:a16="http://schemas.microsoft.com/office/drawing/2014/main" id="{980D320B-14C2-47CB-940D-1045931EAD8F}"/>
              </a:ext>
            </a:extLst>
          </p:cNvPr>
          <p:cNvCxnSpPr>
            <a:cxnSpLocks/>
          </p:cNvCxnSpPr>
          <p:nvPr/>
        </p:nvCxnSpPr>
        <p:spPr>
          <a:xfrm>
            <a:off x="4786313" y="2135981"/>
            <a:ext cx="942975" cy="709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A2AE3007-C427-438D-840B-AABA3949933A}"/>
              </a:ext>
            </a:extLst>
          </p:cNvPr>
          <p:cNvSpPr txBox="1"/>
          <p:nvPr/>
        </p:nvSpPr>
        <p:spPr>
          <a:xfrm>
            <a:off x="5729288" y="2845206"/>
            <a:ext cx="3253977" cy="1015663"/>
          </a:xfrm>
          <a:prstGeom prst="rect">
            <a:avLst/>
          </a:prstGeom>
          <a:noFill/>
        </p:spPr>
        <p:txBody>
          <a:bodyPr wrap="square" rtlCol="0">
            <a:spAutoFit/>
          </a:bodyPr>
          <a:lstStyle/>
          <a:p>
            <a:r>
              <a:rPr lang="it-IT" sz="1200" b="1" dirty="0">
                <a:solidFill>
                  <a:schemeClr val="tx2"/>
                </a:solidFill>
                <a:latin typeface="Montserrat" panose="020B0604020202020204" charset="0"/>
              </a:rPr>
              <a:t>*</a:t>
            </a:r>
            <a:r>
              <a:rPr lang="it-IT" sz="1200" b="1" dirty="0" err="1">
                <a:solidFill>
                  <a:schemeClr val="tx2"/>
                </a:solidFill>
                <a:latin typeface="Montserrat" panose="020B0604020202020204" charset="0"/>
              </a:rPr>
              <a:t>Requests</a:t>
            </a:r>
            <a:r>
              <a:rPr lang="it-IT" sz="1200" b="1" dirty="0">
                <a:solidFill>
                  <a:schemeClr val="tx2"/>
                </a:solidFill>
                <a:latin typeface="Montserrat" panose="020B0604020202020204" charset="0"/>
              </a:rPr>
              <a:t> of guests with </a:t>
            </a:r>
            <a:r>
              <a:rPr lang="it-IT" sz="1200" b="1" dirty="0" err="1">
                <a:solidFill>
                  <a:schemeClr val="tx2"/>
                </a:solidFill>
                <a:latin typeface="Montserrat" panose="020B0604020202020204" charset="0"/>
              </a:rPr>
              <a:t>bronze</a:t>
            </a:r>
            <a:r>
              <a:rPr lang="it-IT" sz="1200" b="1" dirty="0">
                <a:solidFill>
                  <a:schemeClr val="tx2"/>
                </a:solidFill>
                <a:latin typeface="Montserrat" panose="020B0604020202020204" charset="0"/>
              </a:rPr>
              <a:t> and </a:t>
            </a:r>
            <a:r>
              <a:rPr lang="it-IT" sz="1200" b="1" dirty="0" err="1">
                <a:solidFill>
                  <a:schemeClr val="tx2"/>
                </a:solidFill>
                <a:latin typeface="Montserrat" panose="020B0604020202020204" charset="0"/>
              </a:rPr>
              <a:t>gold</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role</a:t>
            </a:r>
            <a:r>
              <a:rPr lang="it-IT" sz="1200" b="1" dirty="0">
                <a:solidFill>
                  <a:schemeClr val="tx2"/>
                </a:solidFill>
                <a:latin typeface="Montserrat" panose="020B0604020202020204" charset="0"/>
              </a:rPr>
              <a:t> can </a:t>
            </a:r>
            <a:r>
              <a:rPr lang="it-IT" sz="1200" b="1" dirty="0" err="1">
                <a:solidFill>
                  <a:schemeClr val="tx2"/>
                </a:solidFill>
                <a:latin typeface="Montserrat" panose="020B0604020202020204" charset="0"/>
              </a:rPr>
              <a:t>have</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unlimited</a:t>
            </a:r>
            <a:r>
              <a:rPr lang="it-IT" sz="1200" b="1" dirty="0">
                <a:solidFill>
                  <a:schemeClr val="tx2"/>
                </a:solidFill>
                <a:latin typeface="Montserrat" panose="020B0604020202020204" charset="0"/>
              </a:rPr>
              <a:t> access to the </a:t>
            </a:r>
            <a:r>
              <a:rPr lang="it-IT" sz="1200" b="1" dirty="0" err="1">
                <a:solidFill>
                  <a:schemeClr val="tx2"/>
                </a:solidFill>
                <a:latin typeface="Montserrat" panose="020B0604020202020204" charset="0"/>
              </a:rPr>
              <a:t>allowed</a:t>
            </a:r>
            <a:r>
              <a:rPr lang="it-IT" sz="1200" b="1" dirty="0">
                <a:solidFill>
                  <a:schemeClr val="tx2"/>
                </a:solidFill>
                <a:latin typeface="Montserrat" panose="020B0604020202020204" charset="0"/>
              </a:rPr>
              <a:t> services so </a:t>
            </a:r>
            <a:r>
              <a:rPr lang="it-IT" sz="1200" b="1" dirty="0" err="1">
                <a:solidFill>
                  <a:schemeClr val="tx2"/>
                </a:solidFill>
                <a:latin typeface="Montserrat" panose="020B0604020202020204" charset="0"/>
              </a:rPr>
              <a:t>this</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attribute</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is</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needed</a:t>
            </a:r>
            <a:r>
              <a:rPr lang="it-IT" sz="1200" b="1" dirty="0">
                <a:solidFill>
                  <a:schemeClr val="tx2"/>
                </a:solidFill>
                <a:latin typeface="Montserrat" panose="020B0604020202020204" charset="0"/>
              </a:rPr>
              <a:t> </a:t>
            </a:r>
            <a:r>
              <a:rPr lang="it-IT" sz="1200" b="1" dirty="0" err="1">
                <a:solidFill>
                  <a:schemeClr val="tx2"/>
                </a:solidFill>
                <a:latin typeface="Montserrat" panose="020B0604020202020204" charset="0"/>
              </a:rPr>
              <a:t>only</a:t>
            </a:r>
            <a:r>
              <a:rPr lang="it-IT" sz="1200" b="1" dirty="0">
                <a:solidFill>
                  <a:schemeClr val="tx2"/>
                </a:solidFill>
                <a:latin typeface="Montserrat" panose="020B0604020202020204" charset="0"/>
              </a:rPr>
              <a:t> with silver </a:t>
            </a:r>
            <a:r>
              <a:rPr lang="it-IT" sz="1200" b="1" dirty="0" err="1">
                <a:solidFill>
                  <a:schemeClr val="tx2"/>
                </a:solidFill>
                <a:latin typeface="Montserrat" panose="020B0604020202020204" charset="0"/>
              </a:rPr>
              <a:t>role</a:t>
            </a:r>
            <a:endParaRPr lang="it-IT" sz="1200" b="1" dirty="0">
              <a:solidFill>
                <a:schemeClr val="tx2"/>
              </a:solidFill>
              <a:latin typeface="Montserrat" panose="020B0604020202020204" charset="0"/>
            </a:endParaRPr>
          </a:p>
        </p:txBody>
      </p:sp>
      <p:pic>
        <p:nvPicPr>
          <p:cNvPr id="10" name="Immagine 9" descr="Immagine che contiene screenshot&#10;&#10;Descrizione generata automaticamente">
            <a:extLst>
              <a:ext uri="{FF2B5EF4-FFF2-40B4-BE49-F238E27FC236}">
                <a16:creationId xmlns:a16="http://schemas.microsoft.com/office/drawing/2014/main" id="{66998A5E-9103-4C70-BB17-3693AC29B3AC}"/>
              </a:ext>
            </a:extLst>
          </p:cNvPr>
          <p:cNvPicPr>
            <a:picLocks noChangeAspect="1"/>
          </p:cNvPicPr>
          <p:nvPr/>
        </p:nvPicPr>
        <p:blipFill>
          <a:blip r:embed="rId3"/>
          <a:stretch>
            <a:fillRect/>
          </a:stretch>
        </p:blipFill>
        <p:spPr>
          <a:xfrm>
            <a:off x="442914" y="2650332"/>
            <a:ext cx="3871912" cy="2255708"/>
          </a:xfrm>
          <a:prstGeom prst="rect">
            <a:avLst/>
          </a:prstGeom>
        </p:spPr>
      </p:pic>
      <p:sp>
        <p:nvSpPr>
          <p:cNvPr id="7" name="CasellaDiTesto 6">
            <a:extLst>
              <a:ext uri="{FF2B5EF4-FFF2-40B4-BE49-F238E27FC236}">
                <a16:creationId xmlns:a16="http://schemas.microsoft.com/office/drawing/2014/main" id="{D84F5C98-8367-4A72-B97F-768530EEA08C}"/>
              </a:ext>
            </a:extLst>
          </p:cNvPr>
          <p:cNvSpPr txBox="1"/>
          <p:nvPr/>
        </p:nvSpPr>
        <p:spPr>
          <a:xfrm>
            <a:off x="3059909" y="2490593"/>
            <a:ext cx="1633536"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Item_example</a:t>
            </a:r>
            <a:endParaRPr lang="it-IT" sz="1300" b="1" dirty="0">
              <a:solidFill>
                <a:schemeClr val="dk2"/>
              </a:solidFill>
              <a:highlight>
                <a:schemeClr val="lt2"/>
              </a:highlight>
              <a:latin typeface="Montserrat"/>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9" name="Google Shape;1519;p61"/>
          <p:cNvSpPr txBox="1">
            <a:spLocks noGrp="1"/>
          </p:cNvSpPr>
          <p:nvPr>
            <p:ph type="title"/>
          </p:nvPr>
        </p:nvSpPr>
        <p:spPr>
          <a:xfrm>
            <a:off x="4008174" y="1065209"/>
            <a:ext cx="245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AWS API gateway</a:t>
            </a:r>
            <a:endParaRPr dirty="0"/>
          </a:p>
        </p:txBody>
      </p:sp>
      <p:sp>
        <p:nvSpPr>
          <p:cNvPr id="1520" name="Google Shape;1520;p61"/>
          <p:cNvSpPr txBox="1">
            <a:spLocks noGrp="1"/>
          </p:cNvSpPr>
          <p:nvPr>
            <p:ph type="subTitle" idx="1"/>
          </p:nvPr>
        </p:nvSpPr>
        <p:spPr>
          <a:xfrm>
            <a:off x="4008174" y="1267585"/>
            <a:ext cx="3157500" cy="3050415"/>
          </a:xfrm>
          <a:prstGeom prst="rect">
            <a:avLst/>
          </a:prstGeom>
        </p:spPr>
        <p:txBody>
          <a:bodyPr spcFirstLastPara="1" wrap="square" lIns="91425" tIns="91425" rIns="91425" bIns="91425" anchor="ctr" anchorCtr="0">
            <a:noAutofit/>
          </a:bodyPr>
          <a:lstStyle/>
          <a:p>
            <a:pPr marL="0" lvl="0" indent="0"/>
            <a:r>
              <a:rPr lang="en-US" dirty="0"/>
              <a:t>Amazon API Gateway is a fully managed service that makes it easy for developers to create, publish, maintain, monitor, and secure APIs at any scale.</a:t>
            </a:r>
          </a:p>
          <a:p>
            <a:pPr marL="0" lvl="0" indent="0"/>
            <a:endParaRPr lang="en-US" dirty="0"/>
          </a:p>
          <a:p>
            <a:pPr marL="0" lvl="0" indent="0"/>
            <a:r>
              <a:rPr lang="en-US" b="1" dirty="0"/>
              <a:t>We use it in our architecture as “front door” for serverless functions to access data in DynamoDB.</a:t>
            </a:r>
          </a:p>
          <a:p>
            <a:pPr marL="0" lvl="0" indent="0"/>
            <a:endParaRPr lang="en-US" dirty="0"/>
          </a:p>
          <a:p>
            <a:pPr marL="0" lvl="0" indent="0"/>
            <a:endParaRPr lang="en-US" dirty="0"/>
          </a:p>
          <a:p>
            <a:pPr marL="0" lvl="0" indent="0"/>
            <a:endParaRPr lang="en-US" dirty="0"/>
          </a:p>
          <a:p>
            <a:pPr marL="0" lvl="0" indent="0"/>
            <a:endParaRPr dirty="0"/>
          </a:p>
        </p:txBody>
      </p:sp>
      <p:pic>
        <p:nvPicPr>
          <p:cNvPr id="3" name="Immagine 2" descr="Immagine che contiene disegnando, recinto&#10;&#10;Descrizione generata automaticamente">
            <a:extLst>
              <a:ext uri="{FF2B5EF4-FFF2-40B4-BE49-F238E27FC236}">
                <a16:creationId xmlns:a16="http://schemas.microsoft.com/office/drawing/2014/main" id="{FEC6232E-E4E6-44A9-AF3F-3F1CACC211A4}"/>
              </a:ext>
            </a:extLst>
          </p:cNvPr>
          <p:cNvPicPr>
            <a:picLocks noChangeAspect="1"/>
          </p:cNvPicPr>
          <p:nvPr/>
        </p:nvPicPr>
        <p:blipFill>
          <a:blip r:embed="rId3"/>
          <a:stretch>
            <a:fillRect/>
          </a:stretch>
        </p:blipFill>
        <p:spPr>
          <a:xfrm>
            <a:off x="1909440" y="1195837"/>
            <a:ext cx="1944103" cy="2342019"/>
          </a:xfrm>
          <a:prstGeom prst="rect">
            <a:avLst/>
          </a:prstGeom>
        </p:spPr>
      </p:pic>
    </p:spTree>
    <p:extLst>
      <p:ext uri="{BB962C8B-B14F-4D97-AF65-F5344CB8AC3E}">
        <p14:creationId xmlns:p14="http://schemas.microsoft.com/office/powerpoint/2010/main" val="1897689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6" name="Google Shape;1566;p65"/>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API KEY</a:t>
            </a:r>
            <a:endParaRPr dirty="0"/>
          </a:p>
        </p:txBody>
      </p:sp>
      <p:sp>
        <p:nvSpPr>
          <p:cNvPr id="1569" name="Google Shape;1569;p65"/>
          <p:cNvSpPr txBox="1">
            <a:spLocks noGrp="1"/>
          </p:cNvSpPr>
          <p:nvPr>
            <p:ph type="subTitle" idx="1"/>
          </p:nvPr>
        </p:nvSpPr>
        <p:spPr>
          <a:xfrm>
            <a:off x="4223564" y="1118639"/>
            <a:ext cx="2823121" cy="33590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bg2"/>
                </a:solidFill>
              </a:rPr>
              <a:t>To </a:t>
            </a:r>
            <a:r>
              <a:rPr lang="it-IT" dirty="0" err="1">
                <a:solidFill>
                  <a:schemeClr val="bg2"/>
                </a:solidFill>
              </a:rPr>
              <a:t>secure</a:t>
            </a:r>
            <a:r>
              <a:rPr lang="it-IT" dirty="0">
                <a:solidFill>
                  <a:schemeClr val="bg2"/>
                </a:solidFill>
              </a:rPr>
              <a:t> the </a:t>
            </a:r>
            <a:r>
              <a:rPr lang="it-IT" dirty="0" err="1">
                <a:solidFill>
                  <a:schemeClr val="bg2"/>
                </a:solidFill>
              </a:rPr>
              <a:t>APIs</a:t>
            </a:r>
            <a:r>
              <a:rPr lang="it-IT" dirty="0">
                <a:solidFill>
                  <a:schemeClr val="bg2"/>
                </a:solidFill>
              </a:rPr>
              <a:t>, in </a:t>
            </a:r>
            <a:r>
              <a:rPr lang="it-IT" dirty="0" err="1">
                <a:solidFill>
                  <a:schemeClr val="bg2"/>
                </a:solidFill>
              </a:rPr>
              <a:t>order</a:t>
            </a:r>
            <a:r>
              <a:rPr lang="it-IT" dirty="0">
                <a:solidFill>
                  <a:schemeClr val="bg2"/>
                </a:solidFill>
              </a:rPr>
              <a:t> to make </a:t>
            </a:r>
            <a:r>
              <a:rPr lang="it-IT" dirty="0" err="1">
                <a:solidFill>
                  <a:schemeClr val="bg2"/>
                </a:solidFill>
              </a:rPr>
              <a:t>them</a:t>
            </a:r>
            <a:r>
              <a:rPr lang="it-IT" dirty="0">
                <a:solidFill>
                  <a:schemeClr val="bg2"/>
                </a:solidFill>
              </a:rPr>
              <a:t> </a:t>
            </a:r>
            <a:r>
              <a:rPr lang="it-IT" dirty="0" err="1">
                <a:solidFill>
                  <a:schemeClr val="bg2"/>
                </a:solidFill>
              </a:rPr>
              <a:t>accessible</a:t>
            </a:r>
            <a:r>
              <a:rPr lang="it-IT" dirty="0">
                <a:solidFill>
                  <a:schemeClr val="bg2"/>
                </a:solidFill>
              </a:rPr>
              <a:t> </a:t>
            </a:r>
            <a:r>
              <a:rPr lang="it-IT" dirty="0" err="1">
                <a:solidFill>
                  <a:schemeClr val="bg2"/>
                </a:solidFill>
              </a:rPr>
              <a:t>only</a:t>
            </a:r>
            <a:r>
              <a:rPr lang="it-IT" dirty="0">
                <a:solidFill>
                  <a:schemeClr val="bg2"/>
                </a:solidFill>
              </a:rPr>
              <a:t> to the </a:t>
            </a:r>
            <a:r>
              <a:rPr lang="it-IT" dirty="0" err="1">
                <a:solidFill>
                  <a:schemeClr val="bg2"/>
                </a:solidFill>
              </a:rPr>
              <a:t>applications</a:t>
            </a:r>
            <a:r>
              <a:rPr lang="it-IT" dirty="0">
                <a:solidFill>
                  <a:schemeClr val="bg2"/>
                </a:solidFill>
              </a:rPr>
              <a:t> </a:t>
            </a:r>
            <a:r>
              <a:rPr lang="it-IT" dirty="0" err="1">
                <a:solidFill>
                  <a:schemeClr val="bg2"/>
                </a:solidFill>
              </a:rPr>
              <a:t>allowed</a:t>
            </a:r>
            <a:r>
              <a:rPr lang="it-IT" dirty="0">
                <a:solidFill>
                  <a:schemeClr val="bg2"/>
                </a:solidFill>
              </a:rPr>
              <a:t> and not </a:t>
            </a:r>
            <a:r>
              <a:rPr lang="it-IT" dirty="0" err="1">
                <a:solidFill>
                  <a:schemeClr val="bg2"/>
                </a:solidFill>
              </a:rPr>
              <a:t>publicly</a:t>
            </a:r>
            <a:r>
              <a:rPr lang="it-IT" dirty="0">
                <a:solidFill>
                  <a:schemeClr val="bg2"/>
                </a:solidFill>
              </a:rPr>
              <a:t> </a:t>
            </a:r>
            <a:r>
              <a:rPr lang="it-IT" dirty="0" err="1">
                <a:solidFill>
                  <a:schemeClr val="bg2"/>
                </a:solidFill>
              </a:rPr>
              <a:t>we</a:t>
            </a:r>
            <a:r>
              <a:rPr lang="it-IT" dirty="0">
                <a:solidFill>
                  <a:schemeClr val="bg2"/>
                </a:solidFill>
              </a:rPr>
              <a:t> use </a:t>
            </a:r>
            <a:r>
              <a:rPr lang="it-IT" b="1" dirty="0">
                <a:highlight>
                  <a:schemeClr val="lt2"/>
                </a:highlight>
              </a:rPr>
              <a:t>API </a:t>
            </a:r>
            <a:r>
              <a:rPr lang="it-IT" b="1" dirty="0" err="1">
                <a:highlight>
                  <a:schemeClr val="lt2"/>
                </a:highlight>
              </a:rPr>
              <a:t>KEYs</a:t>
            </a:r>
            <a:r>
              <a:rPr lang="it-IT" dirty="0">
                <a:solidFill>
                  <a:schemeClr val="bg2"/>
                </a:solidFill>
              </a:rPr>
              <a:t>, </a:t>
            </a:r>
            <a:r>
              <a:rPr lang="it-IT" dirty="0" err="1">
                <a:solidFill>
                  <a:schemeClr val="bg2"/>
                </a:solidFill>
              </a:rPr>
              <a:t>created</a:t>
            </a:r>
            <a:r>
              <a:rPr lang="it-IT" dirty="0">
                <a:solidFill>
                  <a:schemeClr val="bg2"/>
                </a:solidFill>
              </a:rPr>
              <a:t> in AWS and </a:t>
            </a:r>
            <a:r>
              <a:rPr lang="it-IT" dirty="0" err="1">
                <a:solidFill>
                  <a:schemeClr val="bg2"/>
                </a:solidFill>
              </a:rPr>
              <a:t>inserted</a:t>
            </a:r>
            <a:r>
              <a:rPr lang="it-IT" dirty="0">
                <a:solidFill>
                  <a:schemeClr val="bg2"/>
                </a:solidFill>
              </a:rPr>
              <a:t> in </a:t>
            </a:r>
            <a:r>
              <a:rPr lang="it-IT" dirty="0" err="1">
                <a:solidFill>
                  <a:schemeClr val="bg2"/>
                </a:solidFill>
              </a:rPr>
              <a:t>each</a:t>
            </a:r>
            <a:r>
              <a:rPr lang="it-IT" dirty="0">
                <a:solidFill>
                  <a:schemeClr val="bg2"/>
                </a:solidFill>
              </a:rPr>
              <a:t> </a:t>
            </a:r>
            <a:r>
              <a:rPr lang="it-IT" dirty="0" err="1">
                <a:solidFill>
                  <a:schemeClr val="bg2"/>
                </a:solidFill>
              </a:rPr>
              <a:t>request</a:t>
            </a:r>
            <a:r>
              <a:rPr lang="it-IT" dirty="0">
                <a:solidFill>
                  <a:schemeClr val="bg2"/>
                </a:solidFill>
              </a:rPr>
              <a:t> </a:t>
            </a:r>
            <a:r>
              <a:rPr lang="it-IT" dirty="0" err="1">
                <a:solidFill>
                  <a:schemeClr val="bg2"/>
                </a:solidFill>
              </a:rPr>
              <a:t>header</a:t>
            </a:r>
            <a:r>
              <a:rPr lang="it-IT" dirty="0">
                <a:solidFill>
                  <a:schemeClr val="bg2"/>
                </a:solidFill>
              </a:rPr>
              <a:t>.</a:t>
            </a:r>
          </a:p>
          <a:p>
            <a:pPr marL="0" lvl="0" indent="0" algn="l" rtl="0">
              <a:spcBef>
                <a:spcPts val="0"/>
              </a:spcBef>
              <a:spcAft>
                <a:spcPts val="0"/>
              </a:spcAft>
              <a:buNone/>
            </a:pPr>
            <a:endParaRPr lang="it-IT" b="1" dirty="0">
              <a:solidFill>
                <a:schemeClr val="bg2"/>
              </a:solidFill>
              <a:highlight>
                <a:schemeClr val="lt2"/>
              </a:highlight>
            </a:endParaRPr>
          </a:p>
          <a:p>
            <a:pPr marL="0" lvl="0" indent="0" algn="l" rtl="0">
              <a:spcBef>
                <a:spcPts val="0"/>
              </a:spcBef>
              <a:spcAft>
                <a:spcPts val="0"/>
              </a:spcAft>
              <a:buNone/>
            </a:pPr>
            <a:r>
              <a:rPr lang="it-IT" b="1" dirty="0" err="1">
                <a:solidFill>
                  <a:schemeClr val="bg2"/>
                </a:solidFill>
              </a:rPr>
              <a:t>Without</a:t>
            </a:r>
            <a:r>
              <a:rPr lang="it-IT" b="1" dirty="0">
                <a:solidFill>
                  <a:schemeClr val="bg2"/>
                </a:solidFill>
              </a:rPr>
              <a:t> the API Key a «</a:t>
            </a:r>
            <a:r>
              <a:rPr lang="it-IT" b="1" dirty="0" err="1">
                <a:solidFill>
                  <a:schemeClr val="bg2"/>
                </a:solidFill>
              </a:rPr>
              <a:t>forbidden</a:t>
            </a:r>
            <a:r>
              <a:rPr lang="it-IT" b="1" dirty="0">
                <a:solidFill>
                  <a:schemeClr val="bg2"/>
                </a:solidFill>
              </a:rPr>
              <a:t> </a:t>
            </a:r>
            <a:r>
              <a:rPr lang="it-IT" b="1" dirty="0" err="1">
                <a:solidFill>
                  <a:schemeClr val="bg2"/>
                </a:solidFill>
              </a:rPr>
              <a:t>error</a:t>
            </a:r>
            <a:r>
              <a:rPr lang="it-IT" b="1" dirty="0">
                <a:solidFill>
                  <a:schemeClr val="bg2"/>
                </a:solidFill>
              </a:rPr>
              <a:t> </a:t>
            </a:r>
            <a:r>
              <a:rPr lang="it-IT" b="1" dirty="0" err="1">
                <a:solidFill>
                  <a:schemeClr val="bg2"/>
                </a:solidFill>
              </a:rPr>
              <a:t>message</a:t>
            </a:r>
            <a:r>
              <a:rPr lang="it-IT" b="1" dirty="0">
                <a:solidFill>
                  <a:schemeClr val="bg2"/>
                </a:solidFill>
              </a:rPr>
              <a:t>» </a:t>
            </a:r>
            <a:r>
              <a:rPr lang="it-IT" b="1" dirty="0" err="1">
                <a:solidFill>
                  <a:schemeClr val="bg2"/>
                </a:solidFill>
              </a:rPr>
              <a:t>will</a:t>
            </a:r>
            <a:r>
              <a:rPr lang="it-IT" b="1" dirty="0">
                <a:solidFill>
                  <a:schemeClr val="bg2"/>
                </a:solidFill>
              </a:rPr>
              <a:t> be </a:t>
            </a:r>
            <a:r>
              <a:rPr lang="it-IT" b="1" dirty="0" err="1">
                <a:solidFill>
                  <a:schemeClr val="bg2"/>
                </a:solidFill>
              </a:rPr>
              <a:t>given</a:t>
            </a:r>
            <a:r>
              <a:rPr lang="it-IT" b="1" dirty="0">
                <a:solidFill>
                  <a:schemeClr val="bg2"/>
                </a:solidFill>
              </a:rPr>
              <a:t>.</a:t>
            </a:r>
            <a:endParaRPr b="1" dirty="0">
              <a:solidFill>
                <a:schemeClr val="bg2"/>
              </a:solidFill>
            </a:endParaRPr>
          </a:p>
        </p:txBody>
      </p:sp>
      <p:pic>
        <p:nvPicPr>
          <p:cNvPr id="3" name="Immagine 2">
            <a:extLst>
              <a:ext uri="{FF2B5EF4-FFF2-40B4-BE49-F238E27FC236}">
                <a16:creationId xmlns:a16="http://schemas.microsoft.com/office/drawing/2014/main" id="{A88541BB-B183-4ED0-B379-E7E4E4540306}"/>
              </a:ext>
            </a:extLst>
          </p:cNvPr>
          <p:cNvPicPr>
            <a:picLocks noChangeAspect="1"/>
          </p:cNvPicPr>
          <p:nvPr/>
        </p:nvPicPr>
        <p:blipFill>
          <a:blip r:embed="rId3">
            <a:duotone>
              <a:schemeClr val="accent6">
                <a:shade val="45000"/>
                <a:satMod val="135000"/>
              </a:schemeClr>
              <a:prstClr val="white"/>
            </a:duotone>
          </a:blip>
          <a:stretch>
            <a:fillRect/>
          </a:stretch>
        </p:blipFill>
        <p:spPr>
          <a:xfrm>
            <a:off x="1790118" y="1748971"/>
            <a:ext cx="2225810" cy="2225810"/>
          </a:xfrm>
          <a:prstGeom prst="rect">
            <a:avLst/>
          </a:prstGeom>
        </p:spPr>
      </p:pic>
      <p:sp>
        <p:nvSpPr>
          <p:cNvPr id="4" name="Rettangolo 3">
            <a:extLst>
              <a:ext uri="{FF2B5EF4-FFF2-40B4-BE49-F238E27FC236}">
                <a16:creationId xmlns:a16="http://schemas.microsoft.com/office/drawing/2014/main" id="{ED4AB0A6-2468-4210-9CA3-A7209215436A}"/>
              </a:ext>
            </a:extLst>
          </p:cNvPr>
          <p:cNvSpPr/>
          <p:nvPr/>
        </p:nvSpPr>
        <p:spPr>
          <a:xfrm>
            <a:off x="2097315" y="3164115"/>
            <a:ext cx="558799" cy="490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443D187-5699-4B35-B4BF-76F583F0E7C8}"/>
              </a:ext>
            </a:extLst>
          </p:cNvPr>
          <p:cNvSpPr txBox="1"/>
          <p:nvPr/>
        </p:nvSpPr>
        <p:spPr>
          <a:xfrm>
            <a:off x="2097315" y="2961436"/>
            <a:ext cx="928915" cy="523220"/>
          </a:xfrm>
          <a:prstGeom prst="rect">
            <a:avLst/>
          </a:prstGeom>
          <a:noFill/>
        </p:spPr>
        <p:txBody>
          <a:bodyPr wrap="square" rtlCol="0">
            <a:spAutoFit/>
          </a:bodyPr>
          <a:lstStyle/>
          <a:p>
            <a:r>
              <a:rPr lang="it-IT" sz="2800" b="1" dirty="0">
                <a:solidFill>
                  <a:schemeClr val="bg2"/>
                </a:solidFill>
                <a:latin typeface="Montserrat"/>
                <a:sym typeface="Montserrat"/>
              </a:rPr>
              <a:t>API</a:t>
            </a:r>
          </a:p>
        </p:txBody>
      </p:sp>
    </p:spTree>
    <p:extLst>
      <p:ext uri="{BB962C8B-B14F-4D97-AF65-F5344CB8AC3E}">
        <p14:creationId xmlns:p14="http://schemas.microsoft.com/office/powerpoint/2010/main" val="38038521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504" name="Google Shape;1504;p60"/>
          <p:cNvSpPr txBox="1">
            <a:spLocks noGrp="1"/>
          </p:cNvSpPr>
          <p:nvPr>
            <p:ph type="title"/>
          </p:nvPr>
        </p:nvSpPr>
        <p:spPr>
          <a:xfrm>
            <a:off x="4572000" y="1863188"/>
            <a:ext cx="300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CONSUMER APP JS</a:t>
            </a:r>
            <a:endParaRPr dirty="0"/>
          </a:p>
        </p:txBody>
      </p:sp>
      <p:sp>
        <p:nvSpPr>
          <p:cNvPr id="1505" name="Google Shape;1505;p60"/>
          <p:cNvSpPr txBox="1">
            <a:spLocks noGrp="1"/>
          </p:cNvSpPr>
          <p:nvPr>
            <p:ph type="subTitle" idx="1"/>
          </p:nvPr>
        </p:nvSpPr>
        <p:spPr>
          <a:xfrm>
            <a:off x="4572000" y="2457450"/>
            <a:ext cx="2952600" cy="11597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 </a:t>
            </a:r>
            <a:r>
              <a:rPr lang="it-IT" dirty="0" err="1"/>
              <a:t>NodeJS</a:t>
            </a:r>
            <a:r>
              <a:rPr lang="it-IT" dirty="0"/>
              <a:t> app is </a:t>
            </a:r>
            <a:r>
              <a:rPr lang="it-IT" dirty="0" err="1"/>
              <a:t>developed</a:t>
            </a:r>
            <a:r>
              <a:rPr lang="it-IT" dirty="0"/>
              <a:t> to </a:t>
            </a:r>
            <a:r>
              <a:rPr lang="it-IT" sz="1300" b="1" dirty="0" err="1">
                <a:highlight>
                  <a:schemeClr val="lt2"/>
                </a:highlight>
              </a:rPr>
              <a:t>consume</a:t>
            </a:r>
            <a:r>
              <a:rPr lang="it-IT" dirty="0"/>
              <a:t> the </a:t>
            </a:r>
            <a:r>
              <a:rPr lang="it-IT" dirty="0" err="1"/>
              <a:t>result</a:t>
            </a:r>
            <a:r>
              <a:rPr lang="it-IT" dirty="0"/>
              <a:t> </a:t>
            </a:r>
            <a:r>
              <a:rPr lang="it-IT" dirty="0" err="1"/>
              <a:t>published</a:t>
            </a:r>
            <a:r>
              <a:rPr lang="it-IT" dirty="0"/>
              <a:t> on a </a:t>
            </a:r>
            <a:r>
              <a:rPr lang="it-IT" dirty="0" err="1"/>
              <a:t>topic</a:t>
            </a:r>
            <a:r>
              <a:rPr lang="it-IT" dirty="0"/>
              <a:t> and </a:t>
            </a:r>
            <a:r>
              <a:rPr lang="it-IT" sz="1300" b="1" dirty="0">
                <a:highlight>
                  <a:schemeClr val="lt2"/>
                </a:highlight>
              </a:rPr>
              <a:t>show</a:t>
            </a:r>
            <a:r>
              <a:rPr lang="it-IT" dirty="0"/>
              <a:t> it on screen (in reality the </a:t>
            </a:r>
            <a:r>
              <a:rPr lang="it-IT" dirty="0" err="1"/>
              <a:t>result</a:t>
            </a:r>
            <a:r>
              <a:rPr lang="it-IT" dirty="0"/>
              <a:t> </a:t>
            </a:r>
            <a:r>
              <a:rPr lang="it-IT" dirty="0" err="1"/>
              <a:t>message</a:t>
            </a:r>
            <a:r>
              <a:rPr lang="it-IT" dirty="0"/>
              <a:t> </a:t>
            </a:r>
            <a:r>
              <a:rPr lang="it-IT" dirty="0" err="1"/>
              <a:t>would</a:t>
            </a:r>
            <a:r>
              <a:rPr lang="it-IT" dirty="0"/>
              <a:t> be </a:t>
            </a:r>
            <a:r>
              <a:rPr lang="it-IT" dirty="0" err="1"/>
              <a:t>showed</a:t>
            </a:r>
            <a:r>
              <a:rPr lang="it-IT" dirty="0"/>
              <a:t> on a screen </a:t>
            </a:r>
            <a:r>
              <a:rPr lang="it-IT" dirty="0" err="1"/>
              <a:t>near</a:t>
            </a:r>
            <a:r>
              <a:rPr lang="it-IT" dirty="0"/>
              <a:t> the hotel service door)</a:t>
            </a:r>
            <a:endParaRPr dirty="0"/>
          </a:p>
        </p:txBody>
      </p:sp>
      <p:grpSp>
        <p:nvGrpSpPr>
          <p:cNvPr id="17" name="Google Shape;1526;p62">
            <a:extLst>
              <a:ext uri="{FF2B5EF4-FFF2-40B4-BE49-F238E27FC236}">
                <a16:creationId xmlns:a16="http://schemas.microsoft.com/office/drawing/2014/main" id="{0DAF705C-0EC7-49EC-90E4-A68C8E9A890B}"/>
              </a:ext>
            </a:extLst>
          </p:cNvPr>
          <p:cNvGrpSpPr/>
          <p:nvPr/>
        </p:nvGrpSpPr>
        <p:grpSpPr>
          <a:xfrm rot="16200000">
            <a:off x="1816480" y="1033586"/>
            <a:ext cx="1848046" cy="3419492"/>
            <a:chOff x="4458375" y="39275"/>
            <a:chExt cx="1108300" cy="2092200"/>
          </a:xfrm>
        </p:grpSpPr>
        <p:sp>
          <p:nvSpPr>
            <p:cNvPr id="18" name="Google Shape;1527;p62">
              <a:extLst>
                <a:ext uri="{FF2B5EF4-FFF2-40B4-BE49-F238E27FC236}">
                  <a16:creationId xmlns:a16="http://schemas.microsoft.com/office/drawing/2014/main" id="{F2420429-D5AB-43CB-A532-41FFDD276C78}"/>
                </a:ext>
              </a:extLst>
            </p:cNvPr>
            <p:cNvSpPr/>
            <p:nvPr/>
          </p:nvSpPr>
          <p:spPr>
            <a:xfrm rot="5400000">
              <a:off x="3966425" y="531225"/>
              <a:ext cx="2092200" cy="1108300"/>
            </a:xfrm>
            <a:custGeom>
              <a:avLst/>
              <a:gdLst/>
              <a:ahLst/>
              <a:cxnLst/>
              <a:rect l="l" t="t" r="r" b="b"/>
              <a:pathLst>
                <a:path w="83688" h="44332" extrusionOk="0">
                  <a:moveTo>
                    <a:pt x="4437" y="0"/>
                  </a:moveTo>
                  <a:cubicBezTo>
                    <a:pt x="1965" y="0"/>
                    <a:pt x="1" y="1965"/>
                    <a:pt x="1" y="4437"/>
                  </a:cubicBezTo>
                  <a:lnTo>
                    <a:pt x="1" y="39895"/>
                  </a:lnTo>
                  <a:cubicBezTo>
                    <a:pt x="1" y="42335"/>
                    <a:pt x="1965" y="44331"/>
                    <a:pt x="4437" y="44331"/>
                  </a:cubicBezTo>
                  <a:lnTo>
                    <a:pt x="79251" y="44331"/>
                  </a:lnTo>
                  <a:cubicBezTo>
                    <a:pt x="81723" y="44331"/>
                    <a:pt x="83688" y="42335"/>
                    <a:pt x="83688" y="39895"/>
                  </a:cubicBezTo>
                  <a:lnTo>
                    <a:pt x="83688" y="4437"/>
                  </a:lnTo>
                  <a:cubicBezTo>
                    <a:pt x="83688" y="1997"/>
                    <a:pt x="81723" y="0"/>
                    <a:pt x="79251" y="0"/>
                  </a:cubicBezTo>
                  <a:close/>
                </a:path>
              </a:pathLst>
            </a:custGeom>
            <a:solidFill>
              <a:schemeClr val="lt2"/>
            </a:solidFill>
            <a:ln w="8725"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8;p62">
              <a:extLst>
                <a:ext uri="{FF2B5EF4-FFF2-40B4-BE49-F238E27FC236}">
                  <a16:creationId xmlns:a16="http://schemas.microsoft.com/office/drawing/2014/main" id="{33F0178F-7FBC-4866-A145-B083B6C4CF3D}"/>
                </a:ext>
              </a:extLst>
            </p:cNvPr>
            <p:cNvSpPr/>
            <p:nvPr/>
          </p:nvSpPr>
          <p:spPr>
            <a:xfrm rot="5400000">
              <a:off x="4997463" y="2055013"/>
              <a:ext cx="29350" cy="30125"/>
            </a:xfrm>
            <a:custGeom>
              <a:avLst/>
              <a:gdLst/>
              <a:ahLst/>
              <a:cxnLst/>
              <a:rect l="l" t="t" r="r" b="b"/>
              <a:pathLst>
                <a:path w="1174" h="1205" extrusionOk="0">
                  <a:moveTo>
                    <a:pt x="603" y="1"/>
                  </a:moveTo>
                  <a:cubicBezTo>
                    <a:pt x="286" y="1"/>
                    <a:pt x="1" y="254"/>
                    <a:pt x="1" y="603"/>
                  </a:cubicBezTo>
                  <a:cubicBezTo>
                    <a:pt x="1" y="920"/>
                    <a:pt x="222" y="1205"/>
                    <a:pt x="603" y="1205"/>
                  </a:cubicBezTo>
                  <a:cubicBezTo>
                    <a:pt x="951" y="1205"/>
                    <a:pt x="1173" y="920"/>
                    <a:pt x="1173" y="603"/>
                  </a:cubicBezTo>
                  <a:cubicBezTo>
                    <a:pt x="1173" y="286"/>
                    <a:pt x="951"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9;p62">
              <a:extLst>
                <a:ext uri="{FF2B5EF4-FFF2-40B4-BE49-F238E27FC236}">
                  <a16:creationId xmlns:a16="http://schemas.microsoft.com/office/drawing/2014/main" id="{E673EDB9-D902-4DA1-8334-21C6E5CB88F1}"/>
                </a:ext>
              </a:extLst>
            </p:cNvPr>
            <p:cNvSpPr/>
            <p:nvPr/>
          </p:nvSpPr>
          <p:spPr>
            <a:xfrm rot="5400000">
              <a:off x="5523475" y="1826850"/>
              <a:ext cx="75275" cy="11125"/>
            </a:xfrm>
            <a:custGeom>
              <a:avLst/>
              <a:gdLst/>
              <a:ahLst/>
              <a:cxnLst/>
              <a:rect l="l" t="t" r="r" b="b"/>
              <a:pathLst>
                <a:path w="3011" h="445" extrusionOk="0">
                  <a:moveTo>
                    <a:pt x="159" y="0"/>
                  </a:moveTo>
                  <a:cubicBezTo>
                    <a:pt x="96" y="0"/>
                    <a:pt x="0" y="95"/>
                    <a:pt x="0" y="159"/>
                  </a:cubicBezTo>
                  <a:lnTo>
                    <a:pt x="0" y="286"/>
                  </a:lnTo>
                  <a:cubicBezTo>
                    <a:pt x="0" y="349"/>
                    <a:pt x="96" y="444"/>
                    <a:pt x="159" y="444"/>
                  </a:cubicBezTo>
                  <a:lnTo>
                    <a:pt x="2852" y="444"/>
                  </a:lnTo>
                  <a:cubicBezTo>
                    <a:pt x="2947" y="444"/>
                    <a:pt x="3011" y="349"/>
                    <a:pt x="3011" y="286"/>
                  </a:cubicBezTo>
                  <a:lnTo>
                    <a:pt x="3011" y="159"/>
                  </a:lnTo>
                  <a:cubicBezTo>
                    <a:pt x="3011" y="95"/>
                    <a:pt x="2947" y="0"/>
                    <a:pt x="2852"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0;p62">
              <a:extLst>
                <a:ext uri="{FF2B5EF4-FFF2-40B4-BE49-F238E27FC236}">
                  <a16:creationId xmlns:a16="http://schemas.microsoft.com/office/drawing/2014/main" id="{3FF023FB-FD0D-4EDB-A60D-7030713B764E}"/>
                </a:ext>
              </a:extLst>
            </p:cNvPr>
            <p:cNvSpPr/>
            <p:nvPr/>
          </p:nvSpPr>
          <p:spPr>
            <a:xfrm rot="5400000">
              <a:off x="5492175" y="1622075"/>
              <a:ext cx="138675" cy="10325"/>
            </a:xfrm>
            <a:custGeom>
              <a:avLst/>
              <a:gdLst/>
              <a:ahLst/>
              <a:cxnLst/>
              <a:rect l="l" t="t" r="r" b="b"/>
              <a:pathLst>
                <a:path w="5547" h="413" extrusionOk="0">
                  <a:moveTo>
                    <a:pt x="223" y="0"/>
                  </a:moveTo>
                  <a:cubicBezTo>
                    <a:pt x="96" y="0"/>
                    <a:pt x="1" y="95"/>
                    <a:pt x="1" y="191"/>
                  </a:cubicBezTo>
                  <a:cubicBezTo>
                    <a:pt x="1" y="317"/>
                    <a:pt x="128" y="412"/>
                    <a:pt x="223" y="412"/>
                  </a:cubicBezTo>
                  <a:lnTo>
                    <a:pt x="5356" y="412"/>
                  </a:lnTo>
                  <a:cubicBezTo>
                    <a:pt x="5483" y="412"/>
                    <a:pt x="5546" y="317"/>
                    <a:pt x="5546" y="191"/>
                  </a:cubicBezTo>
                  <a:cubicBezTo>
                    <a:pt x="5546" y="95"/>
                    <a:pt x="5483" y="0"/>
                    <a:pt x="5356" y="0"/>
                  </a:cubicBezTo>
                  <a:close/>
                </a:path>
              </a:pathLst>
            </a:custGeom>
            <a:solidFill>
              <a:schemeClr val="lt2"/>
            </a:solidFill>
            <a:ln w="6350" cap="flat" cmpd="sng">
              <a:solidFill>
                <a:srgbClr val="263238"/>
              </a:solidFill>
              <a:prstDash val="solid"/>
              <a:miter lim="31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magine 3">
            <a:extLst>
              <a:ext uri="{FF2B5EF4-FFF2-40B4-BE49-F238E27FC236}">
                <a16:creationId xmlns:a16="http://schemas.microsoft.com/office/drawing/2014/main" id="{0A5CEE84-55B7-4112-9D31-A7A4AD34DA07}"/>
              </a:ext>
            </a:extLst>
          </p:cNvPr>
          <p:cNvPicPr>
            <a:picLocks noChangeAspect="1"/>
          </p:cNvPicPr>
          <p:nvPr/>
        </p:nvPicPr>
        <p:blipFill rotWithShape="1">
          <a:blip r:embed="rId3"/>
          <a:srcRect r="35005"/>
          <a:stretch/>
        </p:blipFill>
        <p:spPr>
          <a:xfrm>
            <a:off x="1239726" y="1904462"/>
            <a:ext cx="3001554" cy="1684166"/>
          </a:xfrm>
          <a:prstGeom prst="rect">
            <a:avLst/>
          </a:prstGeom>
        </p:spPr>
      </p:pic>
    </p:spTree>
    <p:extLst>
      <p:ext uri="{BB962C8B-B14F-4D97-AF65-F5344CB8AC3E}">
        <p14:creationId xmlns:p14="http://schemas.microsoft.com/office/powerpoint/2010/main" val="38314284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Code in </a:t>
            </a:r>
            <a:r>
              <a:rPr lang="it-IT" dirty="0" err="1"/>
              <a:t>details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Highlights of </a:t>
            </a:r>
            <a:r>
              <a:rPr lang="it-IT" dirty="0" err="1"/>
              <a:t>implementation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26130826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Problem</a:t>
            </a:r>
            <a:r>
              <a:rPr lang="it-IT" dirty="0"/>
              <a:t> </a:t>
            </a:r>
            <a:r>
              <a:rPr lang="it-IT" dirty="0" err="1"/>
              <a:t>description</a:t>
            </a:r>
            <a:endParaRPr dirty="0"/>
          </a:p>
        </p:txBody>
      </p:sp>
      <p:sp>
        <p:nvSpPr>
          <p:cNvPr id="332" name="Google Shape;332;p35"/>
          <p:cNvSpPr txBox="1">
            <a:spLocks noGrp="1"/>
          </p:cNvSpPr>
          <p:nvPr>
            <p:ph type="body" idx="1"/>
          </p:nvPr>
        </p:nvSpPr>
        <p:spPr>
          <a:xfrm>
            <a:off x="4572000" y="1287989"/>
            <a:ext cx="3858900" cy="2862600"/>
          </a:xfrm>
          <a:prstGeom prst="rect">
            <a:avLst/>
          </a:prstGeom>
        </p:spPr>
        <p:txBody>
          <a:bodyPr spcFirstLastPara="1" wrap="square" lIns="91425" tIns="91425" rIns="91425" bIns="91425" anchor="t" anchorCtr="0">
            <a:noAutofit/>
          </a:bodyPr>
          <a:lstStyle/>
          <a:p>
            <a:pPr marL="0" lvl="0" indent="0">
              <a:lnSpc>
                <a:spcPct val="100000"/>
              </a:lnSpc>
              <a:buNone/>
            </a:pPr>
            <a:r>
              <a:rPr lang="it-IT" sz="1600" dirty="0"/>
              <a:t>The </a:t>
            </a:r>
            <a:r>
              <a:rPr lang="it-IT" sz="1600" dirty="0" err="1"/>
              <a:t>basic</a:t>
            </a:r>
            <a:r>
              <a:rPr lang="it-IT" sz="1600" dirty="0"/>
              <a:t> </a:t>
            </a:r>
            <a:r>
              <a:rPr lang="it-IT" sz="1600" dirty="0" err="1"/>
              <a:t>problem</a:t>
            </a:r>
            <a:r>
              <a:rPr lang="it-IT" sz="1600" dirty="0"/>
              <a:t> </a:t>
            </a:r>
            <a:r>
              <a:rPr lang="en-US" sz="1600" dirty="0"/>
              <a:t>that this project aims to solve is the </a:t>
            </a:r>
            <a:r>
              <a:rPr lang="en-US" sz="1600" b="1" dirty="0"/>
              <a:t>management of all kind of accesses in a building</a:t>
            </a:r>
            <a:r>
              <a:rPr lang="en-US" sz="1600" dirty="0"/>
              <a:t>.</a:t>
            </a:r>
          </a:p>
          <a:p>
            <a:pPr marL="0" lvl="0" indent="0">
              <a:lnSpc>
                <a:spcPct val="100000"/>
              </a:lnSpc>
              <a:buNone/>
            </a:pPr>
            <a:endParaRPr lang="en-US" sz="1600" dirty="0"/>
          </a:p>
          <a:p>
            <a:pPr marL="285750" indent="-285750">
              <a:lnSpc>
                <a:spcPct val="100000"/>
              </a:lnSpc>
              <a:buClr>
                <a:schemeClr val="tx2"/>
              </a:buClr>
            </a:pPr>
            <a:r>
              <a:rPr lang="en-US" sz="1600" dirty="0"/>
              <a:t>It can be initially applied to a hotel building scenario, but it can be potentially extended to all buildings that need access management.</a:t>
            </a:r>
          </a:p>
          <a:p>
            <a:pPr marL="285750" indent="-285750">
              <a:lnSpc>
                <a:spcPct val="100000"/>
              </a:lnSpc>
              <a:buClr>
                <a:schemeClr val="tx2"/>
              </a:buClr>
            </a:pPr>
            <a:endParaRPr sz="1600" dirty="0"/>
          </a:p>
          <a:p>
            <a:pPr marL="0" lvl="0" indent="0" algn="l" rtl="0">
              <a:lnSpc>
                <a:spcPct val="100000"/>
              </a:lnSpc>
              <a:spcBef>
                <a:spcPts val="0"/>
              </a:spcBef>
              <a:spcAft>
                <a:spcPts val="0"/>
              </a:spcAft>
              <a:buNone/>
            </a:pPr>
            <a:endParaRPr sz="1500" dirty="0"/>
          </a:p>
        </p:txBody>
      </p:sp>
      <p:pic>
        <p:nvPicPr>
          <p:cNvPr id="3" name="Immagine 2">
            <a:extLst>
              <a:ext uri="{FF2B5EF4-FFF2-40B4-BE49-F238E27FC236}">
                <a16:creationId xmlns:a16="http://schemas.microsoft.com/office/drawing/2014/main" id="{01AF3F07-BC50-4030-99E4-0D153BD855E6}"/>
              </a:ext>
            </a:extLst>
          </p:cNvPr>
          <p:cNvPicPr>
            <a:picLocks noChangeAspect="1"/>
          </p:cNvPicPr>
          <p:nvPr/>
        </p:nvPicPr>
        <p:blipFill>
          <a:blip r:embed="rId3">
            <a:duotone>
              <a:schemeClr val="accent5">
                <a:shade val="45000"/>
                <a:satMod val="135000"/>
              </a:schemeClr>
              <a:prstClr val="white"/>
            </a:duotone>
          </a:blip>
          <a:stretch>
            <a:fillRect/>
          </a:stretch>
        </p:blipFill>
        <p:spPr>
          <a:xfrm>
            <a:off x="1346586" y="1287989"/>
            <a:ext cx="2939664" cy="2939664"/>
          </a:xfrm>
          <a:prstGeom prst="rect">
            <a:avLst/>
          </a:prstGeom>
        </p:spPr>
      </p:pic>
      <p:pic>
        <p:nvPicPr>
          <p:cNvPr id="6" name="Immagine 5">
            <a:extLst>
              <a:ext uri="{FF2B5EF4-FFF2-40B4-BE49-F238E27FC236}">
                <a16:creationId xmlns:a16="http://schemas.microsoft.com/office/drawing/2014/main" id="{F1A3B4F8-88E9-4BB3-AAA6-C87D5A9915BB}"/>
              </a:ext>
            </a:extLst>
          </p:cNvPr>
          <p:cNvPicPr>
            <a:picLocks noChangeAspect="1"/>
          </p:cNvPicPr>
          <p:nvPr/>
        </p:nvPicPr>
        <p:blipFill>
          <a:blip r:embed="rId4">
            <a:duotone>
              <a:schemeClr val="accent6">
                <a:shade val="45000"/>
                <a:satMod val="135000"/>
              </a:schemeClr>
              <a:prstClr val="white"/>
            </a:duotone>
          </a:blip>
          <a:stretch>
            <a:fillRect/>
          </a:stretch>
        </p:blipFill>
        <p:spPr>
          <a:xfrm>
            <a:off x="1418023" y="1568042"/>
            <a:ext cx="1003708" cy="100370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189100" y="1153716"/>
            <a:ext cx="6335071" cy="3651701"/>
          </a:xfrm>
          <a:prstGeom prst="rect">
            <a:avLst/>
          </a:prstGeom>
        </p:spPr>
        <p:txBody>
          <a:bodyPr spcFirstLastPara="1" wrap="square" lIns="91425" tIns="91425" rIns="91425" bIns="91425" anchor="ctr" anchorCtr="0">
            <a:noAutofit/>
          </a:bodyPr>
          <a:lstStyle/>
          <a:p>
            <a:pPr algn="l"/>
            <a:r>
              <a:rPr lang="it-IT" sz="1200" b="0" i="1" dirty="0" err="1">
                <a:latin typeface="Courier New" panose="02070309020205020404" pitchFamily="49" charset="0"/>
                <a:cs typeface="Courier New" panose="02070309020205020404" pitchFamily="49" charset="0"/>
              </a:rPr>
              <a:t>exports</a:t>
            </a:r>
            <a:r>
              <a:rPr lang="it-IT" sz="1200" b="0" dirty="0" err="1">
                <a:latin typeface="Courier New" panose="02070309020205020404" pitchFamily="49" charset="0"/>
                <a:cs typeface="Courier New" panose="02070309020205020404" pitchFamily="49" charset="0"/>
              </a:rPr>
              <a:t>.handler</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function</a:t>
            </a:r>
            <a:r>
              <a:rPr lang="it-IT" sz="1200" b="0" dirty="0">
                <a:latin typeface="Courier New" panose="02070309020205020404" pitchFamily="49" charset="0"/>
                <a:cs typeface="Courier New" panose="02070309020205020404" pitchFamily="49" charset="0"/>
              </a:rPr>
              <a:t>(</a:t>
            </a:r>
            <a:r>
              <a:rPr lang="it-IT" sz="1200" b="0" i="1" dirty="0" err="1">
                <a:latin typeface="Courier New" panose="02070309020205020404" pitchFamily="49" charset="0"/>
                <a:cs typeface="Courier New" panose="02070309020205020404" pitchFamily="49" charset="0"/>
              </a:rPr>
              <a:t>context</a:t>
            </a:r>
            <a:r>
              <a:rPr lang="it-IT" sz="1200" b="0" dirty="0">
                <a:latin typeface="Courier New" panose="02070309020205020404" pitchFamily="49" charset="0"/>
                <a:cs typeface="Courier New" panose="02070309020205020404" pitchFamily="49" charset="0"/>
              </a:rPr>
              <a:t>, </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_event = </a:t>
            </a:r>
            <a:r>
              <a:rPr lang="it-IT" sz="1200" b="0" dirty="0" err="1">
                <a:latin typeface="Courier New" panose="02070309020205020404" pitchFamily="49" charset="0"/>
                <a:cs typeface="Courier New" panose="02070309020205020404" pitchFamily="49" charset="0"/>
              </a:rPr>
              <a:t>JSON.parse</a:t>
            </a:r>
            <a:r>
              <a:rPr lang="it-IT" sz="1200" b="0" dirty="0">
                <a:latin typeface="Courier New" panose="02070309020205020404" pitchFamily="49" charset="0"/>
                <a:cs typeface="Courier New" panose="02070309020205020404" pitchFamily="49" charset="0"/>
              </a:rPr>
              <a:t>(</a:t>
            </a:r>
            <a:r>
              <a:rPr lang="it-IT" sz="1200" b="0" dirty="0" err="1">
                <a:latin typeface="Courier New" panose="02070309020205020404" pitchFamily="49" charset="0"/>
                <a:cs typeface="Courier New" panose="02070309020205020404" pitchFamily="49" charset="0"/>
              </a:rPr>
              <a:t>JSON.stringify</a:t>
            </a:r>
            <a:r>
              <a:rPr lang="it-IT" sz="1200" b="0" dirty="0">
                <a:latin typeface="Courier New" panose="02070309020205020404" pitchFamily="49" charset="0"/>
                <a:cs typeface="Courier New" panose="02070309020205020404" pitchFamily="49" charset="0"/>
              </a:rPr>
              <a:t>(</a:t>
            </a:r>
            <a:r>
              <a:rPr lang="it-IT" sz="1200" b="0" i="1" dirty="0">
                <a:latin typeface="Courier New" panose="02070309020205020404" pitchFamily="49" charset="0"/>
                <a:cs typeface="Courier New" panose="02070309020205020404" pitchFamily="49" charset="0"/>
              </a:rPr>
              <a:t>event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_data = bin2string(_</a:t>
            </a:r>
            <a:r>
              <a:rPr lang="it-IT" sz="1200" b="0" dirty="0" err="1">
                <a:latin typeface="Courier New" panose="02070309020205020404" pitchFamily="49" charset="0"/>
                <a:cs typeface="Courier New" panose="02070309020205020404" pitchFamily="49" charset="0"/>
              </a:rPr>
              <a:t>event.body.data</a:t>
            </a:r>
            <a:r>
              <a:rPr lang="it-IT" sz="1200" b="0" dirty="0">
                <a:latin typeface="Courier New" panose="02070309020205020404" pitchFamily="49" charset="0"/>
                <a:cs typeface="Courier New" panose="02070309020205020404" pitchFamily="49" charset="0"/>
              </a:rPr>
              <a:t>);</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var</a:t>
            </a:r>
            <a:r>
              <a:rPr lang="it-IT" sz="1200" b="0" dirty="0">
                <a:latin typeface="Courier New" panose="02070309020205020404" pitchFamily="49" charset="0"/>
                <a:cs typeface="Courier New" panose="02070309020205020404" pitchFamily="49" charset="0"/>
              </a:rPr>
              <a:t> extractedStrings = _data.split("-");</a:t>
            </a:r>
          </a:p>
          <a:p>
            <a:pPr algn="l"/>
            <a:r>
              <a:rPr lang="it-IT" sz="1200" b="0" dirty="0">
                <a:latin typeface="Courier New" panose="02070309020205020404" pitchFamily="49" charset="0"/>
                <a:cs typeface="Courier New" panose="02070309020205020404" pitchFamily="49" charset="0"/>
              </a:rPr>
              <a:t>    var braceletId = parseInt(extractedStrings[0]);</a:t>
            </a:r>
          </a:p>
          <a:p>
            <a:pPr algn="l"/>
            <a:r>
              <a:rPr lang="it-IT" sz="1200" b="0" dirty="0">
                <a:latin typeface="Courier New" panose="02070309020205020404" pitchFamily="49" charset="0"/>
                <a:cs typeface="Courier New" panose="02070309020205020404" pitchFamily="49" charset="0"/>
              </a:rPr>
              <a:t>    var serviceRequested = extractedStrings[1];</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if(</a:t>
            </a:r>
            <a:r>
              <a:rPr lang="it-IT" sz="1200" dirty="0">
                <a:latin typeface="Courier New" panose="02070309020205020404" pitchFamily="49" charset="0"/>
                <a:cs typeface="Courier New" panose="02070309020205020404" pitchFamily="49" charset="0"/>
              </a:rPr>
              <a:t>check_wrong_service(serviceRequested)){</a:t>
            </a:r>
          </a:p>
          <a:p>
            <a:pPr algn="l"/>
            <a:r>
              <a:rPr lang="it-IT" sz="1200" b="0" dirty="0">
                <a:latin typeface="Courier New" panose="02070309020205020404" pitchFamily="49" charset="0"/>
                <a:cs typeface="Courier New" panose="02070309020205020404" pitchFamily="49" charset="0"/>
              </a:rPr>
              <a:t>        //The requested service is wrong: it is not present in the list of services</a:t>
            </a:r>
          </a:p>
          <a:p>
            <a:pPr algn="l"/>
            <a:r>
              <a:rPr lang="it-IT" sz="1200" b="0" dirty="0">
                <a:latin typeface="Courier New" panose="02070309020205020404" pitchFamily="49" charset="0"/>
                <a:cs typeface="Courier New" panose="02070309020205020404" pitchFamily="49" charset="0"/>
              </a:rPr>
              <a:t>        send_result(braceletId + "-"+ serviceRequested + "-errorService");</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//Ther requested service is one of the avalaible services</a:t>
            </a:r>
          </a:p>
          <a:p>
            <a:pPr algn="l"/>
            <a:r>
              <a:rPr lang="it-IT" sz="1200" b="0" dirty="0">
                <a:latin typeface="Courier New" panose="02070309020205020404" pitchFamily="49" charset="0"/>
                <a:cs typeface="Courier New" panose="02070309020205020404" pitchFamily="49" charset="0"/>
              </a:rPr>
              <a:t>        </a:t>
            </a:r>
            <a:r>
              <a:rPr lang="it-IT" sz="1200" dirty="0">
                <a:latin typeface="Courier New" panose="02070309020205020404" pitchFamily="49" charset="0"/>
                <a:cs typeface="Courier New" panose="02070309020205020404" pitchFamily="49" charset="0"/>
              </a:rPr>
              <a:t>check_requisites(braceletId, serviceRequested);</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endParaRPr sz="1200" dirty="0"/>
          </a:p>
        </p:txBody>
      </p:sp>
      <p:sp>
        <p:nvSpPr>
          <p:cNvPr id="423" name="Google Shape;423;p43"/>
          <p:cNvSpPr txBox="1">
            <a:spLocks noGrp="1"/>
          </p:cNvSpPr>
          <p:nvPr>
            <p:ph type="title"/>
          </p:nvPr>
        </p:nvSpPr>
        <p:spPr>
          <a:xfrm>
            <a:off x="1255487" y="4388788"/>
            <a:ext cx="3316514"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(1)</a:t>
            </a:r>
            <a:endParaRPr dirty="0"/>
          </a:p>
        </p:txBody>
      </p:sp>
      <p:sp>
        <p:nvSpPr>
          <p:cNvPr id="2" name="Parentesi graffa chiusa 1">
            <a:extLst>
              <a:ext uri="{FF2B5EF4-FFF2-40B4-BE49-F238E27FC236}">
                <a16:creationId xmlns:a16="http://schemas.microsoft.com/office/drawing/2014/main" id="{73084373-22EF-4F8F-AC82-4A231FC06393}"/>
              </a:ext>
            </a:extLst>
          </p:cNvPr>
          <p:cNvSpPr/>
          <p:nvPr/>
        </p:nvSpPr>
        <p:spPr>
          <a:xfrm>
            <a:off x="5240577" y="1269624"/>
            <a:ext cx="242887" cy="125211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Parentesi graffa chiusa 5">
            <a:extLst>
              <a:ext uri="{FF2B5EF4-FFF2-40B4-BE49-F238E27FC236}">
                <a16:creationId xmlns:a16="http://schemas.microsoft.com/office/drawing/2014/main" id="{D9E41853-18E7-4E28-BB7E-1C4C9DD833C8}"/>
              </a:ext>
            </a:extLst>
          </p:cNvPr>
          <p:cNvSpPr/>
          <p:nvPr/>
        </p:nvSpPr>
        <p:spPr>
          <a:xfrm>
            <a:off x="6530860" y="2693763"/>
            <a:ext cx="209548" cy="8072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B0496BB9-35D9-4CE4-8105-ADE0F1894C7D}"/>
              </a:ext>
            </a:extLst>
          </p:cNvPr>
          <p:cNvSpPr/>
          <p:nvPr/>
        </p:nvSpPr>
        <p:spPr>
          <a:xfrm>
            <a:off x="6628945" y="3690846"/>
            <a:ext cx="209548" cy="44553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Google Shape;1969;p66">
            <a:extLst>
              <a:ext uri="{FF2B5EF4-FFF2-40B4-BE49-F238E27FC236}">
                <a16:creationId xmlns:a16="http://schemas.microsoft.com/office/drawing/2014/main" id="{63DB1356-8413-486B-94CF-33A877574B5B}"/>
              </a:ext>
            </a:extLst>
          </p:cNvPr>
          <p:cNvSpPr txBox="1">
            <a:spLocks/>
          </p:cNvSpPr>
          <p:nvPr/>
        </p:nvSpPr>
        <p:spPr>
          <a:xfrm>
            <a:off x="461764" y="467255"/>
            <a:ext cx="2138561"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err="1"/>
              <a:t>Nuclio</a:t>
            </a:r>
            <a:r>
              <a:rPr lang="en-US" sz="1300" dirty="0"/>
              <a:t> Trigger Rules</a:t>
            </a:r>
          </a:p>
          <a:p>
            <a:pPr indent="0" algn="l">
              <a:spcAft>
                <a:spcPts val="1600"/>
              </a:spcAft>
            </a:pPr>
            <a:endParaRPr lang="en-US" sz="1200" b="0" dirty="0">
              <a:solidFill>
                <a:schemeClr val="lt1"/>
              </a:solidFill>
              <a:latin typeface="Courier New" panose="02070309020205020404" pitchFamily="49" charset="0"/>
              <a:cs typeface="Courier New" panose="02070309020205020404" pitchFamily="49" charset="0"/>
            </a:endParaRPr>
          </a:p>
        </p:txBody>
      </p:sp>
      <p:pic>
        <p:nvPicPr>
          <p:cNvPr id="10" name="Immagine 9">
            <a:extLst>
              <a:ext uri="{FF2B5EF4-FFF2-40B4-BE49-F238E27FC236}">
                <a16:creationId xmlns:a16="http://schemas.microsoft.com/office/drawing/2014/main" id="{D7E005A4-AE41-4CF8-8593-DB14039BC762}"/>
              </a:ext>
            </a:extLst>
          </p:cNvPr>
          <p:cNvPicPr>
            <a:picLocks noChangeAspect="1"/>
          </p:cNvPicPr>
          <p:nvPr/>
        </p:nvPicPr>
        <p:blipFill>
          <a:blip r:embed="rId3"/>
          <a:stretch>
            <a:fillRect/>
          </a:stretch>
        </p:blipFill>
        <p:spPr>
          <a:xfrm>
            <a:off x="347464" y="273278"/>
            <a:ext cx="724387" cy="528577"/>
          </a:xfrm>
          <a:prstGeom prst="rect">
            <a:avLst/>
          </a:prstGeom>
        </p:spPr>
      </p:pic>
      <p:cxnSp>
        <p:nvCxnSpPr>
          <p:cNvPr id="11" name="Connettore 2 10">
            <a:extLst>
              <a:ext uri="{FF2B5EF4-FFF2-40B4-BE49-F238E27FC236}">
                <a16:creationId xmlns:a16="http://schemas.microsoft.com/office/drawing/2014/main" id="{72666D5B-E385-4B9B-940C-97BEA3B18579}"/>
              </a:ext>
            </a:extLst>
          </p:cNvPr>
          <p:cNvCxnSpPr>
            <a:cxnSpLocks/>
          </p:cNvCxnSpPr>
          <p:nvPr/>
        </p:nvCxnSpPr>
        <p:spPr>
          <a:xfrm>
            <a:off x="785812" y="861068"/>
            <a:ext cx="157163" cy="254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Google Shape;1969;p66">
            <a:extLst>
              <a:ext uri="{FF2B5EF4-FFF2-40B4-BE49-F238E27FC236}">
                <a16:creationId xmlns:a16="http://schemas.microsoft.com/office/drawing/2014/main" id="{78519F84-3EBD-42B9-A2FE-4945A597700C}"/>
              </a:ext>
            </a:extLst>
          </p:cNvPr>
          <p:cNvSpPr txBox="1">
            <a:spLocks/>
          </p:cNvSpPr>
          <p:nvPr/>
        </p:nvSpPr>
        <p:spPr>
          <a:xfrm>
            <a:off x="5483464" y="1388693"/>
            <a:ext cx="3074749" cy="5498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Take and convert the message read on topic : (e.g. “1-gym”)</a:t>
            </a:r>
          </a:p>
          <a:p>
            <a:pPr indent="0" algn="l">
              <a:spcAft>
                <a:spcPts val="1600"/>
              </a:spcAft>
            </a:pPr>
            <a:endParaRPr lang="en-US" sz="1300" dirty="0"/>
          </a:p>
        </p:txBody>
      </p:sp>
      <p:sp>
        <p:nvSpPr>
          <p:cNvPr id="16" name="Google Shape;1969;p66">
            <a:extLst>
              <a:ext uri="{FF2B5EF4-FFF2-40B4-BE49-F238E27FC236}">
                <a16:creationId xmlns:a16="http://schemas.microsoft.com/office/drawing/2014/main" id="{FA334B13-2D9F-4004-9A8F-75C6993F94F4}"/>
              </a:ext>
            </a:extLst>
          </p:cNvPr>
          <p:cNvSpPr txBox="1">
            <a:spLocks/>
          </p:cNvSpPr>
          <p:nvPr/>
        </p:nvSpPr>
        <p:spPr>
          <a:xfrm>
            <a:off x="6628945" y="26594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Check if there is an error in the service requested name</a:t>
            </a:r>
          </a:p>
          <a:p>
            <a:pPr indent="0" algn="l">
              <a:spcAft>
                <a:spcPts val="1600"/>
              </a:spcAft>
            </a:pPr>
            <a:endParaRPr lang="en-US" sz="1300" dirty="0"/>
          </a:p>
        </p:txBody>
      </p:sp>
      <p:sp>
        <p:nvSpPr>
          <p:cNvPr id="17" name="Google Shape;1969;p66">
            <a:extLst>
              <a:ext uri="{FF2B5EF4-FFF2-40B4-BE49-F238E27FC236}">
                <a16:creationId xmlns:a16="http://schemas.microsoft.com/office/drawing/2014/main" id="{36FC9B61-8A98-4C60-BDB1-DE7CAF60CB81}"/>
              </a:ext>
            </a:extLst>
          </p:cNvPr>
          <p:cNvSpPr txBox="1">
            <a:spLocks/>
          </p:cNvSpPr>
          <p:nvPr/>
        </p:nvSpPr>
        <p:spPr>
          <a:xfrm>
            <a:off x="6530860" y="3505869"/>
            <a:ext cx="2407899" cy="1031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indent="0" algn="l">
              <a:spcAft>
                <a:spcPts val="1600"/>
              </a:spcAft>
            </a:pPr>
            <a:r>
              <a:rPr lang="en-US" sz="1300" dirty="0"/>
              <a:t>If the requested service exists, then check the  requisites of the guest  -&gt;</a:t>
            </a:r>
          </a:p>
        </p:txBody>
      </p:sp>
      <p:pic>
        <p:nvPicPr>
          <p:cNvPr id="13" name="Immagine 12" descr="Immagine che contiene segnale, arresto, traffico, via&#10;&#10;Descrizione generata automaticamente">
            <a:extLst>
              <a:ext uri="{FF2B5EF4-FFF2-40B4-BE49-F238E27FC236}">
                <a16:creationId xmlns:a16="http://schemas.microsoft.com/office/drawing/2014/main" id="{AF2BC2FC-5577-4F95-AC4F-C59E7093C2B3}"/>
              </a:ext>
            </a:extLst>
          </p:cNvPr>
          <p:cNvPicPr>
            <a:picLocks noChangeAspect="1"/>
          </p:cNvPicPr>
          <p:nvPr/>
        </p:nvPicPr>
        <p:blipFill>
          <a:blip r:embed="rId4">
            <a:duotone>
              <a:schemeClr val="bg2">
                <a:shade val="45000"/>
                <a:satMod val="135000"/>
              </a:schemeClr>
              <a:prstClr val="white"/>
            </a:duotone>
          </a:blip>
          <a:stretch>
            <a:fillRect/>
          </a:stretch>
        </p:blipFill>
        <p:spPr>
          <a:xfrm>
            <a:off x="7199382" y="226124"/>
            <a:ext cx="1267023" cy="775062"/>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318105" y="746127"/>
            <a:ext cx="7761894" cy="3426319"/>
          </a:xfrm>
          <a:prstGeom prst="rect">
            <a:avLst/>
          </a:prstGeom>
        </p:spPr>
        <p:txBody>
          <a:bodyPr spcFirstLastPara="1" wrap="square" lIns="91425" tIns="91425" rIns="91425" bIns="91425" anchor="ctr" anchorCtr="0">
            <a:noAutofit/>
          </a:bodyPr>
          <a:lstStyle/>
          <a:p>
            <a:pPr algn="l"/>
            <a:br>
              <a:rPr lang="it-IT" sz="1200" b="0" dirty="0">
                <a:latin typeface="Courier New" panose="02070309020205020404" pitchFamily="49" charset="0"/>
                <a:cs typeface="Courier New" panose="02070309020205020404" pitchFamily="49" charset="0"/>
              </a:rPr>
            </a:br>
            <a:r>
              <a:rPr lang="it-IT" sz="1200" dirty="0" err="1">
                <a:latin typeface="Courier New" panose="02070309020205020404" pitchFamily="49" charset="0"/>
                <a:cs typeface="Courier New" panose="02070309020205020404" pitchFamily="49" charset="0"/>
              </a:rPr>
              <a:t>function</a:t>
            </a:r>
            <a:r>
              <a:rPr lang="it-IT" sz="1200" dirty="0">
                <a:latin typeface="Courier New" panose="02070309020205020404" pitchFamily="49" charset="0"/>
                <a:cs typeface="Courier New" panose="02070309020205020404" pitchFamily="49" charset="0"/>
              </a:rPr>
              <a:t> check_requisites(</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…GET REQUEST: take from DB the last </a:t>
            </a:r>
            <a:r>
              <a:rPr lang="it-IT" sz="1200" dirty="0" err="1">
                <a:solidFill>
                  <a:schemeClr val="dk2"/>
                </a:solidFill>
                <a:highlight>
                  <a:schemeClr val="lt2"/>
                </a:highlight>
              </a:rPr>
              <a:t>request</a:t>
            </a:r>
            <a:r>
              <a:rPr lang="it-IT" sz="1200" dirty="0">
                <a:solidFill>
                  <a:schemeClr val="dk2"/>
                </a:solidFill>
                <a:highlight>
                  <a:schemeClr val="lt2"/>
                </a:highlight>
              </a:rPr>
              <a:t> made from guest with </a:t>
            </a:r>
            <a:r>
              <a:rPr lang="it-IT" sz="1200" dirty="0" err="1">
                <a:solidFill>
                  <a:schemeClr val="dk2"/>
                </a:solidFill>
                <a:highlight>
                  <a:schemeClr val="lt2"/>
                </a:highlight>
              </a:rPr>
              <a:t>given</a:t>
            </a:r>
            <a:r>
              <a:rPr lang="it-IT" sz="1200" dirty="0">
                <a:solidFill>
                  <a:schemeClr val="dk2"/>
                </a:solidFill>
                <a:highlight>
                  <a:schemeClr val="lt2"/>
                </a:highlight>
              </a:rPr>
              <a:t> </a:t>
            </a:r>
            <a:r>
              <a:rPr lang="it-IT" sz="1200" dirty="0" err="1">
                <a:solidFill>
                  <a:schemeClr val="dk2"/>
                </a:solidFill>
                <a:highlight>
                  <a:schemeClr val="lt2"/>
                </a:highlight>
              </a:rPr>
              <a:t>braceletID</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//Handling </a:t>
            </a:r>
            <a:r>
              <a:rPr lang="it-IT" sz="1200" dirty="0" err="1">
                <a:solidFill>
                  <a:schemeClr val="dk2"/>
                </a:solidFill>
                <a:highlight>
                  <a:schemeClr val="lt2"/>
                </a:highlight>
              </a:rPr>
              <a:t>error</a:t>
            </a:r>
            <a:r>
              <a:rPr lang="it-IT" sz="1200" dirty="0">
                <a:solidFill>
                  <a:schemeClr val="dk2"/>
                </a:solidFill>
                <a:highlight>
                  <a:schemeClr val="lt2"/>
                </a:highlight>
              </a:rPr>
              <a:t> </a:t>
            </a:r>
            <a:r>
              <a:rPr lang="it-IT" sz="1200" dirty="0" err="1">
                <a:solidFill>
                  <a:schemeClr val="dk2"/>
                </a:solidFill>
                <a:highlight>
                  <a:schemeClr val="lt2"/>
                </a:highlight>
              </a:rPr>
              <a:t>inexistent</a:t>
            </a:r>
            <a:r>
              <a:rPr lang="it-IT" sz="1200" dirty="0">
                <a:solidFill>
                  <a:schemeClr val="dk2"/>
                </a:solidFill>
                <a:highlight>
                  <a:schemeClr val="lt2"/>
                </a:highlight>
              </a:rPr>
              <a:t> ID in the DB</a:t>
            </a:r>
          </a:p>
          <a:p>
            <a:pPr algn="l"/>
            <a:r>
              <a:rPr lang="it-IT" sz="1200" b="0" dirty="0">
                <a:latin typeface="Courier New" panose="02070309020205020404" pitchFamily="49" charset="0"/>
                <a:cs typeface="Courier New" panose="02070309020205020404" pitchFamily="49" charset="0"/>
              </a:rPr>
              <a:t>      if(</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.Count</a:t>
            </a:r>
            <a:r>
              <a:rPr lang="it-IT" sz="1200" b="0" dirty="0">
                <a:latin typeface="Courier New" panose="02070309020205020404" pitchFamily="49" charset="0"/>
                <a:cs typeface="Courier New" panose="02070309020205020404" pitchFamily="49" charset="0"/>
              </a:rPr>
              <a:t> == 0){</a:t>
            </a:r>
          </a:p>
          <a:p>
            <a:pPr algn="l"/>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that</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has</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issued</a:t>
            </a:r>
            <a:r>
              <a:rPr lang="it-IT" sz="1200" b="0" dirty="0">
                <a:latin typeface="Courier New" panose="02070309020205020404" pitchFamily="49" charset="0"/>
                <a:cs typeface="Courier New" panose="02070309020205020404" pitchFamily="49" charset="0"/>
              </a:rPr>
              <a:t> the </a:t>
            </a:r>
            <a:r>
              <a:rPr lang="it-IT" sz="1200" b="0" dirty="0" err="1">
                <a:latin typeface="Courier New" panose="02070309020205020404" pitchFamily="49" charset="0"/>
                <a:cs typeface="Courier New" panose="02070309020205020404" pitchFamily="49" charset="0"/>
              </a:rPr>
              <a:t>request</a:t>
            </a:r>
            <a:r>
              <a:rPr lang="it-IT" sz="1200" b="0" dirty="0">
                <a:latin typeface="Courier New" panose="02070309020205020404" pitchFamily="49" charset="0"/>
                <a:cs typeface="Courier New" panose="02070309020205020404" pitchFamily="49" charset="0"/>
              </a:rPr>
              <a:t> is not </a:t>
            </a:r>
            <a:r>
              <a:rPr lang="it-IT" sz="1200" b="0" dirty="0" err="1">
                <a:latin typeface="Courier New" panose="02070309020205020404" pitchFamily="49" charset="0"/>
                <a:cs typeface="Courier New" panose="02070309020205020404" pitchFamily="49" charset="0"/>
              </a:rPr>
              <a:t>registered</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into</a:t>
            </a:r>
            <a:r>
              <a:rPr lang="it-IT" sz="1200" b="0" dirty="0">
                <a:latin typeface="Courier New" panose="02070309020205020404" pitchFamily="49" charset="0"/>
                <a:cs typeface="Courier New" panose="02070309020205020404" pitchFamily="49" charset="0"/>
              </a:rPr>
              <a:t> DB</a:t>
            </a:r>
          </a:p>
          <a:p>
            <a:pPr algn="l"/>
            <a:r>
              <a:rPr lang="it-IT" sz="1200" b="0" dirty="0">
                <a:latin typeface="Courier New" panose="02070309020205020404" pitchFamily="49" charset="0"/>
                <a:cs typeface="Courier New" panose="02070309020205020404" pitchFamily="49" charset="0"/>
              </a:rPr>
              <a:t>          send_result(</a:t>
            </a:r>
            <a:r>
              <a:rPr lang="it-IT" sz="1200" b="0" i="1" dirty="0">
                <a:latin typeface="Courier New" panose="02070309020205020404" pitchFamily="49" charset="0"/>
                <a:cs typeface="Courier New" panose="02070309020205020404" pitchFamily="49" charset="0"/>
              </a:rPr>
              <a:t>braceletId</a:t>
            </a:r>
            <a:r>
              <a:rPr lang="it-IT" sz="1200" b="0" dirty="0">
                <a:latin typeface="Courier New" panose="02070309020205020404" pitchFamily="49" charset="0"/>
                <a:cs typeface="Courier New" panose="02070309020205020404" pitchFamily="49" charset="0"/>
              </a:rPr>
              <a:t> + "-"+ </a:t>
            </a:r>
            <a:r>
              <a:rPr lang="it-IT" sz="1200" b="0" i="1" dirty="0">
                <a:latin typeface="Courier New" panose="02070309020205020404" pitchFamily="49" charset="0"/>
                <a:cs typeface="Courier New" panose="02070309020205020404" pitchFamily="49" charset="0"/>
              </a:rPr>
              <a:t>serviceRequested</a:t>
            </a:r>
            <a:r>
              <a:rPr lang="it-IT" sz="1200" b="0" dirty="0">
                <a:latin typeface="Courier New" panose="02070309020205020404" pitchFamily="49" charset="0"/>
                <a:cs typeface="Courier New" panose="02070309020205020404" pitchFamily="49" charset="0"/>
              </a:rPr>
              <a:t> + "-</a:t>
            </a:r>
            <a:r>
              <a:rPr lang="it-IT" sz="1200" b="0" dirty="0" err="1">
                <a:latin typeface="Courier New" panose="02070309020205020404" pitchFamily="49" charset="0"/>
                <a:cs typeface="Courier New" panose="02070309020205020404" pitchFamily="49" charset="0"/>
              </a:rPr>
              <a:t>errorBracelet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bracelet</a:t>
            </a:r>
            <a:r>
              <a:rPr lang="it-IT" sz="1200" b="0" dirty="0">
                <a:latin typeface="Courier New" panose="02070309020205020404" pitchFamily="49" charset="0"/>
                <a:cs typeface="Courier New" panose="02070309020205020404" pitchFamily="49" charset="0"/>
              </a:rPr>
              <a:t> ID </a:t>
            </a:r>
            <a:r>
              <a:rPr lang="it-IT" sz="1200" b="0" dirty="0" err="1">
                <a:latin typeface="Courier New" panose="02070309020205020404" pitchFamily="49" charset="0"/>
                <a:cs typeface="Courier New" panose="02070309020205020404" pitchFamily="49" charset="0"/>
              </a:rPr>
              <a:t>existent</a:t>
            </a:r>
            <a:r>
              <a:rPr lang="it-IT" sz="1200" b="0" dirty="0">
                <a:latin typeface="Courier New" panose="02070309020205020404" pitchFamily="49" charset="0"/>
                <a:cs typeface="Courier New" panose="02070309020205020404" pitchFamily="49" charset="0"/>
              </a:rPr>
              <a:t> in DB</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lastRequest</a:t>
            </a:r>
            <a:r>
              <a:rPr lang="it-IT" sz="1200" b="0" dirty="0">
                <a:latin typeface="Courier New" panose="02070309020205020404" pitchFamily="49" charset="0"/>
                <a:cs typeface="Courier New" panose="02070309020205020404" pitchFamily="49" charset="0"/>
              </a:rPr>
              <a:t> = </a:t>
            </a:r>
            <a:r>
              <a:rPr lang="it-IT" sz="1200" b="0" i="1" dirty="0" err="1">
                <a:latin typeface="Courier New" panose="02070309020205020404" pitchFamily="49" charset="0"/>
                <a:cs typeface="Courier New" panose="02070309020205020404" pitchFamily="49" charset="0"/>
              </a:rPr>
              <a:t>body</a:t>
            </a:r>
            <a:r>
              <a:rPr lang="it-IT" sz="1200" b="0" dirty="0" err="1">
                <a:latin typeface="Courier New" panose="02070309020205020404" pitchFamily="49" charset="0"/>
                <a:cs typeface="Courier New" panose="02070309020205020404" pitchFamily="49" charset="0"/>
              </a:rPr>
              <a:t>.Items</a:t>
            </a:r>
            <a:r>
              <a:rPr lang="it-IT" sz="1200" b="0" dirty="0">
                <a:latin typeface="Courier New" panose="02070309020205020404" pitchFamily="49" charset="0"/>
                <a:cs typeface="Courier New" panose="02070309020205020404" pitchFamily="49" charset="0"/>
              </a:rPr>
              <a:t>[0];</a:t>
            </a:r>
          </a:p>
          <a:p>
            <a:pPr algn="l"/>
            <a:r>
              <a:rPr lang="it-IT" sz="1200" b="0" dirty="0">
                <a:latin typeface="Courier New" panose="02070309020205020404" pitchFamily="49" charset="0"/>
                <a:cs typeface="Courier New" panose="02070309020205020404" pitchFamily="49" charset="0"/>
              </a:rPr>
              <a:t>        </a:t>
            </a:r>
          </a:p>
          <a:p>
            <a:pPr algn="l"/>
            <a:r>
              <a:rPr lang="it-IT" sz="1200" b="0" dirty="0">
                <a:latin typeface="Courier New" panose="02070309020205020404" pitchFamily="49" charset="0"/>
                <a:cs typeface="Courier New" panose="02070309020205020404" pitchFamily="49" charset="0"/>
              </a:rPr>
              <a:t>                //check </a:t>
            </a:r>
            <a:r>
              <a:rPr lang="it-IT" sz="1200" b="0" dirty="0" err="1">
                <a:latin typeface="Courier New" panose="02070309020205020404" pitchFamily="49" charset="0"/>
                <a:cs typeface="Courier New" panose="02070309020205020404" pitchFamily="49" charset="0"/>
              </a:rPr>
              <a:t>role</a:t>
            </a:r>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requisites</a:t>
            </a:r>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r>
              <a:rPr lang="it-IT" sz="1200" dirty="0">
                <a:solidFill>
                  <a:schemeClr val="dk2"/>
                </a:solidFill>
                <a:highlight>
                  <a:schemeClr val="lt2"/>
                </a:highlight>
              </a:rPr>
              <a:t>Take the </a:t>
            </a:r>
            <a:r>
              <a:rPr lang="it-IT" sz="1200" dirty="0" err="1">
                <a:solidFill>
                  <a:schemeClr val="dk2"/>
                </a:solidFill>
                <a:highlight>
                  <a:schemeClr val="lt2"/>
                </a:highlight>
              </a:rPr>
              <a:t>role</a:t>
            </a:r>
            <a:r>
              <a:rPr lang="it-IT" sz="1200" dirty="0">
                <a:solidFill>
                  <a:schemeClr val="dk2"/>
                </a:solidFill>
                <a:highlight>
                  <a:schemeClr val="lt2"/>
                </a:highlight>
              </a:rPr>
              <a:t> of </a:t>
            </a:r>
            <a:r>
              <a:rPr lang="it-IT" sz="1200" dirty="0" err="1">
                <a:solidFill>
                  <a:schemeClr val="dk2"/>
                </a:solidFill>
                <a:highlight>
                  <a:schemeClr val="lt2"/>
                </a:highlight>
              </a:rPr>
              <a:t>given</a:t>
            </a:r>
            <a:r>
              <a:rPr lang="it-IT" sz="1200" dirty="0">
                <a:solidFill>
                  <a:schemeClr val="dk2"/>
                </a:solidFill>
                <a:highlight>
                  <a:schemeClr val="lt2"/>
                </a:highlight>
              </a:rPr>
              <a:t> braceletId and check if the guest</a:t>
            </a:r>
          </a:p>
          <a:p>
            <a:pPr algn="l"/>
            <a:r>
              <a:rPr lang="it-IT" sz="1200" dirty="0">
                <a:solidFill>
                  <a:schemeClr val="dk2"/>
                </a:solidFill>
              </a:rPr>
              <a:t>			</a:t>
            </a:r>
            <a:r>
              <a:rPr lang="it-IT" sz="1200" dirty="0" err="1">
                <a:solidFill>
                  <a:schemeClr val="dk2"/>
                </a:solidFill>
                <a:highlight>
                  <a:schemeClr val="lt2"/>
                </a:highlight>
              </a:rPr>
              <a:t>who</a:t>
            </a:r>
            <a:r>
              <a:rPr lang="it-IT" sz="1200" dirty="0">
                <a:solidFill>
                  <a:schemeClr val="dk2"/>
                </a:solidFill>
                <a:highlight>
                  <a:schemeClr val="lt2"/>
                </a:highlight>
              </a:rPr>
              <a:t> made the </a:t>
            </a:r>
            <a:r>
              <a:rPr lang="it-IT" sz="1200" dirty="0" err="1">
                <a:solidFill>
                  <a:schemeClr val="dk2"/>
                </a:solidFill>
                <a:highlight>
                  <a:schemeClr val="lt2"/>
                </a:highlight>
              </a:rPr>
              <a:t>request</a:t>
            </a:r>
            <a:r>
              <a:rPr lang="it-IT" sz="1200" dirty="0">
                <a:solidFill>
                  <a:schemeClr val="dk2"/>
                </a:solidFill>
                <a:highlight>
                  <a:schemeClr val="lt2"/>
                </a:highlight>
              </a:rPr>
              <a:t> </a:t>
            </a:r>
            <a:r>
              <a:rPr lang="it-IT" sz="1200" dirty="0" err="1">
                <a:solidFill>
                  <a:schemeClr val="dk2"/>
                </a:solidFill>
                <a:highlight>
                  <a:schemeClr val="lt2"/>
                </a:highlight>
              </a:rPr>
              <a:t>is</a:t>
            </a:r>
            <a:r>
              <a:rPr lang="it-IT" sz="1200" dirty="0">
                <a:solidFill>
                  <a:schemeClr val="dk2"/>
                </a:solidFill>
                <a:highlight>
                  <a:schemeClr val="lt2"/>
                </a:highlight>
              </a:rPr>
              <a:t> </a:t>
            </a:r>
            <a:r>
              <a:rPr lang="it-IT" sz="1200" dirty="0" err="1">
                <a:solidFill>
                  <a:schemeClr val="dk2"/>
                </a:solidFill>
                <a:highlight>
                  <a:schemeClr val="lt2"/>
                </a:highlight>
              </a:rPr>
              <a:t>allowed</a:t>
            </a:r>
            <a:r>
              <a:rPr lang="it-IT" sz="1200" dirty="0">
                <a:solidFill>
                  <a:schemeClr val="dk2"/>
                </a:solidFill>
                <a:highlight>
                  <a:schemeClr val="lt2"/>
                </a:highlight>
              </a:rPr>
              <a:t> to access the service</a:t>
            </a:r>
          </a:p>
          <a:p>
            <a:pPr algn="l"/>
            <a:endParaRPr lang="it-IT" sz="1200" b="0" dirty="0">
              <a:latin typeface="Courier New" panose="02070309020205020404" pitchFamily="49" charset="0"/>
              <a:cs typeface="Courier New" panose="02070309020205020404" pitchFamily="49" charset="0"/>
            </a:endParaRP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556019"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(2)</a:t>
            </a:r>
            <a:endParaRPr dirty="0"/>
          </a:p>
        </p:txBody>
      </p:sp>
    </p:spTree>
    <p:extLst>
      <p:ext uri="{BB962C8B-B14F-4D97-AF65-F5344CB8AC3E}">
        <p14:creationId xmlns:p14="http://schemas.microsoft.com/office/powerpoint/2010/main" val="13984964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20"/>
        <p:cNvGrpSpPr/>
        <p:nvPr/>
      </p:nvGrpSpPr>
      <p:grpSpPr>
        <a:xfrm>
          <a:off x="0" y="0"/>
          <a:ext cx="0" cy="0"/>
          <a:chOff x="0" y="0"/>
          <a:chExt cx="0" cy="0"/>
        </a:xfrm>
      </p:grpSpPr>
      <p:sp>
        <p:nvSpPr>
          <p:cNvPr id="421" name="Google Shape;421;p43"/>
          <p:cNvSpPr/>
          <p:nvPr/>
        </p:nvSpPr>
        <p:spPr>
          <a:xfrm>
            <a:off x="-23804" y="4612136"/>
            <a:ext cx="43563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3"/>
          <p:cNvSpPr txBox="1">
            <a:spLocks noGrp="1"/>
          </p:cNvSpPr>
          <p:nvPr>
            <p:ph type="subTitle" idx="1"/>
          </p:nvPr>
        </p:nvSpPr>
        <p:spPr>
          <a:xfrm>
            <a:off x="274902" y="260647"/>
            <a:ext cx="5475817" cy="4239815"/>
          </a:xfrm>
          <a:prstGeom prst="rect">
            <a:avLst/>
          </a:prstGeom>
        </p:spPr>
        <p:txBody>
          <a:bodyPr spcFirstLastPara="1" wrap="square" lIns="91425" tIns="91425" rIns="91425" bIns="91425" anchor="ctr" anchorCtr="0">
            <a:noAutofit/>
          </a:bodyPr>
          <a:lstStyle/>
          <a:p>
            <a:pPr algn="l"/>
            <a:r>
              <a:rPr lang="it-IT" sz="1200" b="0" dirty="0">
                <a:latin typeface="Courier New" panose="02070309020205020404" pitchFamily="49" charset="0"/>
                <a:cs typeface="Courier New" panose="02070309020205020404" pitchFamily="49" charset="0"/>
              </a:rPr>
              <a:t>if(</a:t>
            </a:r>
            <a:r>
              <a:rPr lang="it-IT" sz="1200" b="0" dirty="0" err="1">
                <a:latin typeface="Courier New" panose="02070309020205020404" pitchFamily="49" charset="0"/>
                <a:cs typeface="Courier New" panose="02070309020205020404" pitchFamily="49" charset="0"/>
              </a:rPr>
              <a:t>reqResult</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 + 1;</a:t>
            </a:r>
          </a:p>
          <a:p>
            <a:pPr algn="l"/>
            <a:r>
              <a:rPr lang="it-IT" sz="1200" b="0" dirty="0">
                <a:latin typeface="Courier New" panose="02070309020205020404" pitchFamily="49" charset="0"/>
                <a:cs typeface="Courier New" panose="02070309020205020404" pitchFamily="49" charset="0"/>
              </a:rPr>
              <a:t>                }else{</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resultString</a:t>
            </a:r>
            <a:r>
              <a:rPr lang="it-IT" sz="1200" b="0" dirty="0">
                <a:latin typeface="Courier New" panose="02070309020205020404" pitchFamily="49" charset="0"/>
                <a:cs typeface="Courier New" panose="02070309020205020404" pitchFamily="49" charset="0"/>
              </a:rPr>
              <a:t> = </a:t>
            </a:r>
            <a:r>
              <a:rPr lang="it-IT" sz="1200" dirty="0">
                <a:latin typeface="Courier New" panose="02070309020205020404" pitchFamily="49" charset="0"/>
                <a:cs typeface="Courier New" panose="02070309020205020404" pitchFamily="49" charset="0"/>
              </a:rPr>
              <a:t>"access not </a:t>
            </a:r>
            <a:r>
              <a:rPr lang="it-IT" sz="1200" dirty="0" err="1">
                <a:latin typeface="Courier New" panose="02070309020205020404" pitchFamily="49" charset="0"/>
                <a:cs typeface="Courier New" panose="02070309020205020404" pitchFamily="49" charset="0"/>
              </a:rPr>
              <a:t>allowed</a:t>
            </a:r>
            <a:r>
              <a:rPr lang="it-IT" sz="120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r>
              <a:rPr lang="it-IT" sz="1200" b="0" dirty="0" err="1">
                <a:latin typeface="Courier New" panose="02070309020205020404" pitchFamily="49" charset="0"/>
                <a:cs typeface="Courier New" panose="02070309020205020404" pitchFamily="49" charset="0"/>
              </a:rPr>
              <a:t>updatedAccessNumber</a:t>
            </a:r>
            <a:r>
              <a:rPr lang="it-IT" sz="1200" b="0" dirty="0">
                <a:latin typeface="Courier New" panose="02070309020205020404" pitchFamily="49" charset="0"/>
                <a:cs typeface="Courier New" panose="02070309020205020404" pitchFamily="49" charset="0"/>
              </a:rPr>
              <a:t> = parseInt(</a:t>
            </a:r>
            <a:r>
              <a:rPr lang="it-IT" sz="1200" b="0" dirty="0" err="1">
                <a:latin typeface="Courier New" panose="02070309020205020404" pitchFamily="49" charset="0"/>
                <a:cs typeface="Courier New" panose="02070309020205020404" pitchFamily="49" charset="0"/>
              </a:rPr>
              <a:t>lastRequest.accessesNumber.N</a:t>
            </a:r>
            <a:r>
              <a:rPr lang="it-IT" sz="1200" b="0" dirty="0">
                <a:latin typeface="Courier New" panose="02070309020205020404" pitchFamily="49" charset="0"/>
                <a:cs typeface="Courier New" panose="02070309020205020404" pitchFamily="49" charset="0"/>
              </a:rPr>
              <a:t>);</a:t>
            </a:r>
          </a:p>
          <a:p>
            <a:pPr algn="l"/>
            <a:r>
              <a:rPr lang="it-IT" sz="1200" b="0" dirty="0">
                <a:latin typeface="Courier New" panose="02070309020205020404" pitchFamily="49" charset="0"/>
                <a:cs typeface="Courier New" panose="02070309020205020404" pitchFamily="49" charset="0"/>
              </a:rPr>
              <a:t>                }</a:t>
            </a:r>
          </a:p>
          <a:p>
            <a:pPr algn="l"/>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r>
              <a:rPr lang="it-IT" sz="1300" dirty="0">
                <a:solidFill>
                  <a:schemeClr val="dk2"/>
                </a:solidFill>
                <a:highlight>
                  <a:schemeClr val="lt2"/>
                </a:highlight>
              </a:rPr>
              <a:t>//Save </a:t>
            </a:r>
            <a:r>
              <a:rPr lang="it-IT" sz="1300" dirty="0" err="1">
                <a:solidFill>
                  <a:schemeClr val="dk2"/>
                </a:solidFill>
                <a:highlight>
                  <a:schemeClr val="lt2"/>
                </a:highlight>
              </a:rPr>
              <a:t>request</a:t>
            </a:r>
            <a:r>
              <a:rPr lang="it-IT" sz="1300" dirty="0">
                <a:solidFill>
                  <a:schemeClr val="dk2"/>
                </a:solidFill>
                <a:highlight>
                  <a:schemeClr val="lt2"/>
                </a:highlight>
              </a:rPr>
              <a:t> to DB for </a:t>
            </a:r>
            <a:r>
              <a:rPr lang="it-IT" sz="1300" dirty="0" err="1">
                <a:solidFill>
                  <a:schemeClr val="dk2"/>
                </a:solidFill>
                <a:highlight>
                  <a:schemeClr val="lt2"/>
                </a:highlight>
              </a:rPr>
              <a:t>further</a:t>
            </a:r>
            <a:r>
              <a:rPr lang="it-IT" sz="1300" dirty="0">
                <a:solidFill>
                  <a:schemeClr val="dk2"/>
                </a:solidFill>
                <a:highlight>
                  <a:schemeClr val="lt2"/>
                </a:highlight>
              </a:rPr>
              <a:t> </a:t>
            </a:r>
            <a:r>
              <a:rPr lang="it-IT" sz="1300" dirty="0" err="1">
                <a:solidFill>
                  <a:schemeClr val="dk2"/>
                </a:solidFill>
                <a:highlight>
                  <a:schemeClr val="lt2"/>
                </a:highlight>
              </a:rPr>
              <a:t>analytics</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a:p>
            <a:pPr algn="l"/>
            <a:r>
              <a:rPr lang="it-IT" sz="1200" dirty="0" err="1">
                <a:latin typeface="Courier New" panose="02070309020205020404" pitchFamily="49" charset="0"/>
                <a:cs typeface="Courier New" panose="02070309020205020404" pitchFamily="49" charset="0"/>
              </a:rPr>
              <a:t>send_result</a:t>
            </a:r>
            <a:r>
              <a:rPr lang="it-IT" sz="1200" dirty="0">
                <a:latin typeface="Courier New" panose="02070309020205020404" pitchFamily="49" charset="0"/>
                <a:cs typeface="Courier New" panose="02070309020205020404" pitchFamily="49" charset="0"/>
              </a:rPr>
              <a:t>(</a:t>
            </a:r>
            <a:r>
              <a:rPr lang="it-IT" sz="1200" i="1" dirty="0">
                <a:latin typeface="Courier New" panose="02070309020205020404" pitchFamily="49" charset="0"/>
                <a:cs typeface="Courier New" panose="02070309020205020404" pitchFamily="49" charset="0"/>
              </a:rPr>
              <a:t>braceletId</a:t>
            </a:r>
            <a:r>
              <a:rPr lang="it-IT" sz="1200" dirty="0">
                <a:latin typeface="Courier New" panose="02070309020205020404" pitchFamily="49" charset="0"/>
                <a:cs typeface="Courier New" panose="02070309020205020404" pitchFamily="49" charset="0"/>
              </a:rPr>
              <a:t> + "-"+ </a:t>
            </a:r>
            <a:r>
              <a:rPr lang="it-IT" sz="1200" i="1" dirty="0">
                <a:latin typeface="Courier New" panose="02070309020205020404" pitchFamily="49" charset="0"/>
                <a:cs typeface="Courier New" panose="02070309020205020404" pitchFamily="49" charset="0"/>
              </a:rPr>
              <a:t>serviceRequested</a:t>
            </a:r>
            <a:r>
              <a:rPr lang="it-IT" sz="1200" dirty="0">
                <a:latin typeface="Courier New" panose="02070309020205020404" pitchFamily="49" charset="0"/>
                <a:cs typeface="Courier New" panose="02070309020205020404" pitchFamily="49" charset="0"/>
              </a:rPr>
              <a:t> + " " + </a:t>
            </a:r>
            <a:r>
              <a:rPr lang="it-IT" sz="1200" dirty="0" err="1">
                <a:latin typeface="Courier New" panose="02070309020205020404" pitchFamily="49" charset="0"/>
                <a:cs typeface="Courier New" panose="02070309020205020404" pitchFamily="49" charset="0"/>
              </a:rPr>
              <a:t>resultString</a:t>
            </a:r>
            <a:r>
              <a:rPr lang="it-IT" sz="1200" dirty="0">
                <a:latin typeface="Courier New" panose="02070309020205020404" pitchFamily="49" charset="0"/>
                <a:cs typeface="Courier New" panose="02070309020205020404" pitchFamily="49" charset="0"/>
              </a:rPr>
              <a:t>);</a:t>
            </a:r>
            <a:br>
              <a:rPr lang="it-IT" sz="1200" b="0" dirty="0">
                <a:latin typeface="Courier New" panose="02070309020205020404" pitchFamily="49" charset="0"/>
                <a:cs typeface="Courier New" panose="02070309020205020404" pitchFamily="49" charset="0"/>
              </a:rPr>
            </a:br>
            <a:r>
              <a:rPr lang="it-IT" sz="1200" b="0" dirty="0">
                <a:latin typeface="Courier New" panose="02070309020205020404" pitchFamily="49" charset="0"/>
                <a:cs typeface="Courier New" panose="02070309020205020404" pitchFamily="49" charset="0"/>
              </a:rPr>
              <a:t>                </a:t>
            </a:r>
          </a:p>
        </p:txBody>
      </p:sp>
      <p:sp>
        <p:nvSpPr>
          <p:cNvPr id="423" name="Google Shape;423;p43"/>
          <p:cNvSpPr txBox="1">
            <a:spLocks noGrp="1"/>
          </p:cNvSpPr>
          <p:nvPr>
            <p:ph type="title"/>
          </p:nvPr>
        </p:nvSpPr>
        <p:spPr>
          <a:xfrm>
            <a:off x="1255486" y="4388788"/>
            <a:ext cx="3495107" cy="41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dirty="0"/>
              <a:t>Validate_request_function.js (3)</a:t>
            </a:r>
            <a:endParaRPr dirty="0"/>
          </a:p>
        </p:txBody>
      </p:sp>
      <p:sp>
        <p:nvSpPr>
          <p:cNvPr id="6" name="Parentesi graffa chiusa 5">
            <a:extLst>
              <a:ext uri="{FF2B5EF4-FFF2-40B4-BE49-F238E27FC236}">
                <a16:creationId xmlns:a16="http://schemas.microsoft.com/office/drawing/2014/main" id="{E14B0507-4EE8-41F3-AEAF-77F172331319}"/>
              </a:ext>
            </a:extLst>
          </p:cNvPr>
          <p:cNvSpPr/>
          <p:nvPr/>
        </p:nvSpPr>
        <p:spPr>
          <a:xfrm>
            <a:off x="5986462" y="904691"/>
            <a:ext cx="242886"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chiusa 6">
            <a:extLst>
              <a:ext uri="{FF2B5EF4-FFF2-40B4-BE49-F238E27FC236}">
                <a16:creationId xmlns:a16="http://schemas.microsoft.com/office/drawing/2014/main" id="{FE72347D-4716-4BBC-A2B3-0F201C41C4BC}"/>
              </a:ext>
            </a:extLst>
          </p:cNvPr>
          <p:cNvSpPr/>
          <p:nvPr/>
        </p:nvSpPr>
        <p:spPr>
          <a:xfrm>
            <a:off x="5986460" y="2571749"/>
            <a:ext cx="242887" cy="14144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Google Shape;1969;p66">
            <a:extLst>
              <a:ext uri="{FF2B5EF4-FFF2-40B4-BE49-F238E27FC236}">
                <a16:creationId xmlns:a16="http://schemas.microsoft.com/office/drawing/2014/main" id="{C94A4F75-DD7E-40FE-B24B-C6903CFF8568}"/>
              </a:ext>
            </a:extLst>
          </p:cNvPr>
          <p:cNvSpPr txBox="1">
            <a:spLocks/>
          </p:cNvSpPr>
          <p:nvPr/>
        </p:nvSpPr>
        <p:spPr>
          <a:xfrm>
            <a:off x="6069251" y="1249245"/>
            <a:ext cx="3074749" cy="786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pPr algn="l"/>
            <a:r>
              <a:rPr lang="en-US" sz="1300" dirty="0"/>
              <a:t>Set the result of the access request depending on the role requisites of the guest</a:t>
            </a:r>
          </a:p>
          <a:p>
            <a:pPr indent="0" algn="l">
              <a:spcAft>
                <a:spcPts val="1600"/>
              </a:spcAft>
            </a:pPr>
            <a:endParaRPr lang="en-US" sz="1300" dirty="0"/>
          </a:p>
        </p:txBody>
      </p:sp>
      <p:sp>
        <p:nvSpPr>
          <p:cNvPr id="2" name="CasellaDiTesto 1">
            <a:extLst>
              <a:ext uri="{FF2B5EF4-FFF2-40B4-BE49-F238E27FC236}">
                <a16:creationId xmlns:a16="http://schemas.microsoft.com/office/drawing/2014/main" id="{4F602085-9AE3-4420-BF2D-D2217694C79A}"/>
              </a:ext>
            </a:extLst>
          </p:cNvPr>
          <p:cNvSpPr txBox="1"/>
          <p:nvPr/>
        </p:nvSpPr>
        <p:spPr>
          <a:xfrm>
            <a:off x="6293641" y="2732676"/>
            <a:ext cx="2757491" cy="1092607"/>
          </a:xfrm>
          <a:prstGeom prst="rect">
            <a:avLst/>
          </a:prstGeom>
          <a:noFill/>
        </p:spPr>
        <p:txBody>
          <a:bodyPr wrap="square" rtlCol="0">
            <a:spAutoFit/>
          </a:bodyPr>
          <a:lstStyle/>
          <a:p>
            <a:r>
              <a:rPr lang="it-IT" sz="1300" b="1" dirty="0" err="1">
                <a:solidFill>
                  <a:schemeClr val="dk2"/>
                </a:solidFill>
                <a:highlight>
                  <a:schemeClr val="lt2"/>
                </a:highlight>
                <a:latin typeface="Montserrat"/>
                <a:sym typeface="Montserrat"/>
              </a:rPr>
              <a:t>Publish</a:t>
            </a:r>
            <a:r>
              <a:rPr lang="it-IT" sz="1300" b="1" dirty="0">
                <a:solidFill>
                  <a:schemeClr val="dk2"/>
                </a:solidFill>
                <a:highlight>
                  <a:schemeClr val="lt2"/>
                </a:highlight>
                <a:latin typeface="Montserrat"/>
                <a:sym typeface="Montserrat"/>
              </a:rPr>
              <a:t> on </a:t>
            </a:r>
            <a:r>
              <a:rPr lang="it-IT" sz="1300" b="1" dirty="0" err="1">
                <a:solidFill>
                  <a:schemeClr val="dk2"/>
                </a:solidFill>
                <a:highlight>
                  <a:schemeClr val="lt2"/>
                </a:highlight>
                <a:latin typeface="Montserrat"/>
                <a:sym typeface="Montserrat"/>
              </a:rPr>
              <a:t>topic</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using</a:t>
            </a:r>
            <a:r>
              <a:rPr lang="it-IT" sz="1300" b="1" dirty="0">
                <a:solidFill>
                  <a:schemeClr val="dk2"/>
                </a:solidFill>
                <a:highlight>
                  <a:schemeClr val="lt2"/>
                </a:highlight>
                <a:latin typeface="Montserrat"/>
                <a:sym typeface="Montserrat"/>
              </a:rPr>
              <a:t> AMQP, the </a:t>
            </a:r>
            <a:r>
              <a:rPr lang="it-IT" sz="1300" b="1" dirty="0" err="1">
                <a:solidFill>
                  <a:schemeClr val="dk2"/>
                </a:solidFill>
                <a:highlight>
                  <a:schemeClr val="lt2"/>
                </a:highlight>
                <a:latin typeface="Montserrat"/>
                <a:sym typeface="Montserrat"/>
              </a:rPr>
              <a:t>result</a:t>
            </a:r>
            <a:r>
              <a:rPr lang="it-IT" sz="1300" b="1" dirty="0">
                <a:solidFill>
                  <a:schemeClr val="dk2"/>
                </a:solidFill>
                <a:highlight>
                  <a:schemeClr val="lt2"/>
                </a:highlight>
                <a:latin typeface="Montserrat"/>
                <a:sym typeface="Montserrat"/>
              </a:rPr>
              <a:t> of the </a:t>
            </a:r>
            <a:r>
              <a:rPr lang="it-IT" sz="1300" b="1" dirty="0" err="1">
                <a:solidFill>
                  <a:schemeClr val="dk2"/>
                </a:solidFill>
                <a:highlight>
                  <a:schemeClr val="lt2"/>
                </a:highlight>
                <a:latin typeface="Montserrat"/>
                <a:sym typeface="Montserrat"/>
              </a:rPr>
              <a:t>request</a:t>
            </a:r>
            <a:r>
              <a:rPr lang="it-IT" sz="1300" b="1" dirty="0">
                <a:solidFill>
                  <a:schemeClr val="dk2"/>
                </a:solidFill>
                <a:highlight>
                  <a:schemeClr val="lt2"/>
                </a:highlight>
                <a:latin typeface="Montserrat"/>
                <a:sym typeface="Montserrat"/>
              </a:rPr>
              <a:t> to be  </a:t>
            </a:r>
            <a:r>
              <a:rPr lang="it-IT" sz="1300" b="1" dirty="0" err="1">
                <a:solidFill>
                  <a:schemeClr val="dk2"/>
                </a:solidFill>
                <a:highlight>
                  <a:schemeClr val="lt2"/>
                </a:highlight>
                <a:latin typeface="Montserrat"/>
                <a:sym typeface="Montserrat"/>
              </a:rPr>
              <a:t>consumed</a:t>
            </a:r>
            <a:r>
              <a:rPr lang="it-IT" sz="1300" b="1" dirty="0">
                <a:solidFill>
                  <a:schemeClr val="dk2"/>
                </a:solidFill>
                <a:highlight>
                  <a:schemeClr val="lt2"/>
                </a:highlight>
                <a:latin typeface="Montserrat"/>
                <a:sym typeface="Montserrat"/>
              </a:rPr>
              <a:t> by </a:t>
            </a:r>
            <a:r>
              <a:rPr lang="it-IT" sz="1300" b="1" dirty="0" err="1">
                <a:solidFill>
                  <a:schemeClr val="dk2"/>
                </a:solidFill>
                <a:highlight>
                  <a:schemeClr val="lt2"/>
                </a:highlight>
                <a:latin typeface="Montserrat"/>
                <a:sym typeface="Montserrat"/>
              </a:rPr>
              <a:t>another</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serverless </a:t>
            </a:r>
            <a:r>
              <a:rPr lang="it-IT" sz="1300" b="1" dirty="0" err="1">
                <a:solidFill>
                  <a:schemeClr val="dk2"/>
                </a:solidFill>
                <a:highlight>
                  <a:schemeClr val="lt2"/>
                </a:highlight>
                <a:latin typeface="Montserrat"/>
                <a:sym typeface="Montserrat"/>
              </a:rPr>
              <a:t>function</a:t>
            </a:r>
            <a:r>
              <a:rPr lang="it-IT" sz="1300" b="1" dirty="0">
                <a:solidFill>
                  <a:schemeClr val="dk2"/>
                </a:solidFill>
                <a:highlight>
                  <a:schemeClr val="lt2"/>
                </a:highlight>
                <a:latin typeface="Montserrat"/>
                <a:sym typeface="Montserrat"/>
              </a:rPr>
              <a:t> </a:t>
            </a:r>
            <a:r>
              <a:rPr lang="it-IT" sz="1300" b="1" dirty="0" err="1">
                <a:solidFill>
                  <a:schemeClr val="dk2"/>
                </a:solidFill>
                <a:highlight>
                  <a:schemeClr val="lt2"/>
                </a:highlight>
                <a:latin typeface="Montserrat"/>
                <a:sym typeface="Montserrat"/>
              </a:rPr>
              <a:t>that</a:t>
            </a:r>
            <a:r>
              <a:rPr lang="it-IT" sz="1300" b="1" dirty="0">
                <a:solidFill>
                  <a:schemeClr val="dk2"/>
                </a:solidFill>
                <a:highlight>
                  <a:schemeClr val="lt2"/>
                </a:highlight>
                <a:latin typeface="Montserrat"/>
                <a:sym typeface="Montserrat"/>
              </a:rPr>
              <a:t> </a:t>
            </a:r>
          </a:p>
          <a:p>
            <a:r>
              <a:rPr lang="it-IT" sz="1300" b="1" dirty="0">
                <a:solidFill>
                  <a:schemeClr val="dk2"/>
                </a:solidFill>
                <a:highlight>
                  <a:schemeClr val="lt2"/>
                </a:highlight>
                <a:latin typeface="Montserrat"/>
                <a:sym typeface="Montserrat"/>
              </a:rPr>
              <a:t>shows the </a:t>
            </a:r>
            <a:r>
              <a:rPr lang="it-IT" sz="1300" b="1" dirty="0" err="1">
                <a:solidFill>
                  <a:schemeClr val="dk2"/>
                </a:solidFill>
                <a:highlight>
                  <a:schemeClr val="lt2"/>
                </a:highlight>
                <a:latin typeface="Montserrat"/>
                <a:sym typeface="Montserrat"/>
              </a:rPr>
              <a:t>result</a:t>
            </a:r>
            <a:endParaRPr lang="it-IT" sz="1300" b="1" dirty="0">
              <a:solidFill>
                <a:schemeClr val="dk2"/>
              </a:solidFill>
              <a:highlight>
                <a:schemeClr val="lt2"/>
              </a:highlight>
              <a:latin typeface="Montserrat"/>
              <a:sym typeface="Montserrat"/>
            </a:endParaRPr>
          </a:p>
        </p:txBody>
      </p:sp>
    </p:spTree>
    <p:extLst>
      <p:ext uri="{BB962C8B-B14F-4D97-AF65-F5344CB8AC3E}">
        <p14:creationId xmlns:p14="http://schemas.microsoft.com/office/powerpoint/2010/main" val="59795490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How to </a:t>
            </a:r>
            <a:r>
              <a:rPr lang="it-IT" dirty="0" err="1"/>
              <a:t>execute</a:t>
            </a:r>
            <a:r>
              <a:rPr lang="it-IT" dirty="0"/>
              <a:t>: usage </a:t>
            </a:r>
            <a:r>
              <a:rPr lang="it-IT" dirty="0" err="1"/>
              <a:t>path</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Installing</a:t>
            </a:r>
            <a:r>
              <a:rPr lang="it-IT" dirty="0"/>
              <a:t> and </a:t>
            </a:r>
            <a:r>
              <a:rPr lang="it-IT" dirty="0" err="1"/>
              <a:t>compiling</a:t>
            </a:r>
            <a:r>
              <a:rPr lang="it-IT" dirty="0"/>
              <a:t> code to </a:t>
            </a:r>
            <a:r>
              <a:rPr lang="it-IT" dirty="0" err="1"/>
              <a:t>run</a:t>
            </a:r>
            <a:r>
              <a:rPr lang="it-IT" dirty="0"/>
              <a:t> the project</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9036313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2182848" y="1085138"/>
            <a:ext cx="1201315"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t>NUCLIO</a:t>
            </a:r>
            <a:endParaRPr sz="2800" dirty="0"/>
          </a:p>
        </p:txBody>
      </p:sp>
      <p:sp>
        <p:nvSpPr>
          <p:cNvPr id="956" name="Google Shape;956;p51"/>
          <p:cNvSpPr txBox="1">
            <a:spLocks noGrp="1"/>
          </p:cNvSpPr>
          <p:nvPr>
            <p:ph type="title" idx="4294967295"/>
          </p:nvPr>
        </p:nvSpPr>
        <p:spPr>
          <a:xfrm>
            <a:off x="2073960" y="3197640"/>
            <a:ext cx="16078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err="1"/>
              <a:t>Rabbit</a:t>
            </a:r>
            <a:r>
              <a:rPr lang="it-IT" sz="2800" dirty="0"/>
              <a:t> MQ</a:t>
            </a:r>
            <a:endParaRPr sz="2800" dirty="0"/>
          </a:p>
        </p:txBody>
      </p:sp>
      <p:sp>
        <p:nvSpPr>
          <p:cNvPr id="958" name="Google Shape;958;p51"/>
          <p:cNvSpPr txBox="1"/>
          <p:nvPr/>
        </p:nvSpPr>
        <p:spPr>
          <a:xfrm>
            <a:off x="3479824" y="1118329"/>
            <a:ext cx="3734089" cy="429900"/>
          </a:xfrm>
          <a:prstGeom prst="rect">
            <a:avLst/>
          </a:prstGeom>
          <a:noFill/>
          <a:ln>
            <a:noFill/>
          </a:ln>
        </p:spPr>
        <p:txBody>
          <a:bodyPr spcFirstLastPara="1" wrap="square" lIns="91425" tIns="91425" rIns="91425" bIns="91425" anchor="ctr" anchorCtr="0">
            <a:noAutofit/>
          </a:bodyPr>
          <a:lstStyle/>
          <a:p>
            <a:pPr lvl="0"/>
            <a:r>
              <a:rPr lang="en" sz="1200" dirty="0">
                <a:solidFill>
                  <a:schemeClr val="lt1"/>
                </a:solidFill>
                <a:latin typeface="Montserrat"/>
                <a:ea typeface="Montserrat"/>
                <a:cs typeface="Montserrat"/>
                <a:sym typeface="Montserrat"/>
              </a:rPr>
              <a:t>Start Nuclio using a Docker Container and </a:t>
            </a:r>
            <a:r>
              <a:rPr lang="en-US" sz="1200" dirty="0">
                <a:solidFill>
                  <a:schemeClr val="lt1"/>
                </a:solidFill>
                <a:latin typeface="Montserrat"/>
                <a:ea typeface="Montserrat"/>
                <a:cs typeface="Montserrat"/>
              </a:rPr>
              <a:t>run its graphical user interface where you can create a project and add functions </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3851165" y="3206857"/>
            <a:ext cx="2823825" cy="429900"/>
          </a:xfrm>
          <a:prstGeom prst="rect">
            <a:avLst/>
          </a:prstGeom>
          <a:noFill/>
          <a:ln>
            <a:noFill/>
          </a:ln>
        </p:spPr>
        <p:txBody>
          <a:bodyPr spcFirstLastPara="1" wrap="square" lIns="91425" tIns="91425" rIns="91425" bIns="91425" anchor="ctr" anchorCtr="0">
            <a:noAutofit/>
          </a:bodyPr>
          <a:lstStyle/>
          <a:p>
            <a:pPr lvl="0"/>
            <a:r>
              <a:rPr lang="en-US" sz="1200" dirty="0">
                <a:solidFill>
                  <a:schemeClr val="lt1"/>
                </a:solidFill>
                <a:latin typeface="Montserrat"/>
                <a:ea typeface="Montserrat"/>
                <a:cs typeface="Montserrat"/>
              </a:rPr>
              <a:t>Start RabbitMQ (message-broker) instance with MQTT enabled using Docker Container</a:t>
            </a:r>
            <a:r>
              <a:rPr lang="en-US" dirty="0"/>
              <a:t>.</a:t>
            </a:r>
            <a:endParaRPr sz="1200" dirty="0">
              <a:solidFill>
                <a:schemeClr val="lt1"/>
              </a:solidFill>
              <a:latin typeface="Montserrat"/>
              <a:ea typeface="Montserrat"/>
              <a:cs typeface="Montserrat"/>
              <a:sym typeface="Montserrat"/>
            </a:endParaRPr>
          </a:p>
        </p:txBody>
      </p:sp>
      <p:sp>
        <p:nvSpPr>
          <p:cNvPr id="962" name="Google Shape;962;p51"/>
          <p:cNvSpPr/>
          <p:nvPr/>
        </p:nvSpPr>
        <p:spPr>
          <a:xfrm>
            <a:off x="273300" y="2902781"/>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con angoli arrotondati 1">
            <a:extLst>
              <a:ext uri="{FF2B5EF4-FFF2-40B4-BE49-F238E27FC236}">
                <a16:creationId xmlns:a16="http://schemas.microsoft.com/office/drawing/2014/main" id="{33F6A0DC-78F3-4A58-9AEB-43C0055C916D}"/>
              </a:ext>
            </a:extLst>
          </p:cNvPr>
          <p:cNvSpPr/>
          <p:nvPr/>
        </p:nvSpPr>
        <p:spPr>
          <a:xfrm>
            <a:off x="666612" y="1909163"/>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D4EB261-D263-40B5-801B-64BB7C15AAAB}"/>
              </a:ext>
            </a:extLst>
          </p:cNvPr>
          <p:cNvSpPr/>
          <p:nvPr/>
        </p:nvSpPr>
        <p:spPr>
          <a:xfrm>
            <a:off x="837142" y="2000778"/>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8070:8070 -v /</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var</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docker.sock</a:t>
            </a:r>
            <a:r>
              <a:rPr lang="it-IT" sz="1000" b="1" dirty="0">
                <a:solidFill>
                  <a:schemeClr val="bg1"/>
                </a:solidFill>
                <a:latin typeface="Courier New" panose="02070309020205020404" pitchFamily="49" charset="0"/>
                <a:cs typeface="Courier New" panose="02070309020205020404" pitchFamily="49" charset="0"/>
              </a:rPr>
              <a:t> -v </a:t>
            </a:r>
          </a:p>
          <a:p>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tmp</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nuclio</a:t>
            </a:r>
            <a:r>
              <a:rPr lang="it-IT" sz="1000" b="1" dirty="0">
                <a:solidFill>
                  <a:schemeClr val="bg1"/>
                </a:solidFill>
                <a:latin typeface="Courier New" panose="02070309020205020404" pitchFamily="49" charset="0"/>
                <a:cs typeface="Courier New" panose="02070309020205020404" pitchFamily="49" charset="0"/>
              </a:rPr>
              <a:t>/dashboard:stable-amd64</a:t>
            </a:r>
          </a:p>
        </p:txBody>
      </p:sp>
      <p:sp>
        <p:nvSpPr>
          <p:cNvPr id="23" name="Rettangolo con angoli arrotondati 22">
            <a:extLst>
              <a:ext uri="{FF2B5EF4-FFF2-40B4-BE49-F238E27FC236}">
                <a16:creationId xmlns:a16="http://schemas.microsoft.com/office/drawing/2014/main" id="{1BDFF6EE-2C9F-4D74-91E3-5F5B959932B7}"/>
              </a:ext>
            </a:extLst>
          </p:cNvPr>
          <p:cNvSpPr/>
          <p:nvPr/>
        </p:nvSpPr>
        <p:spPr>
          <a:xfrm>
            <a:off x="666612" y="3915922"/>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7F986A1E-E651-4516-B141-DB54F3A283C3}"/>
              </a:ext>
            </a:extLst>
          </p:cNvPr>
          <p:cNvSpPr/>
          <p:nvPr/>
        </p:nvSpPr>
        <p:spPr>
          <a:xfrm>
            <a:off x="837142" y="4058362"/>
            <a:ext cx="6054330" cy="246221"/>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docker</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run</a:t>
            </a:r>
            <a:r>
              <a:rPr lang="it-IT" sz="1000" b="1" dirty="0">
                <a:solidFill>
                  <a:schemeClr val="bg1"/>
                </a:solidFill>
                <a:latin typeface="Courier New" panose="02070309020205020404" pitchFamily="49" charset="0"/>
                <a:cs typeface="Courier New" panose="02070309020205020404" pitchFamily="49" charset="0"/>
              </a:rPr>
              <a:t> -p 9000:15672  -p 1883:1883 -p 5672:5672  </a:t>
            </a:r>
            <a:r>
              <a:rPr lang="it-IT" sz="1000" b="1" dirty="0" err="1">
                <a:solidFill>
                  <a:schemeClr val="bg1"/>
                </a:solidFill>
                <a:latin typeface="Courier New" panose="02070309020205020404" pitchFamily="49" charset="0"/>
                <a:cs typeface="Courier New" panose="02070309020205020404" pitchFamily="49" charset="0"/>
              </a:rPr>
              <a:t>cyrilix</a:t>
            </a:r>
            <a:r>
              <a:rPr lang="it-IT" sz="1000" b="1" dirty="0">
                <a:solidFill>
                  <a:schemeClr val="bg1"/>
                </a:solidFill>
                <a:latin typeface="Courier New" panose="02070309020205020404" pitchFamily="49" charset="0"/>
                <a:cs typeface="Courier New" panose="02070309020205020404" pitchFamily="49" charset="0"/>
              </a:rPr>
              <a:t>/</a:t>
            </a:r>
            <a:r>
              <a:rPr lang="it-IT" sz="1000" b="1" dirty="0" err="1">
                <a:solidFill>
                  <a:schemeClr val="bg1"/>
                </a:solidFill>
                <a:latin typeface="Courier New" panose="02070309020205020404" pitchFamily="49" charset="0"/>
                <a:cs typeface="Courier New" panose="02070309020205020404" pitchFamily="49" charset="0"/>
              </a:rPr>
              <a:t>rabbitmq-mqtt</a:t>
            </a:r>
            <a:r>
              <a:rPr lang="it-IT" sz="1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5087733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ANDROID MQTT </a:t>
            </a:r>
            <a:r>
              <a:rPr lang="it-IT" sz="2000" dirty="0" err="1"/>
              <a:t>CLIentt</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a:solidFill>
                  <a:schemeClr val="lt1"/>
                </a:solidFill>
                <a:latin typeface="Montserrat"/>
                <a:ea typeface="Montserrat"/>
                <a:cs typeface="Montserrat"/>
                <a:sym typeface="Montserrat"/>
              </a:rPr>
              <a:t>MQTIZER Android MQTT Client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simulates</a:t>
            </a:r>
            <a:r>
              <a:rPr lang="it-IT" sz="1200" dirty="0">
                <a:solidFill>
                  <a:schemeClr val="lt1"/>
                </a:solidFill>
                <a:latin typeface="Montserrat"/>
                <a:ea typeface="Montserrat"/>
                <a:cs typeface="Montserrat"/>
                <a:sym typeface="Montserrat"/>
              </a:rPr>
              <a:t> the event of an IoT Device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trigger the serverless </a:t>
            </a:r>
            <a:r>
              <a:rPr lang="it-IT" sz="1200" dirty="0" err="1">
                <a:solidFill>
                  <a:schemeClr val="lt1"/>
                </a:solidFill>
                <a:latin typeface="Montserrat"/>
                <a:ea typeface="Montserrat"/>
                <a:cs typeface="Montserrat"/>
                <a:sym typeface="Montserrat"/>
              </a:rPr>
              <a:t>function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sending</a:t>
            </a:r>
            <a:r>
              <a:rPr lang="it-IT" sz="1200" dirty="0">
                <a:solidFill>
                  <a:schemeClr val="lt1"/>
                </a:solidFill>
                <a:latin typeface="Montserrat"/>
                <a:ea typeface="Montserrat"/>
                <a:cs typeface="Montserrat"/>
                <a:sym typeface="Montserrat"/>
              </a:rPr>
              <a:t> a </a:t>
            </a:r>
            <a:r>
              <a:rPr lang="it-IT" sz="1200" dirty="0" err="1">
                <a:solidFill>
                  <a:schemeClr val="lt1"/>
                </a:solidFill>
                <a:latin typeface="Montserrat"/>
                <a:ea typeface="Montserrat"/>
                <a:cs typeface="Montserrat"/>
                <a:sym typeface="Montserrat"/>
              </a:rPr>
              <a:t>message</a:t>
            </a:r>
            <a:r>
              <a:rPr lang="it-IT" sz="1200" dirty="0">
                <a:solidFill>
                  <a:schemeClr val="lt1"/>
                </a:solidFill>
                <a:latin typeface="Montserrat"/>
                <a:ea typeface="Montserrat"/>
                <a:cs typeface="Montserrat"/>
                <a:sym typeface="Montserrat"/>
              </a:rPr>
              <a:t> on </a:t>
            </a:r>
            <a:r>
              <a:rPr lang="it-IT" sz="1200" dirty="0" err="1">
                <a:solidFill>
                  <a:schemeClr val="lt1"/>
                </a:solidFill>
                <a:latin typeface="Montserrat"/>
                <a:ea typeface="Montserrat"/>
                <a:cs typeface="Montserrat"/>
                <a:sym typeface="Montserrat"/>
              </a:rPr>
              <a:t>topic</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using</a:t>
            </a:r>
            <a:r>
              <a:rPr lang="it-IT" sz="1200" dirty="0">
                <a:solidFill>
                  <a:schemeClr val="lt1"/>
                </a:solidFill>
                <a:latin typeface="Montserrat"/>
                <a:ea typeface="Montserrat"/>
                <a:cs typeface="Montserrat"/>
                <a:sym typeface="Montserrat"/>
              </a:rPr>
              <a:t> MQTT</a:t>
            </a:r>
            <a:endParaRPr sz="1200" dirty="0">
              <a:solidFill>
                <a:schemeClr val="lt1"/>
              </a:solidFill>
              <a:latin typeface="Montserrat"/>
              <a:ea typeface="Montserrat"/>
              <a:cs typeface="Montserrat"/>
              <a:sym typeface="Montserrat"/>
            </a:endParaRPr>
          </a:p>
        </p:txBody>
      </p:sp>
      <p:pic>
        <p:nvPicPr>
          <p:cNvPr id="4" name="Immagine 3" descr="Immagine che contiene maglietta&#10;&#10;Descrizione generata automaticamente">
            <a:extLst>
              <a:ext uri="{FF2B5EF4-FFF2-40B4-BE49-F238E27FC236}">
                <a16:creationId xmlns:a16="http://schemas.microsoft.com/office/drawing/2014/main" id="{5CBEFCD7-3EE6-449E-9664-385DA32ABDA9}"/>
              </a:ext>
            </a:extLst>
          </p:cNvPr>
          <p:cNvPicPr>
            <a:picLocks noChangeAspect="1"/>
          </p:cNvPicPr>
          <p:nvPr/>
        </p:nvPicPr>
        <p:blipFill>
          <a:blip r:embed="rId3"/>
          <a:stretch>
            <a:fillRect/>
          </a:stretch>
        </p:blipFill>
        <p:spPr>
          <a:xfrm>
            <a:off x="906156" y="1151338"/>
            <a:ext cx="1464659" cy="3173427"/>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9C6D8DD9-9926-4584-8366-BABA9E561595}"/>
              </a:ext>
            </a:extLst>
          </p:cNvPr>
          <p:cNvPicPr>
            <a:picLocks noChangeAspect="1"/>
          </p:cNvPicPr>
          <p:nvPr/>
        </p:nvPicPr>
        <p:blipFill>
          <a:blip r:embed="rId4"/>
          <a:stretch>
            <a:fillRect/>
          </a:stretch>
        </p:blipFill>
        <p:spPr>
          <a:xfrm>
            <a:off x="2763834" y="1159958"/>
            <a:ext cx="1464659" cy="3173428"/>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435B0FDF-DFC0-4C01-8861-ED516E366CF8}"/>
              </a:ext>
            </a:extLst>
          </p:cNvPr>
          <p:cNvPicPr>
            <a:picLocks noChangeAspect="1"/>
          </p:cNvPicPr>
          <p:nvPr/>
        </p:nvPicPr>
        <p:blipFill>
          <a:blip r:embed="rId5"/>
          <a:stretch>
            <a:fillRect/>
          </a:stretch>
        </p:blipFill>
        <p:spPr>
          <a:xfrm>
            <a:off x="4621512" y="1151339"/>
            <a:ext cx="1464659" cy="3173428"/>
          </a:xfrm>
          <a:prstGeom prst="rect">
            <a:avLst/>
          </a:prstGeom>
        </p:spPr>
      </p:pic>
      <p:pic>
        <p:nvPicPr>
          <p:cNvPr id="11" name="Immagine 10" descr="Immagine che contiene screenshot, disegnando&#10;&#10;Descrizione generata automaticamente">
            <a:extLst>
              <a:ext uri="{FF2B5EF4-FFF2-40B4-BE49-F238E27FC236}">
                <a16:creationId xmlns:a16="http://schemas.microsoft.com/office/drawing/2014/main" id="{04EC9AD4-2A79-40A8-8E27-70B0D786F65D}"/>
              </a:ext>
            </a:extLst>
          </p:cNvPr>
          <p:cNvPicPr>
            <a:picLocks noChangeAspect="1"/>
          </p:cNvPicPr>
          <p:nvPr/>
        </p:nvPicPr>
        <p:blipFill>
          <a:blip r:embed="rId6"/>
          <a:stretch>
            <a:fillRect/>
          </a:stretch>
        </p:blipFill>
        <p:spPr>
          <a:xfrm>
            <a:off x="6479190" y="1151338"/>
            <a:ext cx="1464659" cy="3173428"/>
          </a:xfrm>
          <a:prstGeom prst="rect">
            <a:avLst/>
          </a:prstGeom>
        </p:spPr>
      </p:pic>
      <p:sp>
        <p:nvSpPr>
          <p:cNvPr id="12" name="Dodecagono 11">
            <a:extLst>
              <a:ext uri="{FF2B5EF4-FFF2-40B4-BE49-F238E27FC236}">
                <a16:creationId xmlns:a16="http://schemas.microsoft.com/office/drawing/2014/main" id="{5EB53DF9-2D75-486A-9206-2CC8D2AC0E95}"/>
              </a:ext>
            </a:extLst>
          </p:cNvPr>
          <p:cNvSpPr/>
          <p:nvPr/>
        </p:nvSpPr>
        <p:spPr>
          <a:xfrm>
            <a:off x="1364456"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1</a:t>
            </a:r>
          </a:p>
        </p:txBody>
      </p:sp>
      <p:sp>
        <p:nvSpPr>
          <p:cNvPr id="20" name="Dodecagono 19">
            <a:extLst>
              <a:ext uri="{FF2B5EF4-FFF2-40B4-BE49-F238E27FC236}">
                <a16:creationId xmlns:a16="http://schemas.microsoft.com/office/drawing/2014/main" id="{584828B9-CB1C-42C1-A6E2-B0176DDF223D}"/>
              </a:ext>
            </a:extLst>
          </p:cNvPr>
          <p:cNvSpPr/>
          <p:nvPr/>
        </p:nvSpPr>
        <p:spPr>
          <a:xfrm>
            <a:off x="3246132"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2</a:t>
            </a:r>
          </a:p>
        </p:txBody>
      </p:sp>
      <p:sp>
        <p:nvSpPr>
          <p:cNvPr id="21" name="Dodecagono 20">
            <a:extLst>
              <a:ext uri="{FF2B5EF4-FFF2-40B4-BE49-F238E27FC236}">
                <a16:creationId xmlns:a16="http://schemas.microsoft.com/office/drawing/2014/main" id="{37F90435-2DA1-4B42-825C-97B17326C4B8}"/>
              </a:ext>
            </a:extLst>
          </p:cNvPr>
          <p:cNvSpPr/>
          <p:nvPr/>
        </p:nvSpPr>
        <p:spPr>
          <a:xfrm>
            <a:off x="5103810"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3</a:t>
            </a:r>
          </a:p>
        </p:txBody>
      </p:sp>
      <p:sp>
        <p:nvSpPr>
          <p:cNvPr id="22" name="Dodecagono 21">
            <a:extLst>
              <a:ext uri="{FF2B5EF4-FFF2-40B4-BE49-F238E27FC236}">
                <a16:creationId xmlns:a16="http://schemas.microsoft.com/office/drawing/2014/main" id="{14B60263-1E1E-4FE5-B593-095101AAAED2}"/>
              </a:ext>
            </a:extLst>
          </p:cNvPr>
          <p:cNvSpPr/>
          <p:nvPr/>
        </p:nvSpPr>
        <p:spPr>
          <a:xfrm>
            <a:off x="6961488" y="4473787"/>
            <a:ext cx="500062" cy="46109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4</a:t>
            </a:r>
          </a:p>
        </p:txBody>
      </p:sp>
    </p:spTree>
    <p:extLst>
      <p:ext uri="{BB962C8B-B14F-4D97-AF65-F5344CB8AC3E}">
        <p14:creationId xmlns:p14="http://schemas.microsoft.com/office/powerpoint/2010/main" val="25896482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4" name="Google Shape;954;p51"/>
          <p:cNvSpPr txBox="1">
            <a:spLocks noGrp="1"/>
          </p:cNvSpPr>
          <p:nvPr>
            <p:ph type="title" idx="4294967295"/>
          </p:nvPr>
        </p:nvSpPr>
        <p:spPr>
          <a:xfrm>
            <a:off x="1133416" y="509489"/>
            <a:ext cx="2369750" cy="492827"/>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it-IT" sz="2000" dirty="0"/>
              <a:t>Consumer </a:t>
            </a:r>
            <a:r>
              <a:rPr lang="it-IT" sz="2000" dirty="0" err="1"/>
              <a:t>js</a:t>
            </a:r>
            <a:r>
              <a:rPr lang="it-IT" sz="2000" dirty="0"/>
              <a:t> app</a:t>
            </a:r>
            <a:endParaRPr sz="2000" dirty="0"/>
          </a:p>
        </p:txBody>
      </p:sp>
      <p:sp>
        <p:nvSpPr>
          <p:cNvPr id="958" name="Google Shape;958;p51"/>
          <p:cNvSpPr txBox="1"/>
          <p:nvPr/>
        </p:nvSpPr>
        <p:spPr>
          <a:xfrm>
            <a:off x="3622565" y="535249"/>
            <a:ext cx="4106973" cy="429900"/>
          </a:xfrm>
          <a:prstGeom prst="rect">
            <a:avLst/>
          </a:prstGeom>
          <a:noFill/>
          <a:ln>
            <a:noFill/>
          </a:ln>
        </p:spPr>
        <p:txBody>
          <a:bodyPr spcFirstLastPara="1" wrap="square" lIns="91425" tIns="91425" rIns="91425" bIns="91425" anchor="ctr" anchorCtr="0">
            <a:noAutofit/>
          </a:bodyPr>
          <a:lstStyle/>
          <a:p>
            <a:pPr lvl="0"/>
            <a:r>
              <a:rPr lang="it-IT" sz="1200" dirty="0" err="1">
                <a:solidFill>
                  <a:schemeClr val="lt1"/>
                </a:solidFill>
                <a:latin typeface="Montserrat"/>
                <a:ea typeface="Montserrat"/>
                <a:cs typeface="Montserrat"/>
                <a:sym typeface="Montserrat"/>
              </a:rPr>
              <a:t>Node</a:t>
            </a:r>
            <a:r>
              <a:rPr lang="it-IT" sz="1200" dirty="0">
                <a:solidFill>
                  <a:schemeClr val="lt1"/>
                </a:solidFill>
                <a:latin typeface="Montserrat"/>
                <a:ea typeface="Montserrat"/>
                <a:cs typeface="Montserrat"/>
                <a:sym typeface="Montserrat"/>
              </a:rPr>
              <a:t> JS </a:t>
            </a:r>
            <a:r>
              <a:rPr lang="it-IT" sz="1200" dirty="0" err="1">
                <a:solidFill>
                  <a:schemeClr val="lt1"/>
                </a:solidFill>
                <a:latin typeface="Montserrat"/>
                <a:ea typeface="Montserrat"/>
                <a:cs typeface="Montserrat"/>
                <a:sym typeface="Montserrat"/>
              </a:rPr>
              <a:t>application</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that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represents</a:t>
            </a:r>
            <a:r>
              <a:rPr lang="it-IT" sz="1200" dirty="0">
                <a:solidFill>
                  <a:schemeClr val="lt1"/>
                </a:solidFill>
                <a:latin typeface="Montserrat"/>
                <a:ea typeface="Montserrat"/>
                <a:cs typeface="Montserrat"/>
                <a:sym typeface="Montserrat"/>
              </a:rPr>
              <a:t> the reader of the access </a:t>
            </a:r>
            <a:r>
              <a:rPr lang="it-IT" sz="1200" dirty="0" err="1">
                <a:solidFill>
                  <a:schemeClr val="lt1"/>
                </a:solidFill>
                <a:latin typeface="Montserrat"/>
                <a:ea typeface="Montserrat"/>
                <a:cs typeface="Montserrat"/>
                <a:sym typeface="Montserrat"/>
              </a:rPr>
              <a:t>request</a:t>
            </a:r>
            <a:r>
              <a:rPr lang="it-IT" sz="1200" dirty="0">
                <a:solidFill>
                  <a:schemeClr val="lt1"/>
                </a:solidFill>
                <a:latin typeface="Montserrat"/>
                <a:ea typeface="Montserrat"/>
                <a:cs typeface="Montserrat"/>
                <a:sym typeface="Montserrat"/>
              </a:rPr>
              <a:t> </a:t>
            </a:r>
            <a:r>
              <a:rPr lang="it-IT" sz="1200" dirty="0" err="1">
                <a:solidFill>
                  <a:schemeClr val="lt1"/>
                </a:solidFill>
                <a:latin typeface="Montserrat"/>
                <a:ea typeface="Montserrat"/>
                <a:cs typeface="Montserrat"/>
                <a:sym typeface="Montserrat"/>
              </a:rPr>
              <a:t>result</a:t>
            </a:r>
            <a:r>
              <a:rPr lang="it-IT" sz="1200" dirty="0">
                <a:solidFill>
                  <a:schemeClr val="lt1"/>
                </a:solidFill>
                <a:latin typeface="Montserrat"/>
                <a:ea typeface="Montserrat"/>
                <a:cs typeface="Montserrat"/>
                <a:sym typeface="Montserrat"/>
              </a:rPr>
              <a:t>.</a:t>
            </a:r>
            <a:endParaRPr sz="1200" dirty="0">
              <a:solidFill>
                <a:schemeClr val="lt1"/>
              </a:solidFill>
              <a:latin typeface="Montserrat"/>
              <a:ea typeface="Montserrat"/>
              <a:cs typeface="Montserrat"/>
              <a:sym typeface="Montserrat"/>
            </a:endParaRPr>
          </a:p>
        </p:txBody>
      </p:sp>
      <p:sp>
        <p:nvSpPr>
          <p:cNvPr id="13" name="Rettangolo con angoli arrotondati 12">
            <a:extLst>
              <a:ext uri="{FF2B5EF4-FFF2-40B4-BE49-F238E27FC236}">
                <a16:creationId xmlns:a16="http://schemas.microsoft.com/office/drawing/2014/main" id="{7A59CCF7-3617-449A-AF8F-1F1BFA91E438}"/>
              </a:ext>
            </a:extLst>
          </p:cNvPr>
          <p:cNvSpPr/>
          <p:nvPr/>
        </p:nvSpPr>
        <p:spPr>
          <a:xfrm>
            <a:off x="473730" y="1180501"/>
            <a:ext cx="7960791" cy="572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97308C78-4FC7-490D-A0A6-5AA529C5AE9B}"/>
              </a:ext>
            </a:extLst>
          </p:cNvPr>
          <p:cNvSpPr/>
          <p:nvPr/>
        </p:nvSpPr>
        <p:spPr>
          <a:xfrm>
            <a:off x="644260" y="1272116"/>
            <a:ext cx="6054330" cy="400110"/>
          </a:xfrm>
          <a:prstGeom prst="rect">
            <a:avLst/>
          </a:prstGeom>
        </p:spPr>
        <p:txBody>
          <a:bodyPr wrap="square">
            <a:spAutoFit/>
          </a:bodyPr>
          <a:lstStyle/>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npm</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install</a:t>
            </a:r>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amqplib</a:t>
            </a:r>
            <a:endParaRPr lang="it-IT" sz="1000" b="1" dirty="0">
              <a:solidFill>
                <a:schemeClr val="bg1"/>
              </a:solidFill>
              <a:latin typeface="Courier New" panose="02070309020205020404" pitchFamily="49" charset="0"/>
              <a:cs typeface="Courier New" panose="02070309020205020404" pitchFamily="49" charset="0"/>
            </a:endParaRPr>
          </a:p>
          <a:p>
            <a:r>
              <a:rPr lang="it-IT" sz="1000" b="1" dirty="0">
                <a:solidFill>
                  <a:schemeClr val="bg1"/>
                </a:solidFill>
                <a:latin typeface="Courier New" panose="02070309020205020404" pitchFamily="49" charset="0"/>
                <a:cs typeface="Courier New" panose="02070309020205020404" pitchFamily="49" charset="0"/>
              </a:rPr>
              <a:t>$ </a:t>
            </a:r>
            <a:r>
              <a:rPr lang="it-IT" sz="1000" b="1" dirty="0" err="1">
                <a:solidFill>
                  <a:schemeClr val="bg1"/>
                </a:solidFill>
                <a:latin typeface="Courier New" panose="02070309020205020404" pitchFamily="49" charset="0"/>
                <a:cs typeface="Courier New" panose="02070309020205020404" pitchFamily="49" charset="0"/>
              </a:rPr>
              <a:t>node</a:t>
            </a:r>
            <a:r>
              <a:rPr lang="it-IT" sz="1000" b="1" dirty="0">
                <a:solidFill>
                  <a:schemeClr val="bg1"/>
                </a:solidFill>
                <a:latin typeface="Courier New" panose="02070309020205020404" pitchFamily="49" charset="0"/>
                <a:cs typeface="Courier New" panose="02070309020205020404" pitchFamily="49" charset="0"/>
              </a:rPr>
              <a:t> result_reader_logger.js</a:t>
            </a:r>
          </a:p>
        </p:txBody>
      </p:sp>
      <p:pic>
        <p:nvPicPr>
          <p:cNvPr id="8" name="Immagine 7">
            <a:extLst>
              <a:ext uri="{FF2B5EF4-FFF2-40B4-BE49-F238E27FC236}">
                <a16:creationId xmlns:a16="http://schemas.microsoft.com/office/drawing/2014/main" id="{9B6F0950-C16A-4348-986C-792803652D83}"/>
              </a:ext>
            </a:extLst>
          </p:cNvPr>
          <p:cNvPicPr>
            <a:picLocks noChangeAspect="1"/>
          </p:cNvPicPr>
          <p:nvPr/>
        </p:nvPicPr>
        <p:blipFill>
          <a:blip r:embed="rId3"/>
          <a:stretch>
            <a:fillRect/>
          </a:stretch>
        </p:blipFill>
        <p:spPr>
          <a:xfrm>
            <a:off x="1133416" y="1968553"/>
            <a:ext cx="6710826" cy="2031385"/>
          </a:xfrm>
          <a:prstGeom prst="rect">
            <a:avLst/>
          </a:prstGeom>
        </p:spPr>
      </p:pic>
    </p:spTree>
    <p:extLst>
      <p:ext uri="{BB962C8B-B14F-4D97-AF65-F5344CB8AC3E}">
        <p14:creationId xmlns:p14="http://schemas.microsoft.com/office/powerpoint/2010/main" val="35691371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Screenshots</a:t>
            </a:r>
            <a:r>
              <a:rPr lang="it-IT" dirty="0"/>
              <a:t> of </a:t>
            </a:r>
            <a:r>
              <a:rPr lang="it-IT" dirty="0" err="1"/>
              <a:t>typical</a:t>
            </a:r>
            <a:r>
              <a:rPr lang="it-IT" dirty="0"/>
              <a:t> use case </a:t>
            </a:r>
            <a:r>
              <a:rPr lang="it-IT" dirty="0" err="1"/>
              <a:t>execution</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80965915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(1)</a:t>
            </a:r>
            <a:endParaRPr dirty="0"/>
          </a:p>
        </p:txBody>
      </p:sp>
      <p:pic>
        <p:nvPicPr>
          <p:cNvPr id="3" name="Immagine 2" descr="Immagine che contiene screenshot&#10;&#10;Descrizione generata automaticamente">
            <a:extLst>
              <a:ext uri="{FF2B5EF4-FFF2-40B4-BE49-F238E27FC236}">
                <a16:creationId xmlns:a16="http://schemas.microsoft.com/office/drawing/2014/main" id="{F7B0FBCD-4BB3-4709-8384-0F89652858C5}"/>
              </a:ext>
            </a:extLst>
          </p:cNvPr>
          <p:cNvPicPr>
            <a:picLocks noChangeAspect="1"/>
          </p:cNvPicPr>
          <p:nvPr/>
        </p:nvPicPr>
        <p:blipFill rotWithShape="1">
          <a:blip r:embed="rId3"/>
          <a:srcRect l="1034" t="5833" r="1"/>
          <a:stretch/>
        </p:blipFill>
        <p:spPr>
          <a:xfrm>
            <a:off x="2154427" y="1057471"/>
            <a:ext cx="1690648" cy="3396060"/>
          </a:xfrm>
          <a:prstGeom prst="rect">
            <a:avLst/>
          </a:prstGeom>
        </p:spPr>
      </p:pic>
      <p:pic>
        <p:nvPicPr>
          <p:cNvPr id="7" name="Immagine 6" descr="Immagine che contiene screenshot, disegnando&#10;&#10;Descrizione generata automaticamente">
            <a:extLst>
              <a:ext uri="{FF2B5EF4-FFF2-40B4-BE49-F238E27FC236}">
                <a16:creationId xmlns:a16="http://schemas.microsoft.com/office/drawing/2014/main" id="{DF609FE9-B391-4853-860E-F802771D6154}"/>
              </a:ext>
            </a:extLst>
          </p:cNvPr>
          <p:cNvPicPr>
            <a:picLocks noChangeAspect="1"/>
          </p:cNvPicPr>
          <p:nvPr/>
        </p:nvPicPr>
        <p:blipFill rotWithShape="1">
          <a:blip r:embed="rId4"/>
          <a:srcRect t="5519"/>
          <a:stretch/>
        </p:blipFill>
        <p:spPr>
          <a:xfrm>
            <a:off x="348837" y="1057471"/>
            <a:ext cx="1702627" cy="3396060"/>
          </a:xfrm>
          <a:prstGeom prst="rect">
            <a:avLst/>
          </a:prstGeom>
        </p:spPr>
      </p:pic>
      <p:cxnSp>
        <p:nvCxnSpPr>
          <p:cNvPr id="17" name="Connettore 2 16">
            <a:extLst>
              <a:ext uri="{FF2B5EF4-FFF2-40B4-BE49-F238E27FC236}">
                <a16:creationId xmlns:a16="http://schemas.microsoft.com/office/drawing/2014/main" id="{BBEB25FF-22FE-49E0-9602-91881F67D8C6}"/>
              </a:ext>
            </a:extLst>
          </p:cNvPr>
          <p:cNvCxnSpPr>
            <a:cxnSpLocks/>
          </p:cNvCxnSpPr>
          <p:nvPr/>
        </p:nvCxnSpPr>
        <p:spPr>
          <a:xfrm flipV="1">
            <a:off x="4122178" y="1393495"/>
            <a:ext cx="445094" cy="1939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5"/>
          <a:stretch>
            <a:fillRect/>
          </a:stretch>
        </p:blipFill>
        <p:spPr>
          <a:xfrm>
            <a:off x="4844376" y="1057471"/>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4866729" y="1707356"/>
            <a:ext cx="864395"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(5-gym)</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6143625" y="1707356"/>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/services</a:t>
            </a: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5681118" y="1853550"/>
            <a:ext cx="519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282F22CE-7010-4608-8C27-969ABDA515D3}"/>
              </a:ext>
            </a:extLst>
          </p:cNvPr>
          <p:cNvCxnSpPr>
            <a:cxnSpLocks/>
          </p:cNvCxnSpPr>
          <p:nvPr/>
        </p:nvCxnSpPr>
        <p:spPr>
          <a:xfrm>
            <a:off x="6208415" y="2129055"/>
            <a:ext cx="0" cy="4426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9" name="Immagine 28">
            <a:extLst>
              <a:ext uri="{FF2B5EF4-FFF2-40B4-BE49-F238E27FC236}">
                <a16:creationId xmlns:a16="http://schemas.microsoft.com/office/drawing/2014/main" id="{60B1571E-7C37-4750-AFC1-174BB278FAB8}"/>
              </a:ext>
            </a:extLst>
          </p:cNvPr>
          <p:cNvPicPr>
            <a:picLocks noChangeAspect="1"/>
          </p:cNvPicPr>
          <p:nvPr/>
        </p:nvPicPr>
        <p:blipFill>
          <a:blip r:embed="rId6"/>
          <a:stretch>
            <a:fillRect/>
          </a:stretch>
        </p:blipFill>
        <p:spPr>
          <a:xfrm>
            <a:off x="5807220" y="2757729"/>
            <a:ext cx="1411539" cy="1029984"/>
          </a:xfrm>
          <a:prstGeom prst="rect">
            <a:avLst/>
          </a:prstGeom>
        </p:spPr>
      </p:pic>
      <p:sp>
        <p:nvSpPr>
          <p:cNvPr id="30" name="CasellaDiTesto 29">
            <a:extLst>
              <a:ext uri="{FF2B5EF4-FFF2-40B4-BE49-F238E27FC236}">
                <a16:creationId xmlns:a16="http://schemas.microsoft.com/office/drawing/2014/main" id="{A9B2DF00-9D90-4DD9-B3B5-A7B247D52737}"/>
              </a:ext>
            </a:extLst>
          </p:cNvPr>
          <p:cNvSpPr txBox="1"/>
          <p:nvPr/>
        </p:nvSpPr>
        <p:spPr>
          <a:xfrm>
            <a:off x="5120333" y="3781774"/>
            <a:ext cx="2980679" cy="492443"/>
          </a:xfrm>
          <a:prstGeom prst="rect">
            <a:avLst/>
          </a:prstGeom>
          <a:noFill/>
        </p:spPr>
        <p:txBody>
          <a:bodyPr wrap="square" rtlCol="0">
            <a:spAutoFit/>
          </a:bodyPr>
          <a:lstStyle/>
          <a:p>
            <a:r>
              <a:rPr lang="it-IT" sz="1300" b="1" dirty="0" err="1">
                <a:solidFill>
                  <a:schemeClr val="dk2"/>
                </a:solidFill>
                <a:highlight>
                  <a:schemeClr val="lt2"/>
                </a:highlight>
                <a:latin typeface="Montserrat"/>
              </a:rPr>
              <a:t>Nuclio</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function</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is</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triggered</a:t>
            </a:r>
            <a:r>
              <a:rPr lang="it-IT" sz="1300" b="1" dirty="0">
                <a:solidFill>
                  <a:schemeClr val="dk2"/>
                </a:solidFill>
                <a:highlight>
                  <a:schemeClr val="lt2"/>
                </a:highlight>
                <a:latin typeface="Montserrat"/>
              </a:rPr>
              <a:t> «</a:t>
            </a:r>
            <a:r>
              <a:rPr lang="it-IT" sz="1300" b="1" dirty="0" err="1">
                <a:solidFill>
                  <a:schemeClr val="dk2"/>
                </a:solidFill>
                <a:highlight>
                  <a:schemeClr val="lt2"/>
                </a:highlight>
                <a:latin typeface="Montserrat"/>
              </a:rPr>
              <a:t>validate_request_function</a:t>
            </a:r>
            <a:r>
              <a:rPr lang="it-IT" sz="1300" b="1" dirty="0">
                <a:solidFill>
                  <a:schemeClr val="dk2"/>
                </a:solidFill>
                <a:highlight>
                  <a:schemeClr val="lt2"/>
                </a:highlight>
                <a:latin typeface="Montserrat"/>
              </a:rPr>
              <a:t>»</a:t>
            </a:r>
          </a:p>
        </p:txBody>
      </p:sp>
      <p:cxnSp>
        <p:nvCxnSpPr>
          <p:cNvPr id="31" name="Connettore 2 30">
            <a:extLst>
              <a:ext uri="{FF2B5EF4-FFF2-40B4-BE49-F238E27FC236}">
                <a16:creationId xmlns:a16="http://schemas.microsoft.com/office/drawing/2014/main" id="{916CDEF3-0A5E-43AE-A451-2B3D3A640521}"/>
              </a:ext>
            </a:extLst>
          </p:cNvPr>
          <p:cNvCxnSpPr>
            <a:cxnSpLocks/>
          </p:cNvCxnSpPr>
          <p:nvPr/>
        </p:nvCxnSpPr>
        <p:spPr>
          <a:xfrm>
            <a:off x="7736681" y="437197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652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13" name="Google Shape;715;p45">
            <a:extLst>
              <a:ext uri="{FF2B5EF4-FFF2-40B4-BE49-F238E27FC236}">
                <a16:creationId xmlns:a16="http://schemas.microsoft.com/office/drawing/2014/main" id="{A58E5E02-9B11-4A33-A4EA-C46B34A423DC}"/>
              </a:ext>
            </a:extLst>
          </p:cNvPr>
          <p:cNvSpPr txBox="1">
            <a:spLocks noGrp="1"/>
          </p:cNvSpPr>
          <p:nvPr>
            <p:ph type="title"/>
          </p:nvPr>
        </p:nvSpPr>
        <p:spPr>
          <a:xfrm>
            <a:off x="617575" y="376671"/>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Running </a:t>
            </a:r>
            <a:r>
              <a:rPr lang="it-IT" dirty="0" err="1"/>
              <a:t>example</a:t>
            </a:r>
            <a:r>
              <a:rPr lang="it-IT" dirty="0"/>
              <a:t> (2)</a:t>
            </a:r>
            <a:endParaRPr dirty="0"/>
          </a:p>
        </p:txBody>
      </p:sp>
      <p:pic>
        <p:nvPicPr>
          <p:cNvPr id="23" name="Immagine 22" descr="Immagine che contiene disegnando, metro&#10;&#10;Descrizione generata automaticamente">
            <a:extLst>
              <a:ext uri="{FF2B5EF4-FFF2-40B4-BE49-F238E27FC236}">
                <a16:creationId xmlns:a16="http://schemas.microsoft.com/office/drawing/2014/main" id="{5AB2CE4D-8A04-48C2-9F48-F2D452B9C657}"/>
              </a:ext>
            </a:extLst>
          </p:cNvPr>
          <p:cNvPicPr>
            <a:picLocks noChangeAspect="1"/>
          </p:cNvPicPr>
          <p:nvPr/>
        </p:nvPicPr>
        <p:blipFill>
          <a:blip r:embed="rId3"/>
          <a:stretch>
            <a:fillRect/>
          </a:stretch>
        </p:blipFill>
        <p:spPr>
          <a:xfrm>
            <a:off x="1286789" y="1357409"/>
            <a:ext cx="3083087" cy="483017"/>
          </a:xfrm>
          <a:prstGeom prst="rect">
            <a:avLst/>
          </a:prstGeom>
        </p:spPr>
      </p:pic>
      <p:sp>
        <p:nvSpPr>
          <p:cNvPr id="14" name="CasellaDiTesto 13">
            <a:extLst>
              <a:ext uri="{FF2B5EF4-FFF2-40B4-BE49-F238E27FC236}">
                <a16:creationId xmlns:a16="http://schemas.microsoft.com/office/drawing/2014/main" id="{AA96D1A6-6E40-4963-A3ED-0DAFDAA59F80}"/>
              </a:ext>
            </a:extLst>
          </p:cNvPr>
          <p:cNvSpPr txBox="1"/>
          <p:nvPr/>
        </p:nvSpPr>
        <p:spPr>
          <a:xfrm>
            <a:off x="1309142" y="2007294"/>
            <a:ext cx="1734096"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(access </a:t>
            </a:r>
            <a:r>
              <a:rPr lang="it-IT" sz="1300" b="1" dirty="0" err="1">
                <a:solidFill>
                  <a:schemeClr val="dk2"/>
                </a:solidFill>
                <a:highlight>
                  <a:schemeClr val="lt2"/>
                </a:highlight>
                <a:latin typeface="Montserrat"/>
              </a:rPr>
              <a:t>allowed</a:t>
            </a:r>
            <a:r>
              <a:rPr lang="it-IT" sz="1300" b="1" dirty="0">
                <a:solidFill>
                  <a:schemeClr val="dk2"/>
                </a:solidFill>
                <a:highlight>
                  <a:schemeClr val="lt2"/>
                </a:highlight>
                <a:latin typeface="Montserrat"/>
              </a:rPr>
              <a:t>)</a:t>
            </a:r>
          </a:p>
        </p:txBody>
      </p:sp>
      <p:sp>
        <p:nvSpPr>
          <p:cNvPr id="15" name="CasellaDiTesto 14">
            <a:extLst>
              <a:ext uri="{FF2B5EF4-FFF2-40B4-BE49-F238E27FC236}">
                <a16:creationId xmlns:a16="http://schemas.microsoft.com/office/drawing/2014/main" id="{15FFD0E0-4707-456B-A20A-059D2429126E}"/>
              </a:ext>
            </a:extLst>
          </p:cNvPr>
          <p:cNvSpPr txBox="1"/>
          <p:nvPr/>
        </p:nvSpPr>
        <p:spPr>
          <a:xfrm>
            <a:off x="1309142" y="2502875"/>
            <a:ext cx="2150268" cy="292388"/>
          </a:xfrm>
          <a:prstGeom prst="rect">
            <a:avLst/>
          </a:prstGeom>
          <a:noFill/>
        </p:spPr>
        <p:txBody>
          <a:bodyPr wrap="square" rtlCol="0">
            <a:spAutoFit/>
          </a:bodyPr>
          <a:lstStyle/>
          <a:p>
            <a:r>
              <a:rPr lang="it-IT" sz="1300" b="1" dirty="0" err="1">
                <a:solidFill>
                  <a:schemeClr val="dk2"/>
                </a:solidFill>
                <a:highlight>
                  <a:schemeClr val="lt2"/>
                </a:highlight>
                <a:latin typeface="Montserrat"/>
              </a:rPr>
              <a:t>Iot</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sensors</a:t>
            </a:r>
            <a:r>
              <a:rPr lang="it-IT" sz="1300" b="1" dirty="0">
                <a:solidFill>
                  <a:schemeClr val="dk2"/>
                </a:solidFill>
                <a:highlight>
                  <a:schemeClr val="lt2"/>
                </a:highlight>
                <a:latin typeface="Montserrat"/>
              </a:rPr>
              <a:t>/</a:t>
            </a:r>
            <a:r>
              <a:rPr lang="it-IT" sz="1300" b="1" dirty="0" err="1">
                <a:solidFill>
                  <a:schemeClr val="dk2"/>
                </a:solidFill>
                <a:highlight>
                  <a:schemeClr val="lt2"/>
                </a:highlight>
                <a:latin typeface="Montserrat"/>
              </a:rPr>
              <a:t>result</a:t>
            </a:r>
            <a:endParaRPr lang="it-IT" sz="1300" b="1" dirty="0">
              <a:solidFill>
                <a:schemeClr val="dk2"/>
              </a:solidFill>
              <a:highlight>
                <a:schemeClr val="lt2"/>
              </a:highlight>
              <a:latin typeface="Montserrat"/>
            </a:endParaRPr>
          </a:p>
        </p:txBody>
      </p:sp>
      <p:cxnSp>
        <p:nvCxnSpPr>
          <p:cNvPr id="18" name="Connettore 2 17">
            <a:extLst>
              <a:ext uri="{FF2B5EF4-FFF2-40B4-BE49-F238E27FC236}">
                <a16:creationId xmlns:a16="http://schemas.microsoft.com/office/drawing/2014/main" id="{D74115ED-9AD6-4A98-AD0A-8D0DAC8137F9}"/>
              </a:ext>
            </a:extLst>
          </p:cNvPr>
          <p:cNvCxnSpPr>
            <a:cxnSpLocks/>
          </p:cNvCxnSpPr>
          <p:nvPr/>
        </p:nvCxnSpPr>
        <p:spPr>
          <a:xfrm>
            <a:off x="2064545" y="2299682"/>
            <a:ext cx="0" cy="16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CAC9332E-BEFC-4A60-81A1-EAE363BEE71E}"/>
              </a:ext>
            </a:extLst>
          </p:cNvPr>
          <p:cNvCxnSpPr>
            <a:cxnSpLocks/>
          </p:cNvCxnSpPr>
          <p:nvPr/>
        </p:nvCxnSpPr>
        <p:spPr>
          <a:xfrm>
            <a:off x="442912" y="1228725"/>
            <a:ext cx="694094" cy="4786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F4F5D3F4-2203-4809-90B9-F853085FAE86}"/>
              </a:ext>
            </a:extLst>
          </p:cNvPr>
          <p:cNvCxnSpPr>
            <a:cxnSpLocks/>
          </p:cNvCxnSpPr>
          <p:nvPr/>
        </p:nvCxnSpPr>
        <p:spPr>
          <a:xfrm>
            <a:off x="3193257" y="2743200"/>
            <a:ext cx="396437" cy="3845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D876C8BF-77E9-4399-9C52-B67D86D88828}"/>
              </a:ext>
            </a:extLst>
          </p:cNvPr>
          <p:cNvPicPr>
            <a:picLocks noChangeAspect="1"/>
          </p:cNvPicPr>
          <p:nvPr/>
        </p:nvPicPr>
        <p:blipFill>
          <a:blip r:embed="rId4"/>
          <a:stretch>
            <a:fillRect/>
          </a:stretch>
        </p:blipFill>
        <p:spPr>
          <a:xfrm>
            <a:off x="3727448" y="2383116"/>
            <a:ext cx="5191614" cy="2574442"/>
          </a:xfrm>
          <a:prstGeom prst="rect">
            <a:avLst/>
          </a:prstGeom>
        </p:spPr>
      </p:pic>
      <p:sp>
        <p:nvSpPr>
          <p:cNvPr id="24" name="CasellaDiTesto 23">
            <a:extLst>
              <a:ext uri="{FF2B5EF4-FFF2-40B4-BE49-F238E27FC236}">
                <a16:creationId xmlns:a16="http://schemas.microsoft.com/office/drawing/2014/main" id="{F776C69D-63FC-4C2C-9495-C02554B4D700}"/>
              </a:ext>
            </a:extLst>
          </p:cNvPr>
          <p:cNvSpPr txBox="1"/>
          <p:nvPr/>
        </p:nvSpPr>
        <p:spPr>
          <a:xfrm>
            <a:off x="6722268" y="2075709"/>
            <a:ext cx="2561679" cy="292388"/>
          </a:xfrm>
          <a:prstGeom prst="rect">
            <a:avLst/>
          </a:prstGeom>
          <a:noFill/>
        </p:spPr>
        <p:txBody>
          <a:bodyPr wrap="square" rtlCol="0">
            <a:spAutoFit/>
          </a:bodyPr>
          <a:lstStyle/>
          <a:p>
            <a:r>
              <a:rPr lang="it-IT" sz="1300" b="1" dirty="0">
                <a:solidFill>
                  <a:schemeClr val="dk2"/>
                </a:solidFill>
                <a:highlight>
                  <a:schemeClr val="lt2"/>
                </a:highlight>
                <a:latin typeface="Montserrat"/>
              </a:rPr>
              <a:t>Result_reader_logger.js</a:t>
            </a:r>
          </a:p>
        </p:txBody>
      </p:sp>
    </p:spTree>
    <p:extLst>
      <p:ext uri="{BB962C8B-B14F-4D97-AF65-F5344CB8AC3E}">
        <p14:creationId xmlns:p14="http://schemas.microsoft.com/office/powerpoint/2010/main" val="19064613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614175" y="355125"/>
            <a:ext cx="395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«serverless»</a:t>
            </a:r>
            <a:endParaRPr dirty="0"/>
          </a:p>
        </p:txBody>
      </p:sp>
      <p:sp>
        <p:nvSpPr>
          <p:cNvPr id="4" name="CasellaDiTesto 3">
            <a:extLst>
              <a:ext uri="{FF2B5EF4-FFF2-40B4-BE49-F238E27FC236}">
                <a16:creationId xmlns:a16="http://schemas.microsoft.com/office/drawing/2014/main" id="{C122AC62-E473-4AC1-AB0F-C608EFE7B87F}"/>
              </a:ext>
            </a:extLst>
          </p:cNvPr>
          <p:cNvSpPr txBox="1"/>
          <p:nvPr/>
        </p:nvSpPr>
        <p:spPr>
          <a:xfrm>
            <a:off x="778668" y="1671637"/>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Serverless Computing is a cloud computing model in which </a:t>
            </a:r>
            <a:r>
              <a:rPr lang="en-US" sz="1300" b="1" dirty="0">
                <a:solidFill>
                  <a:schemeClr val="tx2"/>
                </a:solidFill>
                <a:latin typeface="Montserrat" panose="020B0604020202020204" charset="0"/>
              </a:rPr>
              <a:t>code is run as a service </a:t>
            </a:r>
            <a:r>
              <a:rPr lang="en-US" sz="1300" b="1" dirty="0">
                <a:solidFill>
                  <a:schemeClr val="bg1"/>
                </a:solidFill>
                <a:latin typeface="Montserrat" panose="020B0604020202020204" charset="0"/>
              </a:rPr>
              <a:t>without the need for the user to maintain or create the underlying infrastructure.</a:t>
            </a:r>
          </a:p>
        </p:txBody>
      </p:sp>
      <p:grpSp>
        <p:nvGrpSpPr>
          <p:cNvPr id="15" name="Google Shape;9679;p74">
            <a:extLst>
              <a:ext uri="{FF2B5EF4-FFF2-40B4-BE49-F238E27FC236}">
                <a16:creationId xmlns:a16="http://schemas.microsoft.com/office/drawing/2014/main" id="{11DFFF6D-1E91-43C8-9298-0590B3A87C99}"/>
              </a:ext>
            </a:extLst>
          </p:cNvPr>
          <p:cNvGrpSpPr/>
          <p:nvPr/>
        </p:nvGrpSpPr>
        <p:grpSpPr>
          <a:xfrm>
            <a:off x="3869973" y="2276392"/>
            <a:ext cx="1404051" cy="1076193"/>
            <a:chOff x="6599718" y="2068734"/>
            <a:chExt cx="940737" cy="721067"/>
          </a:xfrm>
        </p:grpSpPr>
        <p:sp>
          <p:nvSpPr>
            <p:cNvPr id="16" name="Google Shape;9680;p74">
              <a:extLst>
                <a:ext uri="{FF2B5EF4-FFF2-40B4-BE49-F238E27FC236}">
                  <a16:creationId xmlns:a16="http://schemas.microsoft.com/office/drawing/2014/main" id="{17001B28-1844-47AF-91E6-E05CEC022CF0}"/>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81;p74">
              <a:extLst>
                <a:ext uri="{FF2B5EF4-FFF2-40B4-BE49-F238E27FC236}">
                  <a16:creationId xmlns:a16="http://schemas.microsoft.com/office/drawing/2014/main" id="{2F4B42BD-7D5C-4AAC-8B36-145970329F39}"/>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82;p74">
              <a:extLst>
                <a:ext uri="{FF2B5EF4-FFF2-40B4-BE49-F238E27FC236}">
                  <a16:creationId xmlns:a16="http://schemas.microsoft.com/office/drawing/2014/main" id="{4396511E-EEA1-46EE-A0AE-0628ECAE659F}"/>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83;p74">
              <a:extLst>
                <a:ext uri="{FF2B5EF4-FFF2-40B4-BE49-F238E27FC236}">
                  <a16:creationId xmlns:a16="http://schemas.microsoft.com/office/drawing/2014/main" id="{9DC7B1EB-4FB6-4BB4-9670-08584A3CA4A8}"/>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84;p74">
              <a:extLst>
                <a:ext uri="{FF2B5EF4-FFF2-40B4-BE49-F238E27FC236}">
                  <a16:creationId xmlns:a16="http://schemas.microsoft.com/office/drawing/2014/main" id="{D2CDEAF4-A16B-4853-92BE-C6F65186B252}"/>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85;p74">
              <a:extLst>
                <a:ext uri="{FF2B5EF4-FFF2-40B4-BE49-F238E27FC236}">
                  <a16:creationId xmlns:a16="http://schemas.microsoft.com/office/drawing/2014/main" id="{40420657-C5D0-40C9-9C70-D96FC1C7D697}"/>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9686;p74">
              <a:extLst>
                <a:ext uri="{FF2B5EF4-FFF2-40B4-BE49-F238E27FC236}">
                  <a16:creationId xmlns:a16="http://schemas.microsoft.com/office/drawing/2014/main" id="{3A1D3A55-4618-48B6-878A-9B16B9460627}"/>
                </a:ext>
              </a:extLst>
            </p:cNvPr>
            <p:cNvGrpSpPr/>
            <p:nvPr/>
          </p:nvGrpSpPr>
          <p:grpSpPr>
            <a:xfrm>
              <a:off x="6836957" y="2068734"/>
              <a:ext cx="461892" cy="721067"/>
              <a:chOff x="6836957" y="2068734"/>
              <a:chExt cx="461892" cy="721067"/>
            </a:xfrm>
          </p:grpSpPr>
          <p:sp>
            <p:nvSpPr>
              <p:cNvPr id="23" name="Google Shape;9687;p74">
                <a:extLst>
                  <a:ext uri="{FF2B5EF4-FFF2-40B4-BE49-F238E27FC236}">
                    <a16:creationId xmlns:a16="http://schemas.microsoft.com/office/drawing/2014/main" id="{5103D68C-8619-47D1-91FF-82A3C7550C6B}"/>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88;p74">
                <a:extLst>
                  <a:ext uri="{FF2B5EF4-FFF2-40B4-BE49-F238E27FC236}">
                    <a16:creationId xmlns:a16="http://schemas.microsoft.com/office/drawing/2014/main" id="{63CFB875-791E-402C-AA1E-4B8BC6FD5877}"/>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89;p74">
                <a:extLst>
                  <a:ext uri="{FF2B5EF4-FFF2-40B4-BE49-F238E27FC236}">
                    <a16:creationId xmlns:a16="http://schemas.microsoft.com/office/drawing/2014/main" id="{B3318795-FB1E-4DD6-9DDD-EA994AFB913C}"/>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90;p74">
                <a:extLst>
                  <a:ext uri="{FF2B5EF4-FFF2-40B4-BE49-F238E27FC236}">
                    <a16:creationId xmlns:a16="http://schemas.microsoft.com/office/drawing/2014/main" id="{BE6CD2D0-B0ED-4051-9BA5-BBAE18EFC5F3}"/>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91;p74">
                <a:extLst>
                  <a:ext uri="{FF2B5EF4-FFF2-40B4-BE49-F238E27FC236}">
                    <a16:creationId xmlns:a16="http://schemas.microsoft.com/office/drawing/2014/main" id="{38C5DADE-DFDC-4BF4-AF5F-15A784AA97B6}"/>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92;p74">
                <a:extLst>
                  <a:ext uri="{FF2B5EF4-FFF2-40B4-BE49-F238E27FC236}">
                    <a16:creationId xmlns:a16="http://schemas.microsoft.com/office/drawing/2014/main" id="{0B7D12CD-07D8-4695-9316-318B9B72146A}"/>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9693;p74">
                <a:extLst>
                  <a:ext uri="{FF2B5EF4-FFF2-40B4-BE49-F238E27FC236}">
                    <a16:creationId xmlns:a16="http://schemas.microsoft.com/office/drawing/2014/main" id="{3FED7EC7-DF86-4D61-92E5-E785D7F1BBE9}"/>
                  </a:ext>
                </a:extLst>
              </p:cNvPr>
              <p:cNvGrpSpPr/>
              <p:nvPr/>
            </p:nvGrpSpPr>
            <p:grpSpPr>
              <a:xfrm>
                <a:off x="6836957" y="2068734"/>
                <a:ext cx="461892" cy="721067"/>
                <a:chOff x="6836957" y="2068734"/>
                <a:chExt cx="461892" cy="721067"/>
              </a:xfrm>
            </p:grpSpPr>
            <p:sp>
              <p:nvSpPr>
                <p:cNvPr id="30" name="Google Shape;9694;p74">
                  <a:extLst>
                    <a:ext uri="{FF2B5EF4-FFF2-40B4-BE49-F238E27FC236}">
                      <a16:creationId xmlns:a16="http://schemas.microsoft.com/office/drawing/2014/main" id="{B0AC05F4-8F4B-4F2C-8B8C-CF55F3625102}"/>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95;p74">
                  <a:extLst>
                    <a:ext uri="{FF2B5EF4-FFF2-40B4-BE49-F238E27FC236}">
                      <a16:creationId xmlns:a16="http://schemas.microsoft.com/office/drawing/2014/main" id="{2B47ABD7-8FD8-4AC6-9997-B852669F8698}"/>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96;p74">
                  <a:extLst>
                    <a:ext uri="{FF2B5EF4-FFF2-40B4-BE49-F238E27FC236}">
                      <a16:creationId xmlns:a16="http://schemas.microsoft.com/office/drawing/2014/main" id="{75128B81-9071-49EF-8C42-D2DB90CE24D6}"/>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97;p74">
                  <a:extLst>
                    <a:ext uri="{FF2B5EF4-FFF2-40B4-BE49-F238E27FC236}">
                      <a16:creationId xmlns:a16="http://schemas.microsoft.com/office/drawing/2014/main" id="{279A5F16-AB14-464D-9BBF-ADDA29EFC38A}"/>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98;p74">
                  <a:extLst>
                    <a:ext uri="{FF2B5EF4-FFF2-40B4-BE49-F238E27FC236}">
                      <a16:creationId xmlns:a16="http://schemas.microsoft.com/office/drawing/2014/main" id="{1E2E4CAE-C715-4C53-A65D-9C941C4FD8B4}"/>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99;p74">
                  <a:extLst>
                    <a:ext uri="{FF2B5EF4-FFF2-40B4-BE49-F238E27FC236}">
                      <a16:creationId xmlns:a16="http://schemas.microsoft.com/office/drawing/2014/main" id="{BB4C4F53-F312-4ABE-A90B-8E3D6EACDF95}"/>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00;p74">
                  <a:extLst>
                    <a:ext uri="{FF2B5EF4-FFF2-40B4-BE49-F238E27FC236}">
                      <a16:creationId xmlns:a16="http://schemas.microsoft.com/office/drawing/2014/main" id="{55D55A1F-38CC-47AA-B4CA-06CAE8CBF085}"/>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19050" cap="flat" cmpd="sng">
                  <a:solidFill>
                    <a:schemeClr val="accent1"/>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7" name="CasellaDiTesto 36">
            <a:extLst>
              <a:ext uri="{FF2B5EF4-FFF2-40B4-BE49-F238E27FC236}">
                <a16:creationId xmlns:a16="http://schemas.microsoft.com/office/drawing/2014/main" id="{8C54FF24-0189-41D6-BDA1-2B3FAA2F46DB}"/>
              </a:ext>
            </a:extLst>
          </p:cNvPr>
          <p:cNvSpPr txBox="1"/>
          <p:nvPr/>
        </p:nvSpPr>
        <p:spPr>
          <a:xfrm>
            <a:off x="794120" y="3510412"/>
            <a:ext cx="7586663" cy="492443"/>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This doesn’t mean that serverless architecture doesn’t require servers, but instead that </a:t>
            </a:r>
            <a:r>
              <a:rPr lang="en-US" sz="1300" b="1" dirty="0">
                <a:solidFill>
                  <a:schemeClr val="tx2"/>
                </a:solidFill>
                <a:latin typeface="Montserrat" panose="020B0604020202020204" charset="0"/>
              </a:rPr>
              <a:t>a third party is managing these servers </a:t>
            </a:r>
            <a:r>
              <a:rPr lang="en-US" sz="1300" b="1" dirty="0">
                <a:solidFill>
                  <a:schemeClr val="bg1"/>
                </a:solidFill>
                <a:latin typeface="Montserrat" panose="020B0604020202020204" charset="0"/>
              </a:rPr>
              <a:t>instead of the developers.</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Analytics on data </a:t>
            </a:r>
            <a:r>
              <a:rPr lang="it-IT" dirty="0" err="1"/>
              <a:t>collected</a:t>
            </a:r>
            <a:r>
              <a:rPr lang="it-IT" dirty="0"/>
              <a:t> </a:t>
            </a:r>
            <a:r>
              <a:rPr lang="it-IT" dirty="0" err="1"/>
              <a:t>into</a:t>
            </a:r>
            <a:r>
              <a:rPr lang="it-IT" dirty="0"/>
              <a:t> database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4945006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a:t>
            </a:r>
            <a:endParaRPr dirty="0"/>
          </a:p>
        </p:txBody>
      </p:sp>
      <p:grpSp>
        <p:nvGrpSpPr>
          <p:cNvPr id="4" name="Google Shape;11311;p78">
            <a:extLst>
              <a:ext uri="{FF2B5EF4-FFF2-40B4-BE49-F238E27FC236}">
                <a16:creationId xmlns:a16="http://schemas.microsoft.com/office/drawing/2014/main" id="{19CE695F-84FB-4B78-8DB2-63DCA07DBDE6}"/>
              </a:ext>
            </a:extLst>
          </p:cNvPr>
          <p:cNvGrpSpPr/>
          <p:nvPr/>
        </p:nvGrpSpPr>
        <p:grpSpPr>
          <a:xfrm>
            <a:off x="5053582" y="1501983"/>
            <a:ext cx="1068617" cy="1069767"/>
            <a:chOff x="3539102" y="2427549"/>
            <a:chExt cx="355099" cy="355481"/>
          </a:xfrm>
          <a:solidFill>
            <a:schemeClr val="tx2"/>
          </a:solidFill>
        </p:grpSpPr>
        <p:sp>
          <p:nvSpPr>
            <p:cNvPr id="5" name="Google Shape;11312;p78">
              <a:extLst>
                <a:ext uri="{FF2B5EF4-FFF2-40B4-BE49-F238E27FC236}">
                  <a16:creationId xmlns:a16="http://schemas.microsoft.com/office/drawing/2014/main" id="{360B4C95-E554-4887-B317-852FBD32DCA0}"/>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13;p78">
              <a:extLst>
                <a:ext uri="{FF2B5EF4-FFF2-40B4-BE49-F238E27FC236}">
                  <a16:creationId xmlns:a16="http://schemas.microsoft.com/office/drawing/2014/main" id="{35AE1401-1E21-4289-9E17-E41E3A2F9F68}"/>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499;p76">
            <a:extLst>
              <a:ext uri="{FF2B5EF4-FFF2-40B4-BE49-F238E27FC236}">
                <a16:creationId xmlns:a16="http://schemas.microsoft.com/office/drawing/2014/main" id="{9564D7B5-B34C-4D93-8F8E-B7866383D8B4}"/>
              </a:ext>
            </a:extLst>
          </p:cNvPr>
          <p:cNvGrpSpPr/>
          <p:nvPr/>
        </p:nvGrpSpPr>
        <p:grpSpPr>
          <a:xfrm>
            <a:off x="6286890" y="1525731"/>
            <a:ext cx="1085460" cy="1036362"/>
            <a:chOff x="7390435" y="3680868"/>
            <a:chExt cx="372073" cy="355243"/>
          </a:xfrm>
          <a:solidFill>
            <a:schemeClr val="tx2"/>
          </a:solidFill>
        </p:grpSpPr>
        <p:sp>
          <p:nvSpPr>
            <p:cNvPr id="9" name="Google Shape;10500;p76">
              <a:extLst>
                <a:ext uri="{FF2B5EF4-FFF2-40B4-BE49-F238E27FC236}">
                  <a16:creationId xmlns:a16="http://schemas.microsoft.com/office/drawing/2014/main" id="{1FC5D21F-E1BC-4264-A328-60B321D8DA6F}"/>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01;p76">
              <a:extLst>
                <a:ext uri="{FF2B5EF4-FFF2-40B4-BE49-F238E27FC236}">
                  <a16:creationId xmlns:a16="http://schemas.microsoft.com/office/drawing/2014/main" id="{33CC1273-62D9-49C7-899D-9FF6F5FD93EB}"/>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02;p76">
              <a:extLst>
                <a:ext uri="{FF2B5EF4-FFF2-40B4-BE49-F238E27FC236}">
                  <a16:creationId xmlns:a16="http://schemas.microsoft.com/office/drawing/2014/main" id="{C37F173B-F425-484D-9592-7BE6AB3CAC14}"/>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03;p76">
              <a:extLst>
                <a:ext uri="{FF2B5EF4-FFF2-40B4-BE49-F238E27FC236}">
                  <a16:creationId xmlns:a16="http://schemas.microsoft.com/office/drawing/2014/main" id="{FDF392B7-B03E-4C3A-A497-7BE0FB701519}"/>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04;p76">
              <a:extLst>
                <a:ext uri="{FF2B5EF4-FFF2-40B4-BE49-F238E27FC236}">
                  <a16:creationId xmlns:a16="http://schemas.microsoft.com/office/drawing/2014/main" id="{8802390B-7F88-483E-BE0C-5BF525E7CCBA}"/>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05;p76">
              <a:extLst>
                <a:ext uri="{FF2B5EF4-FFF2-40B4-BE49-F238E27FC236}">
                  <a16:creationId xmlns:a16="http://schemas.microsoft.com/office/drawing/2014/main" id="{01894CFB-258C-45DA-8B4B-09AD93934A83}"/>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252;p78">
            <a:extLst>
              <a:ext uri="{FF2B5EF4-FFF2-40B4-BE49-F238E27FC236}">
                <a16:creationId xmlns:a16="http://schemas.microsoft.com/office/drawing/2014/main" id="{19072D3A-416C-44A4-8B71-308B0E9AC2AB}"/>
              </a:ext>
            </a:extLst>
          </p:cNvPr>
          <p:cNvGrpSpPr/>
          <p:nvPr/>
        </p:nvGrpSpPr>
        <p:grpSpPr>
          <a:xfrm>
            <a:off x="1774755" y="1444218"/>
            <a:ext cx="1311345" cy="1166390"/>
            <a:chOff x="854261" y="2908813"/>
            <a:chExt cx="377474" cy="335748"/>
          </a:xfrm>
          <a:solidFill>
            <a:schemeClr val="tx2"/>
          </a:solidFill>
        </p:grpSpPr>
        <p:sp>
          <p:nvSpPr>
            <p:cNvPr id="16" name="Google Shape;11253;p78">
              <a:extLst>
                <a:ext uri="{FF2B5EF4-FFF2-40B4-BE49-F238E27FC236}">
                  <a16:creationId xmlns:a16="http://schemas.microsoft.com/office/drawing/2014/main" id="{ABC05648-EF8A-4EF6-865A-DE7CA5406D9E}"/>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54;p78">
              <a:extLst>
                <a:ext uri="{FF2B5EF4-FFF2-40B4-BE49-F238E27FC236}">
                  <a16:creationId xmlns:a16="http://schemas.microsoft.com/office/drawing/2014/main" id="{AEA35607-C58C-4BAE-B6BB-909F50B1084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55;p78">
              <a:extLst>
                <a:ext uri="{FF2B5EF4-FFF2-40B4-BE49-F238E27FC236}">
                  <a16:creationId xmlns:a16="http://schemas.microsoft.com/office/drawing/2014/main" id="{231933DB-B456-4518-81AF-97D4D5B1DC0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56;p78">
              <a:extLst>
                <a:ext uri="{FF2B5EF4-FFF2-40B4-BE49-F238E27FC236}">
                  <a16:creationId xmlns:a16="http://schemas.microsoft.com/office/drawing/2014/main" id="{9DA1C6BB-76ED-44C8-95B8-0C11D692749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57;p78">
              <a:extLst>
                <a:ext uri="{FF2B5EF4-FFF2-40B4-BE49-F238E27FC236}">
                  <a16:creationId xmlns:a16="http://schemas.microsoft.com/office/drawing/2014/main" id="{29B1AB91-0554-495B-B638-CFEAD99E4BCD}"/>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307;p76">
            <a:extLst>
              <a:ext uri="{FF2B5EF4-FFF2-40B4-BE49-F238E27FC236}">
                <a16:creationId xmlns:a16="http://schemas.microsoft.com/office/drawing/2014/main" id="{619B9D23-11E7-4B4D-AA41-C6E6FF7C68A7}"/>
              </a:ext>
            </a:extLst>
          </p:cNvPr>
          <p:cNvGrpSpPr/>
          <p:nvPr/>
        </p:nvGrpSpPr>
        <p:grpSpPr>
          <a:xfrm rot="4629762">
            <a:off x="1220856" y="1582213"/>
            <a:ext cx="696244" cy="664625"/>
            <a:chOff x="4126815" y="2760704"/>
            <a:chExt cx="380393" cy="363118"/>
          </a:xfrm>
          <a:solidFill>
            <a:schemeClr val="tx2"/>
          </a:solidFill>
        </p:grpSpPr>
        <p:sp>
          <p:nvSpPr>
            <p:cNvPr id="22" name="Google Shape;10308;p76">
              <a:extLst>
                <a:ext uri="{FF2B5EF4-FFF2-40B4-BE49-F238E27FC236}">
                  <a16:creationId xmlns:a16="http://schemas.microsoft.com/office/drawing/2014/main" id="{DDC847B5-79E6-423A-8A5F-35A158E8B739}"/>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09;p76">
              <a:extLst>
                <a:ext uri="{FF2B5EF4-FFF2-40B4-BE49-F238E27FC236}">
                  <a16:creationId xmlns:a16="http://schemas.microsoft.com/office/drawing/2014/main" id="{846B71DA-DA32-4673-A9DC-3166CA266CA3}"/>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10;p76">
              <a:extLst>
                <a:ext uri="{FF2B5EF4-FFF2-40B4-BE49-F238E27FC236}">
                  <a16:creationId xmlns:a16="http://schemas.microsoft.com/office/drawing/2014/main" id="{F5D09A8C-18F7-4ABC-93B9-9F95A7922FAD}"/>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11;p76">
              <a:extLst>
                <a:ext uri="{FF2B5EF4-FFF2-40B4-BE49-F238E27FC236}">
                  <a16:creationId xmlns:a16="http://schemas.microsoft.com/office/drawing/2014/main" id="{A450590A-6971-41B4-AEF8-00481ECD4C37}"/>
                </a:ext>
              </a:extLst>
            </p:cNvPr>
            <p:cNvSpPr/>
            <p:nvPr/>
          </p:nvSpPr>
          <p:spPr>
            <a:xfrm>
              <a:off x="4159332" y="2791379"/>
              <a:ext cx="105903" cy="201963"/>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asellaDiTesto 25">
            <a:extLst>
              <a:ext uri="{FF2B5EF4-FFF2-40B4-BE49-F238E27FC236}">
                <a16:creationId xmlns:a16="http://schemas.microsoft.com/office/drawing/2014/main" id="{859465AF-ACF8-4D12-860E-EBC466E298A0}"/>
              </a:ext>
            </a:extLst>
          </p:cNvPr>
          <p:cNvSpPr txBox="1"/>
          <p:nvPr/>
        </p:nvSpPr>
        <p:spPr>
          <a:xfrm>
            <a:off x="1022570" y="2710744"/>
            <a:ext cx="6672262" cy="1092607"/>
          </a:xfrm>
          <a:prstGeom prst="rect">
            <a:avLst/>
          </a:prstGeom>
          <a:noFill/>
        </p:spPr>
        <p:txBody>
          <a:bodyPr wrap="square" rtlCol="0">
            <a:spAutoFit/>
          </a:bodyPr>
          <a:lstStyle/>
          <a:p>
            <a:pPr algn="ctr"/>
            <a:r>
              <a:rPr lang="en-US" sz="1300" b="1" dirty="0">
                <a:solidFill>
                  <a:schemeClr val="tx2"/>
                </a:solidFill>
                <a:latin typeface="Montserrat" panose="020B0604020202020204" charset="0"/>
              </a:rPr>
              <a:t>Analytics</a:t>
            </a:r>
            <a:r>
              <a:rPr lang="en-US" sz="1300" b="1" dirty="0">
                <a:solidFill>
                  <a:schemeClr val="bg1"/>
                </a:solidFill>
                <a:latin typeface="Montserrat" panose="020B0604020202020204" charset="0"/>
              </a:rPr>
              <a:t> is the analysis of data or statistics. It is used for the discovery, interpretation, and communication of meaningful patterns in data. Organizations may apply analytics to business data to describe, predict, and improve business performance.</a:t>
            </a:r>
          </a:p>
          <a:p>
            <a:pPr algn="ctr"/>
            <a:endParaRPr lang="en-US" sz="1300" b="1" dirty="0">
              <a:latin typeface="Montserrat" panose="020B0604020202020204" charset="0"/>
            </a:endParaRPr>
          </a:p>
        </p:txBody>
      </p:sp>
      <p:cxnSp>
        <p:nvCxnSpPr>
          <p:cNvPr id="27" name="Connettore 2 26">
            <a:extLst>
              <a:ext uri="{FF2B5EF4-FFF2-40B4-BE49-F238E27FC236}">
                <a16:creationId xmlns:a16="http://schemas.microsoft.com/office/drawing/2014/main" id="{32A2FCF0-8316-4421-9645-A6B50AAE0DEE}"/>
              </a:ext>
            </a:extLst>
          </p:cNvPr>
          <p:cNvCxnSpPr>
            <a:cxnSpLocks/>
          </p:cNvCxnSpPr>
          <p:nvPr/>
        </p:nvCxnSpPr>
        <p:spPr>
          <a:xfrm>
            <a:off x="3703417" y="2038620"/>
            <a:ext cx="72404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39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Analytics_role</a:t>
            </a:r>
            <a:endParaRPr dirty="0"/>
          </a:p>
        </p:txBody>
      </p:sp>
      <p:sp>
        <p:nvSpPr>
          <p:cNvPr id="765" name="Google Shape;765;p48"/>
          <p:cNvSpPr txBox="1"/>
          <p:nvPr/>
        </p:nvSpPr>
        <p:spPr>
          <a:xfrm>
            <a:off x="5566943" y="1988517"/>
            <a:ext cx="2191165" cy="2046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AccessesNumber</a:t>
            </a:r>
            <a:endParaRPr sz="1600" b="1" dirty="0">
              <a:solidFill>
                <a:srgbClr val="313C42"/>
              </a:solidFill>
              <a:highlight>
                <a:srgbClr val="F3DA03"/>
              </a:highlight>
              <a:latin typeface="Montserrat"/>
              <a:ea typeface="Montserrat"/>
              <a:cs typeface="Montserrat"/>
              <a:sym typeface="Montserrat"/>
            </a:endParaRPr>
          </a:p>
        </p:txBody>
      </p:sp>
      <p:sp>
        <p:nvSpPr>
          <p:cNvPr id="766" name="Google Shape;766;p48"/>
          <p:cNvSpPr txBox="1"/>
          <p:nvPr/>
        </p:nvSpPr>
        <p:spPr>
          <a:xfrm>
            <a:off x="5566944" y="2277435"/>
            <a:ext cx="2191164" cy="502800"/>
          </a:xfrm>
          <a:prstGeom prst="rect">
            <a:avLst/>
          </a:prstGeom>
          <a:noFill/>
          <a:ln>
            <a:noFill/>
          </a:ln>
        </p:spPr>
        <p:txBody>
          <a:bodyPr spcFirstLastPara="1" wrap="square" lIns="91425" tIns="91425" rIns="91425" bIns="91425" anchor="ctr" anchorCtr="0">
            <a:noAutofit/>
          </a:bodyPr>
          <a:lstStyle/>
          <a:p>
            <a:pPr lvl="0"/>
            <a:r>
              <a:rPr lang="en-US" sz="1300" dirty="0">
                <a:solidFill>
                  <a:srgbClr val="313C42"/>
                </a:solidFill>
                <a:latin typeface="Montserrat"/>
                <a:ea typeface="Montserrat"/>
                <a:cs typeface="Montserrat"/>
                <a:sym typeface="Montserrat"/>
              </a:rPr>
              <a:t>Number of times a user has effectively accessed a hotel service</a:t>
            </a:r>
          </a:p>
        </p:txBody>
      </p:sp>
      <p:sp>
        <p:nvSpPr>
          <p:cNvPr id="767" name="Google Shape;767;p48"/>
          <p:cNvSpPr txBox="1"/>
          <p:nvPr/>
        </p:nvSpPr>
        <p:spPr>
          <a:xfrm>
            <a:off x="1961640" y="1957130"/>
            <a:ext cx="2313595" cy="23608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600" b="1" dirty="0" err="1">
                <a:solidFill>
                  <a:srgbClr val="313C42"/>
                </a:solidFill>
                <a:highlight>
                  <a:srgbClr val="F3DA03"/>
                </a:highlight>
                <a:latin typeface="Montserrat"/>
                <a:ea typeface="Montserrat"/>
                <a:cs typeface="Montserrat"/>
                <a:sym typeface="Montserrat"/>
              </a:rPr>
              <a:t>AttemptsNumber</a:t>
            </a:r>
            <a:endParaRPr sz="1600" b="1" dirty="0">
              <a:solidFill>
                <a:srgbClr val="313C42"/>
              </a:solidFill>
              <a:highlight>
                <a:srgbClr val="F3DA03"/>
              </a:highlight>
              <a:latin typeface="Montserrat"/>
              <a:ea typeface="Montserrat"/>
              <a:cs typeface="Montserrat"/>
              <a:sym typeface="Montserrat"/>
            </a:endParaRPr>
          </a:p>
        </p:txBody>
      </p:sp>
      <p:sp>
        <p:nvSpPr>
          <p:cNvPr id="768" name="Google Shape;768;p48"/>
          <p:cNvSpPr txBox="1"/>
          <p:nvPr/>
        </p:nvSpPr>
        <p:spPr>
          <a:xfrm>
            <a:off x="1961640" y="2269877"/>
            <a:ext cx="2020800" cy="4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300" dirty="0" err="1">
                <a:solidFill>
                  <a:srgbClr val="313C42"/>
                </a:solidFill>
                <a:latin typeface="Montserrat"/>
                <a:ea typeface="Montserrat"/>
                <a:cs typeface="Montserrat"/>
                <a:sym typeface="Montserrat"/>
              </a:rPr>
              <a:t>Number</a:t>
            </a:r>
            <a:r>
              <a:rPr lang="it-IT" sz="1300" dirty="0">
                <a:solidFill>
                  <a:srgbClr val="313C42"/>
                </a:solidFill>
                <a:latin typeface="Montserrat"/>
                <a:ea typeface="Montserrat"/>
                <a:cs typeface="Montserrat"/>
                <a:sym typeface="Montserrat"/>
              </a:rPr>
              <a:t> of times a user </a:t>
            </a:r>
            <a:r>
              <a:rPr lang="it-IT" sz="1300" dirty="0" err="1">
                <a:solidFill>
                  <a:srgbClr val="313C42"/>
                </a:solidFill>
                <a:latin typeface="Montserrat"/>
                <a:ea typeface="Montserrat"/>
                <a:cs typeface="Montserrat"/>
                <a:sym typeface="Montserrat"/>
              </a:rPr>
              <a:t>has</a:t>
            </a:r>
            <a:r>
              <a:rPr lang="it-IT" sz="1300" dirty="0">
                <a:solidFill>
                  <a:srgbClr val="313C42"/>
                </a:solidFill>
                <a:latin typeface="Montserrat"/>
                <a:ea typeface="Montserrat"/>
                <a:cs typeface="Montserrat"/>
                <a:sym typeface="Montserrat"/>
              </a:rPr>
              <a:t> </a:t>
            </a:r>
            <a:r>
              <a:rPr lang="it-IT" sz="1300" dirty="0" err="1">
                <a:solidFill>
                  <a:srgbClr val="313C42"/>
                </a:solidFill>
                <a:latin typeface="Montserrat"/>
                <a:ea typeface="Montserrat"/>
                <a:cs typeface="Montserrat"/>
                <a:sym typeface="Montserrat"/>
              </a:rPr>
              <a:t>tried</a:t>
            </a:r>
            <a:r>
              <a:rPr lang="it-IT" sz="1300" dirty="0">
                <a:solidFill>
                  <a:srgbClr val="313C42"/>
                </a:solidFill>
                <a:latin typeface="Montserrat"/>
                <a:ea typeface="Montserrat"/>
                <a:cs typeface="Montserrat"/>
                <a:sym typeface="Montserrat"/>
              </a:rPr>
              <a:t> to access a hotel service</a:t>
            </a:r>
            <a:endParaRPr sz="1300" dirty="0">
              <a:solidFill>
                <a:srgbClr val="313C42"/>
              </a:solidFill>
              <a:latin typeface="Montserrat"/>
              <a:ea typeface="Montserrat"/>
              <a:cs typeface="Montserrat"/>
              <a:sym typeface="Montserrat"/>
            </a:endParaRPr>
          </a:p>
        </p:txBody>
      </p:sp>
      <p:sp>
        <p:nvSpPr>
          <p:cNvPr id="17" name="Google Shape;1969;p66">
            <a:extLst>
              <a:ext uri="{FF2B5EF4-FFF2-40B4-BE49-F238E27FC236}">
                <a16:creationId xmlns:a16="http://schemas.microsoft.com/office/drawing/2014/main" id="{384700C3-12E5-4EC7-8D22-611441FAF5C2}"/>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An example of data analytics: retrieve from DB the requests made by guests with a particular role (e.g. Bronze)</a:t>
            </a:r>
          </a:p>
        </p:txBody>
      </p:sp>
      <p:sp>
        <p:nvSpPr>
          <p:cNvPr id="2" name="CasellaDiTesto 1">
            <a:extLst>
              <a:ext uri="{FF2B5EF4-FFF2-40B4-BE49-F238E27FC236}">
                <a16:creationId xmlns:a16="http://schemas.microsoft.com/office/drawing/2014/main" id="{A5E1D58D-2E76-4266-9E04-11076D56B478}"/>
              </a:ext>
            </a:extLst>
          </p:cNvPr>
          <p:cNvSpPr txBox="1"/>
          <p:nvPr/>
        </p:nvSpPr>
        <p:spPr>
          <a:xfrm>
            <a:off x="128589" y="3055998"/>
            <a:ext cx="8715374" cy="1492716"/>
          </a:xfrm>
          <a:prstGeom prst="rect">
            <a:avLst/>
          </a:prstGeom>
          <a:noFill/>
        </p:spPr>
        <p:txBody>
          <a:bodyPr wrap="square" rtlCol="0">
            <a:spAutoFit/>
          </a:bodyPr>
          <a:lstStyle/>
          <a:p>
            <a:pPr algn="ctr"/>
            <a:r>
              <a:rPr lang="en-US" sz="1300" dirty="0">
                <a:solidFill>
                  <a:schemeClr val="tx1"/>
                </a:solidFill>
                <a:latin typeface="Montserrat" panose="020B0604020202020204" charset="0"/>
              </a:rPr>
              <a:t>If we find that a user has tried many times to access a hotel service </a:t>
            </a:r>
            <a:r>
              <a:rPr lang="en-US" sz="1300" b="1" dirty="0">
                <a:solidFill>
                  <a:schemeClr val="tx1"/>
                </a:solidFill>
                <a:highlight>
                  <a:schemeClr val="lt2"/>
                </a:highlight>
                <a:latin typeface="Montserrat" panose="020B0604020202020204" charset="0"/>
                <a:sym typeface="Montserrat"/>
              </a:rPr>
              <a:t>unsuccessful,</a:t>
            </a:r>
            <a:r>
              <a:rPr lang="en-US" sz="1300" dirty="0">
                <a:solidFill>
                  <a:schemeClr val="tx1"/>
                </a:solidFill>
                <a:latin typeface="Montserrat" panose="020B0604020202020204" charset="0"/>
              </a:rPr>
              <a:t> namely the number of attempts of this user is higher than normal in comparison with number of accesses</a:t>
            </a:r>
          </a:p>
          <a:p>
            <a:pPr algn="ctr"/>
            <a:r>
              <a:rPr lang="en-US" sz="1300" dirty="0">
                <a:solidFill>
                  <a:schemeClr val="tx1"/>
                </a:solidFill>
                <a:latin typeface="Montserrat" panose="020B0604020202020204" charset="0"/>
              </a:rPr>
              <a:t> this could be an insight that this user wants to obtain a higher level role to access more hotel services.</a:t>
            </a: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endParaRPr lang="en-US" sz="1300" dirty="0">
              <a:solidFill>
                <a:schemeClr val="tx1"/>
              </a:solidFill>
              <a:latin typeface="Montserrat" panose="020B0604020202020204" charset="0"/>
            </a:endParaRPr>
          </a:p>
          <a:p>
            <a:pPr algn="ctr"/>
            <a:r>
              <a:rPr lang="en-US" sz="1300" b="1" dirty="0">
                <a:solidFill>
                  <a:schemeClr val="tx1"/>
                </a:solidFill>
                <a:latin typeface="Montserrat" panose="020B0604020202020204" charset="0"/>
              </a:rPr>
              <a:t> Promotional ads should be presented to this user in order to increase the potential profit.</a:t>
            </a:r>
          </a:p>
        </p:txBody>
      </p:sp>
      <p:cxnSp>
        <p:nvCxnSpPr>
          <p:cNvPr id="13" name="Connettore 2 12">
            <a:extLst>
              <a:ext uri="{FF2B5EF4-FFF2-40B4-BE49-F238E27FC236}">
                <a16:creationId xmlns:a16="http://schemas.microsoft.com/office/drawing/2014/main" id="{ABF95DA1-EB78-448B-8CDA-55179B3CDFA7}"/>
              </a:ext>
            </a:extLst>
          </p:cNvPr>
          <p:cNvCxnSpPr>
            <a:cxnSpLocks/>
          </p:cNvCxnSpPr>
          <p:nvPr/>
        </p:nvCxnSpPr>
        <p:spPr>
          <a:xfrm>
            <a:off x="4413568" y="3802356"/>
            <a:ext cx="0" cy="3905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85F2DF5-8948-409B-9483-283A3882B69A}"/>
              </a:ext>
            </a:extLst>
          </p:cNvPr>
          <p:cNvPicPr>
            <a:picLocks noChangeAspect="1"/>
          </p:cNvPicPr>
          <p:nvPr/>
        </p:nvPicPr>
        <p:blipFill>
          <a:blip r:embed="rId3">
            <a:duotone>
              <a:schemeClr val="accent6">
                <a:shade val="45000"/>
                <a:satMod val="135000"/>
              </a:schemeClr>
              <a:prstClr val="white"/>
            </a:duotone>
          </a:blip>
          <a:stretch>
            <a:fillRect/>
          </a:stretch>
        </p:blipFill>
        <p:spPr>
          <a:xfrm>
            <a:off x="1317154" y="1978565"/>
            <a:ext cx="695441" cy="695441"/>
          </a:xfrm>
          <a:prstGeom prst="rect">
            <a:avLst/>
          </a:prstGeom>
        </p:spPr>
      </p:pic>
      <p:pic>
        <p:nvPicPr>
          <p:cNvPr id="7" name="Immagine 6">
            <a:extLst>
              <a:ext uri="{FF2B5EF4-FFF2-40B4-BE49-F238E27FC236}">
                <a16:creationId xmlns:a16="http://schemas.microsoft.com/office/drawing/2014/main" id="{3FF9D206-8CBC-4F28-A14D-9E5D82506D17}"/>
              </a:ext>
            </a:extLst>
          </p:cNvPr>
          <p:cNvPicPr>
            <a:picLocks noChangeAspect="1"/>
          </p:cNvPicPr>
          <p:nvPr/>
        </p:nvPicPr>
        <p:blipFill>
          <a:blip r:embed="rId4">
            <a:duotone>
              <a:schemeClr val="accent6">
                <a:shade val="45000"/>
                <a:satMod val="135000"/>
              </a:schemeClr>
              <a:prstClr val="white"/>
            </a:duotone>
          </a:blip>
          <a:stretch>
            <a:fillRect/>
          </a:stretch>
        </p:blipFill>
        <p:spPr>
          <a:xfrm>
            <a:off x="4868767" y="1986893"/>
            <a:ext cx="748491" cy="748491"/>
          </a:xfrm>
          <a:prstGeom prst="rect">
            <a:avLst/>
          </a:prstGeom>
          <a:noFill/>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9"/>
          <p:cNvSpPr txBox="1">
            <a:spLocks noGrp="1"/>
          </p:cNvSpPr>
          <p:nvPr>
            <p:ph type="title"/>
          </p:nvPr>
        </p:nvSpPr>
        <p:spPr>
          <a:xfrm>
            <a:off x="617575" y="354900"/>
            <a:ext cx="424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Analytics </a:t>
            </a:r>
            <a:r>
              <a:rPr lang="it-IT" dirty="0" err="1"/>
              <a:t>Result</a:t>
            </a:r>
            <a:endParaRPr dirty="0"/>
          </a:p>
        </p:txBody>
      </p:sp>
      <p:sp>
        <p:nvSpPr>
          <p:cNvPr id="26" name="CasellaDiTesto 25">
            <a:extLst>
              <a:ext uri="{FF2B5EF4-FFF2-40B4-BE49-F238E27FC236}">
                <a16:creationId xmlns:a16="http://schemas.microsoft.com/office/drawing/2014/main" id="{859465AF-ACF8-4D12-860E-EBC466E298A0}"/>
              </a:ext>
            </a:extLst>
          </p:cNvPr>
          <p:cNvSpPr txBox="1"/>
          <p:nvPr/>
        </p:nvSpPr>
        <p:spPr>
          <a:xfrm>
            <a:off x="1065433" y="1104177"/>
            <a:ext cx="6672262" cy="692497"/>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Publish </a:t>
            </a:r>
            <a:r>
              <a:rPr lang="en-US" sz="1300" b="1" dirty="0">
                <a:solidFill>
                  <a:schemeClr val="tx2"/>
                </a:solidFill>
                <a:latin typeface="Montserrat" panose="020B0604020202020204" charset="0"/>
              </a:rPr>
              <a:t>“bronze” </a:t>
            </a:r>
            <a:r>
              <a:rPr lang="en-US" sz="1300" b="1" dirty="0">
                <a:solidFill>
                  <a:schemeClr val="bg1"/>
                </a:solidFill>
                <a:latin typeface="Montserrat" panose="020B0604020202020204" charset="0"/>
              </a:rPr>
              <a:t>on topic </a:t>
            </a:r>
            <a:r>
              <a:rPr lang="en-US" sz="1300" b="1" dirty="0">
                <a:solidFill>
                  <a:schemeClr val="tx2"/>
                </a:solidFill>
                <a:latin typeface="Montserrat" panose="020B0604020202020204" charset="0"/>
              </a:rPr>
              <a:t>“</a:t>
            </a:r>
            <a:r>
              <a:rPr lang="en-US" sz="1300" b="1" dirty="0" err="1">
                <a:solidFill>
                  <a:schemeClr val="tx2"/>
                </a:solidFill>
                <a:latin typeface="Montserrat" panose="020B0604020202020204" charset="0"/>
              </a:rPr>
              <a:t>iot</a:t>
            </a:r>
            <a:r>
              <a:rPr lang="en-US" sz="1300" b="1" dirty="0">
                <a:solidFill>
                  <a:schemeClr val="tx2"/>
                </a:solidFill>
                <a:latin typeface="Montserrat" panose="020B0604020202020204" charset="0"/>
              </a:rPr>
              <a:t>/sensors/analytics” </a:t>
            </a:r>
            <a:r>
              <a:rPr lang="en-US" sz="1300" b="1" dirty="0">
                <a:solidFill>
                  <a:schemeClr val="bg1"/>
                </a:solidFill>
                <a:latin typeface="Montserrat" panose="020B0604020202020204" charset="0"/>
              </a:rPr>
              <a:t>to trigger the function that make the analytics operations.</a:t>
            </a:r>
          </a:p>
          <a:p>
            <a:pPr algn="ctr"/>
            <a:endParaRPr lang="en-US" sz="1300" b="1" dirty="0">
              <a:latin typeface="Montserrat" panose="020B0604020202020204" charset="0"/>
            </a:endParaRPr>
          </a:p>
        </p:txBody>
      </p:sp>
      <p:pic>
        <p:nvPicPr>
          <p:cNvPr id="3" name="Immagine 2">
            <a:extLst>
              <a:ext uri="{FF2B5EF4-FFF2-40B4-BE49-F238E27FC236}">
                <a16:creationId xmlns:a16="http://schemas.microsoft.com/office/drawing/2014/main" id="{6CC20C8E-17A7-48FF-A7EC-43F94105FBA8}"/>
              </a:ext>
            </a:extLst>
          </p:cNvPr>
          <p:cNvPicPr>
            <a:picLocks noChangeAspect="1"/>
          </p:cNvPicPr>
          <p:nvPr/>
        </p:nvPicPr>
        <p:blipFill>
          <a:blip r:embed="rId3"/>
          <a:stretch>
            <a:fillRect/>
          </a:stretch>
        </p:blipFill>
        <p:spPr>
          <a:xfrm>
            <a:off x="700704" y="2279987"/>
            <a:ext cx="7742591" cy="1889924"/>
          </a:xfrm>
          <a:prstGeom prst="rect">
            <a:avLst/>
          </a:prstGeom>
        </p:spPr>
      </p:pic>
    </p:spTree>
    <p:extLst>
      <p:ext uri="{BB962C8B-B14F-4D97-AF65-F5344CB8AC3E}">
        <p14:creationId xmlns:p14="http://schemas.microsoft.com/office/powerpoint/2010/main" val="263912801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Other</a:t>
            </a:r>
            <a:r>
              <a:rPr lang="it-IT" dirty="0"/>
              <a:t> </a:t>
            </a:r>
            <a:r>
              <a:rPr lang="it-IT" dirty="0" err="1"/>
              <a:t>possible</a:t>
            </a:r>
            <a:r>
              <a:rPr lang="it-IT" dirty="0"/>
              <a:t> </a:t>
            </a:r>
            <a:r>
              <a:rPr lang="it-IT" dirty="0" err="1"/>
              <a:t>analytics</a:t>
            </a:r>
            <a:r>
              <a:rPr lang="it-IT" dirty="0"/>
              <a:t> </a:t>
            </a:r>
            <a:r>
              <a:rPr lang="it-IT" dirty="0" err="1"/>
              <a:t>functions</a:t>
            </a:r>
            <a:endParaRPr dirty="0"/>
          </a:p>
        </p:txBody>
      </p:sp>
      <p:sp>
        <p:nvSpPr>
          <p:cNvPr id="362" name="Google Shape;362;p38"/>
          <p:cNvSpPr txBox="1">
            <a:spLocks noGrp="1"/>
          </p:cNvSpPr>
          <p:nvPr>
            <p:ph type="subTitle" idx="1"/>
          </p:nvPr>
        </p:nvSpPr>
        <p:spPr>
          <a:xfrm>
            <a:off x="5584543" y="1077067"/>
            <a:ext cx="2183133" cy="2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Access </a:t>
            </a:r>
            <a:r>
              <a:rPr lang="it-IT" dirty="0" err="1"/>
              <a:t>Frequence</a:t>
            </a:r>
            <a:endParaRPr dirty="0"/>
          </a:p>
        </p:txBody>
      </p:sp>
      <p:sp>
        <p:nvSpPr>
          <p:cNvPr id="363" name="Google Shape;363;p38"/>
          <p:cNvSpPr txBox="1">
            <a:spLocks noGrp="1"/>
          </p:cNvSpPr>
          <p:nvPr>
            <p:ph type="subTitle" idx="2"/>
          </p:nvPr>
        </p:nvSpPr>
        <p:spPr>
          <a:xfrm>
            <a:off x="5316355" y="1510984"/>
            <a:ext cx="2788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Analyze </a:t>
            </a:r>
            <a:r>
              <a:rPr lang="it-IT" dirty="0" err="1"/>
              <a:t>all</a:t>
            </a:r>
            <a:r>
              <a:rPr lang="it-IT" dirty="0"/>
              <a:t> the services </a:t>
            </a:r>
            <a:r>
              <a:rPr lang="it-IT" dirty="0" err="1"/>
              <a:t>accessed</a:t>
            </a:r>
            <a:r>
              <a:rPr lang="it-IT" dirty="0"/>
              <a:t> in </a:t>
            </a:r>
            <a:r>
              <a:rPr lang="it-IT" dirty="0" err="1"/>
              <a:t>order</a:t>
            </a:r>
            <a:r>
              <a:rPr lang="it-IT" dirty="0"/>
              <a:t> to </a:t>
            </a:r>
            <a:r>
              <a:rPr lang="it-IT" dirty="0" err="1"/>
              <a:t>identify</a:t>
            </a:r>
            <a:r>
              <a:rPr lang="it-IT" dirty="0"/>
              <a:t> the access </a:t>
            </a:r>
            <a:r>
              <a:rPr lang="it-IT" dirty="0" err="1"/>
              <a:t>frequence</a:t>
            </a:r>
            <a:r>
              <a:rPr lang="it-IT" dirty="0"/>
              <a:t> and </a:t>
            </a:r>
            <a:r>
              <a:rPr lang="it-IT" dirty="0" err="1"/>
              <a:t>then</a:t>
            </a:r>
            <a:r>
              <a:rPr lang="it-IT" dirty="0"/>
              <a:t> </a:t>
            </a:r>
            <a:r>
              <a:rPr lang="it-IT" dirty="0" err="1"/>
              <a:t>boost</a:t>
            </a:r>
            <a:r>
              <a:rPr lang="it-IT" dirty="0"/>
              <a:t> the </a:t>
            </a:r>
            <a:r>
              <a:rPr lang="it-IT" dirty="0" err="1"/>
              <a:t>resources</a:t>
            </a:r>
            <a:r>
              <a:rPr lang="it-IT" dirty="0"/>
              <a:t> for the services more </a:t>
            </a:r>
            <a:r>
              <a:rPr lang="it-IT" dirty="0" err="1"/>
              <a:t>accessed</a:t>
            </a:r>
            <a:endParaRPr dirty="0"/>
          </a:p>
        </p:txBody>
      </p:sp>
      <p:sp>
        <p:nvSpPr>
          <p:cNvPr id="364" name="Google Shape;364;p38"/>
          <p:cNvSpPr txBox="1">
            <a:spLocks noGrp="1"/>
          </p:cNvSpPr>
          <p:nvPr>
            <p:ph type="subTitle" idx="3"/>
          </p:nvPr>
        </p:nvSpPr>
        <p:spPr>
          <a:xfrm>
            <a:off x="5770606" y="2829668"/>
            <a:ext cx="1880299"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Peak/Low usage </a:t>
            </a:r>
            <a:r>
              <a:rPr lang="it-IT" dirty="0" err="1"/>
              <a:t>Periods</a:t>
            </a:r>
            <a:endParaRPr dirty="0"/>
          </a:p>
        </p:txBody>
      </p:sp>
      <p:sp>
        <p:nvSpPr>
          <p:cNvPr id="365" name="Google Shape;365;p38"/>
          <p:cNvSpPr txBox="1">
            <a:spLocks noGrp="1"/>
          </p:cNvSpPr>
          <p:nvPr>
            <p:ph type="subTitle" idx="4"/>
          </p:nvPr>
        </p:nvSpPr>
        <p:spPr>
          <a:xfrm>
            <a:off x="5118407" y="3557433"/>
            <a:ext cx="3115406" cy="731400"/>
          </a:xfrm>
          <a:prstGeom prst="rect">
            <a:avLst/>
          </a:prstGeom>
        </p:spPr>
        <p:txBody>
          <a:bodyPr spcFirstLastPara="1" wrap="square" lIns="91425" tIns="91425" rIns="91425" bIns="91425" anchor="ctr" anchorCtr="0">
            <a:noAutofit/>
          </a:bodyPr>
          <a:lstStyle/>
          <a:p>
            <a:pPr marL="0" lvl="0" indent="0"/>
            <a:r>
              <a:rPr lang="it-IT" dirty="0"/>
              <a:t>Analyze the </a:t>
            </a:r>
            <a:r>
              <a:rPr lang="it-IT" dirty="0" err="1"/>
              <a:t>dates</a:t>
            </a:r>
            <a:r>
              <a:rPr lang="it-IT" dirty="0"/>
              <a:t> of the </a:t>
            </a:r>
            <a:r>
              <a:rPr lang="it-IT" dirty="0" err="1"/>
              <a:t>requests</a:t>
            </a:r>
            <a:r>
              <a:rPr lang="it-IT" dirty="0"/>
              <a:t> to </a:t>
            </a:r>
            <a:r>
              <a:rPr lang="it-IT" dirty="0" err="1"/>
              <a:t>notice</a:t>
            </a:r>
            <a:r>
              <a:rPr lang="it-IT" dirty="0"/>
              <a:t> </a:t>
            </a:r>
            <a:r>
              <a:rPr lang="it-IT" dirty="0" err="1"/>
              <a:t>if</a:t>
            </a:r>
            <a:r>
              <a:rPr lang="it-IT" dirty="0"/>
              <a:t> </a:t>
            </a:r>
            <a:r>
              <a:rPr lang="it-IT" dirty="0" err="1"/>
              <a:t>there</a:t>
            </a:r>
            <a:r>
              <a:rPr lang="it-IT" dirty="0"/>
              <a:t> are </a:t>
            </a:r>
            <a:r>
              <a:rPr lang="it-IT" dirty="0" err="1"/>
              <a:t>periods</a:t>
            </a:r>
            <a:r>
              <a:rPr lang="it-IT" dirty="0"/>
              <a:t> of </a:t>
            </a:r>
            <a:r>
              <a:rPr lang="it-IT" dirty="0" err="1"/>
              <a:t>peak</a:t>
            </a:r>
            <a:r>
              <a:rPr lang="it-IT" dirty="0"/>
              <a:t> or low usage in </a:t>
            </a:r>
            <a:r>
              <a:rPr lang="it-IT" dirty="0" err="1"/>
              <a:t>order</a:t>
            </a:r>
            <a:r>
              <a:rPr lang="it-IT" dirty="0"/>
              <a:t> to decide in </a:t>
            </a:r>
            <a:r>
              <a:rPr lang="it-IT" dirty="0" err="1"/>
              <a:t>what</a:t>
            </a:r>
            <a:r>
              <a:rPr lang="it-IT" dirty="0"/>
              <a:t> </a:t>
            </a:r>
            <a:r>
              <a:rPr lang="it-IT" dirty="0" err="1"/>
              <a:t>period</a:t>
            </a:r>
            <a:r>
              <a:rPr lang="it-IT" dirty="0"/>
              <a:t> </a:t>
            </a:r>
            <a:r>
              <a:rPr lang="it-IT" dirty="0" err="1"/>
              <a:t>increase</a:t>
            </a:r>
            <a:r>
              <a:rPr lang="it-IT" dirty="0"/>
              <a:t> the advertising </a:t>
            </a:r>
            <a:r>
              <a:rPr lang="it-IT" dirty="0" err="1"/>
              <a:t>campaign</a:t>
            </a:r>
            <a:endParaRPr dirty="0"/>
          </a:p>
        </p:txBody>
      </p:sp>
      <p:grpSp>
        <p:nvGrpSpPr>
          <p:cNvPr id="8" name="Google Shape;13970;p82">
            <a:extLst>
              <a:ext uri="{FF2B5EF4-FFF2-40B4-BE49-F238E27FC236}">
                <a16:creationId xmlns:a16="http://schemas.microsoft.com/office/drawing/2014/main" id="{C6FE038F-CE17-4930-B856-A12B32046D3C}"/>
              </a:ext>
            </a:extLst>
          </p:cNvPr>
          <p:cNvGrpSpPr/>
          <p:nvPr/>
        </p:nvGrpSpPr>
        <p:grpSpPr>
          <a:xfrm>
            <a:off x="1157756" y="1611086"/>
            <a:ext cx="2853494" cy="2229908"/>
            <a:chOff x="5626763" y="2013829"/>
            <a:chExt cx="351722" cy="274788"/>
          </a:xfrm>
          <a:solidFill>
            <a:schemeClr val="tx1"/>
          </a:solidFill>
        </p:grpSpPr>
        <p:sp>
          <p:nvSpPr>
            <p:cNvPr id="9" name="Google Shape;13971;p82">
              <a:extLst>
                <a:ext uri="{FF2B5EF4-FFF2-40B4-BE49-F238E27FC236}">
                  <a16:creationId xmlns:a16="http://schemas.microsoft.com/office/drawing/2014/main" id="{F663F3C2-3219-4B27-8C2F-7E5E77E7B6B0}"/>
                </a:ext>
              </a:extLst>
            </p:cNvPr>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972;p82">
              <a:extLst>
                <a:ext uri="{FF2B5EF4-FFF2-40B4-BE49-F238E27FC236}">
                  <a16:creationId xmlns:a16="http://schemas.microsoft.com/office/drawing/2014/main" id="{58081243-1F29-4BEF-9891-DA5B526D77F0}"/>
                </a:ext>
              </a:extLst>
            </p:cNvPr>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973;p82">
              <a:extLst>
                <a:ext uri="{FF2B5EF4-FFF2-40B4-BE49-F238E27FC236}">
                  <a16:creationId xmlns:a16="http://schemas.microsoft.com/office/drawing/2014/main" id="{DD9F7B57-239E-4871-91C2-65A407EB5AF3}"/>
                </a:ext>
              </a:extLst>
            </p:cNvPr>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974;p82">
              <a:extLst>
                <a:ext uri="{FF2B5EF4-FFF2-40B4-BE49-F238E27FC236}">
                  <a16:creationId xmlns:a16="http://schemas.microsoft.com/office/drawing/2014/main" id="{A99B74F0-B5C2-49EC-BF99-BBF84FEEA776}"/>
                </a:ext>
              </a:extLst>
            </p:cNvPr>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975;p82">
              <a:extLst>
                <a:ext uri="{FF2B5EF4-FFF2-40B4-BE49-F238E27FC236}">
                  <a16:creationId xmlns:a16="http://schemas.microsoft.com/office/drawing/2014/main" id="{B56A154D-FC2E-4836-AFCD-FE6D3C043F7E}"/>
                </a:ext>
              </a:extLst>
            </p:cNvPr>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976;p82">
              <a:extLst>
                <a:ext uri="{FF2B5EF4-FFF2-40B4-BE49-F238E27FC236}">
                  <a16:creationId xmlns:a16="http://schemas.microsoft.com/office/drawing/2014/main" id="{37000840-9428-43BC-9EB2-B7AF9B680994}"/>
                </a:ext>
              </a:extLst>
            </p:cNvPr>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977;p82">
              <a:extLst>
                <a:ext uri="{FF2B5EF4-FFF2-40B4-BE49-F238E27FC236}">
                  <a16:creationId xmlns:a16="http://schemas.microsoft.com/office/drawing/2014/main" id="{CF573BEB-B37F-4CD9-A3FE-D5F43C082A52}"/>
                </a:ext>
              </a:extLst>
            </p:cNvPr>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78;p82">
              <a:extLst>
                <a:ext uri="{FF2B5EF4-FFF2-40B4-BE49-F238E27FC236}">
                  <a16:creationId xmlns:a16="http://schemas.microsoft.com/office/drawing/2014/main" id="{98D7028C-D359-412A-BBF1-F3293774B8E3}"/>
                </a:ext>
              </a:extLst>
            </p:cNvPr>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79;p82">
              <a:extLst>
                <a:ext uri="{FF2B5EF4-FFF2-40B4-BE49-F238E27FC236}">
                  <a16:creationId xmlns:a16="http://schemas.microsoft.com/office/drawing/2014/main" id="{C3BB3486-769F-400C-A22C-BE87D2CE3149}"/>
                </a:ext>
              </a:extLst>
            </p:cNvPr>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80;p82">
              <a:extLst>
                <a:ext uri="{FF2B5EF4-FFF2-40B4-BE49-F238E27FC236}">
                  <a16:creationId xmlns:a16="http://schemas.microsoft.com/office/drawing/2014/main" id="{AB55E8D5-F79A-47F1-BD33-4B1D732C1B90}"/>
                </a:ext>
              </a:extLst>
            </p:cNvPr>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5" y="1992750"/>
            <a:ext cx="39366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conclusions</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Conclusions</a:t>
            </a:r>
            <a:r>
              <a:rPr lang="it-IT" dirty="0"/>
              <a:t> and serverless benefits in </a:t>
            </a:r>
            <a:r>
              <a:rPr lang="it-IT" dirty="0" err="1"/>
              <a:t>this</a:t>
            </a:r>
            <a:r>
              <a:rPr lang="it-IT" dirty="0"/>
              <a:t> </a:t>
            </a:r>
            <a:r>
              <a:rPr lang="it-IT" dirty="0" err="1"/>
              <a:t>architecture</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Tree>
    <p:extLst>
      <p:ext uri="{BB962C8B-B14F-4D97-AF65-F5344CB8AC3E}">
        <p14:creationId xmlns:p14="http://schemas.microsoft.com/office/powerpoint/2010/main" val="358673097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Why</a:t>
            </a:r>
            <a:r>
              <a:rPr lang="it-IT" dirty="0"/>
              <a:t> serverless </a:t>
            </a:r>
            <a:r>
              <a:rPr lang="it-IT" dirty="0" err="1"/>
              <a:t>architecture</a:t>
            </a:r>
            <a:endParaRPr dirty="0"/>
          </a:p>
        </p:txBody>
      </p:sp>
      <p:sp>
        <p:nvSpPr>
          <p:cNvPr id="340" name="Google Shape;340;p36"/>
          <p:cNvSpPr txBox="1">
            <a:spLocks noGrp="1"/>
          </p:cNvSpPr>
          <p:nvPr>
            <p:ph type="subTitle" idx="1"/>
          </p:nvPr>
        </p:nvSpPr>
        <p:spPr>
          <a:xfrm>
            <a:off x="824526" y="2578847"/>
            <a:ext cx="1696200" cy="884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Rapid </a:t>
            </a:r>
            <a:r>
              <a:rPr lang="it-IT" dirty="0" err="1"/>
              <a:t>development</a:t>
            </a:r>
            <a:r>
              <a:rPr lang="it-IT" dirty="0"/>
              <a:t> and deployment</a:t>
            </a:r>
            <a:endParaRPr dirty="0"/>
          </a:p>
        </p:txBody>
      </p:sp>
      <p:sp>
        <p:nvSpPr>
          <p:cNvPr id="341" name="Google Shape;341;p36"/>
          <p:cNvSpPr txBox="1">
            <a:spLocks noGrp="1"/>
          </p:cNvSpPr>
          <p:nvPr>
            <p:ph type="subTitle" idx="3"/>
          </p:nvPr>
        </p:nvSpPr>
        <p:spPr>
          <a:xfrm>
            <a:off x="6623271" y="2622068"/>
            <a:ext cx="1339786" cy="2630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Lower Cost</a:t>
            </a:r>
            <a:endParaRPr dirty="0"/>
          </a:p>
        </p:txBody>
      </p:sp>
      <p:sp>
        <p:nvSpPr>
          <p:cNvPr id="343" name="Google Shape;343;p36"/>
          <p:cNvSpPr txBox="1">
            <a:spLocks noGrp="1"/>
          </p:cNvSpPr>
          <p:nvPr>
            <p:ph type="subTitle" idx="5"/>
          </p:nvPr>
        </p:nvSpPr>
        <p:spPr>
          <a:xfrm>
            <a:off x="2820955" y="2641434"/>
            <a:ext cx="1339786" cy="263019"/>
          </a:xfrm>
          <a:prstGeom prst="rect">
            <a:avLst/>
          </a:prstGeom>
        </p:spPr>
        <p:txBody>
          <a:bodyPr spcFirstLastPara="1" wrap="square" lIns="57150" tIns="91425" rIns="91425" bIns="91425" anchor="ctr" anchorCtr="0">
            <a:noAutofit/>
          </a:bodyPr>
          <a:lstStyle/>
          <a:p>
            <a:pPr marL="0" lvl="0" indent="0" algn="l" rtl="0">
              <a:spcBef>
                <a:spcPts val="0"/>
              </a:spcBef>
              <a:spcAft>
                <a:spcPts val="0"/>
              </a:spcAft>
              <a:buNone/>
            </a:pPr>
            <a:r>
              <a:rPr lang="it-IT" dirty="0" err="1"/>
              <a:t>Ease</a:t>
            </a:r>
            <a:r>
              <a:rPr lang="it-IT" dirty="0"/>
              <a:t> of use</a:t>
            </a:r>
            <a:endParaRPr dirty="0"/>
          </a:p>
        </p:txBody>
      </p:sp>
      <p:sp>
        <p:nvSpPr>
          <p:cNvPr id="345" name="Google Shape;345;p36"/>
          <p:cNvSpPr txBox="1">
            <a:spLocks noGrp="1"/>
          </p:cNvSpPr>
          <p:nvPr>
            <p:ph type="title" idx="7"/>
          </p:nvPr>
        </p:nvSpPr>
        <p:spPr>
          <a:xfrm>
            <a:off x="752474" y="2077728"/>
            <a:ext cx="5130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6" name="Google Shape;346;p36"/>
          <p:cNvSpPr txBox="1">
            <a:spLocks noGrp="1"/>
          </p:cNvSpPr>
          <p:nvPr>
            <p:ph type="title" idx="8"/>
          </p:nvPr>
        </p:nvSpPr>
        <p:spPr>
          <a:xfrm>
            <a:off x="2718834" y="2070828"/>
            <a:ext cx="5463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47" name="Google Shape;347;p36"/>
          <p:cNvSpPr txBox="1">
            <a:spLocks noGrp="1"/>
          </p:cNvSpPr>
          <p:nvPr>
            <p:ph type="subTitle" idx="9"/>
          </p:nvPr>
        </p:nvSpPr>
        <p:spPr>
          <a:xfrm>
            <a:off x="4653113" y="2638873"/>
            <a:ext cx="16917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Enhanced</a:t>
            </a:r>
            <a:r>
              <a:rPr lang="it-IT" dirty="0"/>
              <a:t> </a:t>
            </a:r>
            <a:r>
              <a:rPr lang="it-IT" dirty="0" err="1"/>
              <a:t>Scalability</a:t>
            </a:r>
            <a:endParaRPr dirty="0"/>
          </a:p>
        </p:txBody>
      </p:sp>
      <p:sp>
        <p:nvSpPr>
          <p:cNvPr id="349" name="Google Shape;349;p36"/>
          <p:cNvSpPr txBox="1">
            <a:spLocks noGrp="1"/>
          </p:cNvSpPr>
          <p:nvPr>
            <p:ph type="title" idx="14"/>
          </p:nvPr>
        </p:nvSpPr>
        <p:spPr>
          <a:xfrm>
            <a:off x="4591045"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50" name="Google Shape;350;p36"/>
          <p:cNvSpPr txBox="1">
            <a:spLocks noGrp="1"/>
          </p:cNvSpPr>
          <p:nvPr>
            <p:ph type="title" idx="15"/>
          </p:nvPr>
        </p:nvSpPr>
        <p:spPr>
          <a:xfrm>
            <a:off x="6588580" y="2070828"/>
            <a:ext cx="548700" cy="4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 name="Rettangolo 1">
            <a:extLst>
              <a:ext uri="{FF2B5EF4-FFF2-40B4-BE49-F238E27FC236}">
                <a16:creationId xmlns:a16="http://schemas.microsoft.com/office/drawing/2014/main" id="{D6EC3F3F-091A-41F1-8011-98CE10CBCAFF}"/>
              </a:ext>
            </a:extLst>
          </p:cNvPr>
          <p:cNvSpPr/>
          <p:nvPr/>
        </p:nvSpPr>
        <p:spPr>
          <a:xfrm>
            <a:off x="493486" y="1640114"/>
            <a:ext cx="7228114" cy="43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Google Shape;1969;p66">
            <a:extLst>
              <a:ext uri="{FF2B5EF4-FFF2-40B4-BE49-F238E27FC236}">
                <a16:creationId xmlns:a16="http://schemas.microsoft.com/office/drawing/2014/main" id="{A0B9464C-12F3-42AF-AAAE-1F4C89676F15}"/>
              </a:ext>
            </a:extLst>
          </p:cNvPr>
          <p:cNvSpPr txBox="1">
            <a:spLocks/>
          </p:cNvSpPr>
          <p:nvPr/>
        </p:nvSpPr>
        <p:spPr>
          <a:xfrm>
            <a:off x="1197529" y="1080807"/>
            <a:ext cx="6616389" cy="53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2700" dirty="0"/>
              <a:t>No maintenance of infrastructure</a:t>
            </a:r>
          </a:p>
          <a:p>
            <a:pPr indent="0" algn="l">
              <a:spcAft>
                <a:spcPts val="1600"/>
              </a:spcAft>
            </a:pPr>
            <a:endParaRPr lang="en-US" sz="1300" dirty="0"/>
          </a:p>
        </p:txBody>
      </p:sp>
      <p:sp>
        <p:nvSpPr>
          <p:cNvPr id="18" name="Google Shape;345;p36">
            <a:extLst>
              <a:ext uri="{FF2B5EF4-FFF2-40B4-BE49-F238E27FC236}">
                <a16:creationId xmlns:a16="http://schemas.microsoft.com/office/drawing/2014/main" id="{CC87143F-64F2-4C69-8944-FC611167D430}"/>
              </a:ext>
            </a:extLst>
          </p:cNvPr>
          <p:cNvSpPr txBox="1">
            <a:spLocks/>
          </p:cNvSpPr>
          <p:nvPr/>
        </p:nvSpPr>
        <p:spPr>
          <a:xfrm>
            <a:off x="943429" y="1154564"/>
            <a:ext cx="560326" cy="4299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300"/>
              <a:buFont typeface="Staatliches"/>
              <a:buNone/>
              <a:defRPr sz="2800" b="0"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300"/>
              <a:buFont typeface="Arial"/>
              <a:buNone/>
              <a:defRPr sz="2300" b="0" i="0" u="none" strike="noStrike" cap="none">
                <a:solidFill>
                  <a:schemeClr val="dk2"/>
                </a:solidFill>
                <a:latin typeface="Arial"/>
                <a:ea typeface="Arial"/>
                <a:cs typeface="Arial"/>
                <a:sym typeface="Arial"/>
              </a:defRPr>
            </a:lvl9pPr>
          </a:lstStyle>
          <a:p>
            <a:r>
              <a:rPr lang="en" dirty="0"/>
              <a:t>00</a:t>
            </a: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43"/>
        <p:cNvGrpSpPr/>
        <p:nvPr/>
      </p:nvGrpSpPr>
      <p:grpSpPr>
        <a:xfrm>
          <a:off x="0" y="0"/>
          <a:ext cx="0" cy="0"/>
          <a:chOff x="0" y="0"/>
          <a:chExt cx="0" cy="0"/>
        </a:xfrm>
      </p:grpSpPr>
      <p:sp>
        <p:nvSpPr>
          <p:cNvPr id="1544" name="Google Shape;1544;p64"/>
          <p:cNvSpPr txBox="1">
            <a:spLocks noGrp="1"/>
          </p:cNvSpPr>
          <p:nvPr>
            <p:ph type="title"/>
          </p:nvPr>
        </p:nvSpPr>
        <p:spPr>
          <a:xfrm>
            <a:off x="4648025" y="1552575"/>
            <a:ext cx="4347600" cy="8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545" name="Google Shape;1545;p64"/>
          <p:cNvSpPr txBox="1">
            <a:spLocks noGrp="1"/>
          </p:cNvSpPr>
          <p:nvPr>
            <p:ph type="subTitle" idx="1"/>
          </p:nvPr>
        </p:nvSpPr>
        <p:spPr>
          <a:xfrm>
            <a:off x="4648025" y="2147692"/>
            <a:ext cx="3157500" cy="10817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b="1" dirty="0"/>
              <a:t>Nicola De Cristofaro</a:t>
            </a:r>
          </a:p>
          <a:p>
            <a:pPr marL="0" lvl="0" indent="0" algn="l" rtl="0">
              <a:spcBef>
                <a:spcPts val="0"/>
              </a:spcBef>
              <a:spcAft>
                <a:spcPts val="0"/>
              </a:spcAft>
              <a:buNone/>
            </a:pPr>
            <a:r>
              <a:rPr lang="it-IT" dirty="0"/>
              <a:t>nico.de.cristofaro97@gmail.com</a:t>
            </a:r>
          </a:p>
          <a:p>
            <a:pPr marL="0" lvl="0" indent="0" algn="l" rtl="0">
              <a:spcBef>
                <a:spcPts val="0"/>
              </a:spcBef>
              <a:spcAft>
                <a:spcPts val="0"/>
              </a:spcAft>
              <a:buNone/>
            </a:pPr>
            <a:r>
              <a:rPr lang="it-IT" dirty="0"/>
              <a:t>n.decristofaro2@studenti.unisa.it</a:t>
            </a:r>
          </a:p>
          <a:p>
            <a:pPr marL="0" lvl="0" indent="0" algn="l" rtl="0">
              <a:spcBef>
                <a:spcPts val="0"/>
              </a:spcBef>
              <a:spcAft>
                <a:spcPts val="0"/>
              </a:spcAft>
              <a:buNone/>
            </a:pPr>
            <a:endParaRPr dirty="0"/>
          </a:p>
        </p:txBody>
      </p:sp>
      <p:sp>
        <p:nvSpPr>
          <p:cNvPr id="2" name="Rettangolo 1">
            <a:extLst>
              <a:ext uri="{FF2B5EF4-FFF2-40B4-BE49-F238E27FC236}">
                <a16:creationId xmlns:a16="http://schemas.microsoft.com/office/drawing/2014/main" id="{615276E1-635A-40CF-844A-6EDFF3815E6D}"/>
              </a:ext>
            </a:extLst>
          </p:cNvPr>
          <p:cNvSpPr/>
          <p:nvPr/>
        </p:nvSpPr>
        <p:spPr>
          <a:xfrm>
            <a:off x="4709585" y="3182527"/>
            <a:ext cx="2939444" cy="8004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552" name="Google Shape;1552;p64"/>
          <p:cNvGrpSpPr/>
          <p:nvPr/>
        </p:nvGrpSpPr>
        <p:grpSpPr>
          <a:xfrm>
            <a:off x="4709585" y="3248775"/>
            <a:ext cx="346056" cy="345674"/>
            <a:chOff x="3752358" y="3817349"/>
            <a:chExt cx="346056" cy="345674"/>
          </a:xfrm>
        </p:grpSpPr>
        <p:sp>
          <p:nvSpPr>
            <p:cNvPr id="1553" name="Google Shape;1553;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0" name="Google Shape;1560;p64"/>
          <p:cNvSpPr txBox="1">
            <a:spLocks noGrp="1"/>
          </p:cNvSpPr>
          <p:nvPr>
            <p:ph type="subTitle" idx="2"/>
          </p:nvPr>
        </p:nvSpPr>
        <p:spPr>
          <a:xfrm>
            <a:off x="5080595" y="3387108"/>
            <a:ext cx="2345869" cy="267900"/>
          </a:xfrm>
          <a:prstGeom prst="rect">
            <a:avLst/>
          </a:prstGeom>
        </p:spPr>
        <p:txBody>
          <a:bodyPr spcFirstLastPara="1" wrap="square" lIns="91425" tIns="91425" rIns="91425" bIns="91425" anchor="ctr" anchorCtr="0">
            <a:noAutofit/>
          </a:bodyPr>
          <a:lstStyle/>
          <a:p>
            <a:pPr marL="0" lvl="0" indent="0">
              <a:spcAft>
                <a:spcPts val="1600"/>
              </a:spcAft>
            </a:pPr>
            <a:r>
              <a:rPr lang="it-IT" sz="1000" dirty="0">
                <a:solidFill>
                  <a:schemeClr val="bg1"/>
                </a:solidFill>
              </a:rPr>
              <a:t>Nicola De Cristofaro</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7"/>
          <p:cNvSpPr txBox="1">
            <a:spLocks noGrp="1"/>
          </p:cNvSpPr>
          <p:nvPr>
            <p:ph type="title" idx="2"/>
          </p:nvPr>
        </p:nvSpPr>
        <p:spPr>
          <a:xfrm>
            <a:off x="4862484" y="1985155"/>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1013" name="Google Shape;1013;p57"/>
          <p:cNvSpPr txBox="1">
            <a:spLocks noGrp="1"/>
          </p:cNvSpPr>
          <p:nvPr>
            <p:ph type="subTitle" idx="1"/>
          </p:nvPr>
        </p:nvSpPr>
        <p:spPr>
          <a:xfrm>
            <a:off x="4786318" y="2448489"/>
            <a:ext cx="2815800" cy="597300"/>
          </a:xfrm>
          <a:prstGeom prst="rect">
            <a:avLst/>
          </a:prstGeom>
        </p:spPr>
        <p:txBody>
          <a:bodyPr spcFirstLastPara="1" wrap="square" lIns="91425" tIns="91425" rIns="91425" bIns="91425" anchor="ctr" anchorCtr="0">
            <a:noAutofit/>
          </a:bodyPr>
          <a:lstStyle/>
          <a:p>
            <a:r>
              <a:rPr lang="it-IT" dirty="0" err="1"/>
              <a:t>Details</a:t>
            </a:r>
            <a:r>
              <a:rPr lang="it-IT" dirty="0"/>
              <a:t> and </a:t>
            </a:r>
            <a:r>
              <a:rPr lang="it-IT" dirty="0" err="1"/>
              <a:t>requisites</a:t>
            </a:r>
            <a:r>
              <a:rPr lang="it-IT" dirty="0"/>
              <a:t> of the </a:t>
            </a:r>
          </a:p>
          <a:p>
            <a:r>
              <a:rPr lang="it-IT" dirty="0"/>
              <a:t>project</a:t>
            </a:r>
          </a:p>
        </p:txBody>
      </p:sp>
      <p:sp>
        <p:nvSpPr>
          <p:cNvPr id="1014" name="Google Shape;1014;p57"/>
          <p:cNvSpPr txBox="1">
            <a:spLocks noGrp="1"/>
          </p:cNvSpPr>
          <p:nvPr>
            <p:ph type="title" idx="4294967295"/>
          </p:nvPr>
        </p:nvSpPr>
        <p:spPr>
          <a:xfrm>
            <a:off x="2558584" y="1907400"/>
            <a:ext cx="1799100" cy="132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
        <p:nvSpPr>
          <p:cNvPr id="1015" name="Google Shape;1015;p57"/>
          <p:cNvSpPr txBox="1">
            <a:spLocks noGrp="1"/>
          </p:cNvSpPr>
          <p:nvPr>
            <p:ph type="title"/>
          </p:nvPr>
        </p:nvSpPr>
        <p:spPr>
          <a:xfrm>
            <a:off x="2558584"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36139283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17" name="Rettangolo 16">
            <a:extLst>
              <a:ext uri="{FF2B5EF4-FFF2-40B4-BE49-F238E27FC236}">
                <a16:creationId xmlns:a16="http://schemas.microsoft.com/office/drawing/2014/main" id="{AC776D25-E87A-4DC3-A147-06650E874D17}"/>
              </a:ext>
            </a:extLst>
          </p:cNvPr>
          <p:cNvSpPr/>
          <p:nvPr/>
        </p:nvSpPr>
        <p:spPr>
          <a:xfrm>
            <a:off x="5878288"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8" name="Google Shape;738;p46"/>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Project </a:t>
            </a:r>
            <a:r>
              <a:rPr lang="it-IT" dirty="0" err="1"/>
              <a:t>requisites</a:t>
            </a:r>
            <a:endParaRPr dirty="0"/>
          </a:p>
        </p:txBody>
      </p:sp>
      <p:sp>
        <p:nvSpPr>
          <p:cNvPr id="739" name="Google Shape;739;p46"/>
          <p:cNvSpPr txBox="1">
            <a:spLocks noGrp="1"/>
          </p:cNvSpPr>
          <p:nvPr>
            <p:ph type="subTitle" idx="1"/>
          </p:nvPr>
        </p:nvSpPr>
        <p:spPr>
          <a:xfrm>
            <a:off x="986818" y="2167774"/>
            <a:ext cx="1618495"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Games Room</a:t>
            </a:r>
            <a:endParaRPr dirty="0"/>
          </a:p>
        </p:txBody>
      </p:sp>
      <p:sp>
        <p:nvSpPr>
          <p:cNvPr id="740" name="Google Shape;740;p46"/>
          <p:cNvSpPr txBox="1">
            <a:spLocks noGrp="1"/>
          </p:cNvSpPr>
          <p:nvPr>
            <p:ph type="subTitle" idx="2"/>
          </p:nvPr>
        </p:nvSpPr>
        <p:spPr>
          <a:xfrm>
            <a:off x="617576" y="2513776"/>
            <a:ext cx="2495738" cy="51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Room with </a:t>
            </a:r>
            <a:r>
              <a:rPr lang="it-IT" dirty="0" err="1"/>
              <a:t>all</a:t>
            </a:r>
            <a:r>
              <a:rPr lang="it-IT" dirty="0"/>
              <a:t> </a:t>
            </a:r>
            <a:r>
              <a:rPr lang="it-IT" dirty="0" err="1"/>
              <a:t>kind</a:t>
            </a:r>
            <a:r>
              <a:rPr lang="it-IT" dirty="0"/>
              <a:t> of games: poker, pool…</a:t>
            </a:r>
            <a:endParaRPr dirty="0"/>
          </a:p>
        </p:txBody>
      </p:sp>
      <p:sp>
        <p:nvSpPr>
          <p:cNvPr id="741" name="Google Shape;741;p46"/>
          <p:cNvSpPr txBox="1">
            <a:spLocks noGrp="1"/>
          </p:cNvSpPr>
          <p:nvPr>
            <p:ph type="subTitle" idx="3"/>
          </p:nvPr>
        </p:nvSpPr>
        <p:spPr>
          <a:xfrm>
            <a:off x="3839103"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Laundry</a:t>
            </a:r>
            <a:endParaRPr dirty="0"/>
          </a:p>
        </p:txBody>
      </p:sp>
      <p:sp>
        <p:nvSpPr>
          <p:cNvPr id="742" name="Google Shape;742;p46"/>
          <p:cNvSpPr txBox="1">
            <a:spLocks noGrp="1"/>
          </p:cNvSpPr>
          <p:nvPr>
            <p:ph type="subTitle" idx="4"/>
          </p:nvPr>
        </p:nvSpPr>
        <p:spPr>
          <a:xfrm>
            <a:off x="3572553" y="3926429"/>
            <a:ext cx="2020500" cy="512100"/>
          </a:xfrm>
          <a:prstGeom prst="rect">
            <a:avLst/>
          </a:prstGeom>
        </p:spPr>
        <p:txBody>
          <a:bodyPr spcFirstLastPara="1" wrap="square" lIns="91425" tIns="91425" rIns="91425" bIns="91425" anchor="ctr" anchorCtr="0">
            <a:noAutofit/>
          </a:bodyPr>
          <a:lstStyle/>
          <a:p>
            <a:pPr marL="0" lvl="0" indent="0"/>
            <a:r>
              <a:rPr lang="en-US" dirty="0"/>
              <a:t>Clothes can be washed and ironed.</a:t>
            </a:r>
            <a:endParaRPr dirty="0"/>
          </a:p>
        </p:txBody>
      </p:sp>
      <p:sp>
        <p:nvSpPr>
          <p:cNvPr id="743" name="Google Shape;743;p46"/>
          <p:cNvSpPr txBox="1">
            <a:spLocks noGrp="1"/>
          </p:cNvSpPr>
          <p:nvPr>
            <p:ph type="subTitle" idx="5"/>
          </p:nvPr>
        </p:nvSpPr>
        <p:spPr>
          <a:xfrm>
            <a:off x="986819" y="361822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err="1"/>
              <a:t>Restaurant</a:t>
            </a:r>
            <a:endParaRPr dirty="0"/>
          </a:p>
        </p:txBody>
      </p:sp>
      <p:sp>
        <p:nvSpPr>
          <p:cNvPr id="744" name="Google Shape;744;p46"/>
          <p:cNvSpPr txBox="1">
            <a:spLocks noGrp="1"/>
          </p:cNvSpPr>
          <p:nvPr>
            <p:ph type="subTitle" idx="6"/>
          </p:nvPr>
        </p:nvSpPr>
        <p:spPr>
          <a:xfrm>
            <a:off x="720119" y="3926429"/>
            <a:ext cx="2020800" cy="512100"/>
          </a:xfrm>
          <a:prstGeom prst="rect">
            <a:avLst/>
          </a:prstGeom>
        </p:spPr>
        <p:txBody>
          <a:bodyPr spcFirstLastPara="1" wrap="square" lIns="91425" tIns="91425" rIns="91425" bIns="91425" anchor="ctr" anchorCtr="0">
            <a:noAutofit/>
          </a:bodyPr>
          <a:lstStyle/>
          <a:p>
            <a:pPr marL="0" lvl="0" indent="0"/>
            <a:r>
              <a:rPr lang="en-US" dirty="0"/>
              <a:t>Sea and land food restaurant</a:t>
            </a:r>
            <a:endParaRPr dirty="0"/>
          </a:p>
        </p:txBody>
      </p:sp>
      <p:sp>
        <p:nvSpPr>
          <p:cNvPr id="745" name="Google Shape;745;p46"/>
          <p:cNvSpPr txBox="1">
            <a:spLocks noGrp="1"/>
          </p:cNvSpPr>
          <p:nvPr>
            <p:ph type="subTitle" idx="7"/>
          </p:nvPr>
        </p:nvSpPr>
        <p:spPr>
          <a:xfrm>
            <a:off x="3839103"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Gym</a:t>
            </a:r>
            <a:endParaRPr dirty="0"/>
          </a:p>
        </p:txBody>
      </p:sp>
      <p:sp>
        <p:nvSpPr>
          <p:cNvPr id="746" name="Google Shape;746;p46"/>
          <p:cNvSpPr txBox="1">
            <a:spLocks noGrp="1"/>
          </p:cNvSpPr>
          <p:nvPr>
            <p:ph type="subTitle" idx="8"/>
          </p:nvPr>
        </p:nvSpPr>
        <p:spPr>
          <a:xfrm>
            <a:off x="3434909" y="2478978"/>
            <a:ext cx="2373487" cy="512100"/>
          </a:xfrm>
          <a:prstGeom prst="rect">
            <a:avLst/>
          </a:prstGeom>
        </p:spPr>
        <p:txBody>
          <a:bodyPr spcFirstLastPara="1" wrap="square" lIns="91425" tIns="91425" rIns="91425" bIns="91425" anchor="ctr" anchorCtr="0">
            <a:noAutofit/>
          </a:bodyPr>
          <a:lstStyle/>
          <a:p>
            <a:pPr marL="0" lvl="0" indent="0"/>
            <a:r>
              <a:rPr lang="en-US" dirty="0"/>
              <a:t>Gym room and specialized training rooms</a:t>
            </a:r>
            <a:endParaRPr dirty="0"/>
          </a:p>
        </p:txBody>
      </p:sp>
      <p:sp>
        <p:nvSpPr>
          <p:cNvPr id="747" name="Google Shape;747;p46"/>
          <p:cNvSpPr txBox="1">
            <a:spLocks noGrp="1"/>
          </p:cNvSpPr>
          <p:nvPr>
            <p:ph type="subTitle" idx="9"/>
          </p:nvPr>
        </p:nvSpPr>
        <p:spPr>
          <a:xfrm>
            <a:off x="6688815" y="3616574"/>
            <a:ext cx="14874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Massages</a:t>
            </a:r>
            <a:endParaRPr dirty="0"/>
          </a:p>
        </p:txBody>
      </p:sp>
      <p:sp>
        <p:nvSpPr>
          <p:cNvPr id="748" name="Google Shape;748;p46"/>
          <p:cNvSpPr txBox="1">
            <a:spLocks noGrp="1"/>
          </p:cNvSpPr>
          <p:nvPr>
            <p:ph type="subTitle" idx="13"/>
          </p:nvPr>
        </p:nvSpPr>
        <p:spPr>
          <a:xfrm>
            <a:off x="6422265" y="3926429"/>
            <a:ext cx="2220992" cy="512100"/>
          </a:xfrm>
          <a:prstGeom prst="rect">
            <a:avLst/>
          </a:prstGeom>
        </p:spPr>
        <p:txBody>
          <a:bodyPr spcFirstLastPara="1" wrap="square" lIns="91425" tIns="91425" rIns="91425" bIns="91425" anchor="ctr" anchorCtr="0">
            <a:noAutofit/>
          </a:bodyPr>
          <a:lstStyle/>
          <a:p>
            <a:pPr marL="0" lvl="0" indent="0"/>
            <a:r>
              <a:rPr lang="en-US"/>
              <a:t>Experienced </a:t>
            </a:r>
            <a:r>
              <a:rPr lang="en-US" dirty="0"/>
              <a:t>people with years of experience</a:t>
            </a:r>
            <a:endParaRPr dirty="0"/>
          </a:p>
        </p:txBody>
      </p:sp>
      <p:sp>
        <p:nvSpPr>
          <p:cNvPr id="749" name="Google Shape;749;p46"/>
          <p:cNvSpPr txBox="1">
            <a:spLocks noGrp="1"/>
          </p:cNvSpPr>
          <p:nvPr>
            <p:ph type="subTitle" idx="14"/>
          </p:nvPr>
        </p:nvSpPr>
        <p:spPr>
          <a:xfrm>
            <a:off x="6688815" y="2167774"/>
            <a:ext cx="1487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Spa</a:t>
            </a:r>
            <a:endParaRPr dirty="0"/>
          </a:p>
        </p:txBody>
      </p:sp>
      <p:sp>
        <p:nvSpPr>
          <p:cNvPr id="750" name="Google Shape;750;p46"/>
          <p:cNvSpPr txBox="1">
            <a:spLocks noGrp="1"/>
          </p:cNvSpPr>
          <p:nvPr>
            <p:ph type="subTitle" idx="15"/>
          </p:nvPr>
        </p:nvSpPr>
        <p:spPr>
          <a:xfrm>
            <a:off x="6271474" y="2478978"/>
            <a:ext cx="2422588" cy="512100"/>
          </a:xfrm>
          <a:prstGeom prst="rect">
            <a:avLst/>
          </a:prstGeom>
        </p:spPr>
        <p:txBody>
          <a:bodyPr spcFirstLastPara="1" wrap="square" lIns="91425" tIns="91425" rIns="91425" bIns="91425" anchor="ctr" anchorCtr="0">
            <a:noAutofit/>
          </a:bodyPr>
          <a:lstStyle/>
          <a:p>
            <a:pPr marL="0" lvl="0" indent="0"/>
            <a:r>
              <a:rPr lang="en-US" dirty="0"/>
              <a:t>Mineral bath with health-giving properties</a:t>
            </a:r>
            <a:endParaRPr dirty="0"/>
          </a:p>
        </p:txBody>
      </p:sp>
      <p:sp>
        <p:nvSpPr>
          <p:cNvPr id="15" name="Google Shape;1969;p66">
            <a:extLst>
              <a:ext uri="{FF2B5EF4-FFF2-40B4-BE49-F238E27FC236}">
                <a16:creationId xmlns:a16="http://schemas.microsoft.com/office/drawing/2014/main" id="{54A7D95F-C9AA-4202-B6C7-FACA0F5751A0}"/>
              </a:ext>
            </a:extLst>
          </p:cNvPr>
          <p:cNvSpPr txBox="1">
            <a:spLocks/>
          </p:cNvSpPr>
          <p:nvPr/>
        </p:nvSpPr>
        <p:spPr>
          <a:xfrm>
            <a:off x="505318" y="1023880"/>
            <a:ext cx="7816500" cy="836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600" b="1" i="0" u="none" strike="noStrike" cap="none">
                <a:solidFill>
                  <a:schemeClr val="dk2"/>
                </a:solidFill>
                <a:highlight>
                  <a:schemeClr val="lt2"/>
                </a:highlight>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600" b="1" i="0" u="none" strike="noStrike" cap="none">
                <a:solidFill>
                  <a:schemeClr val="dk2"/>
                </a:solidFill>
                <a:highlight>
                  <a:schemeClr val="lt2"/>
                </a:highlight>
                <a:latin typeface="Montserrat"/>
                <a:ea typeface="Montserrat"/>
                <a:cs typeface="Montserrat"/>
                <a:sym typeface="Montserrat"/>
              </a:defRPr>
            </a:lvl9pPr>
          </a:lstStyle>
          <a:p>
            <a:r>
              <a:rPr lang="en-US" sz="1300" dirty="0"/>
              <a:t>In a hotel scenario, </a:t>
            </a:r>
            <a:r>
              <a:rPr lang="en-US" sz="1300" dirty="0">
                <a:uFill>
                  <a:noFill/>
                </a:uFill>
              </a:rPr>
              <a:t>in most cases, there are many services available to guests such as spa, games room, gym, and so on. However each guest cannot access each </a:t>
            </a:r>
            <a:r>
              <a:rPr lang="en-US" sz="1300" dirty="0"/>
              <a:t>service</a:t>
            </a:r>
            <a:r>
              <a:rPr lang="en-US" sz="1300" dirty="0">
                <a:uFill>
                  <a:noFill/>
                </a:uFill>
              </a:rPr>
              <a:t> for free, but each service has its cost.</a:t>
            </a:r>
            <a:endParaRPr lang="en-US" sz="1300" dirty="0"/>
          </a:p>
          <a:p>
            <a:pPr indent="0" algn="l">
              <a:spcAft>
                <a:spcPts val="1600"/>
              </a:spcAft>
            </a:pPr>
            <a:endParaRPr lang="en-US" sz="1300" dirty="0"/>
          </a:p>
        </p:txBody>
      </p:sp>
      <p:sp>
        <p:nvSpPr>
          <p:cNvPr id="2" name="Rettangolo 1">
            <a:extLst>
              <a:ext uri="{FF2B5EF4-FFF2-40B4-BE49-F238E27FC236}">
                <a16:creationId xmlns:a16="http://schemas.microsoft.com/office/drawing/2014/main" id="{11B70A78-1F55-4D7A-8877-80FC885061CB}"/>
              </a:ext>
            </a:extLst>
          </p:cNvPr>
          <p:cNvSpPr/>
          <p:nvPr/>
        </p:nvSpPr>
        <p:spPr>
          <a:xfrm>
            <a:off x="3062514" y="1672109"/>
            <a:ext cx="188686" cy="3603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617575" y="354900"/>
            <a:ext cx="781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ROLES</a:t>
            </a:r>
            <a:endParaRPr dirty="0"/>
          </a:p>
        </p:txBody>
      </p:sp>
      <p:sp>
        <p:nvSpPr>
          <p:cNvPr id="374" name="Google Shape;374;p39"/>
          <p:cNvSpPr txBox="1"/>
          <p:nvPr/>
        </p:nvSpPr>
        <p:spPr>
          <a:xfrm>
            <a:off x="5394036" y="3267857"/>
            <a:ext cx="1531500" cy="78271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78" name="Google Shape;378;p39"/>
          <p:cNvSpPr txBox="1"/>
          <p:nvPr/>
        </p:nvSpPr>
        <p:spPr>
          <a:xfrm>
            <a:off x="1944606" y="3659212"/>
            <a:ext cx="1531500" cy="374068"/>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700" b="1" dirty="0">
                <a:solidFill>
                  <a:schemeClr val="dk2"/>
                </a:solidFill>
                <a:latin typeface="Montserrat"/>
                <a:ea typeface="Montserrat"/>
                <a:cs typeface="Montserrat"/>
                <a:sym typeface="Montserrat"/>
              </a:rPr>
              <a:t>BRONZE</a:t>
            </a:r>
            <a:endParaRPr sz="1700" b="1" dirty="0">
              <a:solidFill>
                <a:schemeClr val="dk2"/>
              </a:solidFill>
              <a:latin typeface="Montserrat"/>
              <a:ea typeface="Montserrat"/>
              <a:cs typeface="Montserrat"/>
              <a:sym typeface="Montserrat"/>
            </a:endParaRPr>
          </a:p>
        </p:txBody>
      </p:sp>
      <p:sp>
        <p:nvSpPr>
          <p:cNvPr id="382" name="Google Shape;382;p39"/>
          <p:cNvSpPr txBox="1"/>
          <p:nvPr/>
        </p:nvSpPr>
        <p:spPr>
          <a:xfrm>
            <a:off x="3669321" y="2684472"/>
            <a:ext cx="1531500" cy="1362473"/>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a:p>
            <a:pPr marL="0" lvl="0" indent="0" algn="ctr" rtl="0">
              <a:spcBef>
                <a:spcPts val="0"/>
              </a:spcBef>
              <a:spcAft>
                <a:spcPts val="0"/>
              </a:spcAft>
              <a:buNone/>
            </a:pPr>
            <a:endParaRPr lang="it-IT" sz="1700" b="1" dirty="0">
              <a:solidFill>
                <a:schemeClr val="dk2"/>
              </a:solidFill>
              <a:latin typeface="Montserrat"/>
              <a:ea typeface="Montserrat"/>
              <a:cs typeface="Montserrat"/>
              <a:sym typeface="Montserrat"/>
            </a:endParaRPr>
          </a:p>
        </p:txBody>
      </p:sp>
      <p:sp>
        <p:nvSpPr>
          <p:cNvPr id="385" name="Google Shape;385;p39"/>
          <p:cNvSpPr txBox="1"/>
          <p:nvPr/>
        </p:nvSpPr>
        <p:spPr>
          <a:xfrm>
            <a:off x="2062506" y="4038234"/>
            <a:ext cx="1531500" cy="744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only in the games room.</a:t>
            </a:r>
            <a:endParaRPr sz="1200" dirty="0">
              <a:solidFill>
                <a:schemeClr val="lt1"/>
              </a:solidFill>
              <a:latin typeface="Montserrat"/>
              <a:ea typeface="Montserrat"/>
              <a:cs typeface="Montserrat"/>
              <a:sym typeface="Montserrat"/>
            </a:endParaRPr>
          </a:p>
        </p:txBody>
      </p:sp>
      <p:sp>
        <p:nvSpPr>
          <p:cNvPr id="386" name="Google Shape;386;p39"/>
          <p:cNvSpPr txBox="1"/>
          <p:nvPr/>
        </p:nvSpPr>
        <p:spPr>
          <a:xfrm>
            <a:off x="3669321" y="4046945"/>
            <a:ext cx="1531500" cy="8658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unlimited.</a:t>
            </a:r>
            <a:endParaRPr sz="1200" dirty="0">
              <a:solidFill>
                <a:schemeClr val="lt1"/>
              </a:solidFill>
              <a:latin typeface="Montserrat"/>
              <a:ea typeface="Montserrat"/>
              <a:cs typeface="Montserrat"/>
              <a:sym typeface="Montserrat"/>
            </a:endParaRPr>
          </a:p>
        </p:txBody>
      </p:sp>
      <p:sp>
        <p:nvSpPr>
          <p:cNvPr id="387" name="Google Shape;387;p39"/>
          <p:cNvSpPr txBox="1"/>
          <p:nvPr/>
        </p:nvSpPr>
        <p:spPr>
          <a:xfrm>
            <a:off x="5276136" y="3902482"/>
            <a:ext cx="1842657" cy="11548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Montserrat"/>
                <a:ea typeface="Montserrat"/>
                <a:cs typeface="Montserrat"/>
                <a:sym typeface="Montserrat"/>
              </a:rPr>
              <a:t>The access is allowed for every service, but for a limited number of times.</a:t>
            </a:r>
            <a:endParaRPr sz="1200" dirty="0">
              <a:solidFill>
                <a:schemeClr val="lt1"/>
              </a:solidFill>
              <a:latin typeface="Montserrat"/>
              <a:ea typeface="Montserrat"/>
              <a:cs typeface="Montserrat"/>
              <a:sym typeface="Montserrat"/>
            </a:endParaRPr>
          </a:p>
        </p:txBody>
      </p:sp>
      <p:pic>
        <p:nvPicPr>
          <p:cNvPr id="9" name="Immagine 8">
            <a:extLst>
              <a:ext uri="{FF2B5EF4-FFF2-40B4-BE49-F238E27FC236}">
                <a16:creationId xmlns:a16="http://schemas.microsoft.com/office/drawing/2014/main" id="{A29E7E94-CDEE-448E-A837-B5643034D637}"/>
              </a:ext>
            </a:extLst>
          </p:cNvPr>
          <p:cNvPicPr>
            <a:picLocks noChangeAspect="1"/>
          </p:cNvPicPr>
          <p:nvPr/>
        </p:nvPicPr>
        <p:blipFill>
          <a:blip r:embed="rId3"/>
          <a:stretch>
            <a:fillRect/>
          </a:stretch>
        </p:blipFill>
        <p:spPr>
          <a:xfrm flipH="1">
            <a:off x="4035285" y="1897988"/>
            <a:ext cx="725439" cy="725439"/>
          </a:xfrm>
          <a:prstGeom prst="rect">
            <a:avLst/>
          </a:prstGeom>
        </p:spPr>
      </p:pic>
      <p:pic>
        <p:nvPicPr>
          <p:cNvPr id="11" name="Immagine 10">
            <a:extLst>
              <a:ext uri="{FF2B5EF4-FFF2-40B4-BE49-F238E27FC236}">
                <a16:creationId xmlns:a16="http://schemas.microsoft.com/office/drawing/2014/main" id="{8520D8AE-8651-465E-AE83-D1643B39A9FA}"/>
              </a:ext>
            </a:extLst>
          </p:cNvPr>
          <p:cNvPicPr>
            <a:picLocks noChangeAspect="1"/>
          </p:cNvPicPr>
          <p:nvPr/>
        </p:nvPicPr>
        <p:blipFill>
          <a:blip r:embed="rId4"/>
          <a:stretch>
            <a:fillRect/>
          </a:stretch>
        </p:blipFill>
        <p:spPr>
          <a:xfrm>
            <a:off x="5700817" y="2300831"/>
            <a:ext cx="725439" cy="725439"/>
          </a:xfrm>
          <a:prstGeom prst="rect">
            <a:avLst/>
          </a:prstGeom>
        </p:spPr>
      </p:pic>
      <p:pic>
        <p:nvPicPr>
          <p:cNvPr id="13" name="Immagine 12">
            <a:extLst>
              <a:ext uri="{FF2B5EF4-FFF2-40B4-BE49-F238E27FC236}">
                <a16:creationId xmlns:a16="http://schemas.microsoft.com/office/drawing/2014/main" id="{6293CF0E-0EB5-45D8-8CF8-6CE3DB3591C7}"/>
              </a:ext>
            </a:extLst>
          </p:cNvPr>
          <p:cNvPicPr>
            <a:picLocks noChangeAspect="1"/>
          </p:cNvPicPr>
          <p:nvPr/>
        </p:nvPicPr>
        <p:blipFill>
          <a:blip r:embed="rId5"/>
          <a:stretch>
            <a:fillRect/>
          </a:stretch>
        </p:blipFill>
        <p:spPr>
          <a:xfrm>
            <a:off x="2406586" y="2663551"/>
            <a:ext cx="725439" cy="725439"/>
          </a:xfrm>
          <a:prstGeom prst="rect">
            <a:avLst/>
          </a:prstGeom>
        </p:spPr>
      </p:pic>
      <p:sp>
        <p:nvSpPr>
          <p:cNvPr id="2" name="CasellaDiTesto 1">
            <a:extLst>
              <a:ext uri="{FF2B5EF4-FFF2-40B4-BE49-F238E27FC236}">
                <a16:creationId xmlns:a16="http://schemas.microsoft.com/office/drawing/2014/main" id="{7BF349B5-BFE7-43AA-AE0E-27133B15CEC9}"/>
              </a:ext>
            </a:extLst>
          </p:cNvPr>
          <p:cNvSpPr txBox="1"/>
          <p:nvPr/>
        </p:nvSpPr>
        <p:spPr>
          <a:xfrm>
            <a:off x="498972" y="1035843"/>
            <a:ext cx="8146055" cy="692497"/>
          </a:xfrm>
          <a:prstGeom prst="rect">
            <a:avLst/>
          </a:prstGeom>
          <a:noFill/>
        </p:spPr>
        <p:txBody>
          <a:bodyPr wrap="square" rtlCol="0">
            <a:spAutoFit/>
          </a:bodyPr>
          <a:lstStyle/>
          <a:p>
            <a:pPr algn="ctr"/>
            <a:r>
              <a:rPr lang="en-US" sz="1300" b="1" dirty="0">
                <a:solidFill>
                  <a:schemeClr val="bg1"/>
                </a:solidFill>
                <a:latin typeface="Montserrat" panose="020B0604020202020204" charset="0"/>
              </a:rPr>
              <a:t>To manage the access to these services some roles are assigned to the guests</a:t>
            </a:r>
            <a:r>
              <a:rPr lang="en-US" sz="1300" b="1" dirty="0">
                <a:solidFill>
                  <a:schemeClr val="bg1"/>
                </a:solidFill>
                <a:uFill>
                  <a:noFill/>
                </a:uFill>
                <a:latin typeface="Montserrat" panose="020B0604020202020204" charset="0"/>
              </a:rPr>
              <a:t>. When a guest pays for the services he wants, a </a:t>
            </a:r>
            <a:r>
              <a:rPr lang="en-US" sz="1300" b="1" dirty="0">
                <a:solidFill>
                  <a:schemeClr val="tx2"/>
                </a:solidFill>
                <a:uFill>
                  <a:noFill/>
                </a:uFill>
                <a:latin typeface="Montserrat" panose="020B0604020202020204" charset="0"/>
              </a:rPr>
              <a:t>bracelet</a:t>
            </a:r>
            <a:r>
              <a:rPr lang="en-US" sz="1300" b="1" dirty="0">
                <a:solidFill>
                  <a:schemeClr val="bg1"/>
                </a:solidFill>
                <a:uFill>
                  <a:noFill/>
                </a:uFill>
                <a:latin typeface="Montserrat" panose="020B0604020202020204" charset="0"/>
              </a:rPr>
              <a:t> is issued to the guest. The bracelet will represent the access pass to the services purchased by the guest.</a:t>
            </a:r>
            <a:endParaRPr lang="en-US" sz="1300" b="1" dirty="0">
              <a:solidFill>
                <a:schemeClr val="bg1"/>
              </a:solidFill>
              <a:latin typeface="Montserrat" panose="020B0604020202020204" charset="0"/>
            </a:endParaRPr>
          </a:p>
        </p:txBody>
      </p:sp>
      <p:sp>
        <p:nvSpPr>
          <p:cNvPr id="3" name="CasellaDiTesto 2">
            <a:extLst>
              <a:ext uri="{FF2B5EF4-FFF2-40B4-BE49-F238E27FC236}">
                <a16:creationId xmlns:a16="http://schemas.microsoft.com/office/drawing/2014/main" id="{D41A0D55-E7FA-4717-9EC3-F10B238CC165}"/>
              </a:ext>
            </a:extLst>
          </p:cNvPr>
          <p:cNvSpPr txBox="1"/>
          <p:nvPr/>
        </p:nvSpPr>
        <p:spPr>
          <a:xfrm>
            <a:off x="3874286"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GOLD</a:t>
            </a:r>
          </a:p>
        </p:txBody>
      </p:sp>
      <p:sp>
        <p:nvSpPr>
          <p:cNvPr id="15" name="CasellaDiTesto 14">
            <a:extLst>
              <a:ext uri="{FF2B5EF4-FFF2-40B4-BE49-F238E27FC236}">
                <a16:creationId xmlns:a16="http://schemas.microsoft.com/office/drawing/2014/main" id="{9CFE16F7-D5D4-403D-B5BB-46CF68160D04}"/>
              </a:ext>
            </a:extLst>
          </p:cNvPr>
          <p:cNvSpPr txBox="1"/>
          <p:nvPr/>
        </p:nvSpPr>
        <p:spPr>
          <a:xfrm>
            <a:off x="5599001" y="3659212"/>
            <a:ext cx="1121569" cy="353943"/>
          </a:xfrm>
          <a:prstGeom prst="rect">
            <a:avLst/>
          </a:prstGeom>
          <a:noFill/>
        </p:spPr>
        <p:txBody>
          <a:bodyPr wrap="square" rtlCol="0">
            <a:spAutoFit/>
          </a:bodyPr>
          <a:lstStyle/>
          <a:p>
            <a:pPr lvl="0" algn="ctr"/>
            <a:r>
              <a:rPr lang="it-IT" sz="1700" b="1" dirty="0">
                <a:solidFill>
                  <a:schemeClr val="dk2"/>
                </a:solidFill>
                <a:latin typeface="Montserrat"/>
                <a:ea typeface="Montserrat"/>
                <a:cs typeface="Montserrat"/>
                <a:sym typeface="Montserrat"/>
              </a:rPr>
              <a:t>SILVER</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a:t>
            </a:r>
            <a:endParaRPr dirty="0"/>
          </a:p>
        </p:txBody>
      </p:sp>
      <p:sp>
        <p:nvSpPr>
          <p:cNvPr id="415" name="Google Shape;415;p42"/>
          <p:cNvSpPr txBox="1">
            <a:spLocks noGrp="1"/>
          </p:cNvSpPr>
          <p:nvPr>
            <p:ph type="subTitle" idx="1"/>
          </p:nvPr>
        </p:nvSpPr>
        <p:spPr>
          <a:xfrm>
            <a:off x="1756212" y="244652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Tipical</a:t>
            </a:r>
            <a:r>
              <a:rPr lang="it-IT" dirty="0"/>
              <a:t> use case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34644031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1"/>
          <p:cNvSpPr txBox="1">
            <a:spLocks noGrp="1"/>
          </p:cNvSpPr>
          <p:nvPr>
            <p:ph type="title"/>
          </p:nvPr>
        </p:nvSpPr>
        <p:spPr>
          <a:xfrm>
            <a:off x="617574" y="354900"/>
            <a:ext cx="72548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USE CASE ( access service </a:t>
            </a:r>
            <a:r>
              <a:rPr lang="it-IT" dirty="0" err="1"/>
              <a:t>request</a:t>
            </a:r>
            <a:r>
              <a:rPr lang="it-IT" dirty="0"/>
              <a:t> )</a:t>
            </a:r>
            <a:endParaRPr dirty="0"/>
          </a:p>
        </p:txBody>
      </p:sp>
      <p:sp>
        <p:nvSpPr>
          <p:cNvPr id="953" name="Google Shape;953;p51"/>
          <p:cNvSpPr/>
          <p:nvPr/>
        </p:nvSpPr>
        <p:spPr>
          <a:xfrm rot="5400000">
            <a:off x="2475819" y="2917274"/>
            <a:ext cx="38481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txBox="1">
            <a:spLocks noGrp="1"/>
          </p:cNvSpPr>
          <p:nvPr>
            <p:ph type="title" idx="4294967295"/>
          </p:nvPr>
        </p:nvSpPr>
        <p:spPr>
          <a:xfrm>
            <a:off x="3902801" y="16481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01</a:t>
            </a:r>
            <a:endParaRPr sz="2800"/>
          </a:p>
        </p:txBody>
      </p:sp>
      <p:sp>
        <p:nvSpPr>
          <p:cNvPr id="955" name="Google Shape;955;p51"/>
          <p:cNvSpPr txBox="1">
            <a:spLocks noGrp="1"/>
          </p:cNvSpPr>
          <p:nvPr>
            <p:ph type="title" idx="4294967295"/>
          </p:nvPr>
        </p:nvSpPr>
        <p:spPr>
          <a:xfrm>
            <a:off x="3902801" y="3473909"/>
            <a:ext cx="5211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3</a:t>
            </a:r>
            <a:endParaRPr sz="2800"/>
          </a:p>
        </p:txBody>
      </p:sp>
      <p:sp>
        <p:nvSpPr>
          <p:cNvPr id="956" name="Google Shape;956;p51"/>
          <p:cNvSpPr txBox="1">
            <a:spLocks noGrp="1"/>
          </p:cNvSpPr>
          <p:nvPr>
            <p:ph type="title" idx="4294967295"/>
          </p:nvPr>
        </p:nvSpPr>
        <p:spPr>
          <a:xfrm>
            <a:off x="4371513" y="2575296"/>
            <a:ext cx="519300" cy="429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a:t>0</a:t>
            </a:r>
            <a:r>
              <a:rPr lang="en"/>
              <a:t>2</a:t>
            </a:r>
            <a:endParaRPr sz="2800"/>
          </a:p>
        </p:txBody>
      </p:sp>
      <p:sp>
        <p:nvSpPr>
          <p:cNvPr id="958" name="Google Shape;958;p51"/>
          <p:cNvSpPr txBox="1"/>
          <p:nvPr/>
        </p:nvSpPr>
        <p:spPr>
          <a:xfrm>
            <a:off x="446119" y="1493696"/>
            <a:ext cx="3397443" cy="849025"/>
          </a:xfrm>
          <a:prstGeom prst="rect">
            <a:avLst/>
          </a:prstGeom>
          <a:noFill/>
          <a:ln>
            <a:noFill/>
          </a:ln>
        </p:spPr>
        <p:txBody>
          <a:bodyPr spcFirstLastPara="1" wrap="square" lIns="91425" tIns="91425" rIns="91425" bIns="91425" anchor="ctr" anchorCtr="0">
            <a:noAutofit/>
          </a:bodyPr>
          <a:lstStyle/>
          <a:p>
            <a:pPr algn="just"/>
            <a:r>
              <a:rPr lang="en-US" sz="1200" dirty="0">
                <a:solidFill>
                  <a:schemeClr val="lt1"/>
                </a:solidFill>
                <a:latin typeface="Montserrat"/>
                <a:ea typeface="Montserrat"/>
                <a:cs typeface="Montserrat"/>
              </a:rPr>
              <a:t>A guest wants to access the games room, so he puts his bracelet on the reader sensor near the games </a:t>
            </a:r>
            <a:r>
              <a:rPr lang="it-IT" sz="1200" dirty="0">
                <a:solidFill>
                  <a:schemeClr val="lt1"/>
                </a:solidFill>
                <a:latin typeface="Montserrat"/>
                <a:ea typeface="Montserrat"/>
                <a:cs typeface="Montserrat"/>
              </a:rPr>
              <a:t>room door.</a:t>
            </a:r>
            <a:endParaRPr sz="1200" dirty="0">
              <a:solidFill>
                <a:schemeClr val="lt1"/>
              </a:solidFill>
              <a:latin typeface="Montserrat"/>
              <a:ea typeface="Montserrat"/>
              <a:cs typeface="Montserrat"/>
              <a:sym typeface="Montserrat"/>
            </a:endParaRPr>
          </a:p>
        </p:txBody>
      </p:sp>
      <p:sp>
        <p:nvSpPr>
          <p:cNvPr id="959" name="Google Shape;959;p51"/>
          <p:cNvSpPr txBox="1"/>
          <p:nvPr/>
        </p:nvSpPr>
        <p:spPr>
          <a:xfrm>
            <a:off x="4964334" y="2541857"/>
            <a:ext cx="3297475" cy="763027"/>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A function checks the role of the guest who made the access request and store the request on database. </a:t>
            </a:r>
            <a:endParaRPr lang="en-US" sz="1200" dirty="0">
              <a:solidFill>
                <a:schemeClr val="lt1"/>
              </a:solidFill>
              <a:latin typeface="Montserrat"/>
              <a:ea typeface="Montserrat"/>
              <a:cs typeface="Montserrat"/>
              <a:sym typeface="Montserrat"/>
            </a:endParaRPr>
          </a:p>
          <a:p>
            <a:pPr lvl="0"/>
            <a:endParaRPr sz="1200" dirty="0">
              <a:solidFill>
                <a:schemeClr val="lt1"/>
              </a:solidFill>
              <a:latin typeface="Montserrat"/>
              <a:ea typeface="Montserrat"/>
              <a:cs typeface="Montserrat"/>
              <a:sym typeface="Montserrat"/>
            </a:endParaRPr>
          </a:p>
        </p:txBody>
      </p:sp>
      <p:sp>
        <p:nvSpPr>
          <p:cNvPr id="960" name="Google Shape;960;p51"/>
          <p:cNvSpPr txBox="1"/>
          <p:nvPr/>
        </p:nvSpPr>
        <p:spPr>
          <a:xfrm>
            <a:off x="541769" y="3369960"/>
            <a:ext cx="3530594" cy="833900"/>
          </a:xfrm>
          <a:prstGeom prst="rect">
            <a:avLst/>
          </a:prstGeom>
          <a:noFill/>
          <a:ln>
            <a:noFill/>
          </a:ln>
        </p:spPr>
        <p:txBody>
          <a:bodyPr spcFirstLastPara="1" wrap="square" lIns="91425" tIns="91425" rIns="91425" bIns="91425" anchor="ctr" anchorCtr="0">
            <a:noAutofit/>
          </a:bodyPr>
          <a:lstStyle/>
          <a:p>
            <a:r>
              <a:rPr lang="en-US" sz="1200" dirty="0">
                <a:solidFill>
                  <a:schemeClr val="lt1"/>
                </a:solidFill>
                <a:latin typeface="Montserrat"/>
                <a:ea typeface="Montserrat"/>
                <a:cs typeface="Montserrat"/>
              </a:rPr>
              <a:t>If that role is allowed to access that particular service, then a message is showed on the screen near the service door: </a:t>
            </a:r>
          </a:p>
          <a:p>
            <a:r>
              <a:rPr lang="en-US" sz="1200" dirty="0">
                <a:solidFill>
                  <a:schemeClr val="lt1"/>
                </a:solidFill>
                <a:latin typeface="Montserrat"/>
                <a:ea typeface="Montserrat"/>
                <a:cs typeface="Montserrat"/>
              </a:rPr>
              <a:t>“</a:t>
            </a:r>
            <a:r>
              <a:rPr lang="en-US" sz="1200" b="1" dirty="0">
                <a:solidFill>
                  <a:schemeClr val="lt1"/>
                </a:solidFill>
                <a:latin typeface="Montserrat"/>
                <a:ea typeface="Montserrat"/>
                <a:cs typeface="Montserrat"/>
              </a:rPr>
              <a:t>access allowed</a:t>
            </a:r>
            <a:r>
              <a:rPr lang="en-US" sz="1200" dirty="0">
                <a:solidFill>
                  <a:schemeClr val="lt1"/>
                </a:solidFill>
                <a:latin typeface="Montserrat"/>
                <a:ea typeface="Montserrat"/>
                <a:cs typeface="Montserrat"/>
              </a:rPr>
              <a:t>" or "</a:t>
            </a:r>
            <a:r>
              <a:rPr lang="en-US" sz="1200" b="1" dirty="0">
                <a:solidFill>
                  <a:schemeClr val="lt1"/>
                </a:solidFill>
                <a:latin typeface="Montserrat"/>
                <a:ea typeface="Montserrat"/>
                <a:cs typeface="Montserrat"/>
              </a:rPr>
              <a:t>access not allowed</a:t>
            </a:r>
            <a:r>
              <a:rPr lang="en-US" sz="1200" dirty="0">
                <a:solidFill>
                  <a:schemeClr val="lt1"/>
                </a:solidFill>
                <a:latin typeface="Montserrat"/>
                <a:ea typeface="Montserrat"/>
                <a:cs typeface="Montserrat"/>
              </a:rPr>
              <a:t>".</a:t>
            </a:r>
            <a:endParaRPr lang="en-US" sz="1200" dirty="0">
              <a:solidFill>
                <a:schemeClr val="lt1"/>
              </a:solidFill>
              <a:latin typeface="Montserrat"/>
              <a:ea typeface="Montserrat"/>
              <a:cs typeface="Montserrat"/>
              <a:sym typeface="Montserrat"/>
            </a:endParaRPr>
          </a:p>
        </p:txBody>
      </p:sp>
      <p:sp>
        <p:nvSpPr>
          <p:cNvPr id="962" name="Google Shape;962;p51"/>
          <p:cNvSpPr/>
          <p:nvPr/>
        </p:nvSpPr>
        <p:spPr>
          <a:xfrm>
            <a:off x="541769" y="4815974"/>
            <a:ext cx="8597400" cy="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62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fade">
                                      <p:cBhvr>
                                        <p:cTn id="7" dur="1000"/>
                                        <p:tgtEl>
                                          <p:spTgt spid="9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59"/>
                                        </p:tgtEl>
                                        <p:attrNameLst>
                                          <p:attrName>style.visibility</p:attrName>
                                        </p:attrNameLst>
                                      </p:cBhvr>
                                      <p:to>
                                        <p:strVal val="visible"/>
                                      </p:to>
                                    </p:set>
                                    <p:animEffect transition="in" filter="fade">
                                      <p:cBhvr>
                                        <p:cTn id="11" dur="1000"/>
                                        <p:tgtEl>
                                          <p:spTgt spid="95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60"/>
                                        </p:tgtEl>
                                        <p:attrNameLst>
                                          <p:attrName>style.visibility</p:attrName>
                                        </p:attrNameLst>
                                      </p:cBhvr>
                                      <p:to>
                                        <p:strVal val="visible"/>
                                      </p:to>
                                    </p:set>
                                    <p:animEffect transition="in" filter="fade">
                                      <p:cBhvr>
                                        <p:cTn id="15" dur="1000"/>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idx="2"/>
          </p:nvPr>
        </p:nvSpPr>
        <p:spPr>
          <a:xfrm>
            <a:off x="1756206" y="1992750"/>
            <a:ext cx="308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Solution </a:t>
            </a:r>
            <a:r>
              <a:rPr lang="it-IT" dirty="0" err="1"/>
              <a:t>description</a:t>
            </a:r>
            <a:endParaRPr dirty="0"/>
          </a:p>
        </p:txBody>
      </p:sp>
      <p:sp>
        <p:nvSpPr>
          <p:cNvPr id="415" name="Google Shape;415;p42"/>
          <p:cNvSpPr txBox="1">
            <a:spLocks noGrp="1"/>
          </p:cNvSpPr>
          <p:nvPr>
            <p:ph type="subTitle" idx="1"/>
          </p:nvPr>
        </p:nvSpPr>
        <p:spPr>
          <a:xfrm>
            <a:off x="1756212" y="2517965"/>
            <a:ext cx="2815800" cy="5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General </a:t>
            </a:r>
            <a:r>
              <a:rPr lang="it-IT" dirty="0" err="1"/>
              <a:t>description</a:t>
            </a:r>
            <a:r>
              <a:rPr lang="it-IT" dirty="0"/>
              <a:t> of the </a:t>
            </a:r>
            <a:r>
              <a:rPr lang="it-IT" dirty="0" err="1"/>
              <a:t>solution</a:t>
            </a:r>
            <a:r>
              <a:rPr lang="it-IT" dirty="0"/>
              <a:t>, </a:t>
            </a:r>
            <a:r>
              <a:rPr lang="it-IT" dirty="0" err="1"/>
              <a:t>its</a:t>
            </a:r>
            <a:r>
              <a:rPr lang="it-IT" dirty="0"/>
              <a:t> </a:t>
            </a:r>
            <a:r>
              <a:rPr lang="it-IT" dirty="0" err="1"/>
              <a:t>architecture</a:t>
            </a:r>
            <a:r>
              <a:rPr lang="it-IT" dirty="0"/>
              <a:t> and </a:t>
            </a:r>
            <a:r>
              <a:rPr lang="it-IT" dirty="0" err="1"/>
              <a:t>its</a:t>
            </a:r>
            <a:r>
              <a:rPr lang="it-IT" dirty="0"/>
              <a:t> </a:t>
            </a:r>
            <a:r>
              <a:rPr lang="it-IT" dirty="0" err="1"/>
              <a:t>components</a:t>
            </a:r>
            <a:r>
              <a:rPr lang="it-IT" dirty="0"/>
              <a:t> </a:t>
            </a:r>
            <a:endParaRPr dirty="0"/>
          </a:p>
        </p:txBody>
      </p:sp>
      <p:sp>
        <p:nvSpPr>
          <p:cNvPr id="416" name="Google Shape;416;p42"/>
          <p:cNvSpPr txBox="1">
            <a:spLocks noGrp="1"/>
          </p:cNvSpPr>
          <p:nvPr>
            <p:ph type="title"/>
          </p:nvPr>
        </p:nvSpPr>
        <p:spPr>
          <a:xfrm>
            <a:off x="75872" y="1907400"/>
            <a:ext cx="1799100" cy="132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4109637039"/>
      </p:ext>
    </p:extLst>
  </p:cSld>
  <p:clrMapOvr>
    <a:masterClrMapping/>
  </p:clrMapOvr>
  <p:transition spd="slow">
    <p:push dir="u"/>
  </p:transition>
</p:sld>
</file>

<file path=ppt/theme/theme1.xml><?xml version="1.0" encoding="utf-8"?>
<a:theme xmlns:a="http://schemas.openxmlformats.org/drawingml/2006/main" name="Black Lives Matter by Slidesgo ">
  <a:themeElements>
    <a:clrScheme name="Simple Light">
      <a:dk1>
        <a:srgbClr val="20282C"/>
      </a:dk1>
      <a:lt1>
        <a:srgbClr val="FFFFFF"/>
      </a:lt1>
      <a:dk2>
        <a:srgbClr val="313C42"/>
      </a:dk2>
      <a:lt2>
        <a:srgbClr val="F3DA03"/>
      </a:lt2>
      <a:accent1>
        <a:srgbClr val="F3DA03"/>
      </a:accent1>
      <a:accent2>
        <a:srgbClr val="313C42"/>
      </a:accent2>
      <a:accent3>
        <a:srgbClr val="F3DA03"/>
      </a:accent3>
      <a:accent4>
        <a:srgbClr val="F3DA03"/>
      </a:accent4>
      <a:accent5>
        <a:srgbClr val="20282C"/>
      </a:accent5>
      <a:accent6>
        <a:srgbClr val="20282C"/>
      </a:accent6>
      <a:hlink>
        <a:srgbClr val="2028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2086</TotalTime>
  <Words>2240</Words>
  <Application>Microsoft Office PowerPoint</Application>
  <PresentationFormat>Presentazione su schermo (16:9)</PresentationFormat>
  <Paragraphs>258</Paragraphs>
  <Slides>37</Slides>
  <Notes>37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37</vt:i4>
      </vt:variant>
    </vt:vector>
  </HeadingPairs>
  <TitlesOfParts>
    <vt:vector size="42" baseType="lpstr">
      <vt:lpstr>Staatliches</vt:lpstr>
      <vt:lpstr>Courier New</vt:lpstr>
      <vt:lpstr>Arial</vt:lpstr>
      <vt:lpstr>Montserrat</vt:lpstr>
      <vt:lpstr>Black Lives Matter by Slidesgo </vt:lpstr>
      <vt:lpstr>Hotel SERVICE management</vt:lpstr>
      <vt:lpstr>Problem description</vt:lpstr>
      <vt:lpstr>«serverless»</vt:lpstr>
      <vt:lpstr>Project requisites</vt:lpstr>
      <vt:lpstr>Project requisites</vt:lpstr>
      <vt:lpstr>ROLES</vt:lpstr>
      <vt:lpstr>USE CASE</vt:lpstr>
      <vt:lpstr>USE CASE ( access service request )</vt:lpstr>
      <vt:lpstr>Solution description</vt:lpstr>
      <vt:lpstr>IoT Sensors EMULATION</vt:lpstr>
      <vt:lpstr>architecture</vt:lpstr>
      <vt:lpstr>Rabbit MQ: open source message-broker</vt:lpstr>
      <vt:lpstr>Nuclio</vt:lpstr>
      <vt:lpstr>DYNAMO DB</vt:lpstr>
      <vt:lpstr>Dynamo DB TABLE</vt:lpstr>
      <vt:lpstr>AWS API gateway</vt:lpstr>
      <vt:lpstr>API KEY</vt:lpstr>
      <vt:lpstr>CONSUMER APP JS</vt:lpstr>
      <vt:lpstr>Code in details</vt:lpstr>
      <vt:lpstr>Validate_request_function.js (1)</vt:lpstr>
      <vt:lpstr>Validate_request_function.js (2)</vt:lpstr>
      <vt:lpstr>Validate_request_function.js (3)</vt:lpstr>
      <vt:lpstr>How to execute: usage path</vt:lpstr>
      <vt:lpstr>NUCLIO</vt:lpstr>
      <vt:lpstr>ANDROID MQTT CLIentt</vt:lpstr>
      <vt:lpstr>Consumer js app</vt:lpstr>
      <vt:lpstr>running example</vt:lpstr>
      <vt:lpstr>Running example (1)</vt:lpstr>
      <vt:lpstr>Running example (2)</vt:lpstr>
      <vt:lpstr>analytics</vt:lpstr>
      <vt:lpstr>analytics</vt:lpstr>
      <vt:lpstr>Analytics_role</vt:lpstr>
      <vt:lpstr>Analytics Result</vt:lpstr>
      <vt:lpstr>Other possible analytics functions</vt:lpstr>
      <vt:lpstr>conclusions</vt:lpstr>
      <vt:lpstr>Why serverless architecture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LIVES MATTER </dc:title>
  <cp:lastModifiedBy>Nicola De Cristofaro</cp:lastModifiedBy>
  <cp:revision>94</cp:revision>
  <dcterms:modified xsi:type="dcterms:W3CDTF">2020-07-27T14:36:28Z</dcterms:modified>
</cp:coreProperties>
</file>